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Layouts/slideLayout48.xml" ContentType="application/vnd.openxmlformats-officedocument.presentationml.slideLayout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5.xml" ContentType="application/vnd.openxmlformats-officedocument.presentationml.notesSlide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Layouts/slideLayout40.xml" ContentType="application/vnd.openxmlformats-officedocument.presentationml.slideLayou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s/slide98.xml" ContentType="application/vnd.openxmlformats-officedocument.presentationml.slide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charts/chart2.xml" ContentType="application/vnd.openxmlformats-officedocument.drawingml.chart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Layouts/slideLayout44.xml" ContentType="application/vnd.openxmlformats-officedocument.presentationml.slideLayout+xml"/>
  <Default Extension="xls" ContentType="application/vnd.ms-exce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s/slide109.xml" ContentType="application/vnd.openxmlformats-officedocument.presentationml.slide+xml"/>
  <Override PartName="/ppt/theme/theme8.xml" ContentType="application/vnd.openxmlformats-officedocument.theme+xml"/>
  <Override PartName="/ppt/slides/slide97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9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2" r:id="rId2"/>
    <p:sldMasterId id="2147483942" r:id="rId3"/>
    <p:sldMasterId id="2147483966" r:id="rId4"/>
    <p:sldMasterId id="2147484101" r:id="rId5"/>
    <p:sldMasterId id="2147484116" r:id="rId6"/>
    <p:sldMasterId id="2147484183" r:id="rId7"/>
  </p:sldMasterIdLst>
  <p:notesMasterIdLst>
    <p:notesMasterId r:id="rId119"/>
  </p:notesMasterIdLst>
  <p:handoutMasterIdLst>
    <p:handoutMasterId r:id="rId120"/>
  </p:handoutMasterIdLst>
  <p:sldIdLst>
    <p:sldId id="1852" r:id="rId8"/>
    <p:sldId id="1272" r:id="rId9"/>
    <p:sldId id="1842" r:id="rId10"/>
    <p:sldId id="1399" r:id="rId11"/>
    <p:sldId id="1821" r:id="rId12"/>
    <p:sldId id="1865" r:id="rId13"/>
    <p:sldId id="1786" r:id="rId14"/>
    <p:sldId id="1863" r:id="rId15"/>
    <p:sldId id="1500" r:id="rId16"/>
    <p:sldId id="1191" r:id="rId17"/>
    <p:sldId id="1226" r:id="rId18"/>
    <p:sldId id="1227" r:id="rId19"/>
    <p:sldId id="1396" r:id="rId20"/>
    <p:sldId id="1569" r:id="rId21"/>
    <p:sldId id="1528" r:id="rId22"/>
    <p:sldId id="1276" r:id="rId23"/>
    <p:sldId id="1846" r:id="rId24"/>
    <p:sldId id="1421" r:id="rId25"/>
    <p:sldId id="1824" r:id="rId26"/>
    <p:sldId id="1856" r:id="rId27"/>
    <p:sldId id="1844" r:id="rId28"/>
    <p:sldId id="1280" r:id="rId29"/>
    <p:sldId id="1817" r:id="rId30"/>
    <p:sldId id="1202" r:id="rId31"/>
    <p:sldId id="1203" r:id="rId32"/>
    <p:sldId id="1536" r:id="rId33"/>
    <p:sldId id="1332" r:id="rId34"/>
    <p:sldId id="1342" r:id="rId35"/>
    <p:sldId id="1333" r:id="rId36"/>
    <p:sldId id="1346" r:id="rId37"/>
    <p:sldId id="1789" r:id="rId38"/>
    <p:sldId id="1531" r:id="rId39"/>
    <p:sldId id="1534" r:id="rId40"/>
    <p:sldId id="1533" r:id="rId41"/>
    <p:sldId id="1860" r:id="rId42"/>
    <p:sldId id="1535" r:id="rId43"/>
    <p:sldId id="1344" r:id="rId44"/>
    <p:sldId id="1813" r:id="rId45"/>
    <p:sldId id="1812" r:id="rId46"/>
    <p:sldId id="1349" r:id="rId47"/>
    <p:sldId id="1350" r:id="rId48"/>
    <p:sldId id="1826" r:id="rId49"/>
    <p:sldId id="1288" r:id="rId50"/>
    <p:sldId id="1274" r:id="rId51"/>
    <p:sldId id="1208" r:id="rId52"/>
    <p:sldId id="1432" r:id="rId53"/>
    <p:sldId id="1404" r:id="rId54"/>
    <p:sldId id="1210" r:id="rId55"/>
    <p:sldId id="1809" r:id="rId56"/>
    <p:sldId id="1307" r:id="rId57"/>
    <p:sldId id="1428" r:id="rId58"/>
    <p:sldId id="1429" r:id="rId59"/>
    <p:sldId id="1431" r:id="rId60"/>
    <p:sldId id="1408" r:id="rId61"/>
    <p:sldId id="1486" r:id="rId62"/>
    <p:sldId id="1792" r:id="rId63"/>
    <p:sldId id="1815" r:id="rId64"/>
    <p:sldId id="1583" r:id="rId65"/>
    <p:sldId id="1814" r:id="rId66"/>
    <p:sldId id="1540" r:id="rId67"/>
    <p:sldId id="1582" r:id="rId68"/>
    <p:sldId id="1542" r:id="rId69"/>
    <p:sldId id="1303" r:id="rId70"/>
    <p:sldId id="1213" r:id="rId71"/>
    <p:sldId id="1484" r:id="rId72"/>
    <p:sldId id="1485" r:id="rId73"/>
    <p:sldId id="1510" r:id="rId74"/>
    <p:sldId id="1470" r:id="rId75"/>
    <p:sldId id="1808" r:id="rId76"/>
    <p:sldId id="1818" r:id="rId77"/>
    <p:sldId id="1845" r:id="rId78"/>
    <p:sldId id="1236" r:id="rId79"/>
    <p:sldId id="1471" r:id="rId80"/>
    <p:sldId id="1544" r:id="rId81"/>
    <p:sldId id="1796" r:id="rId82"/>
    <p:sldId id="1853" r:id="rId83"/>
    <p:sldId id="1420" r:id="rId84"/>
    <p:sldId id="1414" r:id="rId85"/>
    <p:sldId id="1416" r:id="rId86"/>
    <p:sldId id="1417" r:id="rId87"/>
    <p:sldId id="1839" r:id="rId88"/>
    <p:sldId id="1301" r:id="rId89"/>
    <p:sldId id="1797" r:id="rId90"/>
    <p:sldId id="1385" r:id="rId91"/>
    <p:sldId id="1297" r:id="rId92"/>
    <p:sldId id="1296" r:id="rId93"/>
    <p:sldId id="1864" r:id="rId94"/>
    <p:sldId id="1492" r:id="rId95"/>
    <p:sldId id="1545" r:id="rId96"/>
    <p:sldId id="1493" r:id="rId97"/>
    <p:sldId id="1857" r:id="rId98"/>
    <p:sldId id="1858" r:id="rId99"/>
    <p:sldId id="1448" r:id="rId100"/>
    <p:sldId id="1572" r:id="rId101"/>
    <p:sldId id="1451" r:id="rId102"/>
    <p:sldId id="1847" r:id="rId103"/>
    <p:sldId id="1456" r:id="rId104"/>
    <p:sldId id="1463" r:id="rId105"/>
    <p:sldId id="1461" r:id="rId106"/>
    <p:sldId id="1800" r:id="rId107"/>
    <p:sldId id="1478" r:id="rId108"/>
    <p:sldId id="1556" r:id="rId109"/>
    <p:sldId id="1861" r:id="rId110"/>
    <p:sldId id="1555" r:id="rId111"/>
    <p:sldId id="1859" r:id="rId112"/>
    <p:sldId id="1804" r:id="rId113"/>
    <p:sldId id="1851" r:id="rId114"/>
    <p:sldId id="1862" r:id="rId115"/>
    <p:sldId id="1850" r:id="rId116"/>
    <p:sldId id="1855" r:id="rId117"/>
    <p:sldId id="1410" r:id="rId11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99FF"/>
    <a:srgbClr val="CC0066"/>
    <a:srgbClr val="CC3399"/>
    <a:srgbClr val="CC0000"/>
    <a:srgbClr val="FF9999"/>
    <a:srgbClr val="000000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14" autoAdjust="0"/>
    <p:restoredTop sz="85915" autoAdjust="0"/>
  </p:normalViewPr>
  <p:slideViewPr>
    <p:cSldViewPr snapToGrid="0">
      <p:cViewPr>
        <p:scale>
          <a:sx n="66" d="100"/>
          <a:sy n="66" d="100"/>
        </p:scale>
        <p:origin x="-894" y="-576"/>
      </p:cViewPr>
      <p:guideLst>
        <p:guide orient="horz" pos="4096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506"/>
    </p:cViewPr>
  </p:sorterViewPr>
  <p:notesViewPr>
    <p:cSldViewPr snapToGrid="0">
      <p:cViewPr varScale="1">
        <p:scale>
          <a:sx n="61" d="100"/>
          <a:sy n="61" d="100"/>
        </p:scale>
        <p:origin x="-2874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17" Type="http://schemas.openxmlformats.org/officeDocument/2006/relationships/slide" Target="slides/slide110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84" Type="http://schemas.openxmlformats.org/officeDocument/2006/relationships/slide" Target="slides/slide77.xml"/><Relationship Id="rId89" Type="http://schemas.openxmlformats.org/officeDocument/2006/relationships/slide" Target="slides/slide82.xml"/><Relationship Id="rId112" Type="http://schemas.openxmlformats.org/officeDocument/2006/relationships/slide" Target="slides/slide105.xml"/><Relationship Id="rId16" Type="http://schemas.openxmlformats.org/officeDocument/2006/relationships/slide" Target="slides/slide9.xml"/><Relationship Id="rId107" Type="http://schemas.openxmlformats.org/officeDocument/2006/relationships/slide" Target="slides/slide100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102" Type="http://schemas.openxmlformats.org/officeDocument/2006/relationships/slide" Target="slides/slide95.xml"/><Relationship Id="rId12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90" Type="http://schemas.openxmlformats.org/officeDocument/2006/relationships/slide" Target="slides/slide83.xml"/><Relationship Id="rId95" Type="http://schemas.openxmlformats.org/officeDocument/2006/relationships/slide" Target="slides/slide88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100" Type="http://schemas.openxmlformats.org/officeDocument/2006/relationships/slide" Target="slides/slide93.xml"/><Relationship Id="rId105" Type="http://schemas.openxmlformats.org/officeDocument/2006/relationships/slide" Target="slides/slide98.xml"/><Relationship Id="rId113" Type="http://schemas.openxmlformats.org/officeDocument/2006/relationships/slide" Target="slides/slide106.xml"/><Relationship Id="rId118" Type="http://schemas.openxmlformats.org/officeDocument/2006/relationships/slide" Target="slides/slide11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slide" Target="slides/slide78.xml"/><Relationship Id="rId93" Type="http://schemas.openxmlformats.org/officeDocument/2006/relationships/slide" Target="slides/slide86.xml"/><Relationship Id="rId98" Type="http://schemas.openxmlformats.org/officeDocument/2006/relationships/slide" Target="slides/slide91.xml"/><Relationship Id="rId12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103" Type="http://schemas.openxmlformats.org/officeDocument/2006/relationships/slide" Target="slides/slide96.xml"/><Relationship Id="rId108" Type="http://schemas.openxmlformats.org/officeDocument/2006/relationships/slide" Target="slides/slide101.xml"/><Relationship Id="rId116" Type="http://schemas.openxmlformats.org/officeDocument/2006/relationships/slide" Target="slides/slide109.xml"/><Relationship Id="rId124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slide" Target="slides/slide76.xml"/><Relationship Id="rId88" Type="http://schemas.openxmlformats.org/officeDocument/2006/relationships/slide" Target="slides/slide81.xml"/><Relationship Id="rId91" Type="http://schemas.openxmlformats.org/officeDocument/2006/relationships/slide" Target="slides/slide84.xml"/><Relationship Id="rId96" Type="http://schemas.openxmlformats.org/officeDocument/2006/relationships/slide" Target="slides/slide89.xml"/><Relationship Id="rId111" Type="http://schemas.openxmlformats.org/officeDocument/2006/relationships/slide" Target="slides/slide10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6" Type="http://schemas.openxmlformats.org/officeDocument/2006/relationships/slide" Target="slides/slide99.xml"/><Relationship Id="rId114" Type="http://schemas.openxmlformats.org/officeDocument/2006/relationships/slide" Target="slides/slide107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slide" Target="slides/slide79.xml"/><Relationship Id="rId94" Type="http://schemas.openxmlformats.org/officeDocument/2006/relationships/slide" Target="slides/slide87.xml"/><Relationship Id="rId99" Type="http://schemas.openxmlformats.org/officeDocument/2006/relationships/slide" Target="slides/slide92.xml"/><Relationship Id="rId101" Type="http://schemas.openxmlformats.org/officeDocument/2006/relationships/slide" Target="slides/slide94.xml"/><Relationship Id="rId12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109" Type="http://schemas.openxmlformats.org/officeDocument/2006/relationships/slide" Target="slides/slide10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slide" Target="slides/slide69.xml"/><Relationship Id="rId97" Type="http://schemas.openxmlformats.org/officeDocument/2006/relationships/slide" Target="slides/slide90.xml"/><Relationship Id="rId104" Type="http://schemas.openxmlformats.org/officeDocument/2006/relationships/slide" Target="slides/slide97.xml"/><Relationship Id="rId12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92" Type="http://schemas.openxmlformats.org/officeDocument/2006/relationships/slide" Target="slides/slide8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4" Type="http://schemas.openxmlformats.org/officeDocument/2006/relationships/slide" Target="slides/slide17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87" Type="http://schemas.openxmlformats.org/officeDocument/2006/relationships/slide" Target="slides/slide80.xml"/><Relationship Id="rId110" Type="http://schemas.openxmlformats.org/officeDocument/2006/relationships/slide" Target="slides/slide103.xml"/><Relationship Id="rId115" Type="http://schemas.openxmlformats.org/officeDocument/2006/relationships/slide" Target="slides/slide10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uster1dfs\k\sharp\Main%20study\CSR\FDA%20submission,%20queries%20and%20responses\ACM\ACM%20slides\Copy%20of%20Lipid%20differences%20from%20AHJ%20wi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explosion val="9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7349031834230542"/>
                  <c:y val="-0.255305771753484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 Cardiac </a:t>
                    </a:r>
                    <a:r>
                      <a:rPr lang="en-US" b="1" dirty="0"/>
                      <a:t>arrest</a:t>
                    </a:r>
                    <a:r>
                      <a:rPr lang="en-US" b="1" dirty="0" smtClean="0"/>
                      <a:t>/ arrhythmia</a:t>
                    </a:r>
                    <a:r>
                      <a:rPr lang="en-US" b="1" dirty="0"/>
                      <a:t>
27%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1"/>
              <c:layout>
                <c:manualLayout>
                  <c:x val="6.2305316045718852E-2"/>
                  <c:y val="-0.2314815329996383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Other</a:t>
                    </a:r>
                    <a:br>
                      <a:rPr lang="en-US" sz="1400" b="1"/>
                    </a:br>
                    <a:r>
                      <a:rPr lang="en-US" sz="1400" b="1"/>
                      <a:t>cardiac
5%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2"/>
              <c:layout>
                <c:manualLayout>
                  <c:x val="5.5923985239095114E-2"/>
                  <c:y val="3.3908061965405001E-3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.14123153072625391"/>
                  <c:y val="-0.18361820100023049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9.3625691633371991E-3"/>
                  <c:y val="-0.11042493681694369"/>
                </c:manualLayout>
              </c:layout>
              <c:showVal val="1"/>
              <c:showCatName val="1"/>
              <c:separator>
</c:separator>
            </c:dLbl>
            <c:dLbl>
              <c:idx val="5"/>
              <c:layout>
                <c:manualLayout>
                  <c:x val="5.2095949107688513E-2"/>
                  <c:y val="0.175360854966798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Non-vascular/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Other</a:t>
                    </a:r>
                    <a:r>
                      <a:rPr lang="en-US" dirty="0"/>
                      <a:t>
52%</a:t>
                    </a:r>
                  </a:p>
                </c:rich>
              </c:tx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showCatName val="1"/>
            <c:separator>
</c:separator>
          </c:dLbls>
          <c:cat>
            <c:strRef>
              <c:f>Sheet1!$A$1:$A$6</c:f>
              <c:strCache>
                <c:ptCount val="6"/>
                <c:pt idx="0">
                  <c:v>Cardiac arrest/arrhythmia</c:v>
                </c:pt>
                <c:pt idx="1">
                  <c:v>Other cardiac</c:v>
                </c:pt>
                <c:pt idx="2">
                  <c:v>Other CHD</c:v>
                </c:pt>
                <c:pt idx="3">
                  <c:v>Acute MI</c:v>
                </c:pt>
                <c:pt idx="4">
                  <c:v>Stroke</c:v>
                </c:pt>
                <c:pt idx="5">
                  <c:v>Other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6"/>
                <c:pt idx="0">
                  <c:v>0.27</c:v>
                </c:pt>
                <c:pt idx="1">
                  <c:v>5.0000000000000114E-2</c:v>
                </c:pt>
                <c:pt idx="2">
                  <c:v>3.0000000000000131E-2</c:v>
                </c:pt>
                <c:pt idx="3">
                  <c:v>8.0000000000000224E-2</c:v>
                </c:pt>
                <c:pt idx="4">
                  <c:v>5.0000000000000114E-2</c:v>
                </c:pt>
                <c:pt idx="5">
                  <c:v>0.52</c:v>
                </c:pt>
              </c:numCache>
            </c:numRef>
          </c:val>
        </c:ser>
      </c:pie3DChart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3187729658792696"/>
          <c:y val="0.23658573928258966"/>
          <c:w val="0.73120734908136376"/>
          <c:h val="0.67960629921259985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Val val="1"/>
          </c:dLbls>
          <c:cat>
            <c:strRef>
              <c:f>'[Copy of Lipid differences from AHJ will.xlsx]Sheet1'!$A$2:$A$4</c:f>
              <c:strCache>
                <c:ptCount val="3"/>
                <c:pt idx="0">
                  <c:v>Placebo</c:v>
                </c:pt>
                <c:pt idx="1">
                  <c:v>Simvastatin</c:v>
                </c:pt>
                <c:pt idx="2">
                  <c:v>Eze/Simva</c:v>
                </c:pt>
              </c:strCache>
            </c:strRef>
          </c:cat>
          <c:val>
            <c:numRef>
              <c:f>'[Copy of Lipid differences from AHJ will.xlsx]Sheet1'!$C$2:$C$4</c:f>
              <c:numCache>
                <c:formatCode>General</c:formatCode>
                <c:ptCount val="3"/>
                <c:pt idx="0">
                  <c:v>9.9999999999997955E-3</c:v>
                </c:pt>
                <c:pt idx="1">
                  <c:v>-0.71999999999999975</c:v>
                </c:pt>
                <c:pt idx="2">
                  <c:v>-1.0799999999999992</c:v>
                </c:pt>
              </c:numCache>
            </c:numRef>
          </c:val>
        </c:ser>
        <c:axId val="123321344"/>
        <c:axId val="123327232"/>
      </c:barChart>
      <c:catAx>
        <c:axId val="123321344"/>
        <c:scaling>
          <c:orientation val="minMax"/>
        </c:scaling>
        <c:axPos val="b"/>
        <c:tickLblPos val="high"/>
        <c:txPr>
          <a:bodyPr/>
          <a:lstStyle/>
          <a:p>
            <a:pPr>
              <a:defRPr sz="1800" b="1"/>
            </a:pPr>
            <a:endParaRPr lang="en-US"/>
          </a:p>
        </c:txPr>
        <c:crossAx val="123327232"/>
        <c:crosses val="autoZero"/>
        <c:lblAlgn val="ctr"/>
        <c:lblOffset val="100"/>
      </c:catAx>
      <c:valAx>
        <c:axId val="1233272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US" sz="1800" b="1"/>
                  <a:t>LDL difference (mL/mol)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2332134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D63C852-367E-43F3-889F-E6FE2381CD79}" type="datetimeFigureOut">
              <a:rPr lang="en-GB"/>
              <a:pPr>
                <a:defRPr/>
              </a:pPr>
              <a:t>19/07/2012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0F10FD6-73C1-47C7-9E7F-D35FDA786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F5F66CF-154B-4235-A937-D7C2D477A70F}" type="datetimeFigureOut">
              <a:rPr lang="en-GB"/>
              <a:pPr>
                <a:defRPr/>
              </a:pPr>
              <a:t>19/07/2012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A6BCD32-775E-4471-8E96-E9E54DFF2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9C47F-1670-4759-A5BF-24E33F3BBDA4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0214B-6410-46E9-A126-B421AEFD9BD8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BCC14181-A15A-4BA5-9522-D3756DE52F93}" type="slidenum">
              <a:rPr lang="en-GB" sz="1900">
                <a:solidFill>
                  <a:srgbClr val="000000"/>
                </a:solidFill>
              </a:rPr>
              <a:pPr algn="r" defTabSz="966788"/>
              <a:t>11</a:t>
            </a:fld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75225" cy="4460875"/>
          </a:xfrm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B0025968-B168-4758-BC3D-AEAB287B7EE9}" type="slidenum">
              <a:rPr lang="en-GB" sz="1900">
                <a:solidFill>
                  <a:srgbClr val="000000"/>
                </a:solidFill>
              </a:rPr>
              <a:pPr algn="r" defTabSz="966788"/>
              <a:t>12</a:t>
            </a:fld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75225" cy="4460875"/>
          </a:xfrm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6BA88-CFC1-494B-A944-356B5604ADC6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E0BD2-A9CE-4D3B-9EF1-297B63362F06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452438" y="1606550"/>
            <a:ext cx="6810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Shwartz 2000: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221b,c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52438" y="1962150"/>
            <a:ext cx="681037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Shroff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2977a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2978a</a:t>
            </a:r>
          </a:p>
        </p:txBody>
      </p:sp>
      <p:sp>
        <p:nvSpPr>
          <p:cNvPr id="198662" name="Text Box 5"/>
          <p:cNvSpPr txBox="1">
            <a:spLocks noChangeArrowheads="1"/>
          </p:cNvSpPr>
          <p:nvPr/>
        </p:nvSpPr>
        <p:spPr bwMode="auto">
          <a:xfrm>
            <a:off x="5697538" y="1620838"/>
            <a:ext cx="909637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Essig 2008: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242a,b;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Foley 1995: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191a</a:t>
            </a:r>
          </a:p>
        </p:txBody>
      </p:sp>
      <p:sp>
        <p:nvSpPr>
          <p:cNvPr id="198663" name="Text Box 5"/>
          <p:cNvSpPr txBox="1">
            <a:spLocks noChangeArrowheads="1"/>
          </p:cNvSpPr>
          <p:nvPr/>
        </p:nvSpPr>
        <p:spPr bwMode="auto">
          <a:xfrm>
            <a:off x="5697538" y="2230438"/>
            <a:ext cx="912812" cy="836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Salvetti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1954a; pg 1596a;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Middelton 2001: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1079a-c</a:t>
            </a:r>
          </a:p>
        </p:txBody>
      </p:sp>
      <p:sp>
        <p:nvSpPr>
          <p:cNvPr id="198664" name="Text Box 5"/>
          <p:cNvSpPr txBox="1">
            <a:spLocks noChangeArrowheads="1"/>
          </p:cNvSpPr>
          <p:nvPr/>
        </p:nvSpPr>
        <p:spPr bwMode="auto">
          <a:xfrm>
            <a:off x="452438" y="2439988"/>
            <a:ext cx="6810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Morris 2000: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1199a</a:t>
            </a:r>
          </a:p>
        </p:txBody>
      </p:sp>
      <p:sp>
        <p:nvSpPr>
          <p:cNvPr id="198665" name="Text Box 5"/>
          <p:cNvSpPr txBox="1">
            <a:spLocks noChangeArrowheads="1"/>
          </p:cNvSpPr>
          <p:nvPr/>
        </p:nvSpPr>
        <p:spPr bwMode="auto">
          <a:xfrm>
            <a:off x="5697538" y="2840038"/>
            <a:ext cx="90963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Zolty 2008: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2219a</a:t>
            </a:r>
          </a:p>
        </p:txBody>
      </p:sp>
      <p:sp>
        <p:nvSpPr>
          <p:cNvPr id="198666" name="Text Box 5"/>
          <p:cNvSpPr txBox="1">
            <a:spLocks noChangeArrowheads="1"/>
          </p:cNvSpPr>
          <p:nvPr/>
        </p:nvSpPr>
        <p:spPr bwMode="auto">
          <a:xfrm>
            <a:off x="5697538" y="3201988"/>
            <a:ext cx="909637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98667" name="Text Box 5"/>
          <p:cNvSpPr txBox="1">
            <a:spLocks noChangeArrowheads="1"/>
          </p:cNvSpPr>
          <p:nvPr/>
        </p:nvSpPr>
        <p:spPr bwMode="auto">
          <a:xfrm>
            <a:off x="5697538" y="3430588"/>
            <a:ext cx="90963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Bruch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378a</a:t>
            </a:r>
          </a:p>
        </p:txBody>
      </p:sp>
      <p:sp>
        <p:nvSpPr>
          <p:cNvPr id="198668" name="Text Box 5"/>
          <p:cNvSpPr txBox="1">
            <a:spLocks noChangeArrowheads="1"/>
          </p:cNvSpPr>
          <p:nvPr/>
        </p:nvSpPr>
        <p:spPr bwMode="auto">
          <a:xfrm>
            <a:off x="446088" y="2794000"/>
            <a:ext cx="684212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36D75-2993-45E2-9E81-A9AEE4849CA4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E1031-DBFA-4602-A510-5B2899C60E45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5ED8F-0CFB-4E56-B05B-CC2DBEEADE31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EB189-0422-4D88-B472-A4615D3D0D48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6325" y="865188"/>
            <a:ext cx="4627563" cy="3471862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30750"/>
            <a:ext cx="4973637" cy="4127500"/>
          </a:xfrm>
          <a:noFill/>
          <a:ln/>
        </p:spPr>
        <p:txBody>
          <a:bodyPr lIns="98030" tIns="49015" rIns="98030" bIns="4901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0F43D-E7F5-4EA5-A42C-92F8EC86A51F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02049-955C-4C6F-8A6D-4CD6963266D5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3CCE5-FBEE-44E1-BDD6-00B221A4DD9D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4CE9B-A2DD-411A-A2C5-FEA56132310E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C209-3146-44FA-83B2-3E175800A655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0816B-6AEE-4D3F-880A-76DCFC0269B3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57162-3966-4828-8A9E-E661E9ABB8A6}" type="slidenum">
              <a:rPr lang="en-GB" smtClean="0">
                <a:solidFill>
                  <a:srgbClr val="000000"/>
                </a:solidFill>
              </a:rPr>
              <a:pPr/>
              <a:t>25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1286F-00E4-4A42-8410-233CD62D9919}" type="slidenum">
              <a:rPr lang="en-GB" smtClean="0">
                <a:solidFill>
                  <a:srgbClr val="000000"/>
                </a:solidFill>
              </a:rPr>
              <a:pPr/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711FC-0433-40A0-9068-10C52F474391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89A93-692B-42AC-BC73-86BC01178EA2}" type="slidenum">
              <a:rPr lang="en-GB" smtClean="0">
                <a:solidFill>
                  <a:srgbClr val="000000"/>
                </a:solidFill>
              </a:rPr>
              <a:pPr/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C7120-D52D-4410-8D4D-FB55F9FC33FC}" type="slidenum">
              <a:rPr lang="en-GB" smtClean="0">
                <a:solidFill>
                  <a:srgbClr val="000000"/>
                </a:solidFill>
              </a:rPr>
              <a:pPr/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857250" y="4557713"/>
            <a:ext cx="5381625" cy="4618037"/>
          </a:xfrm>
          <a:noFill/>
          <a:ln/>
        </p:spPr>
        <p:txBody>
          <a:bodyPr/>
          <a:lstStyle/>
          <a:p>
            <a:pPr>
              <a:buFont typeface="Wingdings" pitchFamily="2" charset="2"/>
              <a:buAutoNum type="arabicPeriod"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2" name="Text Box 5"/>
          <p:cNvSpPr txBox="1">
            <a:spLocks noChangeArrowheads="1"/>
          </p:cNvSpPr>
          <p:nvPr/>
        </p:nvSpPr>
        <p:spPr bwMode="auto">
          <a:xfrm>
            <a:off x="263525" y="1965325"/>
            <a:ext cx="815975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2043a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63525" y="3551238"/>
            <a:ext cx="8429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USRDS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412a</a:t>
            </a:r>
          </a:p>
          <a:p>
            <a:pPr defTabSz="974725"/>
            <a:r>
              <a:rPr lang="en-US" sz="800">
                <a:solidFill>
                  <a:srgbClr val="000000"/>
                </a:solidFill>
              </a:rPr>
              <a:t>pg 410a </a:t>
            </a:r>
          </a:p>
        </p:txBody>
      </p:sp>
      <p:sp>
        <p:nvSpPr>
          <p:cNvPr id="186374" name="Text Box 5"/>
          <p:cNvSpPr txBox="1">
            <a:spLocks noChangeArrowheads="1"/>
          </p:cNvSpPr>
          <p:nvPr/>
        </p:nvSpPr>
        <p:spPr bwMode="auto">
          <a:xfrm>
            <a:off x="198438" y="6396038"/>
            <a:ext cx="842962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USRDS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412a</a:t>
            </a:r>
          </a:p>
        </p:txBody>
      </p:sp>
      <p:sp>
        <p:nvSpPr>
          <p:cNvPr id="186375" name="Text Box 5"/>
          <p:cNvSpPr txBox="1">
            <a:spLocks noChangeArrowheads="1"/>
          </p:cNvSpPr>
          <p:nvPr/>
        </p:nvSpPr>
        <p:spPr bwMode="auto">
          <a:xfrm>
            <a:off x="209550" y="4892675"/>
            <a:ext cx="814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2043a</a:t>
            </a:r>
          </a:p>
          <a:p>
            <a:pPr defTabSz="974725"/>
            <a:r>
              <a:rPr lang="en-US" sz="800">
                <a:solidFill>
                  <a:srgbClr val="000000"/>
                </a:solidFill>
              </a:rPr>
              <a:t>pg 2046a</a:t>
            </a:r>
          </a:p>
        </p:txBody>
      </p:sp>
      <p:cxnSp>
        <p:nvCxnSpPr>
          <p:cNvPr id="9" name="Straight Arrow Connector 8"/>
          <p:cNvCxnSpPr>
            <a:stCxn id="186375" idx="2"/>
          </p:cNvCxnSpPr>
          <p:nvPr/>
        </p:nvCxnSpPr>
        <p:spPr>
          <a:xfrm rot="5400000">
            <a:off x="171450" y="5735638"/>
            <a:ext cx="822325" cy="69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377" name="Text Box 5"/>
          <p:cNvSpPr txBox="1">
            <a:spLocks noChangeArrowheads="1"/>
          </p:cNvSpPr>
          <p:nvPr/>
        </p:nvSpPr>
        <p:spPr bwMode="auto">
          <a:xfrm>
            <a:off x="190500" y="7870825"/>
            <a:ext cx="814388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2039a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322262" y="2860676"/>
            <a:ext cx="511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379" name="Text Box 5"/>
          <p:cNvSpPr txBox="1">
            <a:spLocks noChangeArrowheads="1"/>
          </p:cNvSpPr>
          <p:nvPr/>
        </p:nvSpPr>
        <p:spPr bwMode="auto">
          <a:xfrm>
            <a:off x="184150" y="2339975"/>
            <a:ext cx="1004888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 Census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4a</a:t>
            </a:r>
          </a:p>
        </p:txBody>
      </p:sp>
      <p:sp>
        <p:nvSpPr>
          <p:cNvPr id="186380" name="Text Box 5"/>
          <p:cNvSpPr txBox="1">
            <a:spLocks noChangeArrowheads="1"/>
          </p:cNvSpPr>
          <p:nvPr/>
        </p:nvSpPr>
        <p:spPr bwMode="auto">
          <a:xfrm>
            <a:off x="119063" y="6802438"/>
            <a:ext cx="100488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 Census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4a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144A2-B69D-4391-B7F3-FE9FE285EEA2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3AD9-27BC-4257-BBF0-CADFC8CF42AB}" type="slidenum">
              <a:rPr lang="en-GB" smtClean="0">
                <a:solidFill>
                  <a:srgbClr val="000000"/>
                </a:solidFill>
              </a:rPr>
              <a:pPr/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6F123-EEBD-4FBD-899D-F0A22EEE22B3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5F3E3-11E4-4C55-BFC0-BB5CC042E4B7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36C9E-4DB0-4849-8539-9E6EE4FF675F}" type="slidenum">
              <a:rPr lang="en-GB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B97C7-6737-485D-A525-9FEA975D5786}" type="slidenum">
              <a:rPr lang="en-GB" smtClean="0">
                <a:solidFill>
                  <a:srgbClr val="000000"/>
                </a:solidFill>
              </a:rPr>
              <a:pPr/>
              <a:t>35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36F22-7626-4B10-8127-D172801DA431}" type="slidenum">
              <a:rPr lang="en-GB" smtClean="0">
                <a:solidFill>
                  <a:srgbClr val="000000"/>
                </a:solidFill>
              </a:rPr>
              <a:pPr/>
              <a:t>36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71372-5309-4E48-B4D9-FFBE719F0EC5}" type="slidenum">
              <a:rPr lang="en-GB" smtClean="0">
                <a:solidFill>
                  <a:srgbClr val="000000"/>
                </a:solidFill>
              </a:rPr>
              <a:pPr/>
              <a:t>37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9FD6C-DCEF-445C-97BB-CF077DBABC83}" type="slidenum">
              <a:rPr lang="en-GB" smtClean="0"/>
              <a:pPr/>
              <a:t>38</a:t>
            </a:fld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AA373-F72E-4BB6-8564-62C54A8342DA}" type="slidenum">
              <a:rPr lang="en-GB" smtClean="0"/>
              <a:pPr/>
              <a:t>39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280025" cy="4462463"/>
          </a:xfrm>
          <a:noFill/>
          <a:ln/>
        </p:spPr>
        <p:txBody>
          <a:bodyPr lIns="96642" tIns="48321" rIns="96642" bIns="48321"/>
          <a:lstStyle/>
          <a:p>
            <a:pPr marL="104775" indent="-104775"/>
            <a:endParaRPr lang="en-US" sz="1100" baseline="30000" dirty="0" smtClean="0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53975" y="2238375"/>
            <a:ext cx="628650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53975" y="5108575"/>
            <a:ext cx="657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1300a</a:t>
            </a:r>
            <a:br>
              <a:rPr lang="en-US" sz="800"/>
            </a:br>
            <a:r>
              <a:rPr lang="en-US" sz="800"/>
              <a:t>pg 1301b </a:t>
            </a:r>
          </a:p>
        </p:txBody>
      </p:sp>
      <p:sp>
        <p:nvSpPr>
          <p:cNvPr id="187398" name="Text Box 8"/>
          <p:cNvSpPr txBox="1">
            <a:spLocks noChangeArrowheads="1"/>
          </p:cNvSpPr>
          <p:nvPr/>
        </p:nvSpPr>
        <p:spPr bwMode="auto">
          <a:xfrm>
            <a:off x="53975" y="5794375"/>
            <a:ext cx="62865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1297a</a:t>
            </a:r>
          </a:p>
        </p:txBody>
      </p:sp>
      <p:sp>
        <p:nvSpPr>
          <p:cNvPr id="187399" name="Text Box 9"/>
          <p:cNvSpPr txBox="1">
            <a:spLocks noChangeArrowheads="1"/>
          </p:cNvSpPr>
          <p:nvPr/>
        </p:nvSpPr>
        <p:spPr bwMode="auto">
          <a:xfrm>
            <a:off x="53975" y="7191375"/>
            <a:ext cx="628650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400" name="Text Box 10"/>
          <p:cNvSpPr txBox="1">
            <a:spLocks noChangeArrowheads="1"/>
          </p:cNvSpPr>
          <p:nvPr/>
        </p:nvSpPr>
        <p:spPr bwMode="auto">
          <a:xfrm>
            <a:off x="53975" y="8297863"/>
            <a:ext cx="628650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401" name="Text Box 11"/>
          <p:cNvSpPr txBox="1">
            <a:spLocks noChangeArrowheads="1"/>
          </p:cNvSpPr>
          <p:nvPr/>
        </p:nvSpPr>
        <p:spPr bwMode="auto">
          <a:xfrm>
            <a:off x="220663" y="9401175"/>
            <a:ext cx="6445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marL="120650" indent="-120650" defTabSz="966788"/>
            <a:r>
              <a:rPr lang="en-US" sz="1200"/>
              <a:t>1. Go AS et al. </a:t>
            </a:r>
            <a:r>
              <a:rPr lang="en-US" sz="1200" i="1"/>
              <a:t>N Engl J Med</a:t>
            </a:r>
            <a:r>
              <a:rPr lang="en-US" sz="1200"/>
              <a:t>. 2004;351:1296-305.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89B85-2B88-4ED0-94A7-7B2834942652}" type="slidenum">
              <a:rPr lang="en-GB" smtClean="0">
                <a:solidFill>
                  <a:srgbClr val="000000"/>
                </a:solidFill>
              </a:rPr>
              <a:pPr/>
              <a:t>40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0CF81-A7DE-4811-8673-7CB3AF1EFCE4}" type="slidenum">
              <a:rPr lang="en-GB" smtClean="0"/>
              <a:pPr/>
              <a:t>41</a:t>
            </a:fld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1279B-8DB1-414A-9507-65890F2DE7B5}" type="slidenum">
              <a:rPr lang="en-GB" smtClean="0"/>
              <a:pPr/>
              <a:t>42</a:t>
            </a:fld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="1" dirty="0" smtClean="0"/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39518-3545-4458-BD9E-9A52E1E84BF4}" type="slidenum">
              <a:rPr lang="en-GB" smtClean="0"/>
              <a:pPr/>
              <a:t>43</a:t>
            </a:fld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8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E2EBB-E185-41BA-B71A-B489A3DAD9C8}" type="slidenum">
              <a:rPr lang="en-GB" smtClean="0">
                <a:solidFill>
                  <a:srgbClr val="000000"/>
                </a:solidFill>
              </a:rPr>
              <a:pPr/>
              <a:t>44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FF82A-B499-4681-BDAD-C8E8C145F9BC}" type="slidenum">
              <a:rPr lang="en-GB" smtClean="0">
                <a:solidFill>
                  <a:srgbClr val="000000"/>
                </a:solidFill>
              </a:rPr>
              <a:pPr/>
              <a:t>45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5B6C0-F94C-42D9-AEB0-2D2FFBD19BA0}" type="slidenum">
              <a:rPr lang="en-GB" smtClean="0"/>
              <a:pPr/>
              <a:t>46</a:t>
            </a:fld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37D55-2E4B-451A-A5B5-045ACD2DBA2D}" type="slidenum">
              <a:rPr lang="en-GB" smtClean="0"/>
              <a:pPr/>
              <a:t>47</a:t>
            </a:fld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16C4E-C24A-4EA0-AC90-12F0708780D0}" type="slidenum">
              <a:rPr lang="en-GB" smtClean="0">
                <a:solidFill>
                  <a:srgbClr val="000000"/>
                </a:solidFill>
              </a:rPr>
              <a:pPr/>
              <a:t>48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7C63C-542B-43E8-8F0D-4E7A1E57B986}" type="slidenum">
              <a:rPr lang="en-GB" smtClean="0">
                <a:solidFill>
                  <a:srgbClr val="000000"/>
                </a:solidFill>
              </a:rPr>
              <a:pPr/>
              <a:t>49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85A8F5-A0A4-4A6C-B3AB-6895A1DBB943}" type="datetime1">
              <a:rPr lang="en-GB" smtClean="0"/>
              <a:pPr/>
              <a:t>19/07/2012</a:t>
            </a:fld>
            <a:endParaRPr lang="en-US" smtClean="0"/>
          </a:p>
        </p:txBody>
      </p:sp>
      <p:sp>
        <p:nvSpPr>
          <p:cNvPr id="188419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SHARP</a:t>
            </a:r>
          </a:p>
        </p:txBody>
      </p:sp>
      <p:sp>
        <p:nvSpPr>
          <p:cNvPr id="18842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8BCDD-F159-40BB-9817-E6000FF518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8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129B9-2DD9-417B-8DD9-CA63C6A0C278}" type="slidenum">
              <a:rPr lang="en-GB" smtClean="0"/>
              <a:pPr/>
              <a:t>50</a:t>
            </a:fld>
            <a:endParaRPr lang="en-GB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13FE4-5AF2-4532-B17C-D84EE44EBCC9}" type="slidenum">
              <a:rPr lang="en-GB" smtClean="0">
                <a:solidFill>
                  <a:srgbClr val="000000"/>
                </a:solidFill>
              </a:rPr>
              <a:pPr/>
              <a:t>51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058EA-A377-47B4-8A69-08D4FB1CFB94}" type="slidenum">
              <a:rPr lang="en-GB" smtClean="0">
                <a:solidFill>
                  <a:srgbClr val="000000"/>
                </a:solidFill>
              </a:rPr>
              <a:pPr/>
              <a:t>52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	</a:t>
            </a:r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C9C37-AF40-4AE4-B314-7C0D6A3902CA}" type="slidenum">
              <a:rPr lang="en-GB" smtClean="0">
                <a:solidFill>
                  <a:srgbClr val="000000"/>
                </a:solidFill>
              </a:rPr>
              <a:pPr/>
              <a:t>53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2A210-5CDE-4DC6-8D6E-D7E1B16A503D}" type="slidenum">
              <a:rPr lang="en-GB" smtClean="0"/>
              <a:pPr/>
              <a:t>54</a:t>
            </a:fld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F24E-75F0-4369-A1A1-976B22799181}" type="slidenum">
              <a:rPr lang="en-GB" smtClean="0">
                <a:solidFill>
                  <a:srgbClr val="000000"/>
                </a:solidFill>
              </a:rPr>
              <a:pPr/>
              <a:t>55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24F4B-606A-45BD-BD00-678BE1043252}" type="slidenum">
              <a:rPr lang="en-GB" smtClean="0">
                <a:solidFill>
                  <a:srgbClr val="000000"/>
                </a:solidFill>
              </a:rPr>
              <a:pPr/>
              <a:t>57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7A8C6-A3B3-4640-BCB9-F4EC11C2F147}" type="slidenum">
              <a:rPr lang="en-GB" smtClean="0"/>
              <a:pPr/>
              <a:t>58</a:t>
            </a:fld>
            <a:endParaRPr lang="en-GB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2D3D3-9F8B-4828-A004-7A89C142771D}" type="slidenum">
              <a:rPr lang="en-GB" smtClean="0"/>
              <a:pPr/>
              <a:t>60</a:t>
            </a:fld>
            <a:endParaRPr lang="en-GB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4C9F7-94A8-41E1-BDF1-7A192908B805}" type="slidenum">
              <a:rPr lang="en-GB" smtClean="0"/>
              <a:pPr/>
              <a:t>61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90131-B9A5-494E-8382-A519AF74F3C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C50E0-F5F0-4025-8404-6C65E12CCDB6}" type="slidenum">
              <a:rPr lang="en-GB" smtClean="0"/>
              <a:pPr/>
              <a:t>62</a:t>
            </a:fld>
            <a:endParaRPr lang="en-GB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42C2B-B618-475D-B51D-8A0B60EF660C}" type="slidenum">
              <a:rPr lang="en-GB" smtClean="0">
                <a:solidFill>
                  <a:srgbClr val="000000"/>
                </a:solidFill>
              </a:rPr>
              <a:pPr/>
              <a:t>64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8A973-533B-4991-B820-DD4FCA3FD626}" type="slidenum">
              <a:rPr lang="en-GB" smtClean="0"/>
              <a:pPr/>
              <a:t>65</a:t>
            </a:fld>
            <a:endParaRPr lang="en-GB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001DA-9E4E-458B-A80E-9590FCE1D472}" type="slidenum">
              <a:rPr lang="en-GB" smtClean="0"/>
              <a:pPr/>
              <a:t>67</a:t>
            </a:fld>
            <a:endParaRPr lang="en-GB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4561A-56FD-47D9-BBC9-EAE56BA07E43}" type="slidenum">
              <a:rPr lang="en-GB" smtClean="0"/>
              <a:pPr/>
              <a:t>68</a:t>
            </a:fld>
            <a:endParaRPr lang="en-GB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0B751-9C41-499F-B40F-EA9DA837818C}" type="slidenum">
              <a:rPr lang="en-GB" smtClean="0"/>
              <a:pPr/>
              <a:t>69</a:t>
            </a:fld>
            <a:endParaRPr lang="en-GB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0B95B-B103-4F71-881A-6A6B6CB07065}" type="slidenum">
              <a:rPr lang="en-GB" smtClean="0"/>
              <a:pPr/>
              <a:t>70</a:t>
            </a:fld>
            <a:endParaRPr lang="en-GB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B3DCD-D74C-4A35-B17A-5B4DE48D4076}" type="slidenum">
              <a:rPr lang="en-GB" smtClean="0"/>
              <a:pPr/>
              <a:t>71</a:t>
            </a:fld>
            <a:endParaRPr lang="en-GB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2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D103D-AFCB-47A6-AF34-1F5630C9C9B1}" type="slidenum">
              <a:rPr lang="en-GB" smtClean="0"/>
              <a:pPr/>
              <a:t>72</a:t>
            </a:fld>
            <a:endParaRPr lang="en-GB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18488-17C9-45D5-B79B-8415ED1BF411}" type="slidenum">
              <a:rPr lang="en-GB" smtClean="0"/>
              <a:pPr/>
              <a:t>73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56358-AF15-4782-8B6C-E1E5114A49D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D3C62-8633-4AAD-A200-D25B3170CE6E}" type="slidenum">
              <a:rPr lang="en-GB" smtClean="0"/>
              <a:pPr/>
              <a:t>77</a:t>
            </a:fld>
            <a:endParaRPr lang="en-GB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3A9DE-A97B-4EBA-ACB7-FE2A211458E2}" type="slidenum">
              <a:rPr lang="en-GB" smtClean="0"/>
              <a:pPr/>
              <a:t>78</a:t>
            </a:fld>
            <a:endParaRPr lang="en-GB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2D8F0-F8C7-4793-A97E-EA5F4A7F9FC0}" type="slidenum">
              <a:rPr lang="en-GB" smtClean="0"/>
              <a:pPr/>
              <a:t>79</a:t>
            </a:fld>
            <a:endParaRPr lang="en-GB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8BC69-63AC-4FEF-A263-51659EA3914B}" type="slidenum">
              <a:rPr lang="en-GB" smtClean="0"/>
              <a:pPr/>
              <a:t>80</a:t>
            </a:fld>
            <a:endParaRPr lang="en-GB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45A5B-82C1-4EF7-A142-8D28F09CEA3C}" type="slidenum">
              <a:rPr lang="en-GB" smtClean="0"/>
              <a:pPr/>
              <a:t>81</a:t>
            </a:fld>
            <a:endParaRPr lang="en-GB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D525C-6D79-446D-9266-553B519EFFD0}" type="slidenum">
              <a:rPr lang="en-GB" smtClean="0"/>
              <a:pPr/>
              <a:t>83</a:t>
            </a:fld>
            <a:endParaRPr lang="en-GB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1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CB381-CFAF-447F-BFC1-08717DCE5431}" type="slidenum">
              <a:rPr lang="en-GB" smtClean="0"/>
              <a:pPr/>
              <a:t>84</a:t>
            </a:fld>
            <a:endParaRPr lang="en-GB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083BF-E682-4E69-908B-C47B46FF5332}" type="slidenum">
              <a:rPr lang="en-GB" smtClean="0"/>
              <a:pPr/>
              <a:t>85</a:t>
            </a:fld>
            <a:endParaRPr lang="en-GB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28D6D-6583-4BC1-A9D4-50D858FBD18B}" type="slidenum">
              <a:rPr lang="en-GB" smtClean="0"/>
              <a:pPr/>
              <a:t>86</a:t>
            </a:fld>
            <a:endParaRPr lang="en-GB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8C332-F3F8-41ED-B6A4-24CBD1CCD0FB}" type="slidenum">
              <a:rPr lang="en-GB" smtClean="0">
                <a:solidFill>
                  <a:srgbClr val="000000"/>
                </a:solidFill>
              </a:rPr>
              <a:pPr/>
              <a:t>87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0313" y="757238"/>
            <a:ext cx="4276725" cy="3208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8C332-F3F8-41ED-B6A4-24CBD1CCD0FB}" type="slidenum">
              <a:rPr lang="en-GB" smtClean="0">
                <a:solidFill>
                  <a:srgbClr val="000000"/>
                </a:solidFill>
              </a:rPr>
              <a:pPr/>
              <a:t>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0313" y="757238"/>
            <a:ext cx="4276725" cy="3208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B33E2-7A8C-4BAE-883E-DFA7FEED18A8}" type="slidenum">
              <a:rPr lang="en-GB" smtClean="0"/>
              <a:pPr/>
              <a:t>88</a:t>
            </a:fld>
            <a:endParaRPr lang="en-GB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05773-5C4C-4673-897C-EBDDCDE4AA89}" type="slidenum">
              <a:rPr lang="en-GB" smtClean="0"/>
              <a:pPr/>
              <a:t>89</a:t>
            </a:fld>
            <a:endParaRPr lang="en-GB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A698C-1084-432D-A28F-7E58E1B43FC3}" type="slidenum">
              <a:rPr lang="en-GB" smtClean="0"/>
              <a:pPr/>
              <a:t>90</a:t>
            </a:fld>
            <a:endParaRPr lang="en-GB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4B86-11BC-4C90-91E5-0FD872EAF1A1}" type="slidenum">
              <a:rPr lang="en-GB" smtClean="0"/>
              <a:pPr/>
              <a:t>91</a:t>
            </a:fld>
            <a:endParaRPr lang="en-GB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8A722-C0E5-4427-9081-59B67AE91CC8}" type="slidenum">
              <a:rPr lang="en-GB" smtClean="0"/>
              <a:pPr/>
              <a:t>92</a:t>
            </a:fld>
            <a:endParaRPr lang="en-GB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78279-FF2C-4996-8231-8FA6E89EEBC2}" type="slidenum">
              <a:rPr lang="en-GB" smtClean="0"/>
              <a:pPr/>
              <a:t>93</a:t>
            </a:fld>
            <a:endParaRPr lang="en-GB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14917-00AF-4E93-A041-5CDB7D396C41}" type="slidenum">
              <a:rPr lang="en-GB" smtClean="0"/>
              <a:pPr/>
              <a:t>94</a:t>
            </a:fld>
            <a:endParaRPr lang="en-GB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BCD32-775E-4471-8E96-E9E54DFF2B02}" type="slidenum">
              <a:rPr lang="en-GB" smtClean="0"/>
              <a:pPr>
                <a:defRPr/>
              </a:pPr>
              <a:t>95</a:t>
            </a:fld>
            <a:endParaRPr lang="en-GB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6316-D287-48BF-B724-85567DD10D71}" type="slidenum">
              <a:rPr lang="en-GB" smtClean="0"/>
              <a:pPr/>
              <a:t>96</a:t>
            </a:fld>
            <a:endParaRPr lang="en-GB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AAB4-45BA-4CEC-A744-E7206DD949E8}" type="slidenum">
              <a:rPr lang="en-GB" smtClean="0"/>
              <a:pPr/>
              <a:t>98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6DD9-2D71-410F-9184-A1A81F71D8AD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2421E-39E3-453C-9B8F-D77E7EFCDD39}" type="slidenum">
              <a:rPr lang="en-GB" smtClean="0"/>
              <a:pPr/>
              <a:t>100</a:t>
            </a:fld>
            <a:endParaRPr lang="en-GB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709D4-AB59-4F9C-81D4-718332484F5D}" type="slidenum">
              <a:rPr lang="en-GB" smtClean="0"/>
              <a:pPr/>
              <a:t>102</a:t>
            </a:fld>
            <a:endParaRPr lang="en-GB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4A1B3-DE5C-486D-9DF7-23B216C5564B}" type="slidenum">
              <a:rPr lang="en-GB" smtClean="0"/>
              <a:pPr/>
              <a:t>104</a:t>
            </a:fld>
            <a:endParaRPr lang="en-GB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EC8-B022-4119-80F9-545C3944F922}" type="slidenum">
              <a:rPr lang="en-GB" smtClean="0"/>
              <a:pPr/>
              <a:t>105</a:t>
            </a:fld>
            <a:endParaRPr lang="en-GB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955A0-6726-495A-A01A-938B0921A712}" type="slidenum">
              <a:rPr lang="en-GB" smtClean="0"/>
              <a:pPr/>
              <a:t>106</a:t>
            </a:fld>
            <a:endParaRPr lang="en-GB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1B876-1DCA-481B-8F5F-0BC764E6E5C0}" type="slidenum">
              <a:rPr lang="en-GB" smtClean="0"/>
              <a:pPr/>
              <a:t>107</a:t>
            </a:fld>
            <a:endParaRPr lang="en-GB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0B751-9C41-499F-B40F-EA9DA837818C}" type="slidenum">
              <a:rPr lang="en-GB" smtClean="0"/>
              <a:pPr/>
              <a:t>108</a:t>
            </a:fld>
            <a:endParaRPr lang="en-GB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080EB-4321-4624-8E7A-F6A4F427C1BB}" type="slidenum">
              <a:rPr lang="en-GB" smtClean="0"/>
              <a:pPr/>
              <a:t>109</a:t>
            </a:fld>
            <a:endParaRPr lang="en-GB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1497-2B87-4A2F-A096-767192172B3B}" type="slidenum">
              <a:rPr lang="en-GB" smtClean="0"/>
              <a:pPr/>
              <a:t>110</a:t>
            </a:fld>
            <a:endParaRPr lang="en-GB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5006A-BF62-46CE-804C-B7193A1AEBCA}" type="slidenum">
              <a:rPr lang="en-GB" smtClean="0"/>
              <a:pPr/>
              <a:t>111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2B70ED4-3F49-41BF-9B3F-ED25C13EDD8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C6436FE0-5E8B-4A0D-812E-79EDF13B4FA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F67FF97-27C2-4334-985C-CE632159936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FFCF952-C429-4306-BFE7-35559061CDA4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363"/>
            <a:ext cx="91440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90625"/>
            <a:ext cx="77724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19513"/>
            <a:ext cx="7772400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B78CF4C-929C-41A8-BD0C-D4011D3B45D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FDCCA03-E65F-48D4-829B-F2639418013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3FD6032-BFD2-4EE5-88E8-953D61C8CC2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96FC1DBE-A672-4A62-A713-46CA0390006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F78EB75-73D1-43BD-AFBF-1E03882A6E7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E76DF60-332F-438E-B622-AE0B80BD936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612ECF3-225E-49C9-B7A9-868FB205B12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927D64B9-91C1-49BC-B213-D9F82EE4397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2164D9F-91B4-4E15-8C69-CCCB0948B3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114753E-A577-4FFF-9392-F90603B8C53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EF67286-F576-43B5-ACEF-86FBD29FCF3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AFD8F29-1920-4502-B3D3-ACF36F96564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468AA62-D6FD-4B47-947D-7685C3856F5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EDAA341-BC13-4638-8DBD-F2C86378924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B1C3CFF-A21B-470D-B058-1C3DAE16742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3EBF676-4079-48BF-B7E4-DCFC1ED600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F5B6A2C-73AD-43BD-8B2E-88D61693B4E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0F0A3BF-ECBD-4604-B11F-FD8A15A63EC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F61E687-634F-4916-8D74-5D3DD7B4845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E6AE981-45D2-4EB7-8C4C-4640B450F2C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45D17FF-5674-4C4F-BC11-111BCC9A114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916A298-F4EA-4AEC-808B-AA43B96EE03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D3BDEE5-BB34-4FFC-AC64-08069C8C4549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91EE0E2-A0D9-47E6-BBB7-F47D1C2E184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01C79C0-0B4B-4AFE-BA25-13FDC6A8140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5727E07-7917-491D-90A8-5517A84A844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CE13517-8A67-41BB-9659-59F1B7431B0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888C7CF-26B3-4CCA-9C55-7402BE8A95A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A481320-3A13-4D61-9B71-6AEA06D0439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363"/>
            <a:ext cx="91440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90625"/>
            <a:ext cx="38100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90625"/>
            <a:ext cx="3810000" cy="490537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0AB4518-E213-42B7-9140-22C030FFFF8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4F890D8-06C5-460C-8493-D34799F88A1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87543C8-0DED-4244-8A75-0CB2AAE22C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2668726-684F-42B4-81CA-24A0E6C5405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ABFB39E-0644-4714-A296-8F258643CA6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D9D8FBD-D0D8-40DE-BD2A-BAE36539983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CE33033-F4F8-4C64-A8EF-3CBE645EE5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EEA6E37-DCC7-41C6-AC29-55162F516AB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21BBB88-A2D7-4A69-A265-376E0F98AE8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E110520-2F21-458F-A39C-C23A63AB1CE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1C95160-E129-4D03-8BE2-35EF2F7576D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548E41A-804C-48FA-ADD3-9ABD20FF3BD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0F39177-F715-4183-B47A-5877F5C2F62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BCF646B-45F2-4985-B107-C6165A36F2C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22FA070-C9CA-450A-BAF7-4166A56A0A7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9C905ED-4411-45B5-ACAF-7273BBD9E98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9134837-E53A-46A8-ADB7-99D972B29F3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3BDF0F6-F2D2-4304-9984-D6C214E4C3B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A2E7362-479D-4CC7-B3B8-D58279F49E2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1498800-0165-48FF-96C7-A1550002C6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9A9BFB1-F4E6-4154-A7A2-366F1127C82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E710924-F75F-44E6-87BE-16A438DC74A9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15A6415-5275-4F8B-8077-2F906F6CC0F8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6D57CF4-3062-4A21-8ABB-2A414C2E969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59C10E0-A0DF-4B5A-8FAC-8ADD4CFD1E2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9FA73B2-E5A9-4A04-B3B0-43B64A7AD6D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78" r:id="rId1"/>
    <p:sldLayoutId id="2147489579" r:id="rId2"/>
    <p:sldLayoutId id="2147489580" r:id="rId3"/>
    <p:sldLayoutId id="2147489581" r:id="rId4"/>
    <p:sldLayoutId id="2147489582" r:id="rId5"/>
    <p:sldLayoutId id="2147489583" r:id="rId6"/>
    <p:sldLayoutId id="2147489584" r:id="rId7"/>
    <p:sldLayoutId id="2147489585" r:id="rId8"/>
    <p:sldLayoutId id="2147489586" r:id="rId9"/>
    <p:sldLayoutId id="2147489587" r:id="rId10"/>
    <p:sldLayoutId id="2147489588" r:id="rId11"/>
    <p:sldLayoutId id="214748958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E039471-A917-4389-A9A0-595B9037432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90" r:id="rId1"/>
    <p:sldLayoutId id="2147489591" r:id="rId2"/>
    <p:sldLayoutId id="2147489592" r:id="rId3"/>
    <p:sldLayoutId id="2147489593" r:id="rId4"/>
    <p:sldLayoutId id="2147489594" r:id="rId5"/>
    <p:sldLayoutId id="2147489595" r:id="rId6"/>
    <p:sldLayoutId id="2147489596" r:id="rId7"/>
    <p:sldLayoutId id="2147489597" r:id="rId8"/>
    <p:sldLayoutId id="2147489598" r:id="rId9"/>
    <p:sldLayoutId id="2147489599" r:id="rId10"/>
    <p:sldLayoutId id="214748960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765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48" name="Picture 3" descr="MMF_logo_man_KO.png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6575" y="0"/>
            <a:ext cx="98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8928100" y="6657975"/>
            <a:ext cx="115888" cy="136525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8525F9FD-0DD3-4133-A4D0-56F1E0458AAE}" type="slidenum">
              <a:rPr lang="en-US" sz="900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1B82263-9758-4F1D-B72B-2828924EBC3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550" r:id="rId1"/>
    <p:sldLayoutId id="2147489551" r:id="rId2"/>
    <p:sldLayoutId id="2147489552" r:id="rId3"/>
    <p:sldLayoutId id="2147489553" r:id="rId4"/>
    <p:sldLayoutId id="2147489554" r:id="rId5"/>
    <p:sldLayoutId id="2147489555" r:id="rId6"/>
    <p:sldLayoutId id="2147489556" r:id="rId7"/>
    <p:sldLayoutId id="2147489557" r:id="rId8"/>
    <p:sldLayoutId id="2147489558" r:id="rId9"/>
    <p:sldLayoutId id="2147489559" r:id="rId10"/>
    <p:sldLayoutId id="21474895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 Narrow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765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172" name="Picture 3" descr="MMF_logo_man_KO.png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6575" y="0"/>
            <a:ext cx="98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8928100" y="6657975"/>
            <a:ext cx="115888" cy="136525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E4E0F03D-0A2A-4822-AC6B-AB866A459778}" type="slidenum">
              <a:rPr lang="en-US" sz="900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CC4D55A4-0692-4260-9AEA-F09A58CD105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561" r:id="rId1"/>
    <p:sldLayoutId id="2147489562" r:id="rId2"/>
    <p:sldLayoutId id="2147489563" r:id="rId3"/>
    <p:sldLayoutId id="2147489564" r:id="rId4"/>
    <p:sldLayoutId id="2147489565" r:id="rId5"/>
    <p:sldLayoutId id="2147489566" r:id="rId6"/>
    <p:sldLayoutId id="2147489567" r:id="rId7"/>
    <p:sldLayoutId id="2147489568" r:id="rId8"/>
    <p:sldLayoutId id="2147489569" r:id="rId9"/>
    <p:sldLayoutId id="2147489570" r:id="rId10"/>
    <p:sldLayoutId id="21474895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 Narrow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4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AD8A8F4-A9AC-416D-BC7C-5A93F86835A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01" r:id="rId1"/>
    <p:sldLayoutId id="2147489602" r:id="rId2"/>
    <p:sldLayoutId id="2147489603" r:id="rId3"/>
    <p:sldLayoutId id="2147489604" r:id="rId4"/>
    <p:sldLayoutId id="2147489605" r:id="rId5"/>
    <p:sldLayoutId id="2147489606" r:id="rId6"/>
    <p:sldLayoutId id="2147489607" r:id="rId7"/>
    <p:sldLayoutId id="2147489608" r:id="rId8"/>
    <p:sldLayoutId id="2147489609" r:id="rId9"/>
    <p:sldLayoutId id="2147489610" r:id="rId10"/>
    <p:sldLayoutId id="2147489611" r:id="rId11"/>
    <p:sldLayoutId id="2147489612" r:id="rId12"/>
    <p:sldLayoutId id="2147489572" r:id="rId13"/>
    <p:sldLayoutId id="2147489573" r:id="rId14"/>
    <p:sldLayoutId id="214748961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18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81834C7-883F-4BE0-9701-D7ED6F8289C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4" r:id="rId1"/>
    <p:sldLayoutId id="2147489615" r:id="rId2"/>
    <p:sldLayoutId id="2147489616" r:id="rId3"/>
    <p:sldLayoutId id="2147489617" r:id="rId4"/>
    <p:sldLayoutId id="2147489618" r:id="rId5"/>
    <p:sldLayoutId id="2147489619" r:id="rId6"/>
    <p:sldLayoutId id="2147489620" r:id="rId7"/>
    <p:sldLayoutId id="2147489621" r:id="rId8"/>
    <p:sldLayoutId id="2147489622" r:id="rId9"/>
    <p:sldLayoutId id="2147489623" r:id="rId10"/>
    <p:sldLayoutId id="2147489624" r:id="rId11"/>
    <p:sldLayoutId id="2147489574" r:id="rId12"/>
    <p:sldLayoutId id="2147489575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5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9CD4085-1507-4449-A141-A80392E627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25" r:id="rId1"/>
    <p:sldLayoutId id="2147489626" r:id="rId2"/>
    <p:sldLayoutId id="2147489627" r:id="rId3"/>
    <p:sldLayoutId id="2147489628" r:id="rId4"/>
    <p:sldLayoutId id="2147489629" r:id="rId5"/>
    <p:sldLayoutId id="2147489630" r:id="rId6"/>
    <p:sldLayoutId id="2147489631" r:id="rId7"/>
    <p:sldLayoutId id="2147489632" r:id="rId8"/>
    <p:sldLayoutId id="2147489633" r:id="rId9"/>
    <p:sldLayoutId id="2147489634" r:id="rId10"/>
    <p:sldLayoutId id="2147489635" r:id="rId11"/>
    <p:sldLayoutId id="2147489576" r:id="rId12"/>
    <p:sldLayoutId id="214748957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9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9144000" cy="2246313"/>
          </a:xfrm>
        </p:spPr>
        <p:txBody>
          <a:bodyPr/>
          <a:lstStyle/>
          <a:p>
            <a:r>
              <a:rPr lang="en-GB" sz="3600" smtClean="0"/>
              <a:t>Study of Heart and Renal Protection (SHARP):</a:t>
            </a:r>
            <a:br>
              <a:rPr lang="en-GB" sz="3600" smtClean="0"/>
            </a:br>
            <a:r>
              <a:rPr lang="en-GB" sz="3600" smtClean="0"/>
              <a:t>Safety and efficacy of ezetimibe/simvastatin in patients with Chronic Kidney Disease (CKD)</a:t>
            </a:r>
          </a:p>
        </p:txBody>
      </p:sp>
      <p:sp>
        <p:nvSpPr>
          <p:cNvPr id="70659" name="Subtitle 3"/>
          <p:cNvSpPr>
            <a:spLocks noGrp="1"/>
          </p:cNvSpPr>
          <p:nvPr>
            <p:ph type="subTitle" idx="1"/>
          </p:nvPr>
        </p:nvSpPr>
        <p:spPr>
          <a:xfrm>
            <a:off x="1371600" y="4627563"/>
            <a:ext cx="6400800" cy="1752600"/>
          </a:xfrm>
        </p:spPr>
        <p:txBody>
          <a:bodyPr/>
          <a:lstStyle/>
          <a:p>
            <a:r>
              <a:rPr lang="en-GB" smtClean="0"/>
              <a:t>Colin Baigent</a:t>
            </a:r>
          </a:p>
          <a:p>
            <a:r>
              <a:rPr lang="en-GB" smtClean="0"/>
              <a:t>University of Oxford, UK</a:t>
            </a:r>
          </a:p>
          <a:p>
            <a:r>
              <a:rPr lang="en-GB" smtClean="0"/>
              <a:t>SHARP Chief Investigator</a:t>
            </a:r>
          </a:p>
        </p:txBody>
      </p:sp>
      <p:sp>
        <p:nvSpPr>
          <p:cNvPr id="70660" name="TextBox 3"/>
          <p:cNvSpPr txBox="1">
            <a:spLocks noChangeArrowheads="1"/>
          </p:cNvSpPr>
          <p:nvPr/>
        </p:nvSpPr>
        <p:spPr bwMode="auto">
          <a:xfrm>
            <a:off x="180975" y="31750"/>
            <a:ext cx="8753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i="1"/>
              <a:t>US FDA Endocrinologic and Metabolic Drugs</a:t>
            </a:r>
          </a:p>
          <a:p>
            <a:pPr algn="ctr"/>
            <a:r>
              <a:rPr lang="en-GB" sz="2800" i="1"/>
              <a:t>Advisory Committee, 2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Kidney Disease Outcomes Quality Initiative (K/DOQI) guidelines for dyslipidemia in CKD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47663" y="1127125"/>
            <a:ext cx="8462962" cy="4137025"/>
          </a:xfrm>
        </p:spPr>
        <p:txBody>
          <a:bodyPr/>
          <a:lstStyle/>
          <a:p>
            <a:pPr marL="0" lvl="1" indent="0" algn="ctr">
              <a:buFont typeface="Arial" pitchFamily="34" charset="0"/>
              <a:buNone/>
            </a:pPr>
            <a:r>
              <a:rPr lang="en-GB" smtClean="0"/>
              <a:t>		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en-GB" sz="3200" b="1" smtClean="0"/>
              <a:t>Stages 1-4 CKD recommendation</a:t>
            </a:r>
          </a:p>
          <a:p>
            <a:pPr marL="0" lvl="1" indent="0" algn="ctr">
              <a:buFont typeface="Arial" pitchFamily="34" charset="0"/>
              <a:buNone/>
            </a:pPr>
            <a:endParaRPr lang="en-GB" sz="1200" b="1" u="sng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i="1" smtClean="0"/>
              <a:t>“There are reasonable doubts as to whether trial results from the general population are applicable to all patients with CKD.”</a:t>
            </a:r>
          </a:p>
          <a:p>
            <a:pPr marL="0" lvl="2" indent="0" algn="ctr">
              <a:buFont typeface="Arial" pitchFamily="34" charset="0"/>
              <a:buNone/>
            </a:pPr>
            <a:endParaRPr lang="en-GB" sz="1000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smtClean="0"/>
              <a:t>Am J Kidney Disease 2003</a:t>
            </a:r>
          </a:p>
          <a:p>
            <a:pPr marL="0" lvl="2" indent="0" algn="ctr">
              <a:buFont typeface="Arial" pitchFamily="34" charset="0"/>
              <a:buNone/>
            </a:pPr>
            <a:endParaRPr lang="en-GB" sz="3200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b="1" smtClean="0"/>
              <a:t>HENCE: definitive trials in CKD were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Special features of design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>
          <a:xfrm>
            <a:off x="922338" y="1184275"/>
            <a:ext cx="7016750" cy="5114925"/>
          </a:xfrm>
        </p:spPr>
        <p:txBody>
          <a:bodyPr/>
          <a:lstStyle/>
          <a:p>
            <a:r>
              <a:rPr lang="en-GB" sz="2800" smtClean="0"/>
              <a:t>Largest randomized trial in kidney patients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Non-restrictive inclusion criteria yield widely generalizable results for CKD populations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Included CKD patients in stages 3-5         (both pre-dialysis and dialysis)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Focus on outcomes that are sensitive to LDL lowering (ie, major atherosclerotic events)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Combination of moderate-dose statin plus ezetimibe yielded large LDL-C reduction, but it was also well-tolerated by CKD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Interpretation of subgroup analyses of</a:t>
            </a:r>
            <a:br>
              <a:rPr lang="en-GB" smtClean="0"/>
            </a:br>
            <a:r>
              <a:rPr lang="en-GB" smtClean="0"/>
              <a:t>effects in dialysis and non-dialysis patients</a:t>
            </a: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>
          <a:xfrm>
            <a:off x="384175" y="1108075"/>
            <a:ext cx="8353425" cy="5351463"/>
          </a:xfrm>
        </p:spPr>
        <p:txBody>
          <a:bodyPr/>
          <a:lstStyle/>
          <a:p>
            <a:r>
              <a:rPr lang="en-GB" sz="2400" dirty="0" smtClean="0"/>
              <a:t>SHARP was not designed to have power to assess effects on MAE or MVE in different subgroups considered separately</a:t>
            </a:r>
          </a:p>
          <a:p>
            <a:r>
              <a:rPr lang="en-GB" sz="2400" dirty="0" smtClean="0"/>
              <a:t>Instead, pre-specified approach involved testing for differences between observed effects, with</a:t>
            </a:r>
            <a:r>
              <a:rPr lang="en-GB" sz="2400" i="1" dirty="0" smtClean="0"/>
              <a:t> </a:t>
            </a:r>
            <a:r>
              <a:rPr lang="en-GB" sz="2400" dirty="0" smtClean="0"/>
              <a:t>allowance made for:</a:t>
            </a:r>
          </a:p>
          <a:p>
            <a:pPr lvl="1"/>
            <a:r>
              <a:rPr lang="en-GB" sz="2000" dirty="0" smtClean="0"/>
              <a:t> </a:t>
            </a:r>
            <a:r>
              <a:rPr lang="en-GB" sz="2400" dirty="0" smtClean="0"/>
              <a:t>multiple subgroup comparisons; and</a:t>
            </a:r>
          </a:p>
          <a:p>
            <a:pPr lvl="1"/>
            <a:r>
              <a:rPr lang="en-GB" sz="2400" dirty="0" smtClean="0"/>
              <a:t>other differences between subgroups</a:t>
            </a:r>
          </a:p>
          <a:p>
            <a:r>
              <a:rPr lang="en-GB" sz="2400" dirty="0" smtClean="0"/>
              <a:t>Allocated study treatment produced smaller LDL-C reduction   in dialysis (0.60 </a:t>
            </a:r>
            <a:r>
              <a:rPr lang="en-GB" sz="2400" dirty="0" err="1" smtClean="0"/>
              <a:t>mmol</a:t>
            </a:r>
            <a:r>
              <a:rPr lang="en-GB" sz="2400" dirty="0" smtClean="0"/>
              <a:t>/L) versus non-dialysis (0.96 </a:t>
            </a:r>
            <a:r>
              <a:rPr lang="en-GB" sz="2400" dirty="0" err="1" smtClean="0"/>
              <a:t>mmol</a:t>
            </a:r>
            <a:r>
              <a:rPr lang="en-GB" sz="2400" dirty="0" smtClean="0"/>
              <a:t>/L) patients</a:t>
            </a:r>
          </a:p>
          <a:p>
            <a:r>
              <a:rPr lang="en-GB" sz="2400" dirty="0" smtClean="0"/>
              <a:t>After allowance for this difference in LDL-C reduction, similar MAE and MVE reduction in non-dialysis and dialysis patients (with no significant evidence of heterogeneity)</a:t>
            </a:r>
          </a:p>
          <a:p>
            <a:r>
              <a:rPr lang="en-GB" sz="2400" dirty="0" smtClean="0"/>
              <a:t>Dialysis patients have higher absolute risk of vascular events, so absolute benefit may be larger than in non-dialysis patients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 compliance and LDL reduction differed between non-dialysis and dialysis patients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89100"/>
          <a:ext cx="8229600" cy="2897505"/>
        </p:xfrm>
        <a:graphic>
          <a:graphicData uri="http://schemas.openxmlformats.org/drawingml/2006/table">
            <a:tbl>
              <a:tblPr/>
              <a:tblGrid>
                <a:gridCol w="1784350"/>
                <a:gridCol w="850900"/>
                <a:gridCol w="1036638"/>
                <a:gridCol w="1254125"/>
                <a:gridCol w="944562"/>
                <a:gridCol w="1076325"/>
                <a:gridCol w="1282700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eGFR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Mean LDL difference 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mmol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Not on dialysis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Dialysis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0.60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8"/>
          <p:cNvSpPr>
            <a:spLocks noChangeArrowheads="1"/>
          </p:cNvSpPr>
          <p:nvPr/>
        </p:nvSpPr>
        <p:spPr bwMode="auto">
          <a:xfrm>
            <a:off x="3890963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74083" name="Rectangle 9"/>
          <p:cNvSpPr>
            <a:spLocks noChangeArrowheads="1"/>
          </p:cNvSpPr>
          <p:nvPr/>
        </p:nvSpPr>
        <p:spPr bwMode="auto">
          <a:xfrm>
            <a:off x="5824538" y="12239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74084" name="Rectangle 10"/>
          <p:cNvSpPr>
            <a:spLocks noChangeArrowheads="1"/>
          </p:cNvSpPr>
          <p:nvPr/>
        </p:nvSpPr>
        <p:spPr bwMode="auto">
          <a:xfrm>
            <a:off x="458788" y="122396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/>
          </a:p>
        </p:txBody>
      </p:sp>
      <p:sp>
        <p:nvSpPr>
          <p:cNvPr id="174085" name="Rectangle 11"/>
          <p:cNvSpPr>
            <a:spLocks noChangeArrowheads="1"/>
          </p:cNvSpPr>
          <p:nvPr/>
        </p:nvSpPr>
        <p:spPr bwMode="auto">
          <a:xfrm>
            <a:off x="4324350" y="1223963"/>
            <a:ext cx="69890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lacebo</a:t>
            </a:r>
            <a:endParaRPr lang="en-US" dirty="0"/>
          </a:p>
        </p:txBody>
      </p:sp>
      <p:sp>
        <p:nvSpPr>
          <p:cNvPr id="174086" name="Rectangle 12"/>
          <p:cNvSpPr>
            <a:spLocks noChangeArrowheads="1"/>
          </p:cNvSpPr>
          <p:nvPr/>
        </p:nvSpPr>
        <p:spPr bwMode="auto">
          <a:xfrm>
            <a:off x="3074988" y="1223963"/>
            <a:ext cx="8829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</a:rPr>
              <a:t>eze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</a:rPr>
              <a:t>simva</a:t>
            </a:r>
            <a:endParaRPr lang="en-US" dirty="0"/>
          </a:p>
        </p:txBody>
      </p:sp>
      <p:sp>
        <p:nvSpPr>
          <p:cNvPr id="174087" name="Rectangle 13"/>
          <p:cNvSpPr>
            <a:spLocks noChangeArrowheads="1"/>
          </p:cNvSpPr>
          <p:nvPr/>
        </p:nvSpPr>
        <p:spPr bwMode="auto">
          <a:xfrm>
            <a:off x="4725988" y="5969000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74088" name="Rectangle 14"/>
          <p:cNvSpPr>
            <a:spLocks noChangeArrowheads="1"/>
          </p:cNvSpPr>
          <p:nvPr/>
        </p:nvSpPr>
        <p:spPr bwMode="auto">
          <a:xfrm>
            <a:off x="6794500" y="5969000"/>
            <a:ext cx="1344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74089" name="Line 76"/>
          <p:cNvSpPr>
            <a:spLocks noChangeShapeType="1"/>
          </p:cNvSpPr>
          <p:nvPr/>
        </p:nvSpPr>
        <p:spPr bwMode="auto">
          <a:xfrm>
            <a:off x="6657975" y="1506538"/>
            <a:ext cx="1588" cy="41021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0" name="Line 77"/>
          <p:cNvSpPr>
            <a:spLocks noChangeShapeType="1"/>
          </p:cNvSpPr>
          <p:nvPr/>
        </p:nvSpPr>
        <p:spPr bwMode="auto">
          <a:xfrm>
            <a:off x="5461000" y="5672138"/>
            <a:ext cx="19875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1" name="Line 78"/>
          <p:cNvSpPr>
            <a:spLocks noChangeShapeType="1"/>
          </p:cNvSpPr>
          <p:nvPr/>
        </p:nvSpPr>
        <p:spPr bwMode="auto">
          <a:xfrm flipV="1">
            <a:off x="6657975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2" name="Line 79"/>
          <p:cNvSpPr>
            <a:spLocks noChangeShapeType="1"/>
          </p:cNvSpPr>
          <p:nvPr/>
        </p:nvSpPr>
        <p:spPr bwMode="auto">
          <a:xfrm flipV="1">
            <a:off x="6850063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3" name="Line 80"/>
          <p:cNvSpPr>
            <a:spLocks noChangeShapeType="1"/>
          </p:cNvSpPr>
          <p:nvPr/>
        </p:nvSpPr>
        <p:spPr bwMode="auto">
          <a:xfrm flipV="1">
            <a:off x="7053263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4" name="Line 81"/>
          <p:cNvSpPr>
            <a:spLocks noChangeShapeType="1"/>
          </p:cNvSpPr>
          <p:nvPr/>
        </p:nvSpPr>
        <p:spPr bwMode="auto">
          <a:xfrm flipV="1">
            <a:off x="724535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5" name="Line 82"/>
          <p:cNvSpPr>
            <a:spLocks noChangeShapeType="1"/>
          </p:cNvSpPr>
          <p:nvPr/>
        </p:nvSpPr>
        <p:spPr bwMode="auto">
          <a:xfrm flipV="1">
            <a:off x="744855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6" name="Line 83"/>
          <p:cNvSpPr>
            <a:spLocks noChangeShapeType="1"/>
          </p:cNvSpPr>
          <p:nvPr/>
        </p:nvSpPr>
        <p:spPr bwMode="auto">
          <a:xfrm flipV="1">
            <a:off x="6454775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7" name="Line 84"/>
          <p:cNvSpPr>
            <a:spLocks noChangeShapeType="1"/>
          </p:cNvSpPr>
          <p:nvPr/>
        </p:nvSpPr>
        <p:spPr bwMode="auto">
          <a:xfrm flipV="1">
            <a:off x="62626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8" name="Line 85"/>
          <p:cNvSpPr>
            <a:spLocks noChangeShapeType="1"/>
          </p:cNvSpPr>
          <p:nvPr/>
        </p:nvSpPr>
        <p:spPr bwMode="auto">
          <a:xfrm flipV="1">
            <a:off x="60594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9" name="Line 86"/>
          <p:cNvSpPr>
            <a:spLocks noChangeShapeType="1"/>
          </p:cNvSpPr>
          <p:nvPr/>
        </p:nvSpPr>
        <p:spPr bwMode="auto">
          <a:xfrm flipV="1">
            <a:off x="58562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0" name="Line 87"/>
          <p:cNvSpPr>
            <a:spLocks noChangeShapeType="1"/>
          </p:cNvSpPr>
          <p:nvPr/>
        </p:nvSpPr>
        <p:spPr bwMode="auto">
          <a:xfrm flipV="1">
            <a:off x="566420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1" name="Line 88"/>
          <p:cNvSpPr>
            <a:spLocks noChangeShapeType="1"/>
          </p:cNvSpPr>
          <p:nvPr/>
        </p:nvSpPr>
        <p:spPr bwMode="auto">
          <a:xfrm flipV="1">
            <a:off x="546100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2" name="Rectangle 89"/>
          <p:cNvSpPr>
            <a:spLocks noChangeArrowheads="1"/>
          </p:cNvSpPr>
          <p:nvPr/>
        </p:nvSpPr>
        <p:spPr bwMode="auto">
          <a:xfrm>
            <a:off x="6519863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74103" name="Rectangle 90"/>
          <p:cNvSpPr>
            <a:spLocks noChangeArrowheads="1"/>
          </p:cNvSpPr>
          <p:nvPr/>
        </p:nvSpPr>
        <p:spPr bwMode="auto">
          <a:xfrm>
            <a:off x="6915150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74104" name="Rectangle 91"/>
          <p:cNvSpPr>
            <a:spLocks noChangeArrowheads="1"/>
          </p:cNvSpPr>
          <p:nvPr/>
        </p:nvSpPr>
        <p:spPr bwMode="auto">
          <a:xfrm>
            <a:off x="7310438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74105" name="Rectangle 92"/>
          <p:cNvSpPr>
            <a:spLocks noChangeArrowheads="1"/>
          </p:cNvSpPr>
          <p:nvPr/>
        </p:nvSpPr>
        <p:spPr bwMode="auto">
          <a:xfrm>
            <a:off x="6124575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74106" name="Rectangle 93"/>
          <p:cNvSpPr>
            <a:spLocks noChangeArrowheads="1"/>
          </p:cNvSpPr>
          <p:nvPr/>
        </p:nvSpPr>
        <p:spPr bwMode="auto">
          <a:xfrm>
            <a:off x="5718175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74107" name="Rectangle 94"/>
          <p:cNvSpPr>
            <a:spLocks noChangeArrowheads="1"/>
          </p:cNvSpPr>
          <p:nvPr/>
        </p:nvSpPr>
        <p:spPr bwMode="auto">
          <a:xfrm>
            <a:off x="5322888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0.4 </a:t>
            </a:r>
            <a:endParaRPr lang="en-US"/>
          </a:p>
        </p:txBody>
      </p:sp>
      <p:sp>
        <p:nvSpPr>
          <p:cNvPr id="174108" name="Rectangle 21"/>
          <p:cNvSpPr>
            <a:spLocks noChangeArrowheads="1"/>
          </p:cNvSpPr>
          <p:nvPr/>
        </p:nvSpPr>
        <p:spPr bwMode="auto">
          <a:xfrm>
            <a:off x="6775450" y="358933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9" name="Freeform 22"/>
          <p:cNvSpPr>
            <a:spLocks/>
          </p:cNvSpPr>
          <p:nvPr/>
        </p:nvSpPr>
        <p:spPr bwMode="auto">
          <a:xfrm>
            <a:off x="7342188" y="3600450"/>
            <a:ext cx="106362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0" name="Line 23"/>
          <p:cNvSpPr>
            <a:spLocks noChangeShapeType="1"/>
          </p:cNvSpPr>
          <p:nvPr/>
        </p:nvSpPr>
        <p:spPr bwMode="auto">
          <a:xfrm>
            <a:off x="6262688" y="3632200"/>
            <a:ext cx="11858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1" name="Rectangle 29"/>
          <p:cNvSpPr>
            <a:spLocks noChangeArrowheads="1"/>
          </p:cNvSpPr>
          <p:nvPr/>
        </p:nvSpPr>
        <p:spPr bwMode="auto">
          <a:xfrm>
            <a:off x="5953125" y="3841750"/>
            <a:ext cx="74613" cy="63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2" name="Line 30"/>
          <p:cNvSpPr>
            <a:spLocks noChangeShapeType="1"/>
          </p:cNvSpPr>
          <p:nvPr/>
        </p:nvSpPr>
        <p:spPr bwMode="auto">
          <a:xfrm>
            <a:off x="5578475" y="3873500"/>
            <a:ext cx="10160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3" name="Rectangle 36"/>
          <p:cNvSpPr>
            <a:spLocks noChangeArrowheads="1"/>
          </p:cNvSpPr>
          <p:nvPr/>
        </p:nvSpPr>
        <p:spPr bwMode="auto">
          <a:xfrm>
            <a:off x="6477000" y="4064000"/>
            <a:ext cx="106363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4" name="Line 37"/>
          <p:cNvSpPr>
            <a:spLocks noChangeShapeType="1"/>
          </p:cNvSpPr>
          <p:nvPr/>
        </p:nvSpPr>
        <p:spPr bwMode="auto">
          <a:xfrm>
            <a:off x="6145213" y="4116388"/>
            <a:ext cx="855662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5" name="Rectangle 43"/>
          <p:cNvSpPr>
            <a:spLocks noChangeArrowheads="1"/>
          </p:cNvSpPr>
          <p:nvPr/>
        </p:nvSpPr>
        <p:spPr bwMode="auto">
          <a:xfrm>
            <a:off x="7310438" y="4391025"/>
            <a:ext cx="1400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0.90 (0.75-1.08) </a:t>
            </a:r>
            <a:endParaRPr lang="en-US"/>
          </a:p>
        </p:txBody>
      </p:sp>
      <p:sp>
        <p:nvSpPr>
          <p:cNvPr id="174116" name="Rectangle 44"/>
          <p:cNvSpPr>
            <a:spLocks noChangeArrowheads="1"/>
          </p:cNvSpPr>
          <p:nvPr/>
        </p:nvSpPr>
        <p:spPr bwMode="auto">
          <a:xfrm>
            <a:off x="7662863" y="4581525"/>
            <a:ext cx="695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p=0.25 </a:t>
            </a:r>
            <a:endParaRPr lang="en-US"/>
          </a:p>
        </p:txBody>
      </p:sp>
      <p:sp>
        <p:nvSpPr>
          <p:cNvPr id="174117" name="Freeform 45"/>
          <p:cNvSpPr>
            <a:spLocks/>
          </p:cNvSpPr>
          <p:nvPr/>
        </p:nvSpPr>
        <p:spPr bwMode="auto">
          <a:xfrm>
            <a:off x="6167438" y="4464050"/>
            <a:ext cx="639762" cy="138113"/>
          </a:xfrm>
          <a:custGeom>
            <a:avLst/>
            <a:gdLst>
              <a:gd name="T0" fmla="*/ 2147483647 w 403"/>
              <a:gd name="T1" fmla="*/ 0 h 87"/>
              <a:gd name="T2" fmla="*/ 2147483647 w 403"/>
              <a:gd name="T3" fmla="*/ 2147483647 h 87"/>
              <a:gd name="T4" fmla="*/ 2147483647 w 403"/>
              <a:gd name="T5" fmla="*/ 2147483647 h 87"/>
              <a:gd name="T6" fmla="*/ 0 w 403"/>
              <a:gd name="T7" fmla="*/ 2147483647 h 87"/>
              <a:gd name="T8" fmla="*/ 2147483647 w 40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"/>
              <a:gd name="T16" fmla="*/ 0 h 87"/>
              <a:gd name="T17" fmla="*/ 403 w 40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" h="87">
                <a:moveTo>
                  <a:pt x="181" y="0"/>
                </a:moveTo>
                <a:lnTo>
                  <a:pt x="403" y="40"/>
                </a:lnTo>
                <a:lnTo>
                  <a:pt x="181" y="87"/>
                </a:lnTo>
                <a:lnTo>
                  <a:pt x="0" y="40"/>
                </a:lnTo>
                <a:lnTo>
                  <a:pt x="18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8" name="Rectangle 52"/>
          <p:cNvSpPr>
            <a:spLocks noChangeArrowheads="1"/>
          </p:cNvSpPr>
          <p:nvPr/>
        </p:nvSpPr>
        <p:spPr bwMode="auto">
          <a:xfrm>
            <a:off x="6251575" y="1982788"/>
            <a:ext cx="107950" cy="104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9" name="Line 53"/>
          <p:cNvSpPr>
            <a:spLocks noChangeShapeType="1"/>
          </p:cNvSpPr>
          <p:nvPr/>
        </p:nvSpPr>
        <p:spPr bwMode="auto">
          <a:xfrm>
            <a:off x="5964238" y="2035175"/>
            <a:ext cx="7794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0" name="Rectangle 59"/>
          <p:cNvSpPr>
            <a:spLocks noChangeArrowheads="1"/>
          </p:cNvSpPr>
          <p:nvPr/>
        </p:nvSpPr>
        <p:spPr bwMode="auto">
          <a:xfrm>
            <a:off x="6199188" y="2235200"/>
            <a:ext cx="85725" cy="841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1" name="Line 60"/>
          <p:cNvSpPr>
            <a:spLocks noChangeShapeType="1"/>
          </p:cNvSpPr>
          <p:nvPr/>
        </p:nvSpPr>
        <p:spPr bwMode="auto">
          <a:xfrm>
            <a:off x="5856288" y="2278063"/>
            <a:ext cx="898525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2" name="Rectangle 66"/>
          <p:cNvSpPr>
            <a:spLocks noChangeArrowheads="1"/>
          </p:cNvSpPr>
          <p:nvPr/>
        </p:nvSpPr>
        <p:spPr bwMode="auto">
          <a:xfrm>
            <a:off x="5964238" y="24669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3" name="Line 67"/>
          <p:cNvSpPr>
            <a:spLocks noChangeShapeType="1"/>
          </p:cNvSpPr>
          <p:nvPr/>
        </p:nvSpPr>
        <p:spPr bwMode="auto">
          <a:xfrm>
            <a:off x="5761038" y="2520950"/>
            <a:ext cx="5762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4" name="Rectangle 15"/>
          <p:cNvSpPr>
            <a:spLocks noChangeArrowheads="1"/>
          </p:cNvSpPr>
          <p:nvPr/>
        </p:nvSpPr>
        <p:spPr bwMode="auto">
          <a:xfrm>
            <a:off x="458788" y="3251200"/>
            <a:ext cx="9731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On dialysis</a:t>
            </a:r>
            <a:endParaRPr lang="en-US"/>
          </a:p>
        </p:txBody>
      </p:sp>
      <p:sp>
        <p:nvSpPr>
          <p:cNvPr id="174125" name="Rectangle 16"/>
          <p:cNvSpPr>
            <a:spLocks noChangeArrowheads="1"/>
          </p:cNvSpPr>
          <p:nvPr/>
        </p:nvSpPr>
        <p:spPr bwMode="auto">
          <a:xfrm>
            <a:off x="458788" y="3494088"/>
            <a:ext cx="1838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/>
          </a:p>
        </p:txBody>
      </p:sp>
      <p:sp>
        <p:nvSpPr>
          <p:cNvPr id="174126" name="Rectangle 24"/>
          <p:cNvSpPr>
            <a:spLocks noChangeArrowheads="1"/>
          </p:cNvSpPr>
          <p:nvPr/>
        </p:nvSpPr>
        <p:spPr bwMode="auto">
          <a:xfrm>
            <a:off x="458788" y="3736975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/>
          </a:p>
        </p:txBody>
      </p:sp>
      <p:sp>
        <p:nvSpPr>
          <p:cNvPr id="174127" name="Rectangle 31"/>
          <p:cNvSpPr>
            <a:spLocks noChangeArrowheads="1"/>
          </p:cNvSpPr>
          <p:nvPr/>
        </p:nvSpPr>
        <p:spPr bwMode="auto">
          <a:xfrm>
            <a:off x="458788" y="3989388"/>
            <a:ext cx="26606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/>
          </a:p>
        </p:txBody>
      </p:sp>
      <p:sp>
        <p:nvSpPr>
          <p:cNvPr id="174128" name="Rectangle 38"/>
          <p:cNvSpPr>
            <a:spLocks noChangeArrowheads="1"/>
          </p:cNvSpPr>
          <p:nvPr/>
        </p:nvSpPr>
        <p:spPr bwMode="auto">
          <a:xfrm>
            <a:off x="458788" y="4391025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29" name="Rectangle 46"/>
          <p:cNvSpPr>
            <a:spLocks noChangeArrowheads="1"/>
          </p:cNvSpPr>
          <p:nvPr/>
        </p:nvSpPr>
        <p:spPr bwMode="auto">
          <a:xfrm>
            <a:off x="458788" y="1655763"/>
            <a:ext cx="1282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Not on dialysis</a:t>
            </a:r>
            <a:endParaRPr lang="en-US"/>
          </a:p>
        </p:txBody>
      </p:sp>
      <p:sp>
        <p:nvSpPr>
          <p:cNvPr id="174130" name="Rectangle 47"/>
          <p:cNvSpPr>
            <a:spLocks noChangeArrowheads="1"/>
          </p:cNvSpPr>
          <p:nvPr/>
        </p:nvSpPr>
        <p:spPr bwMode="auto">
          <a:xfrm>
            <a:off x="458788" y="1898650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/>
          </a:p>
        </p:txBody>
      </p:sp>
      <p:sp>
        <p:nvSpPr>
          <p:cNvPr id="174131" name="Rectangle 54"/>
          <p:cNvSpPr>
            <a:spLocks noChangeArrowheads="1"/>
          </p:cNvSpPr>
          <p:nvPr/>
        </p:nvSpPr>
        <p:spPr bwMode="auto">
          <a:xfrm>
            <a:off x="458788" y="2139950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/>
          </a:p>
        </p:txBody>
      </p:sp>
      <p:sp>
        <p:nvSpPr>
          <p:cNvPr id="174132" name="Rectangle 61"/>
          <p:cNvSpPr>
            <a:spLocks noChangeArrowheads="1"/>
          </p:cNvSpPr>
          <p:nvPr/>
        </p:nvSpPr>
        <p:spPr bwMode="auto">
          <a:xfrm>
            <a:off x="458788" y="2382838"/>
            <a:ext cx="26606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/>
          </a:p>
        </p:txBody>
      </p:sp>
      <p:sp>
        <p:nvSpPr>
          <p:cNvPr id="174133" name="Rectangle 68"/>
          <p:cNvSpPr>
            <a:spLocks noChangeArrowheads="1"/>
          </p:cNvSpPr>
          <p:nvPr/>
        </p:nvSpPr>
        <p:spPr bwMode="auto">
          <a:xfrm>
            <a:off x="458788" y="2794000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34" name="Rectangle 73"/>
          <p:cNvSpPr>
            <a:spLocks noChangeArrowheads="1"/>
          </p:cNvSpPr>
          <p:nvPr/>
        </p:nvSpPr>
        <p:spPr bwMode="auto">
          <a:xfrm>
            <a:off x="7310438" y="2794000"/>
            <a:ext cx="1400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0.78 (0.67-0.91) </a:t>
            </a:r>
            <a:endParaRPr lang="en-US"/>
          </a:p>
        </p:txBody>
      </p:sp>
      <p:sp>
        <p:nvSpPr>
          <p:cNvPr id="174135" name="Rectangle 74"/>
          <p:cNvSpPr>
            <a:spLocks noChangeArrowheads="1"/>
          </p:cNvSpPr>
          <p:nvPr/>
        </p:nvSpPr>
        <p:spPr bwMode="auto">
          <a:xfrm>
            <a:off x="7566025" y="2984500"/>
            <a:ext cx="8874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p=0.0016 </a:t>
            </a:r>
            <a:endParaRPr lang="en-US"/>
          </a:p>
        </p:txBody>
      </p:sp>
      <p:sp>
        <p:nvSpPr>
          <p:cNvPr id="174136" name="Freeform 75"/>
          <p:cNvSpPr>
            <a:spLocks/>
          </p:cNvSpPr>
          <p:nvPr/>
        </p:nvSpPr>
        <p:spPr bwMode="auto">
          <a:xfrm>
            <a:off x="6007100" y="2847975"/>
            <a:ext cx="469900" cy="168275"/>
          </a:xfrm>
          <a:custGeom>
            <a:avLst/>
            <a:gdLst>
              <a:gd name="T0" fmla="*/ 2147483647 w 296"/>
              <a:gd name="T1" fmla="*/ 0 h 106"/>
              <a:gd name="T2" fmla="*/ 2147483647 w 296"/>
              <a:gd name="T3" fmla="*/ 2147483647 h 106"/>
              <a:gd name="T4" fmla="*/ 2147483647 w 296"/>
              <a:gd name="T5" fmla="*/ 2147483647 h 106"/>
              <a:gd name="T6" fmla="*/ 0 w 296"/>
              <a:gd name="T7" fmla="*/ 2147483647 h 106"/>
              <a:gd name="T8" fmla="*/ 2147483647 w 296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106"/>
              <a:gd name="T17" fmla="*/ 296 w 29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106">
                <a:moveTo>
                  <a:pt x="141" y="0"/>
                </a:moveTo>
                <a:lnTo>
                  <a:pt x="296" y="53"/>
                </a:lnTo>
                <a:lnTo>
                  <a:pt x="141" y="106"/>
                </a:lnTo>
                <a:lnTo>
                  <a:pt x="0" y="53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37" name="Title 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Atherosclerotic Events</a:t>
            </a:r>
            <a:br>
              <a:rPr lang="en-GB" sz="3600" smtClean="0"/>
            </a:br>
            <a:r>
              <a:rPr lang="en-GB" sz="3600" smtClean="0"/>
              <a:t>by dialysis status</a:t>
            </a:r>
          </a:p>
        </p:txBody>
      </p:sp>
      <p:sp>
        <p:nvSpPr>
          <p:cNvPr id="174138" name="Rectangle 99"/>
          <p:cNvSpPr>
            <a:spLocks noChangeArrowheads="1"/>
          </p:cNvSpPr>
          <p:nvPr/>
        </p:nvSpPr>
        <p:spPr bwMode="auto">
          <a:xfrm>
            <a:off x="458788" y="5089525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39" name="Rectangle 17"/>
          <p:cNvSpPr>
            <a:spLocks noChangeArrowheads="1"/>
          </p:cNvSpPr>
          <p:nvPr/>
        </p:nvSpPr>
        <p:spPr bwMode="auto">
          <a:xfrm>
            <a:off x="3160713" y="3494088"/>
            <a:ext cx="182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90</a:t>
            </a:r>
            <a:endParaRPr lang="en-US"/>
          </a:p>
        </p:txBody>
      </p:sp>
      <p:sp>
        <p:nvSpPr>
          <p:cNvPr id="174140" name="Rectangle 18"/>
          <p:cNvSpPr>
            <a:spLocks noChangeArrowheads="1"/>
          </p:cNvSpPr>
          <p:nvPr/>
        </p:nvSpPr>
        <p:spPr bwMode="auto">
          <a:xfrm>
            <a:off x="3502025" y="34940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(5.9%)</a:t>
            </a:r>
            <a:endParaRPr lang="en-US"/>
          </a:p>
        </p:txBody>
      </p:sp>
      <p:sp>
        <p:nvSpPr>
          <p:cNvPr id="174141" name="Rectangle 25"/>
          <p:cNvSpPr>
            <a:spLocks noChangeArrowheads="1"/>
          </p:cNvSpPr>
          <p:nvPr/>
        </p:nvSpPr>
        <p:spPr bwMode="auto">
          <a:xfrm>
            <a:off x="3160713" y="3736975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</a:t>
            </a:r>
            <a:endParaRPr lang="en-US"/>
          </a:p>
        </p:txBody>
      </p:sp>
      <p:sp>
        <p:nvSpPr>
          <p:cNvPr id="174142" name="Rectangle 26"/>
          <p:cNvSpPr>
            <a:spLocks noChangeArrowheads="1"/>
          </p:cNvSpPr>
          <p:nvPr/>
        </p:nvSpPr>
        <p:spPr bwMode="auto">
          <a:xfrm>
            <a:off x="3502025" y="3736975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(2.9%)</a:t>
            </a:r>
            <a:endParaRPr lang="en-US"/>
          </a:p>
        </p:txBody>
      </p:sp>
      <p:sp>
        <p:nvSpPr>
          <p:cNvPr id="174143" name="Rectangle 32"/>
          <p:cNvSpPr>
            <a:spLocks noChangeArrowheads="1"/>
          </p:cNvSpPr>
          <p:nvPr/>
        </p:nvSpPr>
        <p:spPr bwMode="auto">
          <a:xfrm>
            <a:off x="3070225" y="398938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146</a:t>
            </a:r>
            <a:endParaRPr lang="en-US"/>
          </a:p>
        </p:txBody>
      </p:sp>
      <p:sp>
        <p:nvSpPr>
          <p:cNvPr id="174144" name="Rectangle 33"/>
          <p:cNvSpPr>
            <a:spLocks noChangeArrowheads="1"/>
          </p:cNvSpPr>
          <p:nvPr/>
        </p:nvSpPr>
        <p:spPr bwMode="auto">
          <a:xfrm>
            <a:off x="3502025" y="39893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</a:t>
            </a:r>
            <a:endParaRPr lang="en-US"/>
          </a:p>
        </p:txBody>
      </p:sp>
      <p:sp>
        <p:nvSpPr>
          <p:cNvPr id="174145" name="Rectangle 39"/>
          <p:cNvSpPr>
            <a:spLocks noChangeArrowheads="1"/>
          </p:cNvSpPr>
          <p:nvPr/>
        </p:nvSpPr>
        <p:spPr bwMode="auto">
          <a:xfrm>
            <a:off x="3070225" y="4391025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230</a:t>
            </a:r>
            <a:endParaRPr lang="en-US"/>
          </a:p>
        </p:txBody>
      </p:sp>
      <p:sp>
        <p:nvSpPr>
          <p:cNvPr id="174146" name="Rectangle 40"/>
          <p:cNvSpPr>
            <a:spLocks noChangeArrowheads="1"/>
          </p:cNvSpPr>
          <p:nvPr/>
        </p:nvSpPr>
        <p:spPr bwMode="auto">
          <a:xfrm>
            <a:off x="3402013" y="4391025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(15.0%)</a:t>
            </a:r>
            <a:endParaRPr lang="en-US"/>
          </a:p>
        </p:txBody>
      </p:sp>
      <p:sp>
        <p:nvSpPr>
          <p:cNvPr id="174147" name="Rectangle 48"/>
          <p:cNvSpPr>
            <a:spLocks noChangeArrowheads="1"/>
          </p:cNvSpPr>
          <p:nvPr/>
        </p:nvSpPr>
        <p:spPr bwMode="auto">
          <a:xfrm>
            <a:off x="3070225" y="18986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123</a:t>
            </a:r>
            <a:endParaRPr lang="en-US"/>
          </a:p>
        </p:txBody>
      </p:sp>
      <p:sp>
        <p:nvSpPr>
          <p:cNvPr id="174148" name="Rectangle 49"/>
          <p:cNvSpPr>
            <a:spLocks noChangeArrowheads="1"/>
          </p:cNvSpPr>
          <p:nvPr/>
        </p:nvSpPr>
        <p:spPr bwMode="auto">
          <a:xfrm>
            <a:off x="3502025" y="18986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(3.9%)</a:t>
            </a:r>
            <a:endParaRPr lang="en-US"/>
          </a:p>
        </p:txBody>
      </p:sp>
      <p:sp>
        <p:nvSpPr>
          <p:cNvPr id="174149" name="Rectangle 55"/>
          <p:cNvSpPr>
            <a:spLocks noChangeArrowheads="1"/>
          </p:cNvSpPr>
          <p:nvPr/>
        </p:nvSpPr>
        <p:spPr bwMode="auto">
          <a:xfrm>
            <a:off x="3160713" y="2139950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87</a:t>
            </a:r>
            <a:endParaRPr lang="en-US"/>
          </a:p>
        </p:txBody>
      </p:sp>
      <p:sp>
        <p:nvSpPr>
          <p:cNvPr id="174150" name="Rectangle 56"/>
          <p:cNvSpPr>
            <a:spLocks noChangeArrowheads="1"/>
          </p:cNvSpPr>
          <p:nvPr/>
        </p:nvSpPr>
        <p:spPr bwMode="auto">
          <a:xfrm>
            <a:off x="3502025" y="21399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</a:t>
            </a:r>
            <a:endParaRPr lang="en-US"/>
          </a:p>
        </p:txBody>
      </p:sp>
      <p:sp>
        <p:nvSpPr>
          <p:cNvPr id="174151" name="Rectangle 62"/>
          <p:cNvSpPr>
            <a:spLocks noChangeArrowheads="1"/>
          </p:cNvSpPr>
          <p:nvPr/>
        </p:nvSpPr>
        <p:spPr bwMode="auto">
          <a:xfrm>
            <a:off x="3070225" y="238283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138</a:t>
            </a:r>
            <a:endParaRPr lang="en-US"/>
          </a:p>
        </p:txBody>
      </p:sp>
      <p:sp>
        <p:nvSpPr>
          <p:cNvPr id="174152" name="Rectangle 63"/>
          <p:cNvSpPr>
            <a:spLocks noChangeArrowheads="1"/>
          </p:cNvSpPr>
          <p:nvPr/>
        </p:nvSpPr>
        <p:spPr bwMode="auto">
          <a:xfrm>
            <a:off x="3502025" y="238283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(4.4%)</a:t>
            </a:r>
            <a:endParaRPr lang="en-US"/>
          </a:p>
        </p:txBody>
      </p:sp>
      <p:sp>
        <p:nvSpPr>
          <p:cNvPr id="174153" name="Rectangle 69"/>
          <p:cNvSpPr>
            <a:spLocks noChangeArrowheads="1"/>
          </p:cNvSpPr>
          <p:nvPr/>
        </p:nvSpPr>
        <p:spPr bwMode="auto">
          <a:xfrm>
            <a:off x="3070225" y="279400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296</a:t>
            </a:r>
            <a:endParaRPr lang="en-US"/>
          </a:p>
        </p:txBody>
      </p:sp>
      <p:sp>
        <p:nvSpPr>
          <p:cNvPr id="174154" name="Rectangle 70"/>
          <p:cNvSpPr>
            <a:spLocks noChangeArrowheads="1"/>
          </p:cNvSpPr>
          <p:nvPr/>
        </p:nvSpPr>
        <p:spPr bwMode="auto">
          <a:xfrm>
            <a:off x="3492500" y="2794000"/>
            <a:ext cx="4746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(9.5%)</a:t>
            </a:r>
            <a:endParaRPr lang="en-US"/>
          </a:p>
        </p:txBody>
      </p:sp>
      <p:sp>
        <p:nvSpPr>
          <p:cNvPr id="174155" name="Rectangle 100"/>
          <p:cNvSpPr>
            <a:spLocks noChangeArrowheads="1"/>
          </p:cNvSpPr>
          <p:nvPr/>
        </p:nvSpPr>
        <p:spPr bwMode="auto">
          <a:xfrm>
            <a:off x="3070225" y="5089525"/>
            <a:ext cx="273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</a:t>
            </a:r>
            <a:endParaRPr lang="en-US"/>
          </a:p>
        </p:txBody>
      </p:sp>
      <p:sp>
        <p:nvSpPr>
          <p:cNvPr id="174156" name="Rectangle 101"/>
          <p:cNvSpPr>
            <a:spLocks noChangeArrowheads="1"/>
          </p:cNvSpPr>
          <p:nvPr/>
        </p:nvSpPr>
        <p:spPr bwMode="auto">
          <a:xfrm>
            <a:off x="3402013" y="5089525"/>
            <a:ext cx="565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</a:t>
            </a:r>
            <a:endParaRPr lang="en-US"/>
          </a:p>
        </p:txBody>
      </p:sp>
      <p:sp>
        <p:nvSpPr>
          <p:cNvPr id="174157" name="Rectangle 19"/>
          <p:cNvSpPr>
            <a:spLocks noChangeArrowheads="1"/>
          </p:cNvSpPr>
          <p:nvPr/>
        </p:nvSpPr>
        <p:spPr bwMode="auto">
          <a:xfrm>
            <a:off x="4338638" y="3494088"/>
            <a:ext cx="182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</a:t>
            </a:r>
            <a:endParaRPr lang="en-US"/>
          </a:p>
        </p:txBody>
      </p:sp>
      <p:sp>
        <p:nvSpPr>
          <p:cNvPr id="174158" name="Rectangle 20"/>
          <p:cNvSpPr>
            <a:spLocks noChangeArrowheads="1"/>
          </p:cNvSpPr>
          <p:nvPr/>
        </p:nvSpPr>
        <p:spPr bwMode="auto">
          <a:xfrm>
            <a:off x="4727575" y="34940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(5.4%)</a:t>
            </a:r>
            <a:endParaRPr lang="en-US"/>
          </a:p>
        </p:txBody>
      </p:sp>
      <p:sp>
        <p:nvSpPr>
          <p:cNvPr id="174159" name="Rectangle 27"/>
          <p:cNvSpPr>
            <a:spLocks noChangeArrowheads="1"/>
          </p:cNvSpPr>
          <p:nvPr/>
        </p:nvSpPr>
        <p:spPr bwMode="auto">
          <a:xfrm>
            <a:off x="4338638" y="3736975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64</a:t>
            </a:r>
            <a:endParaRPr lang="en-US"/>
          </a:p>
        </p:txBody>
      </p:sp>
      <p:sp>
        <p:nvSpPr>
          <p:cNvPr id="174160" name="Rectangle 28"/>
          <p:cNvSpPr>
            <a:spLocks noChangeArrowheads="1"/>
          </p:cNvSpPr>
          <p:nvPr/>
        </p:nvSpPr>
        <p:spPr bwMode="auto">
          <a:xfrm>
            <a:off x="4727575" y="3736975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(4.3%)</a:t>
            </a:r>
            <a:endParaRPr lang="en-US"/>
          </a:p>
        </p:txBody>
      </p:sp>
      <p:sp>
        <p:nvSpPr>
          <p:cNvPr id="174161" name="Rectangle 34"/>
          <p:cNvSpPr>
            <a:spLocks noChangeArrowheads="1"/>
          </p:cNvSpPr>
          <p:nvPr/>
        </p:nvSpPr>
        <p:spPr bwMode="auto">
          <a:xfrm>
            <a:off x="4248150" y="398938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151</a:t>
            </a:r>
            <a:endParaRPr lang="en-US"/>
          </a:p>
        </p:txBody>
      </p:sp>
      <p:sp>
        <p:nvSpPr>
          <p:cNvPr id="174162" name="Rectangle 35"/>
          <p:cNvSpPr>
            <a:spLocks noChangeArrowheads="1"/>
          </p:cNvSpPr>
          <p:nvPr/>
        </p:nvSpPr>
        <p:spPr bwMode="auto">
          <a:xfrm>
            <a:off x="4637088" y="3989388"/>
            <a:ext cx="555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(10.1%)</a:t>
            </a:r>
            <a:endParaRPr lang="en-US"/>
          </a:p>
        </p:txBody>
      </p:sp>
      <p:sp>
        <p:nvSpPr>
          <p:cNvPr id="174163" name="Rectangle 41"/>
          <p:cNvSpPr>
            <a:spLocks noChangeArrowheads="1"/>
          </p:cNvSpPr>
          <p:nvPr/>
        </p:nvSpPr>
        <p:spPr bwMode="auto">
          <a:xfrm>
            <a:off x="4248150" y="4391025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246</a:t>
            </a:r>
            <a:endParaRPr lang="en-US"/>
          </a:p>
        </p:txBody>
      </p:sp>
      <p:sp>
        <p:nvSpPr>
          <p:cNvPr id="174164" name="Rectangle 42"/>
          <p:cNvSpPr>
            <a:spLocks noChangeArrowheads="1"/>
          </p:cNvSpPr>
          <p:nvPr/>
        </p:nvSpPr>
        <p:spPr bwMode="auto">
          <a:xfrm>
            <a:off x="4627563" y="4391025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(16.5%)</a:t>
            </a:r>
            <a:endParaRPr lang="en-US"/>
          </a:p>
        </p:txBody>
      </p:sp>
      <p:sp>
        <p:nvSpPr>
          <p:cNvPr id="174165" name="Rectangle 50"/>
          <p:cNvSpPr>
            <a:spLocks noChangeArrowheads="1"/>
          </p:cNvSpPr>
          <p:nvPr/>
        </p:nvSpPr>
        <p:spPr bwMode="auto">
          <a:xfrm>
            <a:off x="4248150" y="18986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149</a:t>
            </a:r>
            <a:endParaRPr lang="en-US"/>
          </a:p>
        </p:txBody>
      </p:sp>
      <p:sp>
        <p:nvSpPr>
          <p:cNvPr id="174166" name="Rectangle 51"/>
          <p:cNvSpPr>
            <a:spLocks noChangeArrowheads="1"/>
          </p:cNvSpPr>
          <p:nvPr/>
        </p:nvSpPr>
        <p:spPr bwMode="auto">
          <a:xfrm>
            <a:off x="4727575" y="18986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(4.8%)</a:t>
            </a:r>
            <a:endParaRPr lang="en-US"/>
          </a:p>
        </p:txBody>
      </p:sp>
      <p:sp>
        <p:nvSpPr>
          <p:cNvPr id="174167" name="Rectangle 57"/>
          <p:cNvSpPr>
            <a:spLocks noChangeArrowheads="1"/>
          </p:cNvSpPr>
          <p:nvPr/>
        </p:nvSpPr>
        <p:spPr bwMode="auto">
          <a:xfrm>
            <a:off x="4248150" y="21399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110</a:t>
            </a:r>
            <a:endParaRPr lang="en-US"/>
          </a:p>
        </p:txBody>
      </p:sp>
      <p:sp>
        <p:nvSpPr>
          <p:cNvPr id="174168" name="Rectangle 58"/>
          <p:cNvSpPr>
            <a:spLocks noChangeArrowheads="1"/>
          </p:cNvSpPr>
          <p:nvPr/>
        </p:nvSpPr>
        <p:spPr bwMode="auto">
          <a:xfrm>
            <a:off x="4727575" y="21399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</a:t>
            </a:r>
            <a:endParaRPr lang="en-US"/>
          </a:p>
        </p:txBody>
      </p:sp>
      <p:sp>
        <p:nvSpPr>
          <p:cNvPr id="174169" name="Rectangle 64"/>
          <p:cNvSpPr>
            <a:spLocks noChangeArrowheads="1"/>
          </p:cNvSpPr>
          <p:nvPr/>
        </p:nvSpPr>
        <p:spPr bwMode="auto">
          <a:xfrm>
            <a:off x="4248150" y="238283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201</a:t>
            </a:r>
            <a:endParaRPr lang="en-US"/>
          </a:p>
        </p:txBody>
      </p:sp>
      <p:sp>
        <p:nvSpPr>
          <p:cNvPr id="174170" name="Rectangle 65"/>
          <p:cNvSpPr>
            <a:spLocks noChangeArrowheads="1"/>
          </p:cNvSpPr>
          <p:nvPr/>
        </p:nvSpPr>
        <p:spPr bwMode="auto">
          <a:xfrm>
            <a:off x="4727575" y="238283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(6.4%)</a:t>
            </a:r>
            <a:endParaRPr lang="en-US"/>
          </a:p>
        </p:txBody>
      </p:sp>
      <p:sp>
        <p:nvSpPr>
          <p:cNvPr id="174171" name="Rectangle 71"/>
          <p:cNvSpPr>
            <a:spLocks noChangeArrowheads="1"/>
          </p:cNvSpPr>
          <p:nvPr/>
        </p:nvSpPr>
        <p:spPr bwMode="auto">
          <a:xfrm>
            <a:off x="4248150" y="279400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373</a:t>
            </a:r>
            <a:endParaRPr lang="en-US"/>
          </a:p>
        </p:txBody>
      </p:sp>
      <p:sp>
        <p:nvSpPr>
          <p:cNvPr id="174172" name="Rectangle 72"/>
          <p:cNvSpPr>
            <a:spLocks noChangeArrowheads="1"/>
          </p:cNvSpPr>
          <p:nvPr/>
        </p:nvSpPr>
        <p:spPr bwMode="auto">
          <a:xfrm>
            <a:off x="4627563" y="2794000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(11.9%)</a:t>
            </a:r>
            <a:endParaRPr lang="en-US"/>
          </a:p>
        </p:txBody>
      </p:sp>
      <p:sp>
        <p:nvSpPr>
          <p:cNvPr id="174173" name="Rectangle 102"/>
          <p:cNvSpPr>
            <a:spLocks noChangeArrowheads="1"/>
          </p:cNvSpPr>
          <p:nvPr/>
        </p:nvSpPr>
        <p:spPr bwMode="auto">
          <a:xfrm>
            <a:off x="4248150" y="5089525"/>
            <a:ext cx="273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</a:t>
            </a:r>
            <a:endParaRPr lang="en-US"/>
          </a:p>
        </p:txBody>
      </p:sp>
      <p:sp>
        <p:nvSpPr>
          <p:cNvPr id="174174" name="Rectangle 103"/>
          <p:cNvSpPr>
            <a:spLocks noChangeArrowheads="1"/>
          </p:cNvSpPr>
          <p:nvPr/>
        </p:nvSpPr>
        <p:spPr bwMode="auto">
          <a:xfrm>
            <a:off x="4627563" y="5089525"/>
            <a:ext cx="565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</a:t>
            </a:r>
            <a:endParaRPr lang="en-US"/>
          </a:p>
        </p:txBody>
      </p:sp>
      <p:sp>
        <p:nvSpPr>
          <p:cNvPr id="174175" name="Rectangle 104"/>
          <p:cNvSpPr>
            <a:spLocks noChangeArrowheads="1"/>
          </p:cNvSpPr>
          <p:nvPr/>
        </p:nvSpPr>
        <p:spPr bwMode="auto">
          <a:xfrm>
            <a:off x="7248525" y="499268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74176" name="Rectangle 105"/>
          <p:cNvSpPr>
            <a:spLocks noChangeArrowheads="1"/>
          </p:cNvSpPr>
          <p:nvPr/>
        </p:nvSpPr>
        <p:spPr bwMode="auto">
          <a:xfrm>
            <a:off x="7489825" y="5183188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74177" name="Freeform 107"/>
          <p:cNvSpPr>
            <a:spLocks/>
          </p:cNvSpPr>
          <p:nvPr/>
        </p:nvSpPr>
        <p:spPr bwMode="auto">
          <a:xfrm>
            <a:off x="6151563" y="5068888"/>
            <a:ext cx="381000" cy="211137"/>
          </a:xfrm>
          <a:custGeom>
            <a:avLst/>
            <a:gdLst>
              <a:gd name="T0" fmla="*/ 2147483647 w 302"/>
              <a:gd name="T1" fmla="*/ 0 h 133"/>
              <a:gd name="T2" fmla="*/ 2147483647 w 302"/>
              <a:gd name="T3" fmla="*/ 2147483647 h 133"/>
              <a:gd name="T4" fmla="*/ 2147483647 w 302"/>
              <a:gd name="T5" fmla="*/ 2147483647 h 133"/>
              <a:gd name="T6" fmla="*/ 0 w 302"/>
              <a:gd name="T7" fmla="*/ 2147483647 h 133"/>
              <a:gd name="T8" fmla="*/ 2147483647 w 302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"/>
              <a:gd name="T16" fmla="*/ 0 h 133"/>
              <a:gd name="T17" fmla="*/ 302 w 302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" h="133">
                <a:moveTo>
                  <a:pt x="141" y="0"/>
                </a:moveTo>
                <a:lnTo>
                  <a:pt x="302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78" name="Line 112"/>
          <p:cNvSpPr>
            <a:spLocks noChangeShapeType="1"/>
          </p:cNvSpPr>
          <p:nvPr/>
        </p:nvSpPr>
        <p:spPr bwMode="auto">
          <a:xfrm>
            <a:off x="6329363" y="1816100"/>
            <a:ext cx="11112" cy="3852863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9"/>
          <p:cNvSpPr>
            <a:spLocks noChangeArrowheads="1"/>
          </p:cNvSpPr>
          <p:nvPr/>
        </p:nvSpPr>
        <p:spPr bwMode="auto">
          <a:xfrm>
            <a:off x="4264025" y="169386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7" name="Rectangle 10"/>
          <p:cNvSpPr>
            <a:spLocks noChangeArrowheads="1"/>
          </p:cNvSpPr>
          <p:nvPr/>
        </p:nvSpPr>
        <p:spPr bwMode="auto">
          <a:xfrm>
            <a:off x="6167438" y="16938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8" name="Rectangle 12"/>
          <p:cNvSpPr>
            <a:spLocks noChangeArrowheads="1"/>
          </p:cNvSpPr>
          <p:nvPr/>
        </p:nvSpPr>
        <p:spPr bwMode="auto">
          <a:xfrm>
            <a:off x="4541838" y="16938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9" name="Rectangle 13"/>
          <p:cNvSpPr>
            <a:spLocks noChangeArrowheads="1"/>
          </p:cNvSpPr>
          <p:nvPr/>
        </p:nvSpPr>
        <p:spPr bwMode="auto">
          <a:xfrm>
            <a:off x="3344863" y="1693863"/>
            <a:ext cx="9001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0" name="Rectangle 14"/>
          <p:cNvSpPr>
            <a:spLocks noChangeArrowheads="1"/>
          </p:cNvSpPr>
          <p:nvPr/>
        </p:nvSpPr>
        <p:spPr bwMode="auto">
          <a:xfrm>
            <a:off x="5292725" y="4686300"/>
            <a:ext cx="15478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1" name="Rectangle 15"/>
          <p:cNvSpPr>
            <a:spLocks noChangeArrowheads="1"/>
          </p:cNvSpPr>
          <p:nvPr/>
        </p:nvSpPr>
        <p:spPr bwMode="auto">
          <a:xfrm>
            <a:off x="7243763" y="4686300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2" name="Rectangle 16"/>
          <p:cNvSpPr>
            <a:spLocks noChangeArrowheads="1"/>
          </p:cNvSpPr>
          <p:nvPr/>
        </p:nvSpPr>
        <p:spPr bwMode="auto">
          <a:xfrm>
            <a:off x="4498975" y="1949450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3" name="Rectangle 17"/>
          <p:cNvSpPr>
            <a:spLocks noChangeArrowheads="1"/>
          </p:cNvSpPr>
          <p:nvPr/>
        </p:nvSpPr>
        <p:spPr bwMode="auto">
          <a:xfrm>
            <a:off x="3355975" y="1949450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4" name="Rectangle 18"/>
          <p:cNvSpPr>
            <a:spLocks noChangeArrowheads="1"/>
          </p:cNvSpPr>
          <p:nvPr/>
        </p:nvSpPr>
        <p:spPr bwMode="auto">
          <a:xfrm>
            <a:off x="458788" y="2636838"/>
            <a:ext cx="1625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 (n=6247)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5" name="Rectangle 19"/>
          <p:cNvSpPr>
            <a:spLocks noChangeArrowheads="1"/>
          </p:cNvSpPr>
          <p:nvPr/>
        </p:nvSpPr>
        <p:spPr bwMode="auto">
          <a:xfrm>
            <a:off x="3302000" y="26368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6" name="Rectangle 20"/>
          <p:cNvSpPr>
            <a:spLocks noChangeArrowheads="1"/>
          </p:cNvSpPr>
          <p:nvPr/>
        </p:nvSpPr>
        <p:spPr bwMode="auto">
          <a:xfrm>
            <a:off x="3805238" y="26368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7" name="Rectangle 21"/>
          <p:cNvSpPr>
            <a:spLocks noChangeArrowheads="1"/>
          </p:cNvSpPr>
          <p:nvPr/>
        </p:nvSpPr>
        <p:spPr bwMode="auto">
          <a:xfrm>
            <a:off x="4456113" y="26368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8" name="Rectangle 22"/>
          <p:cNvSpPr>
            <a:spLocks noChangeArrowheads="1"/>
          </p:cNvSpPr>
          <p:nvPr/>
        </p:nvSpPr>
        <p:spPr bwMode="auto">
          <a:xfrm>
            <a:off x="4851400" y="26368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9" name="Rectangle 23"/>
          <p:cNvSpPr>
            <a:spLocks noChangeArrowheads="1"/>
          </p:cNvSpPr>
          <p:nvPr/>
        </p:nvSpPr>
        <p:spPr bwMode="auto">
          <a:xfrm>
            <a:off x="6380163" y="2689225"/>
            <a:ext cx="160337" cy="1698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5120" name="Line 24"/>
          <p:cNvSpPr>
            <a:spLocks noChangeShapeType="1"/>
          </p:cNvSpPr>
          <p:nvPr/>
        </p:nvSpPr>
        <p:spPr bwMode="auto">
          <a:xfrm>
            <a:off x="6188075" y="2774950"/>
            <a:ext cx="58737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21" name="Rectangle 25"/>
          <p:cNvSpPr>
            <a:spLocks noChangeArrowheads="1"/>
          </p:cNvSpPr>
          <p:nvPr/>
        </p:nvSpPr>
        <p:spPr bwMode="auto">
          <a:xfrm>
            <a:off x="458788" y="2970213"/>
            <a:ext cx="14636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 (n=3023)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2" name="Rectangle 26"/>
          <p:cNvSpPr>
            <a:spLocks noChangeArrowheads="1"/>
          </p:cNvSpPr>
          <p:nvPr/>
        </p:nvSpPr>
        <p:spPr bwMode="auto">
          <a:xfrm>
            <a:off x="3302000" y="297021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3" name="Rectangle 27"/>
          <p:cNvSpPr>
            <a:spLocks noChangeArrowheads="1"/>
          </p:cNvSpPr>
          <p:nvPr/>
        </p:nvSpPr>
        <p:spPr bwMode="auto">
          <a:xfrm>
            <a:off x="3708400" y="29702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4" name="Rectangle 28"/>
          <p:cNvSpPr>
            <a:spLocks noChangeArrowheads="1"/>
          </p:cNvSpPr>
          <p:nvPr/>
        </p:nvSpPr>
        <p:spPr bwMode="auto">
          <a:xfrm>
            <a:off x="4456113" y="297021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5" name="Rectangle 29"/>
          <p:cNvSpPr>
            <a:spLocks noChangeArrowheads="1"/>
          </p:cNvSpPr>
          <p:nvPr/>
        </p:nvSpPr>
        <p:spPr bwMode="auto">
          <a:xfrm>
            <a:off x="4851400" y="29702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6" name="Rectangle 30"/>
          <p:cNvSpPr>
            <a:spLocks noChangeArrowheads="1"/>
          </p:cNvSpPr>
          <p:nvPr/>
        </p:nvSpPr>
        <p:spPr bwMode="auto">
          <a:xfrm>
            <a:off x="6680200" y="3044825"/>
            <a:ext cx="1381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5127" name="Line 31"/>
          <p:cNvSpPr>
            <a:spLocks noChangeShapeType="1"/>
          </p:cNvSpPr>
          <p:nvPr/>
        </p:nvSpPr>
        <p:spPr bwMode="auto">
          <a:xfrm>
            <a:off x="6380163" y="3106738"/>
            <a:ext cx="8128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28" name="Rectangle 32"/>
          <p:cNvSpPr>
            <a:spLocks noChangeArrowheads="1"/>
          </p:cNvSpPr>
          <p:nvPr/>
        </p:nvSpPr>
        <p:spPr bwMode="auto">
          <a:xfrm>
            <a:off x="458788" y="3508375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9" name="Rectangle 33"/>
          <p:cNvSpPr>
            <a:spLocks noChangeArrowheads="1"/>
          </p:cNvSpPr>
          <p:nvPr/>
        </p:nvSpPr>
        <p:spPr bwMode="auto">
          <a:xfrm>
            <a:off x="3302000" y="35083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0" name="Rectangle 34"/>
          <p:cNvSpPr>
            <a:spLocks noChangeArrowheads="1"/>
          </p:cNvSpPr>
          <p:nvPr/>
        </p:nvSpPr>
        <p:spPr bwMode="auto">
          <a:xfrm>
            <a:off x="3697288" y="35083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1" name="Rectangle 35"/>
          <p:cNvSpPr>
            <a:spLocks noChangeArrowheads="1"/>
          </p:cNvSpPr>
          <p:nvPr/>
        </p:nvSpPr>
        <p:spPr bwMode="auto">
          <a:xfrm>
            <a:off x="4456113" y="35083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2" name="Rectangle 36"/>
          <p:cNvSpPr>
            <a:spLocks noChangeArrowheads="1"/>
          </p:cNvSpPr>
          <p:nvPr/>
        </p:nvSpPr>
        <p:spPr bwMode="auto">
          <a:xfrm>
            <a:off x="4841875" y="35083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3" name="Rectangle 37"/>
          <p:cNvSpPr>
            <a:spLocks noChangeArrowheads="1"/>
          </p:cNvSpPr>
          <p:nvPr/>
        </p:nvSpPr>
        <p:spPr bwMode="auto">
          <a:xfrm>
            <a:off x="7651750" y="343693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(0.73-0.94)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4" name="Rectangle 38"/>
          <p:cNvSpPr>
            <a:spLocks noChangeArrowheads="1"/>
          </p:cNvSpPr>
          <p:nvPr/>
        </p:nvSpPr>
        <p:spPr bwMode="auto">
          <a:xfrm>
            <a:off x="7872413" y="3627438"/>
            <a:ext cx="7318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5" name="Freeform 40"/>
          <p:cNvSpPr>
            <a:spLocks/>
          </p:cNvSpPr>
          <p:nvPr/>
        </p:nvSpPr>
        <p:spPr bwMode="auto">
          <a:xfrm>
            <a:off x="6359525" y="3540125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7"/>
                </a:lnTo>
                <a:lnTo>
                  <a:pt x="141" y="133"/>
                </a:lnTo>
                <a:lnTo>
                  <a:pt x="0" y="67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6" name="Line 41"/>
          <p:cNvSpPr>
            <a:spLocks noChangeShapeType="1"/>
          </p:cNvSpPr>
          <p:nvPr/>
        </p:nvSpPr>
        <p:spPr bwMode="auto">
          <a:xfrm>
            <a:off x="7000875" y="2066925"/>
            <a:ext cx="1588" cy="2225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7" name="Line 42"/>
          <p:cNvSpPr>
            <a:spLocks noChangeShapeType="1"/>
          </p:cNvSpPr>
          <p:nvPr/>
        </p:nvSpPr>
        <p:spPr bwMode="auto">
          <a:xfrm>
            <a:off x="6007100" y="43688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8" name="Line 43"/>
          <p:cNvSpPr>
            <a:spLocks noChangeShapeType="1"/>
          </p:cNvSpPr>
          <p:nvPr/>
        </p:nvSpPr>
        <p:spPr bwMode="auto">
          <a:xfrm flipV="1">
            <a:off x="70008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9" name="Line 44"/>
          <p:cNvSpPr>
            <a:spLocks noChangeShapeType="1"/>
          </p:cNvSpPr>
          <p:nvPr/>
        </p:nvSpPr>
        <p:spPr bwMode="auto">
          <a:xfrm flipV="1">
            <a:off x="724535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0" name="Line 45"/>
          <p:cNvSpPr>
            <a:spLocks noChangeShapeType="1"/>
          </p:cNvSpPr>
          <p:nvPr/>
        </p:nvSpPr>
        <p:spPr bwMode="auto">
          <a:xfrm flipV="1">
            <a:off x="7491413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1" name="Line 46"/>
          <p:cNvSpPr>
            <a:spLocks noChangeShapeType="1"/>
          </p:cNvSpPr>
          <p:nvPr/>
        </p:nvSpPr>
        <p:spPr bwMode="auto">
          <a:xfrm flipV="1">
            <a:off x="77374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2" name="Line 47"/>
          <p:cNvSpPr>
            <a:spLocks noChangeShapeType="1"/>
          </p:cNvSpPr>
          <p:nvPr/>
        </p:nvSpPr>
        <p:spPr bwMode="auto">
          <a:xfrm flipV="1">
            <a:off x="7983538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3" name="Line 48"/>
          <p:cNvSpPr>
            <a:spLocks noChangeShapeType="1"/>
          </p:cNvSpPr>
          <p:nvPr/>
        </p:nvSpPr>
        <p:spPr bwMode="auto">
          <a:xfrm flipV="1">
            <a:off x="674370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4" name="Line 49"/>
          <p:cNvSpPr>
            <a:spLocks noChangeShapeType="1"/>
          </p:cNvSpPr>
          <p:nvPr/>
        </p:nvSpPr>
        <p:spPr bwMode="auto">
          <a:xfrm flipV="1">
            <a:off x="6497638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5" name="Line 50"/>
          <p:cNvSpPr>
            <a:spLocks noChangeShapeType="1"/>
          </p:cNvSpPr>
          <p:nvPr/>
        </p:nvSpPr>
        <p:spPr bwMode="auto">
          <a:xfrm flipV="1">
            <a:off x="62515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6" name="Line 51"/>
          <p:cNvSpPr>
            <a:spLocks noChangeShapeType="1"/>
          </p:cNvSpPr>
          <p:nvPr/>
        </p:nvSpPr>
        <p:spPr bwMode="auto">
          <a:xfrm flipV="1">
            <a:off x="600710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7" name="Rectangle 52"/>
          <p:cNvSpPr>
            <a:spLocks noChangeArrowheads="1"/>
          </p:cNvSpPr>
          <p:nvPr/>
        </p:nvSpPr>
        <p:spPr bwMode="auto">
          <a:xfrm>
            <a:off x="6861175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48" name="Rectangle 53"/>
          <p:cNvSpPr>
            <a:spLocks noChangeArrowheads="1"/>
          </p:cNvSpPr>
          <p:nvPr/>
        </p:nvSpPr>
        <p:spPr bwMode="auto">
          <a:xfrm>
            <a:off x="7353300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49" name="Rectangle 54"/>
          <p:cNvSpPr>
            <a:spLocks noChangeArrowheads="1"/>
          </p:cNvSpPr>
          <p:nvPr/>
        </p:nvSpPr>
        <p:spPr bwMode="auto">
          <a:xfrm>
            <a:off x="7843838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0" name="Rectangle 55"/>
          <p:cNvSpPr>
            <a:spLocks noChangeArrowheads="1"/>
          </p:cNvSpPr>
          <p:nvPr/>
        </p:nvSpPr>
        <p:spPr bwMode="auto">
          <a:xfrm>
            <a:off x="6359525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1" name="Rectangle 56"/>
          <p:cNvSpPr>
            <a:spLocks noChangeArrowheads="1"/>
          </p:cNvSpPr>
          <p:nvPr/>
        </p:nvSpPr>
        <p:spPr bwMode="auto">
          <a:xfrm>
            <a:off x="5867400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2" name="Line 57"/>
          <p:cNvSpPr>
            <a:spLocks noChangeShapeType="1"/>
          </p:cNvSpPr>
          <p:nvPr/>
        </p:nvSpPr>
        <p:spPr bwMode="auto">
          <a:xfrm>
            <a:off x="6583363" y="2454275"/>
            <a:ext cx="1587" cy="1905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53" name="Titl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SHARP: Effects on Major Atherosclerotic Events by renal status (not adjusted for LDL-C reduction)</a:t>
            </a:r>
            <a:endParaRPr lang="en-GB" sz="3400" smtClean="0"/>
          </a:p>
        </p:txBody>
      </p:sp>
      <p:sp>
        <p:nvSpPr>
          <p:cNvPr id="175154" name="TextBox 58"/>
          <p:cNvSpPr txBox="1">
            <a:spLocks noChangeArrowheads="1"/>
          </p:cNvSpPr>
          <p:nvPr/>
        </p:nvSpPr>
        <p:spPr bwMode="auto">
          <a:xfrm>
            <a:off x="460375" y="5013325"/>
            <a:ext cx="4111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Heterogeneity test between non-dialysis and dialysis patients: p=0.25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8"/>
          <p:cNvSpPr>
            <a:spLocks noChangeArrowheads="1"/>
          </p:cNvSpPr>
          <p:nvPr/>
        </p:nvSpPr>
        <p:spPr bwMode="auto">
          <a:xfrm>
            <a:off x="6176963" y="12874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1" name="Rectangle 9"/>
          <p:cNvSpPr>
            <a:spLocks noChangeArrowheads="1"/>
          </p:cNvSpPr>
          <p:nvPr/>
        </p:nvSpPr>
        <p:spPr bwMode="auto">
          <a:xfrm>
            <a:off x="477838" y="1798638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2" name="Rectangle 10"/>
          <p:cNvSpPr>
            <a:spLocks noChangeArrowheads="1"/>
          </p:cNvSpPr>
          <p:nvPr/>
        </p:nvSpPr>
        <p:spPr bwMode="auto">
          <a:xfrm>
            <a:off x="4560888" y="17986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3" name="Rectangle 11"/>
          <p:cNvSpPr>
            <a:spLocks noChangeArrowheads="1"/>
          </p:cNvSpPr>
          <p:nvPr/>
        </p:nvSpPr>
        <p:spPr bwMode="auto">
          <a:xfrm>
            <a:off x="3363913" y="179863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4" name="Rectangle 12"/>
          <p:cNvSpPr>
            <a:spLocks noChangeArrowheads="1"/>
          </p:cNvSpPr>
          <p:nvPr/>
        </p:nvSpPr>
        <p:spPr bwMode="auto">
          <a:xfrm>
            <a:off x="5427663" y="1798638"/>
            <a:ext cx="15303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5" name="Rectangle 13"/>
          <p:cNvSpPr>
            <a:spLocks noChangeArrowheads="1"/>
          </p:cNvSpPr>
          <p:nvPr/>
        </p:nvSpPr>
        <p:spPr bwMode="auto">
          <a:xfrm>
            <a:off x="7146925" y="1798638"/>
            <a:ext cx="1346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6" name="Rectangle 14"/>
          <p:cNvSpPr>
            <a:spLocks noChangeArrowheads="1"/>
          </p:cNvSpPr>
          <p:nvPr/>
        </p:nvSpPr>
        <p:spPr bwMode="auto">
          <a:xfrm>
            <a:off x="4518025" y="20526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7" name="Rectangle 15"/>
          <p:cNvSpPr>
            <a:spLocks noChangeArrowheads="1"/>
          </p:cNvSpPr>
          <p:nvPr/>
        </p:nvSpPr>
        <p:spPr bwMode="auto">
          <a:xfrm>
            <a:off x="3375025" y="20526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8" name="Rectangle 17"/>
          <p:cNvSpPr>
            <a:spLocks noChangeArrowheads="1"/>
          </p:cNvSpPr>
          <p:nvPr/>
        </p:nvSpPr>
        <p:spPr bwMode="auto">
          <a:xfrm>
            <a:off x="477838" y="2979738"/>
            <a:ext cx="92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9" name="Rectangle 18"/>
          <p:cNvSpPr>
            <a:spLocks noChangeArrowheads="1"/>
          </p:cNvSpPr>
          <p:nvPr/>
        </p:nvSpPr>
        <p:spPr bwMode="auto">
          <a:xfrm>
            <a:off x="3321050" y="2979738"/>
            <a:ext cx="27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0" name="Rectangle 19"/>
          <p:cNvSpPr>
            <a:spLocks noChangeArrowheads="1"/>
          </p:cNvSpPr>
          <p:nvPr/>
        </p:nvSpPr>
        <p:spPr bwMode="auto">
          <a:xfrm>
            <a:off x="3824288" y="2979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1" name="Rectangle 20"/>
          <p:cNvSpPr>
            <a:spLocks noChangeArrowheads="1"/>
          </p:cNvSpPr>
          <p:nvPr/>
        </p:nvSpPr>
        <p:spPr bwMode="auto">
          <a:xfrm>
            <a:off x="4475163" y="29797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2" name="Rectangle 21"/>
          <p:cNvSpPr>
            <a:spLocks noChangeArrowheads="1"/>
          </p:cNvSpPr>
          <p:nvPr/>
        </p:nvSpPr>
        <p:spPr bwMode="auto">
          <a:xfrm>
            <a:off x="4870450" y="29797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3" name="Rectangle 22"/>
          <p:cNvSpPr>
            <a:spLocks noChangeArrowheads="1"/>
          </p:cNvSpPr>
          <p:nvPr/>
        </p:nvSpPr>
        <p:spPr bwMode="auto">
          <a:xfrm>
            <a:off x="6367463" y="3033713"/>
            <a:ext cx="171450" cy="157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6144" name="Line 23"/>
          <p:cNvSpPr>
            <a:spLocks noChangeShapeType="1"/>
          </p:cNvSpPr>
          <p:nvPr/>
        </p:nvSpPr>
        <p:spPr bwMode="auto">
          <a:xfrm>
            <a:off x="6164263" y="3117850"/>
            <a:ext cx="63023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45" name="Rectangle 24"/>
          <p:cNvSpPr>
            <a:spLocks noChangeArrowheads="1"/>
          </p:cNvSpPr>
          <p:nvPr/>
        </p:nvSpPr>
        <p:spPr bwMode="auto">
          <a:xfrm>
            <a:off x="477838" y="3222625"/>
            <a:ext cx="623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6" name="Rectangle 25"/>
          <p:cNvSpPr>
            <a:spLocks noChangeArrowheads="1"/>
          </p:cNvSpPr>
          <p:nvPr/>
        </p:nvSpPr>
        <p:spPr bwMode="auto">
          <a:xfrm>
            <a:off x="3321050" y="32226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7" name="Rectangle 26"/>
          <p:cNvSpPr>
            <a:spLocks noChangeArrowheads="1"/>
          </p:cNvSpPr>
          <p:nvPr/>
        </p:nvSpPr>
        <p:spPr bwMode="auto">
          <a:xfrm>
            <a:off x="3727450" y="32226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8" name="Rectangle 27"/>
          <p:cNvSpPr>
            <a:spLocks noChangeArrowheads="1"/>
          </p:cNvSpPr>
          <p:nvPr/>
        </p:nvSpPr>
        <p:spPr bwMode="auto">
          <a:xfrm>
            <a:off x="4475163" y="32226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9" name="Rectangle 28"/>
          <p:cNvSpPr>
            <a:spLocks noChangeArrowheads="1"/>
          </p:cNvSpPr>
          <p:nvPr/>
        </p:nvSpPr>
        <p:spPr bwMode="auto">
          <a:xfrm>
            <a:off x="4870450" y="32226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0" name="Rectangle 29"/>
          <p:cNvSpPr>
            <a:spLocks noChangeArrowheads="1"/>
          </p:cNvSpPr>
          <p:nvPr/>
        </p:nvSpPr>
        <p:spPr bwMode="auto">
          <a:xfrm>
            <a:off x="6570663" y="3286125"/>
            <a:ext cx="138112" cy="147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6151" name="Line 30"/>
          <p:cNvSpPr>
            <a:spLocks noChangeShapeType="1"/>
          </p:cNvSpPr>
          <p:nvPr/>
        </p:nvSpPr>
        <p:spPr bwMode="auto">
          <a:xfrm>
            <a:off x="6121400" y="3360738"/>
            <a:ext cx="120808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52" name="Rectangle 31"/>
          <p:cNvSpPr>
            <a:spLocks noChangeArrowheads="1"/>
          </p:cNvSpPr>
          <p:nvPr/>
        </p:nvSpPr>
        <p:spPr bwMode="auto">
          <a:xfrm>
            <a:off x="477838" y="3633788"/>
            <a:ext cx="23622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3" name="Rectangle 32"/>
          <p:cNvSpPr>
            <a:spLocks noChangeArrowheads="1"/>
          </p:cNvSpPr>
          <p:nvPr/>
        </p:nvSpPr>
        <p:spPr bwMode="auto">
          <a:xfrm>
            <a:off x="3321050" y="3633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4" name="Rectangle 33"/>
          <p:cNvSpPr>
            <a:spLocks noChangeArrowheads="1"/>
          </p:cNvSpPr>
          <p:nvPr/>
        </p:nvSpPr>
        <p:spPr bwMode="auto">
          <a:xfrm>
            <a:off x="3716338" y="36337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5" name="Rectangle 34"/>
          <p:cNvSpPr>
            <a:spLocks noChangeArrowheads="1"/>
          </p:cNvSpPr>
          <p:nvPr/>
        </p:nvSpPr>
        <p:spPr bwMode="auto">
          <a:xfrm>
            <a:off x="4475163" y="36337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6" name="Rectangle 35"/>
          <p:cNvSpPr>
            <a:spLocks noChangeArrowheads="1"/>
          </p:cNvSpPr>
          <p:nvPr/>
        </p:nvSpPr>
        <p:spPr bwMode="auto">
          <a:xfrm>
            <a:off x="4860925" y="36337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7" name="Rectangle 36"/>
          <p:cNvSpPr>
            <a:spLocks noChangeArrowheads="1"/>
          </p:cNvSpPr>
          <p:nvPr/>
        </p:nvSpPr>
        <p:spPr bwMode="auto">
          <a:xfrm>
            <a:off x="7431088" y="3633788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8" name="Rectangle 37"/>
          <p:cNvSpPr>
            <a:spLocks noChangeArrowheads="1"/>
          </p:cNvSpPr>
          <p:nvPr/>
        </p:nvSpPr>
        <p:spPr bwMode="auto">
          <a:xfrm>
            <a:off x="7672388" y="4025900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9" name="Freeform 39"/>
          <p:cNvSpPr>
            <a:spLocks/>
          </p:cNvSpPr>
          <p:nvPr/>
        </p:nvSpPr>
        <p:spPr bwMode="auto">
          <a:xfrm>
            <a:off x="6281738" y="3656013"/>
            <a:ext cx="555625" cy="220662"/>
          </a:xfrm>
          <a:custGeom>
            <a:avLst/>
            <a:gdLst>
              <a:gd name="T0" fmla="*/ 2147483647 w 350"/>
              <a:gd name="T1" fmla="*/ 0 h 139"/>
              <a:gd name="T2" fmla="*/ 2147483647 w 350"/>
              <a:gd name="T3" fmla="*/ 2147483647 h 139"/>
              <a:gd name="T4" fmla="*/ 2147483647 w 350"/>
              <a:gd name="T5" fmla="*/ 2147483647 h 139"/>
              <a:gd name="T6" fmla="*/ 0 w 350"/>
              <a:gd name="T7" fmla="*/ 2147483647 h 139"/>
              <a:gd name="T8" fmla="*/ 2147483647 w 35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"/>
              <a:gd name="T16" fmla="*/ 0 h 139"/>
              <a:gd name="T17" fmla="*/ 350 w 35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" h="139">
                <a:moveTo>
                  <a:pt x="162" y="0"/>
                </a:moveTo>
                <a:lnTo>
                  <a:pt x="350" y="73"/>
                </a:lnTo>
                <a:lnTo>
                  <a:pt x="162" y="139"/>
                </a:lnTo>
                <a:lnTo>
                  <a:pt x="0" y="73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0" name="Line 40"/>
          <p:cNvSpPr>
            <a:spLocks noChangeShapeType="1"/>
          </p:cNvSpPr>
          <p:nvPr/>
        </p:nvSpPr>
        <p:spPr bwMode="auto">
          <a:xfrm>
            <a:off x="7019925" y="1841500"/>
            <a:ext cx="1588" cy="26368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1" name="Line 41"/>
          <p:cNvSpPr>
            <a:spLocks noChangeShapeType="1"/>
          </p:cNvSpPr>
          <p:nvPr/>
        </p:nvSpPr>
        <p:spPr bwMode="auto">
          <a:xfrm>
            <a:off x="6026150" y="44783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2" name="Line 42"/>
          <p:cNvSpPr>
            <a:spLocks noChangeShapeType="1"/>
          </p:cNvSpPr>
          <p:nvPr/>
        </p:nvSpPr>
        <p:spPr bwMode="auto">
          <a:xfrm flipV="1">
            <a:off x="602615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3" name="Line 43"/>
          <p:cNvSpPr>
            <a:spLocks noChangeShapeType="1"/>
          </p:cNvSpPr>
          <p:nvPr/>
        </p:nvSpPr>
        <p:spPr bwMode="auto">
          <a:xfrm flipV="1">
            <a:off x="62706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4" name="Line 44"/>
          <p:cNvSpPr>
            <a:spLocks noChangeShapeType="1"/>
          </p:cNvSpPr>
          <p:nvPr/>
        </p:nvSpPr>
        <p:spPr bwMode="auto">
          <a:xfrm flipV="1">
            <a:off x="6516688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5" name="Line 45"/>
          <p:cNvSpPr>
            <a:spLocks noChangeShapeType="1"/>
          </p:cNvSpPr>
          <p:nvPr/>
        </p:nvSpPr>
        <p:spPr bwMode="auto">
          <a:xfrm flipV="1">
            <a:off x="676275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6" name="Line 46"/>
          <p:cNvSpPr>
            <a:spLocks noChangeShapeType="1"/>
          </p:cNvSpPr>
          <p:nvPr/>
        </p:nvSpPr>
        <p:spPr bwMode="auto">
          <a:xfrm flipV="1">
            <a:off x="70199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7" name="Line 47"/>
          <p:cNvSpPr>
            <a:spLocks noChangeShapeType="1"/>
          </p:cNvSpPr>
          <p:nvPr/>
        </p:nvSpPr>
        <p:spPr bwMode="auto">
          <a:xfrm flipV="1">
            <a:off x="726440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8" name="Line 48"/>
          <p:cNvSpPr>
            <a:spLocks noChangeShapeType="1"/>
          </p:cNvSpPr>
          <p:nvPr/>
        </p:nvSpPr>
        <p:spPr bwMode="auto">
          <a:xfrm flipV="1">
            <a:off x="7510463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9" name="Line 49"/>
          <p:cNvSpPr>
            <a:spLocks noChangeShapeType="1"/>
          </p:cNvSpPr>
          <p:nvPr/>
        </p:nvSpPr>
        <p:spPr bwMode="auto">
          <a:xfrm flipV="1">
            <a:off x="77565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70" name="Line 50"/>
          <p:cNvSpPr>
            <a:spLocks noChangeShapeType="1"/>
          </p:cNvSpPr>
          <p:nvPr/>
        </p:nvSpPr>
        <p:spPr bwMode="auto">
          <a:xfrm flipV="1">
            <a:off x="8002588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71" name="Rectangle 51"/>
          <p:cNvSpPr>
            <a:spLocks noChangeArrowheads="1"/>
          </p:cNvSpPr>
          <p:nvPr/>
        </p:nvSpPr>
        <p:spPr bwMode="auto">
          <a:xfrm>
            <a:off x="5886450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2" name="Rectangle 52"/>
          <p:cNvSpPr>
            <a:spLocks noChangeArrowheads="1"/>
          </p:cNvSpPr>
          <p:nvPr/>
        </p:nvSpPr>
        <p:spPr bwMode="auto">
          <a:xfrm>
            <a:off x="6378575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3" name="Rectangle 53"/>
          <p:cNvSpPr>
            <a:spLocks noChangeArrowheads="1"/>
          </p:cNvSpPr>
          <p:nvPr/>
        </p:nvSpPr>
        <p:spPr bwMode="auto">
          <a:xfrm>
            <a:off x="6880225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4" name="Rectangle 54"/>
          <p:cNvSpPr>
            <a:spLocks noChangeArrowheads="1"/>
          </p:cNvSpPr>
          <p:nvPr/>
        </p:nvSpPr>
        <p:spPr bwMode="auto">
          <a:xfrm>
            <a:off x="7372350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5" name="Rectangle 55"/>
          <p:cNvSpPr>
            <a:spLocks noChangeArrowheads="1"/>
          </p:cNvSpPr>
          <p:nvPr/>
        </p:nvSpPr>
        <p:spPr bwMode="auto">
          <a:xfrm>
            <a:off x="7862888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5617368" y="3542507"/>
            <a:ext cx="1871663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177" name="TextBox 55"/>
          <p:cNvSpPr txBox="1">
            <a:spLocks noChangeArrowheads="1"/>
          </p:cNvSpPr>
          <p:nvPr/>
        </p:nvSpPr>
        <p:spPr bwMode="auto">
          <a:xfrm>
            <a:off x="1821192" y="1771650"/>
            <a:ext cx="121219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700" dirty="0">
                <a:solidFill>
                  <a:srgbClr val="000000"/>
                </a:solidFill>
                <a:latin typeface="Calibri" pitchFamily="34" charset="0"/>
              </a:rPr>
              <a:t>Mean </a:t>
            </a:r>
            <a:r>
              <a:rPr lang="el-GR" sz="1700" dirty="0">
                <a:solidFill>
                  <a:srgbClr val="000000"/>
                </a:solidFill>
                <a:latin typeface="Calibri" pitchFamily="34" charset="0"/>
              </a:rPr>
              <a:t>Δ</a:t>
            </a:r>
            <a:r>
              <a:rPr lang="en-GB" sz="1700" dirty="0">
                <a:solidFill>
                  <a:srgbClr val="000000"/>
                </a:solidFill>
                <a:latin typeface="Calibri" pitchFamily="34" charset="0"/>
              </a:rPr>
              <a:t>LDL</a:t>
            </a:r>
          </a:p>
          <a:p>
            <a:pPr algn="ctr"/>
            <a:r>
              <a:rPr lang="en-GB" sz="17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GB" sz="1700" dirty="0" err="1" smtClean="0">
                <a:solidFill>
                  <a:srgbClr val="000000"/>
                </a:solidFill>
                <a:latin typeface="Calibri" pitchFamily="34" charset="0"/>
              </a:rPr>
              <a:t>mmol</a:t>
            </a:r>
            <a:r>
              <a:rPr lang="en-GB" sz="1700" dirty="0" smtClean="0">
                <a:solidFill>
                  <a:srgbClr val="000000"/>
                </a:solidFill>
                <a:latin typeface="Calibri" pitchFamily="34" charset="0"/>
              </a:rPr>
              <a:t>/L)</a:t>
            </a:r>
            <a:endParaRPr lang="en-GB" sz="1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6178" name="TextBox 56"/>
          <p:cNvSpPr txBox="1">
            <a:spLocks noChangeArrowheads="1"/>
          </p:cNvSpPr>
          <p:nvPr/>
        </p:nvSpPr>
        <p:spPr bwMode="auto">
          <a:xfrm>
            <a:off x="2200275" y="2943225"/>
            <a:ext cx="5036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0.96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6179" name="TextBox 57"/>
          <p:cNvSpPr txBox="1">
            <a:spLocks noChangeArrowheads="1"/>
          </p:cNvSpPr>
          <p:nvPr/>
        </p:nvSpPr>
        <p:spPr bwMode="auto">
          <a:xfrm>
            <a:off x="2200275" y="3181350"/>
            <a:ext cx="5036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0.60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6180" name="TextBox 58"/>
          <p:cNvSpPr txBox="1">
            <a:spLocks noChangeArrowheads="1"/>
          </p:cNvSpPr>
          <p:nvPr/>
        </p:nvSpPr>
        <p:spPr bwMode="auto">
          <a:xfrm>
            <a:off x="460375" y="5013325"/>
            <a:ext cx="43293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Heterogeneity test between non-dialysis and dialysis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patients: </a:t>
            </a:r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=0.65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39013" y="2943225"/>
            <a:ext cx="1676400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atin typeface="+mj-lt"/>
                <a:cs typeface="+mn-cs"/>
              </a:rPr>
              <a:t>0.78 (0.66-0.91)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39013" y="3200400"/>
            <a:ext cx="1676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atin typeface="+mj-lt"/>
                <a:cs typeface="+mn-cs"/>
              </a:rPr>
              <a:t>0.84 (0.62-1.13)</a:t>
            </a:r>
          </a:p>
        </p:txBody>
      </p:sp>
      <p:sp>
        <p:nvSpPr>
          <p:cNvPr id="176183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SHARP: Effects on Major Atherosclerotic Events</a:t>
            </a:r>
            <a:br>
              <a:rPr lang="en-US" sz="3400" dirty="0" smtClean="0"/>
            </a:br>
            <a:r>
              <a:rPr lang="en-US" sz="3400" dirty="0" smtClean="0"/>
              <a:t>by renal status (per 1 </a:t>
            </a:r>
            <a:r>
              <a:rPr lang="en-US" sz="3400" dirty="0" err="1" smtClean="0"/>
              <a:t>mmol</a:t>
            </a:r>
            <a:r>
              <a:rPr lang="en-US" sz="3400" dirty="0" smtClean="0"/>
              <a:t>/L LDL-C reduction)</a:t>
            </a:r>
            <a:endParaRPr lang="en-GB" sz="3400" dirty="0" smtClean="0"/>
          </a:p>
        </p:txBody>
      </p:sp>
      <p:sp>
        <p:nvSpPr>
          <p:cNvPr id="176184" name="Rectangle 39"/>
          <p:cNvSpPr>
            <a:spLocks noChangeArrowheads="1"/>
          </p:cNvSpPr>
          <p:nvPr/>
        </p:nvSpPr>
        <p:spPr bwMode="auto">
          <a:xfrm>
            <a:off x="7561263" y="3829050"/>
            <a:ext cx="91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per mmol/L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6"/>
          <p:cNvSpPr>
            <a:spLocks noChangeArrowheads="1"/>
          </p:cNvSpPr>
          <p:nvPr/>
        </p:nvSpPr>
        <p:spPr bwMode="auto">
          <a:xfrm>
            <a:off x="0" y="-8255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CTT: Effect on major </a:t>
            </a:r>
            <a:r>
              <a:rPr lang="en-GB" sz="3600" dirty="0" smtClean="0">
                <a:solidFill>
                  <a:srgbClr val="993366"/>
                </a:solidFill>
                <a:latin typeface="+mn-lt"/>
              </a:rPr>
              <a:t>vascular/atherosclerotic events by </a:t>
            </a:r>
            <a:r>
              <a:rPr lang="en-GB" sz="3600" dirty="0">
                <a:solidFill>
                  <a:srgbClr val="993366"/>
                </a:solidFill>
                <a:latin typeface="+mn-lt"/>
              </a:rPr>
              <a:t>trial-midpoint </a:t>
            </a:r>
            <a:r>
              <a:rPr lang="en-GB" sz="3600" dirty="0" err="1" smtClean="0">
                <a:solidFill>
                  <a:srgbClr val="993366"/>
                </a:solidFill>
                <a:latin typeface="+mn-lt"/>
              </a:rPr>
              <a:t>LDL</a:t>
            </a:r>
            <a:r>
              <a:rPr lang="en-GB" sz="3600" dirty="0" smtClean="0">
                <a:solidFill>
                  <a:srgbClr val="993366"/>
                </a:solidFill>
                <a:latin typeface="+mn-lt"/>
              </a:rPr>
              <a:t>-C reduction</a:t>
            </a:r>
            <a:endParaRPr lang="en-GB" sz="3600" dirty="0">
              <a:solidFill>
                <a:srgbClr val="993366"/>
              </a:solidFill>
              <a:latin typeface="+mn-lt"/>
            </a:endParaRPr>
          </a:p>
        </p:txBody>
      </p:sp>
      <p:sp>
        <p:nvSpPr>
          <p:cNvPr id="177155" name="Freeform 31"/>
          <p:cNvSpPr>
            <a:spLocks/>
          </p:cNvSpPr>
          <p:nvPr/>
        </p:nvSpPr>
        <p:spPr bwMode="auto">
          <a:xfrm>
            <a:off x="2346325" y="1509713"/>
            <a:ext cx="4410075" cy="3854450"/>
          </a:xfrm>
          <a:custGeom>
            <a:avLst/>
            <a:gdLst>
              <a:gd name="T0" fmla="*/ 0 w 336"/>
              <a:gd name="T1" fmla="*/ 0 h 293"/>
              <a:gd name="T2" fmla="*/ 0 w 336"/>
              <a:gd name="T3" fmla="*/ 2147483647 h 293"/>
              <a:gd name="T4" fmla="*/ 2147483647 w 336"/>
              <a:gd name="T5" fmla="*/ 2147483647 h 293"/>
              <a:gd name="T6" fmla="*/ 0 60000 65536"/>
              <a:gd name="T7" fmla="*/ 0 60000 65536"/>
              <a:gd name="T8" fmla="*/ 0 60000 65536"/>
              <a:gd name="T9" fmla="*/ 0 w 336"/>
              <a:gd name="T10" fmla="*/ 0 h 293"/>
              <a:gd name="T11" fmla="*/ 336 w 336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93">
                <a:moveTo>
                  <a:pt x="0" y="0"/>
                </a:moveTo>
                <a:lnTo>
                  <a:pt x="0" y="293"/>
                </a:lnTo>
                <a:lnTo>
                  <a:pt x="336" y="293"/>
                </a:lnTo>
              </a:path>
            </a:pathLst>
          </a:cu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6" name="Line 35"/>
          <p:cNvSpPr>
            <a:spLocks noChangeShapeType="1"/>
          </p:cNvSpPr>
          <p:nvPr/>
        </p:nvSpPr>
        <p:spPr bwMode="auto">
          <a:xfrm flipV="1">
            <a:off x="2341563" y="2019300"/>
            <a:ext cx="4410075" cy="33416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7" name="Line 6"/>
          <p:cNvSpPr>
            <a:spLocks noChangeShapeType="1"/>
          </p:cNvSpPr>
          <p:nvPr/>
        </p:nvSpPr>
        <p:spPr bwMode="auto">
          <a:xfrm>
            <a:off x="23463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8" name="Line 7"/>
          <p:cNvSpPr>
            <a:spLocks noChangeShapeType="1"/>
          </p:cNvSpPr>
          <p:nvPr/>
        </p:nvSpPr>
        <p:spPr bwMode="auto">
          <a:xfrm>
            <a:off x="340677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9" name="Line 8"/>
          <p:cNvSpPr>
            <a:spLocks noChangeShapeType="1"/>
          </p:cNvSpPr>
          <p:nvPr/>
        </p:nvSpPr>
        <p:spPr bwMode="auto">
          <a:xfrm>
            <a:off x="44672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0" name="Line 9"/>
          <p:cNvSpPr>
            <a:spLocks noChangeShapeType="1"/>
          </p:cNvSpPr>
          <p:nvPr/>
        </p:nvSpPr>
        <p:spPr bwMode="auto">
          <a:xfrm>
            <a:off x="552767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1" name="Line 10"/>
          <p:cNvSpPr>
            <a:spLocks noChangeShapeType="1"/>
          </p:cNvSpPr>
          <p:nvPr/>
        </p:nvSpPr>
        <p:spPr bwMode="auto">
          <a:xfrm>
            <a:off x="65881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2" name="Rectangle 11"/>
          <p:cNvSpPr>
            <a:spLocks noChangeArrowheads="1"/>
          </p:cNvSpPr>
          <p:nvPr/>
        </p:nvSpPr>
        <p:spPr bwMode="auto">
          <a:xfrm>
            <a:off x="2306638" y="5565775"/>
            <a:ext cx="1587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0</a:t>
            </a:r>
            <a:endParaRPr lang="en-US"/>
          </a:p>
        </p:txBody>
      </p:sp>
      <p:sp>
        <p:nvSpPr>
          <p:cNvPr id="177163" name="Rectangle 12"/>
          <p:cNvSpPr>
            <a:spLocks noChangeArrowheads="1"/>
          </p:cNvSpPr>
          <p:nvPr/>
        </p:nvSpPr>
        <p:spPr bwMode="auto">
          <a:xfrm>
            <a:off x="3313113" y="5565775"/>
            <a:ext cx="32541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Nimbus Sans L"/>
              </a:rPr>
              <a:t>0.25</a:t>
            </a:r>
            <a:endParaRPr lang="en-US" dirty="0"/>
          </a:p>
        </p:txBody>
      </p:sp>
      <p:sp>
        <p:nvSpPr>
          <p:cNvPr id="177164" name="Rectangle 13"/>
          <p:cNvSpPr>
            <a:spLocks noChangeArrowheads="1"/>
          </p:cNvSpPr>
          <p:nvPr/>
        </p:nvSpPr>
        <p:spPr bwMode="auto">
          <a:xfrm>
            <a:off x="4373563" y="5565775"/>
            <a:ext cx="32541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Nimbus Sans L"/>
              </a:rPr>
              <a:t>0.50</a:t>
            </a:r>
            <a:endParaRPr lang="en-US" dirty="0"/>
          </a:p>
        </p:txBody>
      </p:sp>
      <p:sp>
        <p:nvSpPr>
          <p:cNvPr id="177165" name="Rectangle 14"/>
          <p:cNvSpPr>
            <a:spLocks noChangeArrowheads="1"/>
          </p:cNvSpPr>
          <p:nvPr/>
        </p:nvSpPr>
        <p:spPr bwMode="auto">
          <a:xfrm>
            <a:off x="5434013" y="5565775"/>
            <a:ext cx="32541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Nimbus Sans L"/>
              </a:rPr>
              <a:t>0.75</a:t>
            </a:r>
            <a:endParaRPr lang="en-US" dirty="0"/>
          </a:p>
        </p:txBody>
      </p:sp>
      <p:sp>
        <p:nvSpPr>
          <p:cNvPr id="177166" name="Rectangle 15"/>
          <p:cNvSpPr>
            <a:spLocks noChangeArrowheads="1"/>
          </p:cNvSpPr>
          <p:nvPr/>
        </p:nvSpPr>
        <p:spPr bwMode="auto">
          <a:xfrm>
            <a:off x="6494463" y="5565775"/>
            <a:ext cx="23243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Nimbus Sans L"/>
              </a:rPr>
              <a:t>1.0</a:t>
            </a:r>
            <a:endParaRPr lang="en-US" dirty="0"/>
          </a:p>
        </p:txBody>
      </p:sp>
      <p:sp>
        <p:nvSpPr>
          <p:cNvPr id="177167" name="Line 17"/>
          <p:cNvSpPr>
            <a:spLocks noChangeShapeType="1"/>
          </p:cNvSpPr>
          <p:nvPr/>
        </p:nvSpPr>
        <p:spPr bwMode="auto">
          <a:xfrm flipH="1">
            <a:off x="2252663" y="5365750"/>
            <a:ext cx="93662" cy="15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8" name="Line 18"/>
          <p:cNvSpPr>
            <a:spLocks noChangeShapeType="1"/>
          </p:cNvSpPr>
          <p:nvPr/>
        </p:nvSpPr>
        <p:spPr bwMode="auto">
          <a:xfrm flipH="1">
            <a:off x="2252663" y="4714875"/>
            <a:ext cx="93662" cy="15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9" name="Line 19"/>
          <p:cNvSpPr>
            <a:spLocks noChangeShapeType="1"/>
          </p:cNvSpPr>
          <p:nvPr/>
        </p:nvSpPr>
        <p:spPr bwMode="auto">
          <a:xfrm flipH="1">
            <a:off x="2252663" y="407828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0" name="Line 20"/>
          <p:cNvSpPr>
            <a:spLocks noChangeShapeType="1"/>
          </p:cNvSpPr>
          <p:nvPr/>
        </p:nvSpPr>
        <p:spPr bwMode="auto">
          <a:xfrm flipH="1">
            <a:off x="2252663" y="3427413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1" name="Line 21"/>
          <p:cNvSpPr>
            <a:spLocks noChangeShapeType="1"/>
          </p:cNvSpPr>
          <p:nvPr/>
        </p:nvSpPr>
        <p:spPr bwMode="auto">
          <a:xfrm flipH="1">
            <a:off x="2252663" y="277653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2" name="Line 22"/>
          <p:cNvSpPr>
            <a:spLocks noChangeShapeType="1"/>
          </p:cNvSpPr>
          <p:nvPr/>
        </p:nvSpPr>
        <p:spPr bwMode="auto">
          <a:xfrm flipH="1">
            <a:off x="2252663" y="2125663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3" name="Line 23"/>
          <p:cNvSpPr>
            <a:spLocks noChangeShapeType="1"/>
          </p:cNvSpPr>
          <p:nvPr/>
        </p:nvSpPr>
        <p:spPr bwMode="auto">
          <a:xfrm flipH="1">
            <a:off x="2252663" y="147478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4" name="Rectangle 24"/>
          <p:cNvSpPr>
            <a:spLocks noChangeArrowheads="1"/>
          </p:cNvSpPr>
          <p:nvPr/>
        </p:nvSpPr>
        <p:spPr bwMode="auto">
          <a:xfrm rot="-5400000">
            <a:off x="1996282" y="5241131"/>
            <a:ext cx="1587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0</a:t>
            </a:r>
            <a:endParaRPr lang="en-US"/>
          </a:p>
        </p:txBody>
      </p:sp>
      <p:sp>
        <p:nvSpPr>
          <p:cNvPr id="177175" name="Rectangle 25"/>
          <p:cNvSpPr>
            <a:spLocks noChangeArrowheads="1"/>
          </p:cNvSpPr>
          <p:nvPr/>
        </p:nvSpPr>
        <p:spPr bwMode="auto">
          <a:xfrm rot="-5400000">
            <a:off x="1996282" y="4590256"/>
            <a:ext cx="1587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5</a:t>
            </a:r>
            <a:endParaRPr lang="en-US"/>
          </a:p>
        </p:txBody>
      </p:sp>
      <p:sp>
        <p:nvSpPr>
          <p:cNvPr id="177176" name="Rectangle 26"/>
          <p:cNvSpPr>
            <a:spLocks noChangeArrowheads="1"/>
          </p:cNvSpPr>
          <p:nvPr/>
        </p:nvSpPr>
        <p:spPr bwMode="auto">
          <a:xfrm rot="-5400000">
            <a:off x="1956594" y="3936207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10</a:t>
            </a:r>
            <a:endParaRPr lang="en-US"/>
          </a:p>
        </p:txBody>
      </p:sp>
      <p:sp>
        <p:nvSpPr>
          <p:cNvPr id="177177" name="Rectangle 27"/>
          <p:cNvSpPr>
            <a:spLocks noChangeArrowheads="1"/>
          </p:cNvSpPr>
          <p:nvPr/>
        </p:nvSpPr>
        <p:spPr bwMode="auto">
          <a:xfrm rot="-5400000">
            <a:off x="1956594" y="3301207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15</a:t>
            </a:r>
            <a:endParaRPr lang="en-US"/>
          </a:p>
        </p:txBody>
      </p:sp>
      <p:sp>
        <p:nvSpPr>
          <p:cNvPr id="177178" name="Rectangle 28"/>
          <p:cNvSpPr>
            <a:spLocks noChangeArrowheads="1"/>
          </p:cNvSpPr>
          <p:nvPr/>
        </p:nvSpPr>
        <p:spPr bwMode="auto">
          <a:xfrm rot="-5400000">
            <a:off x="1956594" y="265033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20</a:t>
            </a:r>
            <a:endParaRPr lang="en-US"/>
          </a:p>
        </p:txBody>
      </p:sp>
      <p:sp>
        <p:nvSpPr>
          <p:cNvPr id="177179" name="Rectangle 29"/>
          <p:cNvSpPr>
            <a:spLocks noChangeArrowheads="1"/>
          </p:cNvSpPr>
          <p:nvPr/>
        </p:nvSpPr>
        <p:spPr bwMode="auto">
          <a:xfrm rot="-5400000">
            <a:off x="1956594" y="199628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25</a:t>
            </a:r>
            <a:endParaRPr lang="en-US"/>
          </a:p>
        </p:txBody>
      </p:sp>
      <p:sp>
        <p:nvSpPr>
          <p:cNvPr id="177180" name="Rectangle 30"/>
          <p:cNvSpPr>
            <a:spLocks noChangeArrowheads="1"/>
          </p:cNvSpPr>
          <p:nvPr/>
        </p:nvSpPr>
        <p:spPr bwMode="auto">
          <a:xfrm rot="-5400000">
            <a:off x="1956594" y="134858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30</a:t>
            </a:r>
            <a:endParaRPr lang="en-US"/>
          </a:p>
        </p:txBody>
      </p:sp>
      <p:sp>
        <p:nvSpPr>
          <p:cNvPr id="177181" name="Line 36"/>
          <p:cNvSpPr>
            <a:spLocks noChangeShapeType="1"/>
          </p:cNvSpPr>
          <p:nvPr/>
        </p:nvSpPr>
        <p:spPr bwMode="auto">
          <a:xfrm flipV="1">
            <a:off x="6442075" y="2259013"/>
            <a:ext cx="1588" cy="3106737"/>
          </a:xfrm>
          <a:prstGeom prst="line">
            <a:avLst/>
          </a:prstGeom>
          <a:noFill/>
          <a:ln w="8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2" name="Line 37"/>
          <p:cNvSpPr>
            <a:spLocks noChangeShapeType="1"/>
          </p:cNvSpPr>
          <p:nvPr/>
        </p:nvSpPr>
        <p:spPr bwMode="auto">
          <a:xfrm>
            <a:off x="2346325" y="2259013"/>
            <a:ext cx="4095750" cy="1587"/>
          </a:xfrm>
          <a:prstGeom prst="line">
            <a:avLst/>
          </a:prstGeom>
          <a:noFill/>
          <a:ln w="8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3" name="Rectangle 38"/>
          <p:cNvSpPr>
            <a:spLocks noChangeArrowheads="1"/>
          </p:cNvSpPr>
          <p:nvPr/>
        </p:nvSpPr>
        <p:spPr bwMode="auto">
          <a:xfrm>
            <a:off x="2263775" y="5962650"/>
            <a:ext cx="23542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Mean LDL cholesterol difference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77184" name="Rectangle 39"/>
          <p:cNvSpPr>
            <a:spLocks noChangeArrowheads="1"/>
          </p:cNvSpPr>
          <p:nvPr/>
        </p:nvSpPr>
        <p:spPr bwMode="auto">
          <a:xfrm>
            <a:off x="2182813" y="6149975"/>
            <a:ext cx="27066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between treatment groups (</a:t>
            </a:r>
            <a:r>
              <a:rPr lang="en-US" sz="1400" dirty="0" err="1" smtClean="0">
                <a:solidFill>
                  <a:srgbClr val="000000"/>
                </a:solidFill>
                <a:latin typeface="Calibri" pitchFamily="34" charset="0"/>
              </a:rPr>
              <a:t>mmol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/L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77185" name="Rectangle 40"/>
          <p:cNvSpPr>
            <a:spLocks noChangeArrowheads="1"/>
          </p:cNvSpPr>
          <p:nvPr/>
        </p:nvSpPr>
        <p:spPr bwMode="auto">
          <a:xfrm rot="-5400000">
            <a:off x="146051" y="3290887"/>
            <a:ext cx="33258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Proportional</a:t>
            </a:r>
            <a:r>
              <a:rPr lang="en-US" sz="1300">
                <a:solidFill>
                  <a:srgbClr val="000000"/>
                </a:solidFill>
                <a:latin typeface="Nimbus Sans L"/>
              </a:rPr>
              <a:t> reduction in event rate (95% CI)</a:t>
            </a:r>
            <a:endParaRPr lang="en-US"/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5738813" y="2032000"/>
            <a:ext cx="1855787" cy="2509838"/>
            <a:chOff x="5738813" y="2362200"/>
            <a:chExt cx="1855788" cy="2509838"/>
          </a:xfrm>
        </p:grpSpPr>
        <p:sp>
          <p:nvSpPr>
            <p:cNvPr id="177208" name="Line 41"/>
            <p:cNvSpPr>
              <a:spLocks noChangeShapeType="1"/>
            </p:cNvSpPr>
            <p:nvPr/>
          </p:nvSpPr>
          <p:spPr bwMode="auto">
            <a:xfrm flipV="1">
              <a:off x="5832475" y="2362200"/>
              <a:ext cx="1588" cy="250983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09" name="Rectangle 42"/>
            <p:cNvSpPr>
              <a:spLocks noChangeArrowheads="1"/>
            </p:cNvSpPr>
            <p:nvPr/>
          </p:nvSpPr>
          <p:spPr bwMode="auto">
            <a:xfrm>
              <a:off x="5738813" y="3451225"/>
              <a:ext cx="185738" cy="185738"/>
            </a:xfrm>
            <a:prstGeom prst="rect">
              <a:avLst/>
            </a:prstGeom>
            <a:solidFill>
              <a:srgbClr val="993366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10" name="Rectangle 43"/>
            <p:cNvSpPr>
              <a:spLocks noChangeArrowheads="1"/>
            </p:cNvSpPr>
            <p:nvPr/>
          </p:nvSpPr>
          <p:spPr bwMode="auto">
            <a:xfrm>
              <a:off x="5738813" y="3451225"/>
              <a:ext cx="185738" cy="185738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11" name="Rectangle 44"/>
            <p:cNvSpPr>
              <a:spLocks noChangeArrowheads="1"/>
            </p:cNvSpPr>
            <p:nvPr/>
          </p:nvSpPr>
          <p:spPr bwMode="auto">
            <a:xfrm>
              <a:off x="6732588" y="3265488"/>
              <a:ext cx="6096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177212" name="Rectangle 45"/>
            <p:cNvSpPr>
              <a:spLocks noChangeArrowheads="1"/>
            </p:cNvSpPr>
            <p:nvPr/>
          </p:nvSpPr>
          <p:spPr bwMode="auto">
            <a:xfrm>
              <a:off x="6481763" y="3465513"/>
              <a:ext cx="11128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(17% MAE risk</a:t>
              </a:r>
              <a:endParaRPr lang="en-US"/>
            </a:p>
          </p:txBody>
        </p:sp>
        <p:sp>
          <p:nvSpPr>
            <p:cNvPr id="177213" name="Rectangle 46"/>
            <p:cNvSpPr>
              <a:spLocks noChangeArrowheads="1"/>
            </p:cNvSpPr>
            <p:nvPr/>
          </p:nvSpPr>
          <p:spPr bwMode="auto">
            <a:xfrm>
              <a:off x="6653213" y="3651250"/>
              <a:ext cx="7683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reduction)</a:t>
              </a:r>
              <a:endParaRPr lang="en-US"/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4745038" y="1143000"/>
            <a:ext cx="2955925" cy="5232400"/>
            <a:chOff x="4745038" y="1473200"/>
            <a:chExt cx="2955925" cy="5232400"/>
          </a:xfrm>
        </p:grpSpPr>
        <p:grpSp>
          <p:nvGrpSpPr>
            <p:cNvPr id="177194" name="Group 129"/>
            <p:cNvGrpSpPr>
              <a:grpSpLocks/>
            </p:cNvGrpSpPr>
            <p:nvPr/>
          </p:nvGrpSpPr>
          <p:grpSpPr bwMode="auto">
            <a:xfrm>
              <a:off x="4745038" y="2482850"/>
              <a:ext cx="1365250" cy="4222750"/>
              <a:chOff x="4745038" y="2482850"/>
              <a:chExt cx="1365250" cy="4222750"/>
            </a:xfrm>
          </p:grpSpPr>
          <p:sp>
            <p:nvSpPr>
              <p:cNvPr id="177202" name="Line 47"/>
              <p:cNvSpPr>
                <a:spLocks noChangeShapeType="1"/>
              </p:cNvSpPr>
              <p:nvPr/>
            </p:nvSpPr>
            <p:spPr bwMode="auto">
              <a:xfrm flipV="1">
                <a:off x="4811713" y="2482850"/>
                <a:ext cx="1588" cy="4222750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3" name="Rectangle 48"/>
              <p:cNvSpPr>
                <a:spLocks noChangeArrowheads="1"/>
              </p:cNvSpPr>
              <p:nvPr/>
            </p:nvSpPr>
            <p:spPr bwMode="auto">
              <a:xfrm>
                <a:off x="4745038" y="4354513"/>
                <a:ext cx="119063" cy="106363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4" name="Rectangle 49"/>
              <p:cNvSpPr>
                <a:spLocks noChangeArrowheads="1"/>
              </p:cNvSpPr>
              <p:nvPr/>
            </p:nvSpPr>
            <p:spPr bwMode="auto">
              <a:xfrm>
                <a:off x="4745038" y="4354513"/>
                <a:ext cx="119063" cy="106363"/>
              </a:xfrm>
              <a:prstGeom prst="rect">
                <a:avLst/>
              </a:prstGeom>
              <a:solidFill>
                <a:srgbClr val="993366"/>
              </a:solidFill>
              <a:ln w="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5" name="Rectangle 50"/>
              <p:cNvSpPr>
                <a:spLocks noChangeArrowheads="1"/>
              </p:cNvSpPr>
              <p:nvPr/>
            </p:nvSpPr>
            <p:spPr bwMode="auto">
              <a:xfrm>
                <a:off x="5248275" y="4129088"/>
                <a:ext cx="60960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Dialysis</a:t>
                </a:r>
                <a:endParaRPr lang="en-US"/>
              </a:p>
            </p:txBody>
          </p:sp>
          <p:sp>
            <p:nvSpPr>
              <p:cNvPr id="177206" name="Rectangle 51"/>
              <p:cNvSpPr>
                <a:spLocks noChangeArrowheads="1"/>
              </p:cNvSpPr>
              <p:nvPr/>
            </p:nvSpPr>
            <p:spPr bwMode="auto">
              <a:xfrm>
                <a:off x="4997450" y="4314825"/>
                <a:ext cx="11128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(10% MAE risk</a:t>
                </a:r>
                <a:endParaRPr lang="en-US"/>
              </a:p>
            </p:txBody>
          </p:sp>
          <p:sp>
            <p:nvSpPr>
              <p:cNvPr id="177207" name="Rectangle 52"/>
              <p:cNvSpPr>
                <a:spLocks noChangeArrowheads="1"/>
              </p:cNvSpPr>
              <p:nvPr/>
            </p:nvSpPr>
            <p:spPr bwMode="auto">
              <a:xfrm>
                <a:off x="5168900" y="4514850"/>
                <a:ext cx="76835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reduction)</a:t>
                </a:r>
                <a:endParaRPr lang="en-US"/>
              </a:p>
            </p:txBody>
          </p:sp>
        </p:grpSp>
        <p:grpSp>
          <p:nvGrpSpPr>
            <p:cNvPr id="177195" name="Group 128"/>
            <p:cNvGrpSpPr>
              <a:grpSpLocks/>
            </p:cNvGrpSpPr>
            <p:nvPr/>
          </p:nvGrpSpPr>
          <p:grpSpPr bwMode="auto">
            <a:xfrm>
              <a:off x="6216650" y="1473200"/>
              <a:ext cx="1484313" cy="3081338"/>
              <a:chOff x="6216650" y="1473200"/>
              <a:chExt cx="1484313" cy="3081338"/>
            </a:xfrm>
          </p:grpSpPr>
          <p:sp>
            <p:nvSpPr>
              <p:cNvPr id="177196" name="Line 53"/>
              <p:cNvSpPr>
                <a:spLocks noChangeShapeType="1"/>
              </p:cNvSpPr>
              <p:nvPr/>
            </p:nvSpPr>
            <p:spPr bwMode="auto">
              <a:xfrm flipV="1">
                <a:off x="6283325" y="1473200"/>
                <a:ext cx="1588" cy="3081338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7" name="Rectangle 54"/>
              <p:cNvSpPr>
                <a:spLocks noChangeArrowheads="1"/>
              </p:cNvSpPr>
              <p:nvPr/>
            </p:nvSpPr>
            <p:spPr bwMode="auto">
              <a:xfrm>
                <a:off x="6216650" y="2827338"/>
                <a:ext cx="131763" cy="146050"/>
              </a:xfrm>
              <a:prstGeom prst="rect">
                <a:avLst/>
              </a:prstGeom>
              <a:solidFill>
                <a:srgbClr val="993366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8" name="Rectangle 55"/>
              <p:cNvSpPr>
                <a:spLocks noChangeArrowheads="1"/>
              </p:cNvSpPr>
              <p:nvPr/>
            </p:nvSpPr>
            <p:spPr bwMode="auto">
              <a:xfrm>
                <a:off x="6216650" y="2827338"/>
                <a:ext cx="131763" cy="14605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9" name="Rectangle 56"/>
              <p:cNvSpPr>
                <a:spLocks noChangeArrowheads="1"/>
              </p:cNvSpPr>
              <p:nvPr/>
            </p:nvSpPr>
            <p:spPr bwMode="auto">
              <a:xfrm>
                <a:off x="6600825" y="2614613"/>
                <a:ext cx="11001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Not on dialysis</a:t>
                </a:r>
                <a:endParaRPr lang="en-US"/>
              </a:p>
            </p:txBody>
          </p:sp>
          <p:sp>
            <p:nvSpPr>
              <p:cNvPr id="177200" name="Rectangle 57"/>
              <p:cNvSpPr>
                <a:spLocks noChangeArrowheads="1"/>
              </p:cNvSpPr>
              <p:nvPr/>
            </p:nvSpPr>
            <p:spPr bwMode="auto">
              <a:xfrm>
                <a:off x="6588125" y="2814638"/>
                <a:ext cx="11128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(22% MAE risk</a:t>
                </a:r>
                <a:endParaRPr lang="en-US"/>
              </a:p>
            </p:txBody>
          </p:sp>
          <p:sp>
            <p:nvSpPr>
              <p:cNvPr id="177201" name="Rectangle 58"/>
              <p:cNvSpPr>
                <a:spLocks noChangeArrowheads="1"/>
              </p:cNvSpPr>
              <p:nvPr/>
            </p:nvSpPr>
            <p:spPr bwMode="auto">
              <a:xfrm>
                <a:off x="6759575" y="3000375"/>
                <a:ext cx="76835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reduction)</a:t>
                </a:r>
                <a:endParaRPr lang="en-US"/>
              </a:p>
            </p:txBody>
          </p:sp>
        </p:grpSp>
      </p:grpSp>
      <p:sp>
        <p:nvSpPr>
          <p:cNvPr id="177188" name="Freeform 59"/>
          <p:cNvSpPr>
            <a:spLocks/>
          </p:cNvSpPr>
          <p:nvPr/>
        </p:nvSpPr>
        <p:spPr bwMode="auto">
          <a:xfrm>
            <a:off x="4148138" y="3001963"/>
            <a:ext cx="331787" cy="955675"/>
          </a:xfrm>
          <a:custGeom>
            <a:avLst/>
            <a:gdLst>
              <a:gd name="T0" fmla="*/ 0 w 25"/>
              <a:gd name="T1" fmla="*/ 2147483647 h 72"/>
              <a:gd name="T2" fmla="*/ 2147483647 w 25"/>
              <a:gd name="T3" fmla="*/ 2147483647 h 72"/>
              <a:gd name="T4" fmla="*/ 2147483647 w 25"/>
              <a:gd name="T5" fmla="*/ 2147483647 h 72"/>
              <a:gd name="T6" fmla="*/ 2147483647 w 25"/>
              <a:gd name="T7" fmla="*/ 0 h 72"/>
              <a:gd name="T8" fmla="*/ 0 w 25"/>
              <a:gd name="T9" fmla="*/ 2147483647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72"/>
              <a:gd name="T17" fmla="*/ 25 w 25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72">
                <a:moveTo>
                  <a:pt x="0" y="35"/>
                </a:moveTo>
                <a:lnTo>
                  <a:pt x="13" y="72"/>
                </a:lnTo>
                <a:lnTo>
                  <a:pt x="25" y="35"/>
                </a:lnTo>
                <a:lnTo>
                  <a:pt x="13" y="0"/>
                </a:lnTo>
                <a:lnTo>
                  <a:pt x="0" y="35"/>
                </a:lnTo>
              </a:path>
            </a:pathLst>
          </a:custGeom>
          <a:noFill/>
          <a:ln w="1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9" name="Rectangle 60"/>
          <p:cNvSpPr>
            <a:spLocks noChangeArrowheads="1"/>
          </p:cNvSpPr>
          <p:nvPr/>
        </p:nvSpPr>
        <p:spPr bwMode="auto">
          <a:xfrm>
            <a:off x="3870325" y="2563813"/>
            <a:ext cx="9540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More vs less</a:t>
            </a:r>
            <a:endParaRPr lang="en-US"/>
          </a:p>
        </p:txBody>
      </p:sp>
      <p:sp>
        <p:nvSpPr>
          <p:cNvPr id="177190" name="Rectangle 61"/>
          <p:cNvSpPr>
            <a:spLocks noChangeArrowheads="1"/>
          </p:cNvSpPr>
          <p:nvPr/>
        </p:nvSpPr>
        <p:spPr bwMode="auto">
          <a:xfrm>
            <a:off x="4029075" y="2749550"/>
            <a:ext cx="635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(5 trials)</a:t>
            </a:r>
            <a:endParaRPr lang="en-US"/>
          </a:p>
        </p:txBody>
      </p:sp>
      <p:sp>
        <p:nvSpPr>
          <p:cNvPr id="177191" name="Freeform 62"/>
          <p:cNvSpPr>
            <a:spLocks/>
          </p:cNvSpPr>
          <p:nvPr/>
        </p:nvSpPr>
        <p:spPr bwMode="auto">
          <a:xfrm>
            <a:off x="6083300" y="2217738"/>
            <a:ext cx="319088" cy="638175"/>
          </a:xfrm>
          <a:custGeom>
            <a:avLst/>
            <a:gdLst>
              <a:gd name="T0" fmla="*/ 0 w 24"/>
              <a:gd name="T1" fmla="*/ 2147483647 h 48"/>
              <a:gd name="T2" fmla="*/ 2147483647 w 24"/>
              <a:gd name="T3" fmla="*/ 2147483647 h 48"/>
              <a:gd name="T4" fmla="*/ 2147483647 w 24"/>
              <a:gd name="T5" fmla="*/ 2147483647 h 48"/>
              <a:gd name="T6" fmla="*/ 2147483647 w 24"/>
              <a:gd name="T7" fmla="*/ 0 h 48"/>
              <a:gd name="T8" fmla="*/ 0 w 24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48"/>
              <a:gd name="T17" fmla="*/ 24 w 2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48">
                <a:moveTo>
                  <a:pt x="0" y="24"/>
                </a:moveTo>
                <a:lnTo>
                  <a:pt x="12" y="48"/>
                </a:lnTo>
                <a:lnTo>
                  <a:pt x="24" y="24"/>
                </a:lnTo>
                <a:lnTo>
                  <a:pt x="12" y="0"/>
                </a:lnTo>
                <a:lnTo>
                  <a:pt x="0" y="24"/>
                </a:lnTo>
              </a:path>
            </a:pathLst>
          </a:custGeom>
          <a:noFill/>
          <a:ln w="1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92" name="Rectangle 63"/>
          <p:cNvSpPr>
            <a:spLocks noChangeArrowheads="1"/>
          </p:cNvSpPr>
          <p:nvPr/>
        </p:nvSpPr>
        <p:spPr bwMode="auto">
          <a:xfrm>
            <a:off x="4822825" y="2346325"/>
            <a:ext cx="11922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Statin vs control</a:t>
            </a:r>
            <a:endParaRPr lang="en-US"/>
          </a:p>
        </p:txBody>
      </p:sp>
      <p:sp>
        <p:nvSpPr>
          <p:cNvPr id="177193" name="Rectangle 64"/>
          <p:cNvSpPr>
            <a:spLocks noChangeArrowheads="1"/>
          </p:cNvSpPr>
          <p:nvPr/>
        </p:nvSpPr>
        <p:spPr bwMode="auto">
          <a:xfrm>
            <a:off x="5062538" y="2533650"/>
            <a:ext cx="7286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(21 trials)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Line 7"/>
          <p:cNvSpPr>
            <a:spLocks noChangeShapeType="1"/>
          </p:cNvSpPr>
          <p:nvPr/>
        </p:nvSpPr>
        <p:spPr bwMode="auto">
          <a:xfrm>
            <a:off x="1377950" y="1273175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79" name="Line 8"/>
          <p:cNvSpPr>
            <a:spLocks noChangeShapeType="1"/>
          </p:cNvSpPr>
          <p:nvPr/>
        </p:nvSpPr>
        <p:spPr bwMode="auto">
          <a:xfrm>
            <a:off x="1377950" y="5713413"/>
            <a:ext cx="6210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0" name="Line 9"/>
          <p:cNvSpPr>
            <a:spLocks noChangeShapeType="1"/>
          </p:cNvSpPr>
          <p:nvPr/>
        </p:nvSpPr>
        <p:spPr bwMode="auto">
          <a:xfrm>
            <a:off x="137795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1" name="Line 10"/>
          <p:cNvSpPr>
            <a:spLocks noChangeShapeType="1"/>
          </p:cNvSpPr>
          <p:nvPr/>
        </p:nvSpPr>
        <p:spPr bwMode="auto">
          <a:xfrm>
            <a:off x="261778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2" name="Line 11"/>
          <p:cNvSpPr>
            <a:spLocks noChangeShapeType="1"/>
          </p:cNvSpPr>
          <p:nvPr/>
        </p:nvSpPr>
        <p:spPr bwMode="auto">
          <a:xfrm>
            <a:off x="3857625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3" name="Line 12"/>
          <p:cNvSpPr>
            <a:spLocks noChangeShapeType="1"/>
          </p:cNvSpPr>
          <p:nvPr/>
        </p:nvSpPr>
        <p:spPr bwMode="auto">
          <a:xfrm>
            <a:off x="5097463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4" name="Line 13"/>
          <p:cNvSpPr>
            <a:spLocks noChangeShapeType="1"/>
          </p:cNvSpPr>
          <p:nvPr/>
        </p:nvSpPr>
        <p:spPr bwMode="auto">
          <a:xfrm>
            <a:off x="633730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5" name="Line 14"/>
          <p:cNvSpPr>
            <a:spLocks noChangeShapeType="1"/>
          </p:cNvSpPr>
          <p:nvPr/>
        </p:nvSpPr>
        <p:spPr bwMode="auto">
          <a:xfrm>
            <a:off x="757713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6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78187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78188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78189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78190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78191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78192" name="Rectangle 21"/>
          <p:cNvSpPr>
            <a:spLocks noChangeArrowheads="1"/>
          </p:cNvSpPr>
          <p:nvPr/>
        </p:nvSpPr>
        <p:spPr bwMode="auto">
          <a:xfrm>
            <a:off x="3644900" y="6207125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78193" name="Line 22"/>
          <p:cNvSpPr>
            <a:spLocks noChangeShapeType="1"/>
          </p:cNvSpPr>
          <p:nvPr/>
        </p:nvSpPr>
        <p:spPr bwMode="auto">
          <a:xfrm flipH="1">
            <a:off x="1282700" y="5713413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4" name="Line 23"/>
          <p:cNvSpPr>
            <a:spLocks noChangeShapeType="1"/>
          </p:cNvSpPr>
          <p:nvPr/>
        </p:nvSpPr>
        <p:spPr bwMode="auto">
          <a:xfrm flipH="1">
            <a:off x="1282700" y="4827588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5" name="Line 24"/>
          <p:cNvSpPr>
            <a:spLocks noChangeShapeType="1"/>
          </p:cNvSpPr>
          <p:nvPr/>
        </p:nvSpPr>
        <p:spPr bwMode="auto">
          <a:xfrm flipH="1">
            <a:off x="1282700" y="393065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6" name="Line 25"/>
          <p:cNvSpPr>
            <a:spLocks noChangeShapeType="1"/>
          </p:cNvSpPr>
          <p:nvPr/>
        </p:nvSpPr>
        <p:spPr bwMode="auto">
          <a:xfrm flipH="1">
            <a:off x="1282700" y="304482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7" name="Line 26"/>
          <p:cNvSpPr>
            <a:spLocks noChangeShapeType="1"/>
          </p:cNvSpPr>
          <p:nvPr/>
        </p:nvSpPr>
        <p:spPr bwMode="auto">
          <a:xfrm flipH="1">
            <a:off x="1282700" y="215900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8" name="Line 27"/>
          <p:cNvSpPr>
            <a:spLocks noChangeShapeType="1"/>
          </p:cNvSpPr>
          <p:nvPr/>
        </p:nvSpPr>
        <p:spPr bwMode="auto">
          <a:xfrm flipH="1">
            <a:off x="1282700" y="127317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9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78200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78201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78202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78203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78204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78205" name="Rectangle 34"/>
          <p:cNvSpPr>
            <a:spLocks noChangeArrowheads="1"/>
          </p:cNvSpPr>
          <p:nvPr/>
        </p:nvSpPr>
        <p:spPr bwMode="auto">
          <a:xfrm rot="-5400000">
            <a:off x="-981075" y="3287713"/>
            <a:ext cx="32019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78206" name="Freeform 35"/>
          <p:cNvSpPr>
            <a:spLocks/>
          </p:cNvSpPr>
          <p:nvPr/>
        </p:nvSpPr>
        <p:spPr bwMode="auto">
          <a:xfrm>
            <a:off x="1377950" y="2886075"/>
            <a:ext cx="6210300" cy="2827338"/>
          </a:xfrm>
          <a:custGeom>
            <a:avLst/>
            <a:gdLst>
              <a:gd name="T0" fmla="*/ 2147483647 w 3912"/>
              <a:gd name="T1" fmla="*/ 2147483647 h 1781"/>
              <a:gd name="T2" fmla="*/ 2147483647 w 3912"/>
              <a:gd name="T3" fmla="*/ 2147483647 h 1781"/>
              <a:gd name="T4" fmla="*/ 2147483647 w 3912"/>
              <a:gd name="T5" fmla="*/ 2147483647 h 1781"/>
              <a:gd name="T6" fmla="*/ 2147483647 w 3912"/>
              <a:gd name="T7" fmla="*/ 2147483647 h 1781"/>
              <a:gd name="T8" fmla="*/ 2147483647 w 3912"/>
              <a:gd name="T9" fmla="*/ 2147483647 h 1781"/>
              <a:gd name="T10" fmla="*/ 2147483647 w 3912"/>
              <a:gd name="T11" fmla="*/ 2147483647 h 1781"/>
              <a:gd name="T12" fmla="*/ 2147483647 w 3912"/>
              <a:gd name="T13" fmla="*/ 2147483647 h 1781"/>
              <a:gd name="T14" fmla="*/ 2147483647 w 3912"/>
              <a:gd name="T15" fmla="*/ 2147483647 h 1781"/>
              <a:gd name="T16" fmla="*/ 2147483647 w 3912"/>
              <a:gd name="T17" fmla="*/ 2147483647 h 1781"/>
              <a:gd name="T18" fmla="*/ 2147483647 w 3912"/>
              <a:gd name="T19" fmla="*/ 2147483647 h 1781"/>
              <a:gd name="T20" fmla="*/ 2147483647 w 3912"/>
              <a:gd name="T21" fmla="*/ 2147483647 h 1781"/>
              <a:gd name="T22" fmla="*/ 2147483647 w 3912"/>
              <a:gd name="T23" fmla="*/ 2147483647 h 1781"/>
              <a:gd name="T24" fmla="*/ 2147483647 w 3912"/>
              <a:gd name="T25" fmla="*/ 2147483647 h 1781"/>
              <a:gd name="T26" fmla="*/ 2147483647 w 3912"/>
              <a:gd name="T27" fmla="*/ 2147483647 h 1781"/>
              <a:gd name="T28" fmla="*/ 2147483647 w 3912"/>
              <a:gd name="T29" fmla="*/ 2147483647 h 1781"/>
              <a:gd name="T30" fmla="*/ 2147483647 w 3912"/>
              <a:gd name="T31" fmla="*/ 2147483647 h 1781"/>
              <a:gd name="T32" fmla="*/ 2147483647 w 3912"/>
              <a:gd name="T33" fmla="*/ 2147483647 h 1781"/>
              <a:gd name="T34" fmla="*/ 2147483647 w 3912"/>
              <a:gd name="T35" fmla="*/ 2147483647 h 1781"/>
              <a:gd name="T36" fmla="*/ 2147483647 w 3912"/>
              <a:gd name="T37" fmla="*/ 2147483647 h 1781"/>
              <a:gd name="T38" fmla="*/ 2147483647 w 3912"/>
              <a:gd name="T39" fmla="*/ 2147483647 h 1781"/>
              <a:gd name="T40" fmla="*/ 2147483647 w 3912"/>
              <a:gd name="T41" fmla="*/ 2147483647 h 1781"/>
              <a:gd name="T42" fmla="*/ 2147483647 w 3912"/>
              <a:gd name="T43" fmla="*/ 2147483647 h 1781"/>
              <a:gd name="T44" fmla="*/ 2147483647 w 3912"/>
              <a:gd name="T45" fmla="*/ 2147483647 h 1781"/>
              <a:gd name="T46" fmla="*/ 2147483647 w 3912"/>
              <a:gd name="T47" fmla="*/ 2147483647 h 1781"/>
              <a:gd name="T48" fmla="*/ 2147483647 w 3912"/>
              <a:gd name="T49" fmla="*/ 2147483647 h 1781"/>
              <a:gd name="T50" fmla="*/ 2147483647 w 3912"/>
              <a:gd name="T51" fmla="*/ 2147483647 h 1781"/>
              <a:gd name="T52" fmla="*/ 2147483647 w 3912"/>
              <a:gd name="T53" fmla="*/ 2147483647 h 1781"/>
              <a:gd name="T54" fmla="*/ 2147483647 w 3912"/>
              <a:gd name="T55" fmla="*/ 2147483647 h 1781"/>
              <a:gd name="T56" fmla="*/ 2147483647 w 3912"/>
              <a:gd name="T57" fmla="*/ 2147483647 h 1781"/>
              <a:gd name="T58" fmla="*/ 2147483647 w 3912"/>
              <a:gd name="T59" fmla="*/ 2147483647 h 1781"/>
              <a:gd name="T60" fmla="*/ 2147483647 w 3912"/>
              <a:gd name="T61" fmla="*/ 2147483647 h 1781"/>
              <a:gd name="T62" fmla="*/ 2147483647 w 3912"/>
              <a:gd name="T63" fmla="*/ 2147483647 h 1781"/>
              <a:gd name="T64" fmla="*/ 2147483647 w 3912"/>
              <a:gd name="T65" fmla="*/ 2147483647 h 1781"/>
              <a:gd name="T66" fmla="*/ 2147483647 w 3912"/>
              <a:gd name="T67" fmla="*/ 2147483647 h 1781"/>
              <a:gd name="T68" fmla="*/ 2147483647 w 3912"/>
              <a:gd name="T69" fmla="*/ 2147483647 h 1781"/>
              <a:gd name="T70" fmla="*/ 2147483647 w 3912"/>
              <a:gd name="T71" fmla="*/ 2147483647 h 1781"/>
              <a:gd name="T72" fmla="*/ 2147483647 w 3912"/>
              <a:gd name="T73" fmla="*/ 2147483647 h 1781"/>
              <a:gd name="T74" fmla="*/ 2147483647 w 3912"/>
              <a:gd name="T75" fmla="*/ 2147483647 h 1781"/>
              <a:gd name="T76" fmla="*/ 2147483647 w 3912"/>
              <a:gd name="T77" fmla="*/ 2147483647 h 1781"/>
              <a:gd name="T78" fmla="*/ 2147483647 w 3912"/>
              <a:gd name="T79" fmla="*/ 2147483647 h 1781"/>
              <a:gd name="T80" fmla="*/ 2147483647 w 3912"/>
              <a:gd name="T81" fmla="*/ 2147483647 h 1781"/>
              <a:gd name="T82" fmla="*/ 2147483647 w 3912"/>
              <a:gd name="T83" fmla="*/ 2147483647 h 1781"/>
              <a:gd name="T84" fmla="*/ 2147483647 w 3912"/>
              <a:gd name="T85" fmla="*/ 2147483647 h 1781"/>
              <a:gd name="T86" fmla="*/ 2147483647 w 3912"/>
              <a:gd name="T87" fmla="*/ 2147483647 h 1781"/>
              <a:gd name="T88" fmla="*/ 2147483647 w 3912"/>
              <a:gd name="T89" fmla="*/ 2147483647 h 1781"/>
              <a:gd name="T90" fmla="*/ 2147483647 w 3912"/>
              <a:gd name="T91" fmla="*/ 2147483647 h 1781"/>
              <a:gd name="T92" fmla="*/ 2147483647 w 3912"/>
              <a:gd name="T93" fmla="*/ 2147483647 h 1781"/>
              <a:gd name="T94" fmla="*/ 2147483647 w 3912"/>
              <a:gd name="T95" fmla="*/ 2147483647 h 1781"/>
              <a:gd name="T96" fmla="*/ 2147483647 w 3912"/>
              <a:gd name="T97" fmla="*/ 2147483647 h 1781"/>
              <a:gd name="T98" fmla="*/ 2147483647 w 3912"/>
              <a:gd name="T99" fmla="*/ 2147483647 h 1781"/>
              <a:gd name="T100" fmla="*/ 2147483647 w 3912"/>
              <a:gd name="T101" fmla="*/ 2147483647 h 1781"/>
              <a:gd name="T102" fmla="*/ 2147483647 w 3912"/>
              <a:gd name="T103" fmla="*/ 2147483647 h 1781"/>
              <a:gd name="T104" fmla="*/ 2147483647 w 3912"/>
              <a:gd name="T105" fmla="*/ 2147483647 h 1781"/>
              <a:gd name="T106" fmla="*/ 2147483647 w 3912"/>
              <a:gd name="T107" fmla="*/ 2147483647 h 1781"/>
              <a:gd name="T108" fmla="*/ 2147483647 w 3912"/>
              <a:gd name="T109" fmla="*/ 2147483647 h 1781"/>
              <a:gd name="T110" fmla="*/ 2147483647 w 3912"/>
              <a:gd name="T111" fmla="*/ 2147483647 h 1781"/>
              <a:gd name="T112" fmla="*/ 2147483647 w 3912"/>
              <a:gd name="T113" fmla="*/ 2147483647 h 1781"/>
              <a:gd name="T114" fmla="*/ 2147483647 w 3912"/>
              <a:gd name="T115" fmla="*/ 2147483647 h 1781"/>
              <a:gd name="T116" fmla="*/ 2147483647 w 3912"/>
              <a:gd name="T117" fmla="*/ 2147483647 h 1781"/>
              <a:gd name="T118" fmla="*/ 2147483647 w 3912"/>
              <a:gd name="T119" fmla="*/ 2147483647 h 17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1781"/>
              <a:gd name="T182" fmla="*/ 3912 w 3912"/>
              <a:gd name="T183" fmla="*/ 1781 h 17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1781">
                <a:moveTo>
                  <a:pt x="0" y="1781"/>
                </a:moveTo>
                <a:lnTo>
                  <a:pt x="0" y="1781"/>
                </a:lnTo>
                <a:lnTo>
                  <a:pt x="0" y="1774"/>
                </a:lnTo>
                <a:lnTo>
                  <a:pt x="7" y="1774"/>
                </a:lnTo>
                <a:lnTo>
                  <a:pt x="14" y="1774"/>
                </a:lnTo>
                <a:lnTo>
                  <a:pt x="14" y="1768"/>
                </a:lnTo>
                <a:lnTo>
                  <a:pt x="21" y="1768"/>
                </a:lnTo>
                <a:lnTo>
                  <a:pt x="21" y="1761"/>
                </a:lnTo>
                <a:lnTo>
                  <a:pt x="27" y="1761"/>
                </a:lnTo>
                <a:lnTo>
                  <a:pt x="27" y="1754"/>
                </a:lnTo>
                <a:lnTo>
                  <a:pt x="34" y="1754"/>
                </a:lnTo>
                <a:lnTo>
                  <a:pt x="41" y="1754"/>
                </a:lnTo>
                <a:lnTo>
                  <a:pt x="48" y="1754"/>
                </a:lnTo>
                <a:lnTo>
                  <a:pt x="48" y="1748"/>
                </a:lnTo>
                <a:lnTo>
                  <a:pt x="54" y="1748"/>
                </a:lnTo>
                <a:lnTo>
                  <a:pt x="68" y="1748"/>
                </a:lnTo>
                <a:lnTo>
                  <a:pt x="68" y="1741"/>
                </a:lnTo>
                <a:lnTo>
                  <a:pt x="68" y="1734"/>
                </a:lnTo>
                <a:lnTo>
                  <a:pt x="75" y="1734"/>
                </a:lnTo>
                <a:lnTo>
                  <a:pt x="75" y="1728"/>
                </a:lnTo>
                <a:lnTo>
                  <a:pt x="81" y="1728"/>
                </a:lnTo>
                <a:lnTo>
                  <a:pt x="88" y="1728"/>
                </a:lnTo>
                <a:lnTo>
                  <a:pt x="88" y="1721"/>
                </a:lnTo>
                <a:lnTo>
                  <a:pt x="95" y="1721"/>
                </a:lnTo>
                <a:lnTo>
                  <a:pt x="95" y="1714"/>
                </a:lnTo>
                <a:lnTo>
                  <a:pt x="101" y="1714"/>
                </a:lnTo>
                <a:lnTo>
                  <a:pt x="101" y="1708"/>
                </a:lnTo>
                <a:lnTo>
                  <a:pt x="108" y="1708"/>
                </a:lnTo>
                <a:lnTo>
                  <a:pt x="108" y="1701"/>
                </a:lnTo>
                <a:lnTo>
                  <a:pt x="115" y="1701"/>
                </a:lnTo>
                <a:lnTo>
                  <a:pt x="135" y="1701"/>
                </a:lnTo>
                <a:lnTo>
                  <a:pt x="135" y="1695"/>
                </a:lnTo>
                <a:lnTo>
                  <a:pt x="135" y="1688"/>
                </a:lnTo>
                <a:lnTo>
                  <a:pt x="142" y="1688"/>
                </a:lnTo>
                <a:lnTo>
                  <a:pt x="149" y="1688"/>
                </a:lnTo>
                <a:lnTo>
                  <a:pt x="149" y="1681"/>
                </a:lnTo>
                <a:lnTo>
                  <a:pt x="155" y="1681"/>
                </a:lnTo>
                <a:lnTo>
                  <a:pt x="155" y="1675"/>
                </a:lnTo>
                <a:lnTo>
                  <a:pt x="162" y="1675"/>
                </a:lnTo>
                <a:lnTo>
                  <a:pt x="162" y="1668"/>
                </a:lnTo>
                <a:lnTo>
                  <a:pt x="169" y="1668"/>
                </a:lnTo>
                <a:lnTo>
                  <a:pt x="169" y="1661"/>
                </a:lnTo>
                <a:lnTo>
                  <a:pt x="176" y="1661"/>
                </a:lnTo>
                <a:lnTo>
                  <a:pt x="182" y="1661"/>
                </a:lnTo>
                <a:lnTo>
                  <a:pt x="182" y="1655"/>
                </a:lnTo>
                <a:lnTo>
                  <a:pt x="189" y="1655"/>
                </a:lnTo>
                <a:lnTo>
                  <a:pt x="189" y="1648"/>
                </a:lnTo>
                <a:lnTo>
                  <a:pt x="202" y="1648"/>
                </a:lnTo>
                <a:lnTo>
                  <a:pt x="202" y="1641"/>
                </a:lnTo>
                <a:lnTo>
                  <a:pt x="209" y="1641"/>
                </a:lnTo>
                <a:lnTo>
                  <a:pt x="216" y="1641"/>
                </a:lnTo>
                <a:lnTo>
                  <a:pt x="223" y="1641"/>
                </a:lnTo>
                <a:lnTo>
                  <a:pt x="223" y="1635"/>
                </a:lnTo>
                <a:lnTo>
                  <a:pt x="229" y="1635"/>
                </a:lnTo>
                <a:lnTo>
                  <a:pt x="229" y="1628"/>
                </a:lnTo>
                <a:lnTo>
                  <a:pt x="229" y="1621"/>
                </a:lnTo>
                <a:lnTo>
                  <a:pt x="236" y="1621"/>
                </a:lnTo>
                <a:lnTo>
                  <a:pt x="243" y="1621"/>
                </a:lnTo>
                <a:lnTo>
                  <a:pt x="250" y="1621"/>
                </a:lnTo>
                <a:lnTo>
                  <a:pt x="250" y="1615"/>
                </a:lnTo>
                <a:lnTo>
                  <a:pt x="250" y="1608"/>
                </a:lnTo>
                <a:lnTo>
                  <a:pt x="256" y="1608"/>
                </a:lnTo>
                <a:lnTo>
                  <a:pt x="256" y="1601"/>
                </a:lnTo>
                <a:lnTo>
                  <a:pt x="263" y="1601"/>
                </a:lnTo>
                <a:lnTo>
                  <a:pt x="263" y="1595"/>
                </a:lnTo>
                <a:lnTo>
                  <a:pt x="276" y="1595"/>
                </a:lnTo>
                <a:lnTo>
                  <a:pt x="283" y="1595"/>
                </a:lnTo>
                <a:lnTo>
                  <a:pt x="297" y="1595"/>
                </a:lnTo>
                <a:lnTo>
                  <a:pt x="297" y="1588"/>
                </a:lnTo>
                <a:lnTo>
                  <a:pt x="297" y="1582"/>
                </a:lnTo>
                <a:lnTo>
                  <a:pt x="303" y="1582"/>
                </a:lnTo>
                <a:lnTo>
                  <a:pt x="310" y="1582"/>
                </a:lnTo>
                <a:lnTo>
                  <a:pt x="310" y="1575"/>
                </a:lnTo>
                <a:lnTo>
                  <a:pt x="324" y="1575"/>
                </a:lnTo>
                <a:lnTo>
                  <a:pt x="330" y="1575"/>
                </a:lnTo>
                <a:lnTo>
                  <a:pt x="330" y="1568"/>
                </a:lnTo>
                <a:lnTo>
                  <a:pt x="337" y="1568"/>
                </a:lnTo>
                <a:lnTo>
                  <a:pt x="344" y="1568"/>
                </a:lnTo>
                <a:lnTo>
                  <a:pt x="351" y="1568"/>
                </a:lnTo>
                <a:lnTo>
                  <a:pt x="351" y="1562"/>
                </a:lnTo>
                <a:lnTo>
                  <a:pt x="357" y="1562"/>
                </a:lnTo>
                <a:lnTo>
                  <a:pt x="357" y="1555"/>
                </a:lnTo>
                <a:lnTo>
                  <a:pt x="371" y="1555"/>
                </a:lnTo>
                <a:lnTo>
                  <a:pt x="371" y="1548"/>
                </a:lnTo>
                <a:lnTo>
                  <a:pt x="377" y="1548"/>
                </a:lnTo>
                <a:lnTo>
                  <a:pt x="384" y="1548"/>
                </a:lnTo>
                <a:lnTo>
                  <a:pt x="391" y="1548"/>
                </a:lnTo>
                <a:lnTo>
                  <a:pt x="391" y="1542"/>
                </a:lnTo>
                <a:lnTo>
                  <a:pt x="398" y="1542"/>
                </a:lnTo>
                <a:lnTo>
                  <a:pt x="404" y="1542"/>
                </a:lnTo>
                <a:lnTo>
                  <a:pt x="404" y="1535"/>
                </a:lnTo>
                <a:lnTo>
                  <a:pt x="411" y="1535"/>
                </a:lnTo>
                <a:lnTo>
                  <a:pt x="418" y="1535"/>
                </a:lnTo>
                <a:lnTo>
                  <a:pt x="425" y="1535"/>
                </a:lnTo>
                <a:lnTo>
                  <a:pt x="425" y="1528"/>
                </a:lnTo>
                <a:lnTo>
                  <a:pt x="431" y="1528"/>
                </a:lnTo>
                <a:lnTo>
                  <a:pt x="431" y="1522"/>
                </a:lnTo>
                <a:lnTo>
                  <a:pt x="438" y="1522"/>
                </a:lnTo>
                <a:lnTo>
                  <a:pt x="438" y="1515"/>
                </a:lnTo>
                <a:lnTo>
                  <a:pt x="438" y="1508"/>
                </a:lnTo>
                <a:lnTo>
                  <a:pt x="452" y="1508"/>
                </a:lnTo>
                <a:lnTo>
                  <a:pt x="458" y="1508"/>
                </a:lnTo>
                <a:lnTo>
                  <a:pt x="458" y="1502"/>
                </a:lnTo>
                <a:lnTo>
                  <a:pt x="478" y="1502"/>
                </a:lnTo>
                <a:lnTo>
                  <a:pt x="478" y="1495"/>
                </a:lnTo>
                <a:lnTo>
                  <a:pt x="492" y="1495"/>
                </a:lnTo>
                <a:lnTo>
                  <a:pt x="492" y="1489"/>
                </a:lnTo>
                <a:lnTo>
                  <a:pt x="492" y="1482"/>
                </a:lnTo>
                <a:lnTo>
                  <a:pt x="499" y="1482"/>
                </a:lnTo>
                <a:lnTo>
                  <a:pt x="505" y="1482"/>
                </a:lnTo>
                <a:lnTo>
                  <a:pt x="505" y="1475"/>
                </a:lnTo>
                <a:lnTo>
                  <a:pt x="519" y="1475"/>
                </a:lnTo>
                <a:lnTo>
                  <a:pt x="532" y="1475"/>
                </a:lnTo>
                <a:lnTo>
                  <a:pt x="532" y="1469"/>
                </a:lnTo>
                <a:lnTo>
                  <a:pt x="546" y="1469"/>
                </a:lnTo>
                <a:lnTo>
                  <a:pt x="553" y="1469"/>
                </a:lnTo>
                <a:lnTo>
                  <a:pt x="553" y="1462"/>
                </a:lnTo>
                <a:lnTo>
                  <a:pt x="559" y="1462"/>
                </a:lnTo>
                <a:lnTo>
                  <a:pt x="566" y="1462"/>
                </a:lnTo>
                <a:lnTo>
                  <a:pt x="573" y="1462"/>
                </a:lnTo>
                <a:lnTo>
                  <a:pt x="573" y="1455"/>
                </a:lnTo>
                <a:lnTo>
                  <a:pt x="573" y="1449"/>
                </a:lnTo>
                <a:lnTo>
                  <a:pt x="579" y="1449"/>
                </a:lnTo>
                <a:lnTo>
                  <a:pt x="579" y="1442"/>
                </a:lnTo>
                <a:lnTo>
                  <a:pt x="593" y="1442"/>
                </a:lnTo>
                <a:lnTo>
                  <a:pt x="613" y="1442"/>
                </a:lnTo>
                <a:lnTo>
                  <a:pt x="613" y="1435"/>
                </a:lnTo>
                <a:lnTo>
                  <a:pt x="620" y="1435"/>
                </a:lnTo>
                <a:lnTo>
                  <a:pt x="627" y="1435"/>
                </a:lnTo>
                <a:lnTo>
                  <a:pt x="627" y="1429"/>
                </a:lnTo>
                <a:lnTo>
                  <a:pt x="633" y="1429"/>
                </a:lnTo>
                <a:lnTo>
                  <a:pt x="640" y="1429"/>
                </a:lnTo>
                <a:lnTo>
                  <a:pt x="640" y="1422"/>
                </a:lnTo>
                <a:lnTo>
                  <a:pt x="647" y="1422"/>
                </a:lnTo>
                <a:lnTo>
                  <a:pt x="653" y="1422"/>
                </a:lnTo>
                <a:lnTo>
                  <a:pt x="667" y="1422"/>
                </a:lnTo>
                <a:lnTo>
                  <a:pt x="667" y="1415"/>
                </a:lnTo>
                <a:lnTo>
                  <a:pt x="674" y="1415"/>
                </a:lnTo>
                <a:lnTo>
                  <a:pt x="694" y="1415"/>
                </a:lnTo>
                <a:lnTo>
                  <a:pt x="694" y="1409"/>
                </a:lnTo>
                <a:lnTo>
                  <a:pt x="701" y="1409"/>
                </a:lnTo>
                <a:lnTo>
                  <a:pt x="701" y="1402"/>
                </a:lnTo>
                <a:lnTo>
                  <a:pt x="714" y="1402"/>
                </a:lnTo>
                <a:lnTo>
                  <a:pt x="714" y="1396"/>
                </a:lnTo>
                <a:lnTo>
                  <a:pt x="721" y="1396"/>
                </a:lnTo>
                <a:lnTo>
                  <a:pt x="728" y="1396"/>
                </a:lnTo>
                <a:lnTo>
                  <a:pt x="728" y="1389"/>
                </a:lnTo>
                <a:lnTo>
                  <a:pt x="734" y="1389"/>
                </a:lnTo>
                <a:lnTo>
                  <a:pt x="734" y="1382"/>
                </a:lnTo>
                <a:lnTo>
                  <a:pt x="741" y="1382"/>
                </a:lnTo>
                <a:lnTo>
                  <a:pt x="741" y="1376"/>
                </a:lnTo>
                <a:lnTo>
                  <a:pt x="748" y="1376"/>
                </a:lnTo>
                <a:lnTo>
                  <a:pt x="748" y="1369"/>
                </a:lnTo>
                <a:lnTo>
                  <a:pt x="754" y="1369"/>
                </a:lnTo>
                <a:lnTo>
                  <a:pt x="754" y="1362"/>
                </a:lnTo>
                <a:lnTo>
                  <a:pt x="761" y="1362"/>
                </a:lnTo>
                <a:lnTo>
                  <a:pt x="761" y="1356"/>
                </a:lnTo>
                <a:lnTo>
                  <a:pt x="775" y="1356"/>
                </a:lnTo>
                <a:lnTo>
                  <a:pt x="788" y="1356"/>
                </a:lnTo>
                <a:lnTo>
                  <a:pt x="788" y="1349"/>
                </a:lnTo>
                <a:lnTo>
                  <a:pt x="795" y="1349"/>
                </a:lnTo>
                <a:lnTo>
                  <a:pt x="795" y="1342"/>
                </a:lnTo>
                <a:lnTo>
                  <a:pt x="802" y="1342"/>
                </a:lnTo>
                <a:lnTo>
                  <a:pt x="802" y="1336"/>
                </a:lnTo>
                <a:lnTo>
                  <a:pt x="808" y="1336"/>
                </a:lnTo>
                <a:lnTo>
                  <a:pt x="808" y="1329"/>
                </a:lnTo>
                <a:lnTo>
                  <a:pt x="808" y="1322"/>
                </a:lnTo>
                <a:lnTo>
                  <a:pt x="815" y="1322"/>
                </a:lnTo>
                <a:lnTo>
                  <a:pt x="815" y="1316"/>
                </a:lnTo>
                <a:lnTo>
                  <a:pt x="822" y="1316"/>
                </a:lnTo>
                <a:lnTo>
                  <a:pt x="822" y="1309"/>
                </a:lnTo>
                <a:lnTo>
                  <a:pt x="829" y="1309"/>
                </a:lnTo>
                <a:lnTo>
                  <a:pt x="835" y="1309"/>
                </a:lnTo>
                <a:lnTo>
                  <a:pt x="835" y="1303"/>
                </a:lnTo>
                <a:lnTo>
                  <a:pt x="842" y="1303"/>
                </a:lnTo>
                <a:lnTo>
                  <a:pt x="842" y="1296"/>
                </a:lnTo>
                <a:lnTo>
                  <a:pt x="849" y="1296"/>
                </a:lnTo>
                <a:lnTo>
                  <a:pt x="849" y="1289"/>
                </a:lnTo>
                <a:lnTo>
                  <a:pt x="855" y="1289"/>
                </a:lnTo>
                <a:lnTo>
                  <a:pt x="855" y="1283"/>
                </a:lnTo>
                <a:lnTo>
                  <a:pt x="862" y="1283"/>
                </a:lnTo>
                <a:lnTo>
                  <a:pt x="862" y="1276"/>
                </a:lnTo>
                <a:lnTo>
                  <a:pt x="869" y="1276"/>
                </a:lnTo>
                <a:lnTo>
                  <a:pt x="869" y="1269"/>
                </a:lnTo>
                <a:lnTo>
                  <a:pt x="876" y="1269"/>
                </a:lnTo>
                <a:lnTo>
                  <a:pt x="876" y="1263"/>
                </a:lnTo>
                <a:lnTo>
                  <a:pt x="882" y="1263"/>
                </a:lnTo>
                <a:lnTo>
                  <a:pt x="889" y="1263"/>
                </a:lnTo>
                <a:lnTo>
                  <a:pt x="889" y="1256"/>
                </a:lnTo>
                <a:lnTo>
                  <a:pt x="896" y="1256"/>
                </a:lnTo>
                <a:lnTo>
                  <a:pt x="896" y="1249"/>
                </a:lnTo>
                <a:lnTo>
                  <a:pt x="896" y="1243"/>
                </a:lnTo>
                <a:lnTo>
                  <a:pt x="909" y="1243"/>
                </a:lnTo>
                <a:lnTo>
                  <a:pt x="909" y="1236"/>
                </a:lnTo>
                <a:lnTo>
                  <a:pt x="943" y="1236"/>
                </a:lnTo>
                <a:lnTo>
                  <a:pt x="943" y="1229"/>
                </a:lnTo>
                <a:lnTo>
                  <a:pt x="950" y="1229"/>
                </a:lnTo>
                <a:lnTo>
                  <a:pt x="963" y="1229"/>
                </a:lnTo>
                <a:lnTo>
                  <a:pt x="963" y="1223"/>
                </a:lnTo>
                <a:lnTo>
                  <a:pt x="970" y="1223"/>
                </a:lnTo>
                <a:lnTo>
                  <a:pt x="983" y="1223"/>
                </a:lnTo>
                <a:lnTo>
                  <a:pt x="983" y="1216"/>
                </a:lnTo>
                <a:lnTo>
                  <a:pt x="997" y="1216"/>
                </a:lnTo>
                <a:lnTo>
                  <a:pt x="1004" y="1216"/>
                </a:lnTo>
                <a:lnTo>
                  <a:pt x="1017" y="1216"/>
                </a:lnTo>
                <a:lnTo>
                  <a:pt x="1017" y="1210"/>
                </a:lnTo>
                <a:lnTo>
                  <a:pt x="1024" y="1210"/>
                </a:lnTo>
                <a:lnTo>
                  <a:pt x="1024" y="1203"/>
                </a:lnTo>
                <a:lnTo>
                  <a:pt x="1031" y="1203"/>
                </a:lnTo>
                <a:lnTo>
                  <a:pt x="1037" y="1203"/>
                </a:lnTo>
                <a:lnTo>
                  <a:pt x="1037" y="1196"/>
                </a:lnTo>
                <a:lnTo>
                  <a:pt x="1051" y="1196"/>
                </a:lnTo>
                <a:lnTo>
                  <a:pt x="1057" y="1196"/>
                </a:lnTo>
                <a:lnTo>
                  <a:pt x="1057" y="1190"/>
                </a:lnTo>
                <a:lnTo>
                  <a:pt x="1078" y="1190"/>
                </a:lnTo>
                <a:lnTo>
                  <a:pt x="1084" y="1190"/>
                </a:lnTo>
                <a:lnTo>
                  <a:pt x="1084" y="1183"/>
                </a:lnTo>
                <a:lnTo>
                  <a:pt x="1091" y="1183"/>
                </a:lnTo>
                <a:lnTo>
                  <a:pt x="1091" y="1176"/>
                </a:lnTo>
                <a:lnTo>
                  <a:pt x="1118" y="1176"/>
                </a:lnTo>
                <a:lnTo>
                  <a:pt x="1118" y="1170"/>
                </a:lnTo>
                <a:lnTo>
                  <a:pt x="1125" y="1170"/>
                </a:lnTo>
                <a:lnTo>
                  <a:pt x="1138" y="1170"/>
                </a:lnTo>
                <a:lnTo>
                  <a:pt x="1152" y="1170"/>
                </a:lnTo>
                <a:lnTo>
                  <a:pt x="1152" y="1163"/>
                </a:lnTo>
                <a:lnTo>
                  <a:pt x="1165" y="1163"/>
                </a:lnTo>
                <a:lnTo>
                  <a:pt x="1172" y="1163"/>
                </a:lnTo>
                <a:lnTo>
                  <a:pt x="1172" y="1156"/>
                </a:lnTo>
                <a:lnTo>
                  <a:pt x="1179" y="1156"/>
                </a:lnTo>
                <a:lnTo>
                  <a:pt x="1185" y="1156"/>
                </a:lnTo>
                <a:lnTo>
                  <a:pt x="1185" y="1150"/>
                </a:lnTo>
                <a:lnTo>
                  <a:pt x="1199" y="1150"/>
                </a:lnTo>
                <a:lnTo>
                  <a:pt x="1206" y="1150"/>
                </a:lnTo>
                <a:lnTo>
                  <a:pt x="1206" y="1143"/>
                </a:lnTo>
                <a:lnTo>
                  <a:pt x="1212" y="1143"/>
                </a:lnTo>
                <a:lnTo>
                  <a:pt x="1219" y="1143"/>
                </a:lnTo>
                <a:lnTo>
                  <a:pt x="1219" y="1136"/>
                </a:lnTo>
                <a:lnTo>
                  <a:pt x="1226" y="1136"/>
                </a:lnTo>
                <a:lnTo>
                  <a:pt x="1226" y="1130"/>
                </a:lnTo>
                <a:lnTo>
                  <a:pt x="1232" y="1130"/>
                </a:lnTo>
                <a:lnTo>
                  <a:pt x="1239" y="1130"/>
                </a:lnTo>
                <a:lnTo>
                  <a:pt x="1239" y="1123"/>
                </a:lnTo>
                <a:lnTo>
                  <a:pt x="1246" y="1123"/>
                </a:lnTo>
                <a:lnTo>
                  <a:pt x="1253" y="1123"/>
                </a:lnTo>
                <a:lnTo>
                  <a:pt x="1253" y="1117"/>
                </a:lnTo>
                <a:lnTo>
                  <a:pt x="1259" y="1117"/>
                </a:lnTo>
                <a:lnTo>
                  <a:pt x="1266" y="1117"/>
                </a:lnTo>
                <a:lnTo>
                  <a:pt x="1266" y="1110"/>
                </a:lnTo>
                <a:lnTo>
                  <a:pt x="1273" y="1110"/>
                </a:lnTo>
                <a:lnTo>
                  <a:pt x="1273" y="1103"/>
                </a:lnTo>
                <a:lnTo>
                  <a:pt x="1280" y="1103"/>
                </a:lnTo>
                <a:lnTo>
                  <a:pt x="1280" y="1097"/>
                </a:lnTo>
                <a:lnTo>
                  <a:pt x="1286" y="1097"/>
                </a:lnTo>
                <a:lnTo>
                  <a:pt x="1286" y="1090"/>
                </a:lnTo>
                <a:lnTo>
                  <a:pt x="1293" y="1090"/>
                </a:lnTo>
                <a:lnTo>
                  <a:pt x="1300" y="1090"/>
                </a:lnTo>
                <a:lnTo>
                  <a:pt x="1307" y="1090"/>
                </a:lnTo>
                <a:lnTo>
                  <a:pt x="1307" y="1083"/>
                </a:lnTo>
                <a:lnTo>
                  <a:pt x="1313" y="1083"/>
                </a:lnTo>
                <a:lnTo>
                  <a:pt x="1313" y="1077"/>
                </a:lnTo>
                <a:lnTo>
                  <a:pt x="1320" y="1077"/>
                </a:lnTo>
                <a:lnTo>
                  <a:pt x="1340" y="1077"/>
                </a:lnTo>
                <a:lnTo>
                  <a:pt x="1340" y="1070"/>
                </a:lnTo>
                <a:lnTo>
                  <a:pt x="1374" y="1070"/>
                </a:lnTo>
                <a:lnTo>
                  <a:pt x="1374" y="1063"/>
                </a:lnTo>
                <a:lnTo>
                  <a:pt x="1381" y="1063"/>
                </a:lnTo>
                <a:lnTo>
                  <a:pt x="1387" y="1063"/>
                </a:lnTo>
                <a:lnTo>
                  <a:pt x="1387" y="1057"/>
                </a:lnTo>
                <a:lnTo>
                  <a:pt x="1401" y="1057"/>
                </a:lnTo>
                <a:lnTo>
                  <a:pt x="1408" y="1057"/>
                </a:lnTo>
                <a:lnTo>
                  <a:pt x="1408" y="1050"/>
                </a:lnTo>
                <a:lnTo>
                  <a:pt x="1414" y="1050"/>
                </a:lnTo>
                <a:lnTo>
                  <a:pt x="1428" y="1050"/>
                </a:lnTo>
                <a:lnTo>
                  <a:pt x="1428" y="1043"/>
                </a:lnTo>
                <a:lnTo>
                  <a:pt x="1441" y="1043"/>
                </a:lnTo>
                <a:lnTo>
                  <a:pt x="1441" y="1037"/>
                </a:lnTo>
                <a:lnTo>
                  <a:pt x="1448" y="1037"/>
                </a:lnTo>
                <a:lnTo>
                  <a:pt x="1455" y="1037"/>
                </a:lnTo>
                <a:lnTo>
                  <a:pt x="1455" y="1030"/>
                </a:lnTo>
                <a:lnTo>
                  <a:pt x="1461" y="1030"/>
                </a:lnTo>
                <a:lnTo>
                  <a:pt x="1461" y="1023"/>
                </a:lnTo>
                <a:lnTo>
                  <a:pt x="1468" y="1023"/>
                </a:lnTo>
                <a:lnTo>
                  <a:pt x="1488" y="1023"/>
                </a:lnTo>
                <a:lnTo>
                  <a:pt x="1488" y="1017"/>
                </a:lnTo>
                <a:lnTo>
                  <a:pt x="1495" y="1017"/>
                </a:lnTo>
                <a:lnTo>
                  <a:pt x="1502" y="1017"/>
                </a:lnTo>
                <a:lnTo>
                  <a:pt x="1502" y="1010"/>
                </a:lnTo>
                <a:lnTo>
                  <a:pt x="1515" y="1010"/>
                </a:lnTo>
                <a:lnTo>
                  <a:pt x="1522" y="1010"/>
                </a:lnTo>
                <a:lnTo>
                  <a:pt x="1522" y="1004"/>
                </a:lnTo>
                <a:lnTo>
                  <a:pt x="1529" y="1004"/>
                </a:lnTo>
                <a:lnTo>
                  <a:pt x="1529" y="997"/>
                </a:lnTo>
                <a:lnTo>
                  <a:pt x="1542" y="997"/>
                </a:lnTo>
                <a:lnTo>
                  <a:pt x="1542" y="990"/>
                </a:lnTo>
                <a:lnTo>
                  <a:pt x="1549" y="990"/>
                </a:lnTo>
                <a:lnTo>
                  <a:pt x="1556" y="990"/>
                </a:lnTo>
                <a:lnTo>
                  <a:pt x="1556" y="984"/>
                </a:lnTo>
                <a:lnTo>
                  <a:pt x="1562" y="984"/>
                </a:lnTo>
                <a:lnTo>
                  <a:pt x="1569" y="984"/>
                </a:lnTo>
                <a:lnTo>
                  <a:pt x="1569" y="977"/>
                </a:lnTo>
                <a:lnTo>
                  <a:pt x="1576" y="977"/>
                </a:lnTo>
                <a:lnTo>
                  <a:pt x="1589" y="977"/>
                </a:lnTo>
                <a:lnTo>
                  <a:pt x="1603" y="977"/>
                </a:lnTo>
                <a:lnTo>
                  <a:pt x="1603" y="970"/>
                </a:lnTo>
                <a:lnTo>
                  <a:pt x="1609" y="970"/>
                </a:lnTo>
                <a:lnTo>
                  <a:pt x="1609" y="964"/>
                </a:lnTo>
                <a:lnTo>
                  <a:pt x="1623" y="964"/>
                </a:lnTo>
                <a:lnTo>
                  <a:pt x="1650" y="964"/>
                </a:lnTo>
                <a:lnTo>
                  <a:pt x="1657" y="964"/>
                </a:lnTo>
                <a:lnTo>
                  <a:pt x="1657" y="957"/>
                </a:lnTo>
                <a:lnTo>
                  <a:pt x="1663" y="957"/>
                </a:lnTo>
                <a:lnTo>
                  <a:pt x="1663" y="950"/>
                </a:lnTo>
                <a:lnTo>
                  <a:pt x="1677" y="950"/>
                </a:lnTo>
                <a:lnTo>
                  <a:pt x="1684" y="950"/>
                </a:lnTo>
                <a:lnTo>
                  <a:pt x="1684" y="944"/>
                </a:lnTo>
                <a:lnTo>
                  <a:pt x="1690" y="944"/>
                </a:lnTo>
                <a:lnTo>
                  <a:pt x="1690" y="937"/>
                </a:lnTo>
                <a:lnTo>
                  <a:pt x="1697" y="937"/>
                </a:lnTo>
                <a:lnTo>
                  <a:pt x="1697" y="930"/>
                </a:lnTo>
                <a:lnTo>
                  <a:pt x="1710" y="930"/>
                </a:lnTo>
                <a:lnTo>
                  <a:pt x="1710" y="924"/>
                </a:lnTo>
                <a:lnTo>
                  <a:pt x="1710" y="917"/>
                </a:lnTo>
                <a:lnTo>
                  <a:pt x="1717" y="917"/>
                </a:lnTo>
                <a:lnTo>
                  <a:pt x="1737" y="917"/>
                </a:lnTo>
                <a:lnTo>
                  <a:pt x="1737" y="911"/>
                </a:lnTo>
                <a:lnTo>
                  <a:pt x="1751" y="911"/>
                </a:lnTo>
                <a:lnTo>
                  <a:pt x="1751" y="904"/>
                </a:lnTo>
                <a:lnTo>
                  <a:pt x="1758" y="904"/>
                </a:lnTo>
                <a:lnTo>
                  <a:pt x="1764" y="904"/>
                </a:lnTo>
                <a:lnTo>
                  <a:pt x="1764" y="897"/>
                </a:lnTo>
                <a:lnTo>
                  <a:pt x="1764" y="891"/>
                </a:lnTo>
                <a:lnTo>
                  <a:pt x="1771" y="891"/>
                </a:lnTo>
                <a:lnTo>
                  <a:pt x="1771" y="884"/>
                </a:lnTo>
                <a:lnTo>
                  <a:pt x="1778" y="884"/>
                </a:lnTo>
                <a:lnTo>
                  <a:pt x="1785" y="884"/>
                </a:lnTo>
                <a:lnTo>
                  <a:pt x="1785" y="877"/>
                </a:lnTo>
                <a:lnTo>
                  <a:pt x="1798" y="877"/>
                </a:lnTo>
                <a:lnTo>
                  <a:pt x="1798" y="871"/>
                </a:lnTo>
                <a:lnTo>
                  <a:pt x="1811" y="871"/>
                </a:lnTo>
                <a:lnTo>
                  <a:pt x="1811" y="864"/>
                </a:lnTo>
                <a:lnTo>
                  <a:pt x="1825" y="864"/>
                </a:lnTo>
                <a:lnTo>
                  <a:pt x="1832" y="864"/>
                </a:lnTo>
                <a:lnTo>
                  <a:pt x="1832" y="857"/>
                </a:lnTo>
                <a:lnTo>
                  <a:pt x="1838" y="857"/>
                </a:lnTo>
                <a:lnTo>
                  <a:pt x="1845" y="857"/>
                </a:lnTo>
                <a:lnTo>
                  <a:pt x="1845" y="851"/>
                </a:lnTo>
                <a:lnTo>
                  <a:pt x="1852" y="851"/>
                </a:lnTo>
                <a:lnTo>
                  <a:pt x="1852" y="844"/>
                </a:lnTo>
                <a:lnTo>
                  <a:pt x="1859" y="844"/>
                </a:lnTo>
                <a:lnTo>
                  <a:pt x="1859" y="837"/>
                </a:lnTo>
                <a:lnTo>
                  <a:pt x="1872" y="837"/>
                </a:lnTo>
                <a:lnTo>
                  <a:pt x="1879" y="837"/>
                </a:lnTo>
                <a:lnTo>
                  <a:pt x="1879" y="831"/>
                </a:lnTo>
                <a:lnTo>
                  <a:pt x="1886" y="831"/>
                </a:lnTo>
                <a:lnTo>
                  <a:pt x="1886" y="824"/>
                </a:lnTo>
                <a:lnTo>
                  <a:pt x="1892" y="824"/>
                </a:lnTo>
                <a:lnTo>
                  <a:pt x="1899" y="824"/>
                </a:lnTo>
                <a:lnTo>
                  <a:pt x="1899" y="818"/>
                </a:lnTo>
                <a:lnTo>
                  <a:pt x="1919" y="818"/>
                </a:lnTo>
                <a:lnTo>
                  <a:pt x="1919" y="811"/>
                </a:lnTo>
                <a:lnTo>
                  <a:pt x="1926" y="811"/>
                </a:lnTo>
                <a:lnTo>
                  <a:pt x="1933" y="811"/>
                </a:lnTo>
                <a:lnTo>
                  <a:pt x="1933" y="804"/>
                </a:lnTo>
                <a:lnTo>
                  <a:pt x="1939" y="804"/>
                </a:lnTo>
                <a:lnTo>
                  <a:pt x="1946" y="804"/>
                </a:lnTo>
                <a:lnTo>
                  <a:pt x="1946" y="798"/>
                </a:lnTo>
                <a:lnTo>
                  <a:pt x="1953" y="798"/>
                </a:lnTo>
                <a:lnTo>
                  <a:pt x="1980" y="798"/>
                </a:lnTo>
                <a:lnTo>
                  <a:pt x="1980" y="791"/>
                </a:lnTo>
                <a:lnTo>
                  <a:pt x="1993" y="791"/>
                </a:lnTo>
                <a:lnTo>
                  <a:pt x="2007" y="791"/>
                </a:lnTo>
                <a:lnTo>
                  <a:pt x="2007" y="784"/>
                </a:lnTo>
                <a:lnTo>
                  <a:pt x="2013" y="784"/>
                </a:lnTo>
                <a:lnTo>
                  <a:pt x="2020" y="784"/>
                </a:lnTo>
                <a:lnTo>
                  <a:pt x="2020" y="778"/>
                </a:lnTo>
                <a:lnTo>
                  <a:pt x="2034" y="778"/>
                </a:lnTo>
                <a:lnTo>
                  <a:pt x="2034" y="771"/>
                </a:lnTo>
                <a:lnTo>
                  <a:pt x="2054" y="771"/>
                </a:lnTo>
                <a:lnTo>
                  <a:pt x="2067" y="771"/>
                </a:lnTo>
                <a:lnTo>
                  <a:pt x="2067" y="764"/>
                </a:lnTo>
                <a:lnTo>
                  <a:pt x="2074" y="764"/>
                </a:lnTo>
                <a:lnTo>
                  <a:pt x="2074" y="758"/>
                </a:lnTo>
                <a:lnTo>
                  <a:pt x="2081" y="758"/>
                </a:lnTo>
                <a:lnTo>
                  <a:pt x="2081" y="751"/>
                </a:lnTo>
                <a:lnTo>
                  <a:pt x="2087" y="751"/>
                </a:lnTo>
                <a:lnTo>
                  <a:pt x="2087" y="744"/>
                </a:lnTo>
                <a:lnTo>
                  <a:pt x="2094" y="744"/>
                </a:lnTo>
                <a:lnTo>
                  <a:pt x="2108" y="744"/>
                </a:lnTo>
                <a:lnTo>
                  <a:pt x="2108" y="738"/>
                </a:lnTo>
                <a:lnTo>
                  <a:pt x="2114" y="738"/>
                </a:lnTo>
                <a:lnTo>
                  <a:pt x="2114" y="731"/>
                </a:lnTo>
                <a:lnTo>
                  <a:pt x="2121" y="731"/>
                </a:lnTo>
                <a:lnTo>
                  <a:pt x="2128" y="731"/>
                </a:lnTo>
                <a:lnTo>
                  <a:pt x="2135" y="731"/>
                </a:lnTo>
                <a:lnTo>
                  <a:pt x="2135" y="725"/>
                </a:lnTo>
                <a:lnTo>
                  <a:pt x="2141" y="725"/>
                </a:lnTo>
                <a:lnTo>
                  <a:pt x="2141" y="718"/>
                </a:lnTo>
                <a:lnTo>
                  <a:pt x="2148" y="718"/>
                </a:lnTo>
                <a:lnTo>
                  <a:pt x="2168" y="718"/>
                </a:lnTo>
                <a:lnTo>
                  <a:pt x="2168" y="711"/>
                </a:lnTo>
                <a:lnTo>
                  <a:pt x="2168" y="705"/>
                </a:lnTo>
                <a:lnTo>
                  <a:pt x="2175" y="705"/>
                </a:lnTo>
                <a:lnTo>
                  <a:pt x="2182" y="705"/>
                </a:lnTo>
                <a:lnTo>
                  <a:pt x="2182" y="698"/>
                </a:lnTo>
                <a:lnTo>
                  <a:pt x="2188" y="698"/>
                </a:lnTo>
                <a:lnTo>
                  <a:pt x="2195" y="698"/>
                </a:lnTo>
                <a:lnTo>
                  <a:pt x="2195" y="691"/>
                </a:lnTo>
                <a:lnTo>
                  <a:pt x="2195" y="685"/>
                </a:lnTo>
                <a:lnTo>
                  <a:pt x="2202" y="685"/>
                </a:lnTo>
                <a:lnTo>
                  <a:pt x="2202" y="678"/>
                </a:lnTo>
                <a:lnTo>
                  <a:pt x="2202" y="671"/>
                </a:lnTo>
                <a:lnTo>
                  <a:pt x="2209" y="671"/>
                </a:lnTo>
                <a:lnTo>
                  <a:pt x="2209" y="665"/>
                </a:lnTo>
                <a:lnTo>
                  <a:pt x="2236" y="665"/>
                </a:lnTo>
                <a:lnTo>
                  <a:pt x="2236" y="658"/>
                </a:lnTo>
                <a:lnTo>
                  <a:pt x="2242" y="658"/>
                </a:lnTo>
                <a:lnTo>
                  <a:pt x="2249" y="658"/>
                </a:lnTo>
                <a:lnTo>
                  <a:pt x="2249" y="651"/>
                </a:lnTo>
                <a:lnTo>
                  <a:pt x="2256" y="651"/>
                </a:lnTo>
                <a:lnTo>
                  <a:pt x="2256" y="645"/>
                </a:lnTo>
                <a:lnTo>
                  <a:pt x="2263" y="645"/>
                </a:lnTo>
                <a:lnTo>
                  <a:pt x="2269" y="645"/>
                </a:lnTo>
                <a:lnTo>
                  <a:pt x="2269" y="632"/>
                </a:lnTo>
                <a:lnTo>
                  <a:pt x="2276" y="632"/>
                </a:lnTo>
                <a:lnTo>
                  <a:pt x="2283" y="632"/>
                </a:lnTo>
                <a:lnTo>
                  <a:pt x="2283" y="625"/>
                </a:lnTo>
                <a:lnTo>
                  <a:pt x="2283" y="618"/>
                </a:lnTo>
                <a:lnTo>
                  <a:pt x="2296" y="618"/>
                </a:lnTo>
                <a:lnTo>
                  <a:pt x="2296" y="612"/>
                </a:lnTo>
                <a:lnTo>
                  <a:pt x="2310" y="612"/>
                </a:lnTo>
                <a:lnTo>
                  <a:pt x="2310" y="605"/>
                </a:lnTo>
                <a:lnTo>
                  <a:pt x="2323" y="605"/>
                </a:lnTo>
                <a:lnTo>
                  <a:pt x="2323" y="598"/>
                </a:lnTo>
                <a:lnTo>
                  <a:pt x="2337" y="598"/>
                </a:lnTo>
                <a:lnTo>
                  <a:pt x="2343" y="598"/>
                </a:lnTo>
                <a:lnTo>
                  <a:pt x="2343" y="592"/>
                </a:lnTo>
                <a:lnTo>
                  <a:pt x="2350" y="592"/>
                </a:lnTo>
                <a:lnTo>
                  <a:pt x="2357" y="592"/>
                </a:lnTo>
                <a:lnTo>
                  <a:pt x="2357" y="585"/>
                </a:lnTo>
                <a:lnTo>
                  <a:pt x="2363" y="585"/>
                </a:lnTo>
                <a:lnTo>
                  <a:pt x="2370" y="585"/>
                </a:lnTo>
                <a:lnTo>
                  <a:pt x="2370" y="578"/>
                </a:lnTo>
                <a:lnTo>
                  <a:pt x="2384" y="578"/>
                </a:lnTo>
                <a:lnTo>
                  <a:pt x="2397" y="578"/>
                </a:lnTo>
                <a:lnTo>
                  <a:pt x="2397" y="572"/>
                </a:lnTo>
                <a:lnTo>
                  <a:pt x="2424" y="572"/>
                </a:lnTo>
                <a:lnTo>
                  <a:pt x="2424" y="565"/>
                </a:lnTo>
                <a:lnTo>
                  <a:pt x="2438" y="565"/>
                </a:lnTo>
                <a:lnTo>
                  <a:pt x="2478" y="565"/>
                </a:lnTo>
                <a:lnTo>
                  <a:pt x="2478" y="558"/>
                </a:lnTo>
                <a:lnTo>
                  <a:pt x="2491" y="558"/>
                </a:lnTo>
                <a:lnTo>
                  <a:pt x="2498" y="558"/>
                </a:lnTo>
                <a:lnTo>
                  <a:pt x="2498" y="552"/>
                </a:lnTo>
                <a:lnTo>
                  <a:pt x="2518" y="552"/>
                </a:lnTo>
                <a:lnTo>
                  <a:pt x="2525" y="552"/>
                </a:lnTo>
                <a:lnTo>
                  <a:pt x="2525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39" y="539"/>
                </a:lnTo>
                <a:lnTo>
                  <a:pt x="2565" y="539"/>
                </a:lnTo>
                <a:lnTo>
                  <a:pt x="2565" y="532"/>
                </a:lnTo>
                <a:lnTo>
                  <a:pt x="2572" y="532"/>
                </a:lnTo>
                <a:lnTo>
                  <a:pt x="2592" y="532"/>
                </a:lnTo>
                <a:lnTo>
                  <a:pt x="2613" y="532"/>
                </a:lnTo>
                <a:lnTo>
                  <a:pt x="2613" y="525"/>
                </a:lnTo>
                <a:lnTo>
                  <a:pt x="2633" y="525"/>
                </a:lnTo>
                <a:lnTo>
                  <a:pt x="2633" y="519"/>
                </a:lnTo>
                <a:lnTo>
                  <a:pt x="2640" y="519"/>
                </a:lnTo>
                <a:lnTo>
                  <a:pt x="2640" y="512"/>
                </a:lnTo>
                <a:lnTo>
                  <a:pt x="2653" y="512"/>
                </a:lnTo>
                <a:lnTo>
                  <a:pt x="2653" y="505"/>
                </a:lnTo>
                <a:lnTo>
                  <a:pt x="2660" y="505"/>
                </a:lnTo>
                <a:lnTo>
                  <a:pt x="2707" y="505"/>
                </a:lnTo>
                <a:lnTo>
                  <a:pt x="2707" y="499"/>
                </a:lnTo>
                <a:lnTo>
                  <a:pt x="2720" y="499"/>
                </a:lnTo>
                <a:lnTo>
                  <a:pt x="2734" y="499"/>
                </a:lnTo>
                <a:lnTo>
                  <a:pt x="2734" y="492"/>
                </a:lnTo>
                <a:lnTo>
                  <a:pt x="2741" y="492"/>
                </a:lnTo>
                <a:lnTo>
                  <a:pt x="2747" y="492"/>
                </a:lnTo>
                <a:lnTo>
                  <a:pt x="2747" y="485"/>
                </a:lnTo>
                <a:lnTo>
                  <a:pt x="2761" y="485"/>
                </a:lnTo>
                <a:lnTo>
                  <a:pt x="2767" y="485"/>
                </a:lnTo>
                <a:lnTo>
                  <a:pt x="2767" y="479"/>
                </a:lnTo>
                <a:lnTo>
                  <a:pt x="2767" y="472"/>
                </a:lnTo>
                <a:lnTo>
                  <a:pt x="2781" y="472"/>
                </a:lnTo>
                <a:lnTo>
                  <a:pt x="2781" y="465"/>
                </a:lnTo>
                <a:lnTo>
                  <a:pt x="2801" y="465"/>
                </a:lnTo>
                <a:lnTo>
                  <a:pt x="2801" y="459"/>
                </a:lnTo>
                <a:lnTo>
                  <a:pt x="2808" y="459"/>
                </a:lnTo>
                <a:lnTo>
                  <a:pt x="2821" y="459"/>
                </a:lnTo>
                <a:lnTo>
                  <a:pt x="2821" y="452"/>
                </a:lnTo>
                <a:lnTo>
                  <a:pt x="2828" y="452"/>
                </a:lnTo>
                <a:lnTo>
                  <a:pt x="2835" y="452"/>
                </a:lnTo>
                <a:lnTo>
                  <a:pt x="2835" y="445"/>
                </a:lnTo>
                <a:lnTo>
                  <a:pt x="2848" y="445"/>
                </a:lnTo>
                <a:lnTo>
                  <a:pt x="2848" y="439"/>
                </a:lnTo>
                <a:lnTo>
                  <a:pt x="2855" y="439"/>
                </a:lnTo>
                <a:lnTo>
                  <a:pt x="2855" y="432"/>
                </a:lnTo>
                <a:lnTo>
                  <a:pt x="2862" y="432"/>
                </a:lnTo>
                <a:lnTo>
                  <a:pt x="2868" y="432"/>
                </a:lnTo>
                <a:lnTo>
                  <a:pt x="2868" y="426"/>
                </a:lnTo>
                <a:lnTo>
                  <a:pt x="2875" y="426"/>
                </a:lnTo>
                <a:lnTo>
                  <a:pt x="2882" y="426"/>
                </a:lnTo>
                <a:lnTo>
                  <a:pt x="2882" y="419"/>
                </a:lnTo>
                <a:lnTo>
                  <a:pt x="2895" y="419"/>
                </a:lnTo>
                <a:lnTo>
                  <a:pt x="2902" y="419"/>
                </a:lnTo>
                <a:lnTo>
                  <a:pt x="2916" y="419"/>
                </a:lnTo>
                <a:lnTo>
                  <a:pt x="2916" y="412"/>
                </a:lnTo>
                <a:lnTo>
                  <a:pt x="2922" y="412"/>
                </a:lnTo>
                <a:lnTo>
                  <a:pt x="2922" y="406"/>
                </a:lnTo>
                <a:lnTo>
                  <a:pt x="2929" y="406"/>
                </a:lnTo>
                <a:lnTo>
                  <a:pt x="2936" y="406"/>
                </a:lnTo>
                <a:lnTo>
                  <a:pt x="2936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86"/>
                </a:lnTo>
                <a:lnTo>
                  <a:pt x="2963" y="386"/>
                </a:lnTo>
                <a:lnTo>
                  <a:pt x="2976" y="386"/>
                </a:lnTo>
                <a:lnTo>
                  <a:pt x="2976" y="379"/>
                </a:lnTo>
                <a:lnTo>
                  <a:pt x="2983" y="379"/>
                </a:lnTo>
                <a:lnTo>
                  <a:pt x="2983" y="372"/>
                </a:lnTo>
                <a:lnTo>
                  <a:pt x="2990" y="372"/>
                </a:lnTo>
                <a:lnTo>
                  <a:pt x="2996" y="372"/>
                </a:lnTo>
                <a:lnTo>
                  <a:pt x="2996" y="366"/>
                </a:lnTo>
                <a:lnTo>
                  <a:pt x="3017" y="366"/>
                </a:lnTo>
                <a:lnTo>
                  <a:pt x="3017" y="359"/>
                </a:lnTo>
                <a:lnTo>
                  <a:pt x="3030" y="359"/>
                </a:lnTo>
                <a:lnTo>
                  <a:pt x="3043" y="359"/>
                </a:lnTo>
                <a:lnTo>
                  <a:pt x="3043" y="352"/>
                </a:lnTo>
                <a:lnTo>
                  <a:pt x="3050" y="352"/>
                </a:lnTo>
                <a:lnTo>
                  <a:pt x="3050" y="346"/>
                </a:lnTo>
                <a:lnTo>
                  <a:pt x="3057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84" y="339"/>
                </a:lnTo>
                <a:lnTo>
                  <a:pt x="3084" y="333"/>
                </a:lnTo>
                <a:lnTo>
                  <a:pt x="3084" y="326"/>
                </a:lnTo>
                <a:lnTo>
                  <a:pt x="3091" y="326"/>
                </a:lnTo>
                <a:lnTo>
                  <a:pt x="3091" y="319"/>
                </a:lnTo>
                <a:lnTo>
                  <a:pt x="3104" y="319"/>
                </a:lnTo>
                <a:lnTo>
                  <a:pt x="3131" y="319"/>
                </a:lnTo>
                <a:lnTo>
                  <a:pt x="3131" y="313"/>
                </a:lnTo>
                <a:lnTo>
                  <a:pt x="3131" y="306"/>
                </a:lnTo>
                <a:lnTo>
                  <a:pt x="3165" y="306"/>
                </a:lnTo>
                <a:lnTo>
                  <a:pt x="3198" y="306"/>
                </a:lnTo>
                <a:lnTo>
                  <a:pt x="3198" y="299"/>
                </a:lnTo>
                <a:lnTo>
                  <a:pt x="3205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45" y="293"/>
                </a:lnTo>
                <a:lnTo>
                  <a:pt x="3245" y="286"/>
                </a:lnTo>
                <a:lnTo>
                  <a:pt x="3259" y="286"/>
                </a:lnTo>
                <a:lnTo>
                  <a:pt x="3266" y="286"/>
                </a:lnTo>
                <a:lnTo>
                  <a:pt x="3266" y="279"/>
                </a:lnTo>
                <a:lnTo>
                  <a:pt x="3272" y="279"/>
                </a:lnTo>
                <a:lnTo>
                  <a:pt x="3272" y="273"/>
                </a:lnTo>
                <a:lnTo>
                  <a:pt x="3279" y="273"/>
                </a:lnTo>
                <a:lnTo>
                  <a:pt x="3286" y="273"/>
                </a:lnTo>
                <a:lnTo>
                  <a:pt x="3286" y="266"/>
                </a:lnTo>
                <a:lnTo>
                  <a:pt x="3293" y="266"/>
                </a:lnTo>
                <a:lnTo>
                  <a:pt x="3333" y="266"/>
                </a:lnTo>
                <a:lnTo>
                  <a:pt x="3333" y="259"/>
                </a:lnTo>
                <a:lnTo>
                  <a:pt x="3353" y="259"/>
                </a:lnTo>
                <a:lnTo>
                  <a:pt x="3353" y="253"/>
                </a:lnTo>
                <a:lnTo>
                  <a:pt x="3360" y="253"/>
                </a:lnTo>
                <a:lnTo>
                  <a:pt x="3360" y="246"/>
                </a:lnTo>
                <a:lnTo>
                  <a:pt x="3387" y="246"/>
                </a:lnTo>
                <a:lnTo>
                  <a:pt x="3387" y="240"/>
                </a:lnTo>
                <a:lnTo>
                  <a:pt x="3400" y="240"/>
                </a:lnTo>
                <a:lnTo>
                  <a:pt x="3400" y="233"/>
                </a:lnTo>
                <a:lnTo>
                  <a:pt x="3414" y="233"/>
                </a:lnTo>
                <a:lnTo>
                  <a:pt x="3414" y="226"/>
                </a:lnTo>
                <a:lnTo>
                  <a:pt x="3420" y="226"/>
                </a:lnTo>
                <a:lnTo>
                  <a:pt x="3427" y="226"/>
                </a:lnTo>
                <a:lnTo>
                  <a:pt x="3427" y="220"/>
                </a:lnTo>
                <a:lnTo>
                  <a:pt x="3427" y="213"/>
                </a:lnTo>
                <a:lnTo>
                  <a:pt x="3434" y="213"/>
                </a:lnTo>
                <a:lnTo>
                  <a:pt x="3434" y="206"/>
                </a:lnTo>
                <a:lnTo>
                  <a:pt x="3454" y="206"/>
                </a:lnTo>
                <a:lnTo>
                  <a:pt x="3454" y="200"/>
                </a:lnTo>
                <a:lnTo>
                  <a:pt x="3454" y="193"/>
                </a:lnTo>
                <a:lnTo>
                  <a:pt x="3474" y="193"/>
                </a:lnTo>
                <a:lnTo>
                  <a:pt x="3474" y="186"/>
                </a:lnTo>
                <a:lnTo>
                  <a:pt x="3481" y="186"/>
                </a:lnTo>
                <a:lnTo>
                  <a:pt x="3481" y="180"/>
                </a:lnTo>
                <a:lnTo>
                  <a:pt x="3501" y="180"/>
                </a:lnTo>
                <a:lnTo>
                  <a:pt x="3515" y="180"/>
                </a:lnTo>
                <a:lnTo>
                  <a:pt x="3515" y="166"/>
                </a:lnTo>
                <a:lnTo>
                  <a:pt x="3528" y="166"/>
                </a:lnTo>
                <a:lnTo>
                  <a:pt x="3528" y="160"/>
                </a:lnTo>
                <a:lnTo>
                  <a:pt x="3535" y="160"/>
                </a:lnTo>
                <a:lnTo>
                  <a:pt x="3542" y="160"/>
                </a:lnTo>
                <a:lnTo>
                  <a:pt x="3542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62" y="147"/>
                </a:lnTo>
                <a:lnTo>
                  <a:pt x="3562" y="140"/>
                </a:lnTo>
                <a:lnTo>
                  <a:pt x="3575" y="140"/>
                </a:lnTo>
                <a:lnTo>
                  <a:pt x="3575" y="133"/>
                </a:lnTo>
                <a:lnTo>
                  <a:pt x="3582" y="133"/>
                </a:lnTo>
                <a:lnTo>
                  <a:pt x="3582" y="127"/>
                </a:lnTo>
                <a:lnTo>
                  <a:pt x="3596" y="127"/>
                </a:lnTo>
                <a:lnTo>
                  <a:pt x="3602" y="127"/>
                </a:lnTo>
                <a:lnTo>
                  <a:pt x="3602" y="120"/>
                </a:lnTo>
                <a:lnTo>
                  <a:pt x="3649" y="120"/>
                </a:lnTo>
                <a:lnTo>
                  <a:pt x="3649" y="113"/>
                </a:lnTo>
                <a:lnTo>
                  <a:pt x="3670" y="113"/>
                </a:lnTo>
                <a:lnTo>
                  <a:pt x="3670" y="107"/>
                </a:lnTo>
                <a:lnTo>
                  <a:pt x="3683" y="107"/>
                </a:lnTo>
                <a:lnTo>
                  <a:pt x="3683" y="100"/>
                </a:lnTo>
                <a:lnTo>
                  <a:pt x="3717" y="100"/>
                </a:lnTo>
                <a:lnTo>
                  <a:pt x="3717" y="93"/>
                </a:lnTo>
                <a:lnTo>
                  <a:pt x="3730" y="93"/>
                </a:lnTo>
                <a:lnTo>
                  <a:pt x="3730" y="87"/>
                </a:lnTo>
                <a:lnTo>
                  <a:pt x="3737" y="87"/>
                </a:lnTo>
                <a:lnTo>
                  <a:pt x="3737" y="80"/>
                </a:lnTo>
                <a:lnTo>
                  <a:pt x="3744" y="80"/>
                </a:lnTo>
                <a:lnTo>
                  <a:pt x="3757" y="80"/>
                </a:lnTo>
                <a:lnTo>
                  <a:pt x="3757" y="73"/>
                </a:lnTo>
                <a:lnTo>
                  <a:pt x="3771" y="73"/>
                </a:lnTo>
                <a:lnTo>
                  <a:pt x="3771" y="67"/>
                </a:lnTo>
                <a:lnTo>
                  <a:pt x="3784" y="67"/>
                </a:lnTo>
                <a:lnTo>
                  <a:pt x="3784" y="60"/>
                </a:lnTo>
                <a:lnTo>
                  <a:pt x="3824" y="60"/>
                </a:lnTo>
                <a:lnTo>
                  <a:pt x="3824" y="54"/>
                </a:lnTo>
                <a:lnTo>
                  <a:pt x="3831" y="54"/>
                </a:lnTo>
                <a:lnTo>
                  <a:pt x="3831" y="47"/>
                </a:lnTo>
                <a:lnTo>
                  <a:pt x="3838" y="47"/>
                </a:lnTo>
                <a:lnTo>
                  <a:pt x="3838" y="40"/>
                </a:lnTo>
                <a:lnTo>
                  <a:pt x="3845" y="40"/>
                </a:lnTo>
                <a:lnTo>
                  <a:pt x="3845" y="34"/>
                </a:lnTo>
                <a:lnTo>
                  <a:pt x="3851" y="34"/>
                </a:lnTo>
                <a:lnTo>
                  <a:pt x="3851" y="27"/>
                </a:lnTo>
                <a:lnTo>
                  <a:pt x="3865" y="27"/>
                </a:lnTo>
                <a:lnTo>
                  <a:pt x="3865" y="20"/>
                </a:lnTo>
                <a:lnTo>
                  <a:pt x="3878" y="20"/>
                </a:lnTo>
                <a:lnTo>
                  <a:pt x="3878" y="14"/>
                </a:lnTo>
                <a:lnTo>
                  <a:pt x="3905" y="14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207" name="Freeform 36"/>
          <p:cNvSpPr>
            <a:spLocks/>
          </p:cNvSpPr>
          <p:nvPr/>
        </p:nvSpPr>
        <p:spPr bwMode="auto">
          <a:xfrm>
            <a:off x="1377950" y="3414713"/>
            <a:ext cx="6210300" cy="2287587"/>
          </a:xfrm>
          <a:custGeom>
            <a:avLst/>
            <a:gdLst>
              <a:gd name="T0" fmla="*/ 2147483647 w 3912"/>
              <a:gd name="T1" fmla="*/ 2147483647 h 1441"/>
              <a:gd name="T2" fmla="*/ 2147483647 w 3912"/>
              <a:gd name="T3" fmla="*/ 2147483647 h 1441"/>
              <a:gd name="T4" fmla="*/ 2147483647 w 3912"/>
              <a:gd name="T5" fmla="*/ 2147483647 h 1441"/>
              <a:gd name="T6" fmla="*/ 2147483647 w 3912"/>
              <a:gd name="T7" fmla="*/ 2147483647 h 1441"/>
              <a:gd name="T8" fmla="*/ 2147483647 w 3912"/>
              <a:gd name="T9" fmla="*/ 2147483647 h 1441"/>
              <a:gd name="T10" fmla="*/ 2147483647 w 3912"/>
              <a:gd name="T11" fmla="*/ 2147483647 h 1441"/>
              <a:gd name="T12" fmla="*/ 2147483647 w 3912"/>
              <a:gd name="T13" fmla="*/ 2147483647 h 1441"/>
              <a:gd name="T14" fmla="*/ 2147483647 w 3912"/>
              <a:gd name="T15" fmla="*/ 2147483647 h 1441"/>
              <a:gd name="T16" fmla="*/ 2147483647 w 3912"/>
              <a:gd name="T17" fmla="*/ 2147483647 h 1441"/>
              <a:gd name="T18" fmla="*/ 2147483647 w 3912"/>
              <a:gd name="T19" fmla="*/ 2147483647 h 1441"/>
              <a:gd name="T20" fmla="*/ 2147483647 w 3912"/>
              <a:gd name="T21" fmla="*/ 2147483647 h 1441"/>
              <a:gd name="T22" fmla="*/ 2147483647 w 3912"/>
              <a:gd name="T23" fmla="*/ 2147483647 h 1441"/>
              <a:gd name="T24" fmla="*/ 2147483647 w 3912"/>
              <a:gd name="T25" fmla="*/ 2147483647 h 1441"/>
              <a:gd name="T26" fmla="*/ 2147483647 w 3912"/>
              <a:gd name="T27" fmla="*/ 2147483647 h 1441"/>
              <a:gd name="T28" fmla="*/ 2147483647 w 3912"/>
              <a:gd name="T29" fmla="*/ 2147483647 h 1441"/>
              <a:gd name="T30" fmla="*/ 2147483647 w 3912"/>
              <a:gd name="T31" fmla="*/ 2147483647 h 1441"/>
              <a:gd name="T32" fmla="*/ 2147483647 w 3912"/>
              <a:gd name="T33" fmla="*/ 2147483647 h 1441"/>
              <a:gd name="T34" fmla="*/ 2147483647 w 3912"/>
              <a:gd name="T35" fmla="*/ 2147483647 h 1441"/>
              <a:gd name="T36" fmla="*/ 2147483647 w 3912"/>
              <a:gd name="T37" fmla="*/ 2147483647 h 1441"/>
              <a:gd name="T38" fmla="*/ 2147483647 w 3912"/>
              <a:gd name="T39" fmla="*/ 2147483647 h 1441"/>
              <a:gd name="T40" fmla="*/ 2147483647 w 3912"/>
              <a:gd name="T41" fmla="*/ 2147483647 h 1441"/>
              <a:gd name="T42" fmla="*/ 2147483647 w 3912"/>
              <a:gd name="T43" fmla="*/ 2147483647 h 1441"/>
              <a:gd name="T44" fmla="*/ 2147483647 w 3912"/>
              <a:gd name="T45" fmla="*/ 2147483647 h 1441"/>
              <a:gd name="T46" fmla="*/ 2147483647 w 3912"/>
              <a:gd name="T47" fmla="*/ 2147483647 h 1441"/>
              <a:gd name="T48" fmla="*/ 2147483647 w 3912"/>
              <a:gd name="T49" fmla="*/ 2147483647 h 1441"/>
              <a:gd name="T50" fmla="*/ 2147483647 w 3912"/>
              <a:gd name="T51" fmla="*/ 2147483647 h 1441"/>
              <a:gd name="T52" fmla="*/ 2147483647 w 3912"/>
              <a:gd name="T53" fmla="*/ 2147483647 h 1441"/>
              <a:gd name="T54" fmla="*/ 2147483647 w 3912"/>
              <a:gd name="T55" fmla="*/ 2147483647 h 1441"/>
              <a:gd name="T56" fmla="*/ 2147483647 w 3912"/>
              <a:gd name="T57" fmla="*/ 2147483647 h 1441"/>
              <a:gd name="T58" fmla="*/ 2147483647 w 3912"/>
              <a:gd name="T59" fmla="*/ 2147483647 h 1441"/>
              <a:gd name="T60" fmla="*/ 2147483647 w 3912"/>
              <a:gd name="T61" fmla="*/ 2147483647 h 1441"/>
              <a:gd name="T62" fmla="*/ 2147483647 w 3912"/>
              <a:gd name="T63" fmla="*/ 2147483647 h 1441"/>
              <a:gd name="T64" fmla="*/ 2147483647 w 3912"/>
              <a:gd name="T65" fmla="*/ 2147483647 h 1441"/>
              <a:gd name="T66" fmla="*/ 2147483647 w 3912"/>
              <a:gd name="T67" fmla="*/ 2147483647 h 1441"/>
              <a:gd name="T68" fmla="*/ 2147483647 w 3912"/>
              <a:gd name="T69" fmla="*/ 2147483647 h 1441"/>
              <a:gd name="T70" fmla="*/ 2147483647 w 3912"/>
              <a:gd name="T71" fmla="*/ 2147483647 h 1441"/>
              <a:gd name="T72" fmla="*/ 2147483647 w 3912"/>
              <a:gd name="T73" fmla="*/ 2147483647 h 1441"/>
              <a:gd name="T74" fmla="*/ 2147483647 w 3912"/>
              <a:gd name="T75" fmla="*/ 2147483647 h 1441"/>
              <a:gd name="T76" fmla="*/ 2147483647 w 3912"/>
              <a:gd name="T77" fmla="*/ 2147483647 h 1441"/>
              <a:gd name="T78" fmla="*/ 2147483647 w 3912"/>
              <a:gd name="T79" fmla="*/ 2147483647 h 1441"/>
              <a:gd name="T80" fmla="*/ 2147483647 w 3912"/>
              <a:gd name="T81" fmla="*/ 2147483647 h 1441"/>
              <a:gd name="T82" fmla="*/ 2147483647 w 3912"/>
              <a:gd name="T83" fmla="*/ 2147483647 h 1441"/>
              <a:gd name="T84" fmla="*/ 2147483647 w 3912"/>
              <a:gd name="T85" fmla="*/ 2147483647 h 1441"/>
              <a:gd name="T86" fmla="*/ 2147483647 w 3912"/>
              <a:gd name="T87" fmla="*/ 2147483647 h 1441"/>
              <a:gd name="T88" fmla="*/ 2147483647 w 3912"/>
              <a:gd name="T89" fmla="*/ 2147483647 h 1441"/>
              <a:gd name="T90" fmla="*/ 2147483647 w 3912"/>
              <a:gd name="T91" fmla="*/ 2147483647 h 1441"/>
              <a:gd name="T92" fmla="*/ 2147483647 w 3912"/>
              <a:gd name="T93" fmla="*/ 2147483647 h 1441"/>
              <a:gd name="T94" fmla="*/ 2147483647 w 3912"/>
              <a:gd name="T95" fmla="*/ 2147483647 h 1441"/>
              <a:gd name="T96" fmla="*/ 2147483647 w 3912"/>
              <a:gd name="T97" fmla="*/ 2147483647 h 1441"/>
              <a:gd name="T98" fmla="*/ 2147483647 w 3912"/>
              <a:gd name="T99" fmla="*/ 2147483647 h 1441"/>
              <a:gd name="T100" fmla="*/ 2147483647 w 3912"/>
              <a:gd name="T101" fmla="*/ 2147483647 h 1441"/>
              <a:gd name="T102" fmla="*/ 2147483647 w 3912"/>
              <a:gd name="T103" fmla="*/ 2147483647 h 1441"/>
              <a:gd name="T104" fmla="*/ 2147483647 w 3912"/>
              <a:gd name="T105" fmla="*/ 2147483647 h 1441"/>
              <a:gd name="T106" fmla="*/ 2147483647 w 3912"/>
              <a:gd name="T107" fmla="*/ 2147483647 h 1441"/>
              <a:gd name="T108" fmla="*/ 2147483647 w 3912"/>
              <a:gd name="T109" fmla="*/ 2147483647 h 1441"/>
              <a:gd name="T110" fmla="*/ 2147483647 w 3912"/>
              <a:gd name="T111" fmla="*/ 2147483647 h 1441"/>
              <a:gd name="T112" fmla="*/ 2147483647 w 3912"/>
              <a:gd name="T113" fmla="*/ 2147483647 h 1441"/>
              <a:gd name="T114" fmla="*/ 2147483647 w 3912"/>
              <a:gd name="T115" fmla="*/ 2147483647 h 1441"/>
              <a:gd name="T116" fmla="*/ 2147483647 w 3912"/>
              <a:gd name="T117" fmla="*/ 2147483647 h 1441"/>
              <a:gd name="T118" fmla="*/ 2147483647 w 3912"/>
              <a:gd name="T119" fmla="*/ 2147483647 h 1441"/>
              <a:gd name="T120" fmla="*/ 2147483647 w 3912"/>
              <a:gd name="T121" fmla="*/ 2147483647 h 1441"/>
              <a:gd name="T122" fmla="*/ 2147483647 w 3912"/>
              <a:gd name="T123" fmla="*/ 2147483647 h 14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2"/>
              <a:gd name="T187" fmla="*/ 0 h 1441"/>
              <a:gd name="T188" fmla="*/ 3912 w 3912"/>
              <a:gd name="T189" fmla="*/ 1441 h 14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2" h="1441">
                <a:moveTo>
                  <a:pt x="0" y="1441"/>
                </a:moveTo>
                <a:lnTo>
                  <a:pt x="14" y="1441"/>
                </a:lnTo>
                <a:lnTo>
                  <a:pt x="27" y="1441"/>
                </a:lnTo>
                <a:lnTo>
                  <a:pt x="34" y="1441"/>
                </a:lnTo>
                <a:lnTo>
                  <a:pt x="34" y="1435"/>
                </a:lnTo>
                <a:lnTo>
                  <a:pt x="34" y="1428"/>
                </a:lnTo>
                <a:lnTo>
                  <a:pt x="61" y="1428"/>
                </a:lnTo>
                <a:lnTo>
                  <a:pt x="61" y="1421"/>
                </a:lnTo>
                <a:lnTo>
                  <a:pt x="68" y="1421"/>
                </a:lnTo>
                <a:lnTo>
                  <a:pt x="75" y="1421"/>
                </a:lnTo>
                <a:lnTo>
                  <a:pt x="75" y="1415"/>
                </a:lnTo>
                <a:lnTo>
                  <a:pt x="81" y="1415"/>
                </a:lnTo>
                <a:lnTo>
                  <a:pt x="88" y="1415"/>
                </a:lnTo>
                <a:lnTo>
                  <a:pt x="88" y="1408"/>
                </a:lnTo>
                <a:lnTo>
                  <a:pt x="108" y="1408"/>
                </a:lnTo>
                <a:lnTo>
                  <a:pt x="122" y="1408"/>
                </a:lnTo>
                <a:lnTo>
                  <a:pt x="122" y="1401"/>
                </a:lnTo>
                <a:lnTo>
                  <a:pt x="128" y="1401"/>
                </a:lnTo>
                <a:lnTo>
                  <a:pt x="128" y="1395"/>
                </a:lnTo>
                <a:lnTo>
                  <a:pt x="135" y="1395"/>
                </a:lnTo>
                <a:lnTo>
                  <a:pt x="135" y="1388"/>
                </a:lnTo>
                <a:lnTo>
                  <a:pt x="135" y="1381"/>
                </a:lnTo>
                <a:lnTo>
                  <a:pt x="142" y="1381"/>
                </a:lnTo>
                <a:lnTo>
                  <a:pt x="142" y="1375"/>
                </a:lnTo>
                <a:lnTo>
                  <a:pt x="149" y="1375"/>
                </a:lnTo>
                <a:lnTo>
                  <a:pt x="149" y="1368"/>
                </a:lnTo>
                <a:lnTo>
                  <a:pt x="155" y="1368"/>
                </a:lnTo>
                <a:lnTo>
                  <a:pt x="155" y="1362"/>
                </a:lnTo>
                <a:lnTo>
                  <a:pt x="155" y="1355"/>
                </a:lnTo>
                <a:lnTo>
                  <a:pt x="162" y="1355"/>
                </a:lnTo>
                <a:lnTo>
                  <a:pt x="162" y="1348"/>
                </a:lnTo>
                <a:lnTo>
                  <a:pt x="169" y="1348"/>
                </a:lnTo>
                <a:lnTo>
                  <a:pt x="182" y="1348"/>
                </a:lnTo>
                <a:lnTo>
                  <a:pt x="182" y="1342"/>
                </a:lnTo>
                <a:lnTo>
                  <a:pt x="189" y="1342"/>
                </a:lnTo>
                <a:lnTo>
                  <a:pt x="189" y="1335"/>
                </a:lnTo>
                <a:lnTo>
                  <a:pt x="196" y="1335"/>
                </a:lnTo>
                <a:lnTo>
                  <a:pt x="196" y="1328"/>
                </a:lnTo>
                <a:lnTo>
                  <a:pt x="202" y="1328"/>
                </a:lnTo>
                <a:lnTo>
                  <a:pt x="209" y="1328"/>
                </a:lnTo>
                <a:lnTo>
                  <a:pt x="209" y="1322"/>
                </a:lnTo>
                <a:lnTo>
                  <a:pt x="209" y="1315"/>
                </a:lnTo>
                <a:lnTo>
                  <a:pt x="216" y="1315"/>
                </a:lnTo>
                <a:lnTo>
                  <a:pt x="236" y="1315"/>
                </a:lnTo>
                <a:lnTo>
                  <a:pt x="236" y="1308"/>
                </a:lnTo>
                <a:lnTo>
                  <a:pt x="250" y="1308"/>
                </a:lnTo>
                <a:lnTo>
                  <a:pt x="250" y="1302"/>
                </a:lnTo>
                <a:lnTo>
                  <a:pt x="256" y="1302"/>
                </a:lnTo>
                <a:lnTo>
                  <a:pt x="263" y="1302"/>
                </a:lnTo>
                <a:lnTo>
                  <a:pt x="263" y="1295"/>
                </a:lnTo>
                <a:lnTo>
                  <a:pt x="276" y="1295"/>
                </a:lnTo>
                <a:lnTo>
                  <a:pt x="276" y="1288"/>
                </a:lnTo>
                <a:lnTo>
                  <a:pt x="283" y="1288"/>
                </a:lnTo>
                <a:lnTo>
                  <a:pt x="283" y="1282"/>
                </a:lnTo>
                <a:lnTo>
                  <a:pt x="290" y="1282"/>
                </a:lnTo>
                <a:lnTo>
                  <a:pt x="290" y="1275"/>
                </a:lnTo>
                <a:lnTo>
                  <a:pt x="297" y="1275"/>
                </a:lnTo>
                <a:lnTo>
                  <a:pt x="303" y="1275"/>
                </a:lnTo>
                <a:lnTo>
                  <a:pt x="310" y="1275"/>
                </a:lnTo>
                <a:lnTo>
                  <a:pt x="310" y="1268"/>
                </a:lnTo>
                <a:lnTo>
                  <a:pt x="317" y="1268"/>
                </a:lnTo>
                <a:lnTo>
                  <a:pt x="324" y="1268"/>
                </a:lnTo>
                <a:lnTo>
                  <a:pt x="324" y="1262"/>
                </a:lnTo>
                <a:lnTo>
                  <a:pt x="330" y="1262"/>
                </a:lnTo>
                <a:lnTo>
                  <a:pt x="330" y="1255"/>
                </a:lnTo>
                <a:lnTo>
                  <a:pt x="337" y="1255"/>
                </a:lnTo>
                <a:lnTo>
                  <a:pt x="337" y="1249"/>
                </a:lnTo>
                <a:lnTo>
                  <a:pt x="344" y="1249"/>
                </a:lnTo>
                <a:lnTo>
                  <a:pt x="344" y="1242"/>
                </a:lnTo>
                <a:lnTo>
                  <a:pt x="357" y="1242"/>
                </a:lnTo>
                <a:lnTo>
                  <a:pt x="357" y="1235"/>
                </a:lnTo>
                <a:lnTo>
                  <a:pt x="371" y="1235"/>
                </a:lnTo>
                <a:lnTo>
                  <a:pt x="377" y="1235"/>
                </a:lnTo>
                <a:lnTo>
                  <a:pt x="377" y="1229"/>
                </a:lnTo>
                <a:lnTo>
                  <a:pt x="384" y="1229"/>
                </a:lnTo>
                <a:lnTo>
                  <a:pt x="391" y="1229"/>
                </a:lnTo>
                <a:lnTo>
                  <a:pt x="391" y="1222"/>
                </a:lnTo>
                <a:lnTo>
                  <a:pt x="398" y="1222"/>
                </a:lnTo>
                <a:lnTo>
                  <a:pt x="404" y="1222"/>
                </a:lnTo>
                <a:lnTo>
                  <a:pt x="404" y="1215"/>
                </a:lnTo>
                <a:lnTo>
                  <a:pt x="411" y="1215"/>
                </a:lnTo>
                <a:lnTo>
                  <a:pt x="418" y="1215"/>
                </a:lnTo>
                <a:lnTo>
                  <a:pt x="425" y="1215"/>
                </a:lnTo>
                <a:lnTo>
                  <a:pt x="425" y="1209"/>
                </a:lnTo>
                <a:lnTo>
                  <a:pt x="431" y="1209"/>
                </a:lnTo>
                <a:lnTo>
                  <a:pt x="431" y="1202"/>
                </a:lnTo>
                <a:lnTo>
                  <a:pt x="438" y="1202"/>
                </a:lnTo>
                <a:lnTo>
                  <a:pt x="438" y="1195"/>
                </a:lnTo>
                <a:lnTo>
                  <a:pt x="445" y="1195"/>
                </a:lnTo>
                <a:lnTo>
                  <a:pt x="445" y="1189"/>
                </a:lnTo>
                <a:lnTo>
                  <a:pt x="452" y="1189"/>
                </a:lnTo>
                <a:lnTo>
                  <a:pt x="458" y="1189"/>
                </a:lnTo>
                <a:lnTo>
                  <a:pt x="465" y="1189"/>
                </a:lnTo>
                <a:lnTo>
                  <a:pt x="465" y="1182"/>
                </a:lnTo>
                <a:lnTo>
                  <a:pt x="478" y="1182"/>
                </a:lnTo>
                <a:lnTo>
                  <a:pt x="478" y="1175"/>
                </a:lnTo>
                <a:lnTo>
                  <a:pt x="485" y="1175"/>
                </a:lnTo>
                <a:lnTo>
                  <a:pt x="499" y="1175"/>
                </a:lnTo>
                <a:lnTo>
                  <a:pt x="499" y="1169"/>
                </a:lnTo>
                <a:lnTo>
                  <a:pt x="505" y="1169"/>
                </a:lnTo>
                <a:lnTo>
                  <a:pt x="519" y="1169"/>
                </a:lnTo>
                <a:lnTo>
                  <a:pt x="532" y="1169"/>
                </a:lnTo>
                <a:lnTo>
                  <a:pt x="532" y="1162"/>
                </a:lnTo>
                <a:lnTo>
                  <a:pt x="539" y="1162"/>
                </a:lnTo>
                <a:lnTo>
                  <a:pt x="539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49"/>
                </a:lnTo>
                <a:lnTo>
                  <a:pt x="566" y="1149"/>
                </a:lnTo>
                <a:lnTo>
                  <a:pt x="573" y="1149"/>
                </a:lnTo>
                <a:lnTo>
                  <a:pt x="586" y="1149"/>
                </a:lnTo>
                <a:lnTo>
                  <a:pt x="586" y="1142"/>
                </a:lnTo>
                <a:lnTo>
                  <a:pt x="586" y="1136"/>
                </a:lnTo>
                <a:lnTo>
                  <a:pt x="593" y="1136"/>
                </a:lnTo>
                <a:lnTo>
                  <a:pt x="606" y="1136"/>
                </a:lnTo>
                <a:lnTo>
                  <a:pt x="606" y="1129"/>
                </a:lnTo>
                <a:lnTo>
                  <a:pt x="620" y="1129"/>
                </a:lnTo>
                <a:lnTo>
                  <a:pt x="640" y="1129"/>
                </a:lnTo>
                <a:lnTo>
                  <a:pt x="640" y="1122"/>
                </a:lnTo>
                <a:lnTo>
                  <a:pt x="647" y="1122"/>
                </a:lnTo>
                <a:lnTo>
                  <a:pt x="653" y="1122"/>
                </a:lnTo>
                <a:lnTo>
                  <a:pt x="653" y="1116"/>
                </a:lnTo>
                <a:lnTo>
                  <a:pt x="660" y="1116"/>
                </a:lnTo>
                <a:lnTo>
                  <a:pt x="667" y="1116"/>
                </a:lnTo>
                <a:lnTo>
                  <a:pt x="667" y="1109"/>
                </a:lnTo>
                <a:lnTo>
                  <a:pt x="680" y="1109"/>
                </a:lnTo>
                <a:lnTo>
                  <a:pt x="687" y="1109"/>
                </a:lnTo>
                <a:lnTo>
                  <a:pt x="687" y="1102"/>
                </a:lnTo>
                <a:lnTo>
                  <a:pt x="694" y="1102"/>
                </a:lnTo>
                <a:lnTo>
                  <a:pt x="701" y="1102"/>
                </a:lnTo>
                <a:lnTo>
                  <a:pt x="701" y="1096"/>
                </a:lnTo>
                <a:lnTo>
                  <a:pt x="707" y="1096"/>
                </a:lnTo>
                <a:lnTo>
                  <a:pt x="734" y="1096"/>
                </a:lnTo>
                <a:lnTo>
                  <a:pt x="734" y="1089"/>
                </a:lnTo>
                <a:lnTo>
                  <a:pt x="741" y="1089"/>
                </a:lnTo>
                <a:lnTo>
                  <a:pt x="781" y="1089"/>
                </a:lnTo>
                <a:lnTo>
                  <a:pt x="781" y="1082"/>
                </a:lnTo>
                <a:lnTo>
                  <a:pt x="788" y="1082"/>
                </a:lnTo>
                <a:lnTo>
                  <a:pt x="802" y="1082"/>
                </a:lnTo>
                <a:lnTo>
                  <a:pt x="802" y="1076"/>
                </a:lnTo>
                <a:lnTo>
                  <a:pt x="815" y="1076"/>
                </a:lnTo>
                <a:lnTo>
                  <a:pt x="815" y="1069"/>
                </a:lnTo>
                <a:lnTo>
                  <a:pt x="829" y="1069"/>
                </a:lnTo>
                <a:lnTo>
                  <a:pt x="829" y="1063"/>
                </a:lnTo>
                <a:lnTo>
                  <a:pt x="842" y="1063"/>
                </a:lnTo>
                <a:lnTo>
                  <a:pt x="855" y="1063"/>
                </a:lnTo>
                <a:lnTo>
                  <a:pt x="855" y="1056"/>
                </a:lnTo>
                <a:lnTo>
                  <a:pt x="882" y="1056"/>
                </a:lnTo>
                <a:lnTo>
                  <a:pt x="882" y="1049"/>
                </a:lnTo>
                <a:lnTo>
                  <a:pt x="889" y="1049"/>
                </a:lnTo>
                <a:lnTo>
                  <a:pt x="909" y="1049"/>
                </a:lnTo>
                <a:lnTo>
                  <a:pt x="909" y="1043"/>
                </a:lnTo>
                <a:lnTo>
                  <a:pt x="936" y="1043"/>
                </a:lnTo>
                <a:lnTo>
                  <a:pt x="943" y="1043"/>
                </a:lnTo>
                <a:lnTo>
                  <a:pt x="943" y="1036"/>
                </a:lnTo>
                <a:lnTo>
                  <a:pt x="943" y="1029"/>
                </a:lnTo>
                <a:lnTo>
                  <a:pt x="977" y="1029"/>
                </a:lnTo>
                <a:lnTo>
                  <a:pt x="977" y="1023"/>
                </a:lnTo>
                <a:lnTo>
                  <a:pt x="983" y="1023"/>
                </a:lnTo>
                <a:lnTo>
                  <a:pt x="983" y="1016"/>
                </a:lnTo>
                <a:lnTo>
                  <a:pt x="997" y="1016"/>
                </a:lnTo>
                <a:lnTo>
                  <a:pt x="1004" y="1016"/>
                </a:lnTo>
                <a:lnTo>
                  <a:pt x="1010" y="1016"/>
                </a:lnTo>
                <a:lnTo>
                  <a:pt x="1010" y="1009"/>
                </a:lnTo>
                <a:lnTo>
                  <a:pt x="1017" y="1009"/>
                </a:lnTo>
                <a:lnTo>
                  <a:pt x="1017" y="1003"/>
                </a:lnTo>
                <a:lnTo>
                  <a:pt x="1017" y="996"/>
                </a:lnTo>
                <a:lnTo>
                  <a:pt x="1024" y="996"/>
                </a:lnTo>
                <a:lnTo>
                  <a:pt x="1031" y="996"/>
                </a:lnTo>
                <a:lnTo>
                  <a:pt x="1031" y="989"/>
                </a:lnTo>
                <a:lnTo>
                  <a:pt x="1037" y="989"/>
                </a:lnTo>
                <a:lnTo>
                  <a:pt x="1044" y="989"/>
                </a:lnTo>
                <a:lnTo>
                  <a:pt x="1044" y="983"/>
                </a:lnTo>
                <a:lnTo>
                  <a:pt x="1051" y="983"/>
                </a:lnTo>
                <a:lnTo>
                  <a:pt x="1057" y="983"/>
                </a:lnTo>
                <a:lnTo>
                  <a:pt x="1057" y="976"/>
                </a:lnTo>
                <a:lnTo>
                  <a:pt x="1064" y="976"/>
                </a:lnTo>
                <a:lnTo>
                  <a:pt x="1071" y="976"/>
                </a:lnTo>
                <a:lnTo>
                  <a:pt x="1071" y="970"/>
                </a:lnTo>
                <a:lnTo>
                  <a:pt x="1084" y="970"/>
                </a:lnTo>
                <a:lnTo>
                  <a:pt x="1091" y="970"/>
                </a:lnTo>
                <a:lnTo>
                  <a:pt x="1091" y="963"/>
                </a:lnTo>
                <a:lnTo>
                  <a:pt x="1111" y="963"/>
                </a:lnTo>
                <a:lnTo>
                  <a:pt x="1118" y="963"/>
                </a:lnTo>
                <a:lnTo>
                  <a:pt x="1118" y="956"/>
                </a:lnTo>
                <a:lnTo>
                  <a:pt x="1118" y="950"/>
                </a:lnTo>
                <a:lnTo>
                  <a:pt x="1125" y="950"/>
                </a:lnTo>
                <a:lnTo>
                  <a:pt x="1138" y="950"/>
                </a:lnTo>
                <a:lnTo>
                  <a:pt x="1158" y="950"/>
                </a:lnTo>
                <a:lnTo>
                  <a:pt x="1158" y="943"/>
                </a:lnTo>
                <a:lnTo>
                  <a:pt x="1165" y="943"/>
                </a:lnTo>
                <a:lnTo>
                  <a:pt x="1172" y="943"/>
                </a:lnTo>
                <a:lnTo>
                  <a:pt x="1172" y="936"/>
                </a:lnTo>
                <a:lnTo>
                  <a:pt x="1192" y="936"/>
                </a:lnTo>
                <a:lnTo>
                  <a:pt x="1199" y="936"/>
                </a:lnTo>
                <a:lnTo>
                  <a:pt x="1199" y="930"/>
                </a:lnTo>
                <a:lnTo>
                  <a:pt x="1206" y="930"/>
                </a:lnTo>
                <a:lnTo>
                  <a:pt x="1206" y="923"/>
                </a:lnTo>
                <a:lnTo>
                  <a:pt x="1219" y="923"/>
                </a:lnTo>
                <a:lnTo>
                  <a:pt x="1219" y="916"/>
                </a:lnTo>
                <a:lnTo>
                  <a:pt x="1226" y="916"/>
                </a:lnTo>
                <a:lnTo>
                  <a:pt x="1226" y="910"/>
                </a:lnTo>
                <a:lnTo>
                  <a:pt x="1232" y="910"/>
                </a:lnTo>
                <a:lnTo>
                  <a:pt x="1232" y="903"/>
                </a:lnTo>
                <a:lnTo>
                  <a:pt x="1253" y="903"/>
                </a:lnTo>
                <a:lnTo>
                  <a:pt x="1273" y="903"/>
                </a:lnTo>
                <a:lnTo>
                  <a:pt x="1273" y="896"/>
                </a:lnTo>
                <a:lnTo>
                  <a:pt x="1293" y="896"/>
                </a:lnTo>
                <a:lnTo>
                  <a:pt x="1293" y="890"/>
                </a:lnTo>
                <a:lnTo>
                  <a:pt x="1307" y="890"/>
                </a:lnTo>
                <a:lnTo>
                  <a:pt x="1307" y="883"/>
                </a:lnTo>
                <a:lnTo>
                  <a:pt x="1313" y="883"/>
                </a:lnTo>
                <a:lnTo>
                  <a:pt x="1313" y="877"/>
                </a:lnTo>
                <a:lnTo>
                  <a:pt x="1320" y="877"/>
                </a:lnTo>
                <a:lnTo>
                  <a:pt x="1327" y="877"/>
                </a:lnTo>
                <a:lnTo>
                  <a:pt x="1327" y="870"/>
                </a:lnTo>
                <a:lnTo>
                  <a:pt x="1333" y="870"/>
                </a:lnTo>
                <a:lnTo>
                  <a:pt x="1333" y="863"/>
                </a:lnTo>
                <a:lnTo>
                  <a:pt x="1347" y="863"/>
                </a:lnTo>
                <a:lnTo>
                  <a:pt x="1354" y="863"/>
                </a:lnTo>
                <a:lnTo>
                  <a:pt x="1354" y="857"/>
                </a:lnTo>
                <a:lnTo>
                  <a:pt x="1360" y="857"/>
                </a:lnTo>
                <a:lnTo>
                  <a:pt x="1360" y="850"/>
                </a:lnTo>
                <a:lnTo>
                  <a:pt x="1374" y="850"/>
                </a:lnTo>
                <a:lnTo>
                  <a:pt x="1381" y="850"/>
                </a:lnTo>
                <a:lnTo>
                  <a:pt x="1381" y="843"/>
                </a:lnTo>
                <a:lnTo>
                  <a:pt x="1394" y="843"/>
                </a:lnTo>
                <a:lnTo>
                  <a:pt x="1401" y="843"/>
                </a:lnTo>
                <a:lnTo>
                  <a:pt x="1401" y="837"/>
                </a:lnTo>
                <a:lnTo>
                  <a:pt x="1408" y="837"/>
                </a:lnTo>
                <a:lnTo>
                  <a:pt x="1414" y="837"/>
                </a:lnTo>
                <a:lnTo>
                  <a:pt x="1421" y="837"/>
                </a:lnTo>
                <a:lnTo>
                  <a:pt x="1421" y="830"/>
                </a:lnTo>
                <a:lnTo>
                  <a:pt x="1421" y="823"/>
                </a:lnTo>
                <a:lnTo>
                  <a:pt x="1434" y="823"/>
                </a:lnTo>
                <a:lnTo>
                  <a:pt x="1448" y="823"/>
                </a:lnTo>
                <a:lnTo>
                  <a:pt x="1461" y="823"/>
                </a:lnTo>
                <a:lnTo>
                  <a:pt x="1461" y="817"/>
                </a:lnTo>
                <a:lnTo>
                  <a:pt x="1475" y="817"/>
                </a:lnTo>
                <a:lnTo>
                  <a:pt x="1475" y="810"/>
                </a:lnTo>
                <a:lnTo>
                  <a:pt x="1482" y="810"/>
                </a:lnTo>
                <a:lnTo>
                  <a:pt x="1482" y="803"/>
                </a:lnTo>
                <a:lnTo>
                  <a:pt x="1488" y="803"/>
                </a:lnTo>
                <a:lnTo>
                  <a:pt x="1502" y="803"/>
                </a:lnTo>
                <a:lnTo>
                  <a:pt x="1502" y="797"/>
                </a:lnTo>
                <a:lnTo>
                  <a:pt x="1508" y="797"/>
                </a:lnTo>
                <a:lnTo>
                  <a:pt x="1515" y="797"/>
                </a:lnTo>
                <a:lnTo>
                  <a:pt x="1529" y="797"/>
                </a:lnTo>
                <a:lnTo>
                  <a:pt x="1529" y="790"/>
                </a:lnTo>
                <a:lnTo>
                  <a:pt x="1529" y="784"/>
                </a:lnTo>
                <a:lnTo>
                  <a:pt x="1542" y="784"/>
                </a:lnTo>
                <a:lnTo>
                  <a:pt x="1549" y="784"/>
                </a:lnTo>
                <a:lnTo>
                  <a:pt x="1549" y="777"/>
                </a:lnTo>
                <a:lnTo>
                  <a:pt x="1562" y="777"/>
                </a:lnTo>
                <a:lnTo>
                  <a:pt x="1569" y="777"/>
                </a:lnTo>
                <a:lnTo>
                  <a:pt x="1569" y="770"/>
                </a:lnTo>
                <a:lnTo>
                  <a:pt x="1583" y="770"/>
                </a:lnTo>
                <a:lnTo>
                  <a:pt x="1589" y="770"/>
                </a:lnTo>
                <a:lnTo>
                  <a:pt x="1589" y="764"/>
                </a:lnTo>
                <a:lnTo>
                  <a:pt x="1603" y="764"/>
                </a:lnTo>
                <a:lnTo>
                  <a:pt x="1603" y="757"/>
                </a:lnTo>
                <a:lnTo>
                  <a:pt x="1630" y="757"/>
                </a:lnTo>
                <a:lnTo>
                  <a:pt x="1636" y="757"/>
                </a:lnTo>
                <a:lnTo>
                  <a:pt x="1636" y="750"/>
                </a:lnTo>
                <a:lnTo>
                  <a:pt x="1650" y="750"/>
                </a:lnTo>
                <a:lnTo>
                  <a:pt x="1657" y="750"/>
                </a:lnTo>
                <a:lnTo>
                  <a:pt x="1657" y="744"/>
                </a:lnTo>
                <a:lnTo>
                  <a:pt x="1677" y="744"/>
                </a:lnTo>
                <a:lnTo>
                  <a:pt x="1697" y="744"/>
                </a:lnTo>
                <a:lnTo>
                  <a:pt x="1704" y="744"/>
                </a:lnTo>
                <a:lnTo>
                  <a:pt x="1704" y="737"/>
                </a:lnTo>
                <a:lnTo>
                  <a:pt x="1710" y="737"/>
                </a:lnTo>
                <a:lnTo>
                  <a:pt x="1710" y="730"/>
                </a:lnTo>
                <a:lnTo>
                  <a:pt x="1717" y="730"/>
                </a:lnTo>
                <a:lnTo>
                  <a:pt x="1717" y="724"/>
                </a:lnTo>
                <a:lnTo>
                  <a:pt x="1724" y="724"/>
                </a:lnTo>
                <a:lnTo>
                  <a:pt x="1724" y="717"/>
                </a:lnTo>
                <a:lnTo>
                  <a:pt x="1737" y="717"/>
                </a:lnTo>
                <a:lnTo>
                  <a:pt x="1737" y="710"/>
                </a:lnTo>
                <a:lnTo>
                  <a:pt x="1751" y="710"/>
                </a:lnTo>
                <a:lnTo>
                  <a:pt x="1758" y="710"/>
                </a:lnTo>
                <a:lnTo>
                  <a:pt x="1758" y="704"/>
                </a:lnTo>
                <a:lnTo>
                  <a:pt x="1771" y="704"/>
                </a:lnTo>
                <a:lnTo>
                  <a:pt x="1771" y="697"/>
                </a:lnTo>
                <a:lnTo>
                  <a:pt x="1785" y="697"/>
                </a:lnTo>
                <a:lnTo>
                  <a:pt x="1791" y="697"/>
                </a:lnTo>
                <a:lnTo>
                  <a:pt x="1791" y="690"/>
                </a:lnTo>
                <a:lnTo>
                  <a:pt x="1805" y="690"/>
                </a:lnTo>
                <a:lnTo>
                  <a:pt x="1811" y="690"/>
                </a:lnTo>
                <a:lnTo>
                  <a:pt x="1811" y="684"/>
                </a:lnTo>
                <a:lnTo>
                  <a:pt x="1825" y="684"/>
                </a:lnTo>
                <a:lnTo>
                  <a:pt x="1825" y="677"/>
                </a:lnTo>
                <a:lnTo>
                  <a:pt x="1845" y="677"/>
                </a:lnTo>
                <a:lnTo>
                  <a:pt x="1845" y="671"/>
                </a:lnTo>
                <a:lnTo>
                  <a:pt x="1852" y="671"/>
                </a:lnTo>
                <a:lnTo>
                  <a:pt x="1852" y="664"/>
                </a:lnTo>
                <a:lnTo>
                  <a:pt x="1859" y="664"/>
                </a:lnTo>
                <a:lnTo>
                  <a:pt x="1859" y="657"/>
                </a:lnTo>
                <a:lnTo>
                  <a:pt x="1872" y="657"/>
                </a:lnTo>
                <a:lnTo>
                  <a:pt x="1879" y="657"/>
                </a:lnTo>
                <a:lnTo>
                  <a:pt x="1879" y="651"/>
                </a:lnTo>
                <a:lnTo>
                  <a:pt x="1886" y="651"/>
                </a:lnTo>
                <a:lnTo>
                  <a:pt x="1892" y="651"/>
                </a:lnTo>
                <a:lnTo>
                  <a:pt x="1892" y="644"/>
                </a:lnTo>
                <a:lnTo>
                  <a:pt x="1899" y="644"/>
                </a:lnTo>
                <a:lnTo>
                  <a:pt x="1912" y="644"/>
                </a:lnTo>
                <a:lnTo>
                  <a:pt x="1912" y="637"/>
                </a:lnTo>
                <a:lnTo>
                  <a:pt x="1926" y="637"/>
                </a:lnTo>
                <a:lnTo>
                  <a:pt x="1946" y="637"/>
                </a:lnTo>
                <a:lnTo>
                  <a:pt x="1946" y="631"/>
                </a:lnTo>
                <a:lnTo>
                  <a:pt x="1946" y="624"/>
                </a:lnTo>
                <a:lnTo>
                  <a:pt x="1973" y="624"/>
                </a:lnTo>
                <a:lnTo>
                  <a:pt x="1986" y="624"/>
                </a:lnTo>
                <a:lnTo>
                  <a:pt x="2007" y="624"/>
                </a:lnTo>
                <a:lnTo>
                  <a:pt x="2007" y="617"/>
                </a:lnTo>
                <a:lnTo>
                  <a:pt x="2013" y="617"/>
                </a:lnTo>
                <a:lnTo>
                  <a:pt x="2013" y="611"/>
                </a:lnTo>
                <a:lnTo>
                  <a:pt x="2020" y="611"/>
                </a:lnTo>
                <a:lnTo>
                  <a:pt x="2020" y="604"/>
                </a:lnTo>
                <a:lnTo>
                  <a:pt x="2027" y="604"/>
                </a:lnTo>
                <a:lnTo>
                  <a:pt x="2047" y="604"/>
                </a:lnTo>
                <a:lnTo>
                  <a:pt x="2047" y="597"/>
                </a:lnTo>
                <a:lnTo>
                  <a:pt x="2054" y="597"/>
                </a:lnTo>
                <a:lnTo>
                  <a:pt x="2094" y="597"/>
                </a:lnTo>
                <a:lnTo>
                  <a:pt x="2094" y="591"/>
                </a:lnTo>
                <a:lnTo>
                  <a:pt x="2108" y="591"/>
                </a:lnTo>
                <a:lnTo>
                  <a:pt x="2108" y="584"/>
                </a:lnTo>
                <a:lnTo>
                  <a:pt x="2121" y="584"/>
                </a:lnTo>
                <a:lnTo>
                  <a:pt x="2128" y="584"/>
                </a:lnTo>
                <a:lnTo>
                  <a:pt x="2128" y="578"/>
                </a:lnTo>
                <a:lnTo>
                  <a:pt x="2135" y="578"/>
                </a:lnTo>
                <a:lnTo>
                  <a:pt x="2175" y="578"/>
                </a:lnTo>
                <a:lnTo>
                  <a:pt x="2182" y="578"/>
                </a:lnTo>
                <a:lnTo>
                  <a:pt x="2182" y="571"/>
                </a:lnTo>
                <a:lnTo>
                  <a:pt x="2195" y="571"/>
                </a:lnTo>
                <a:lnTo>
                  <a:pt x="2195" y="564"/>
                </a:lnTo>
                <a:lnTo>
                  <a:pt x="2202" y="564"/>
                </a:lnTo>
                <a:lnTo>
                  <a:pt x="2202" y="558"/>
                </a:lnTo>
                <a:lnTo>
                  <a:pt x="2209" y="558"/>
                </a:lnTo>
                <a:lnTo>
                  <a:pt x="2215" y="558"/>
                </a:lnTo>
                <a:lnTo>
                  <a:pt x="2222" y="558"/>
                </a:lnTo>
                <a:lnTo>
                  <a:pt x="2222" y="551"/>
                </a:lnTo>
                <a:lnTo>
                  <a:pt x="2229" y="551"/>
                </a:lnTo>
                <a:lnTo>
                  <a:pt x="2229" y="538"/>
                </a:lnTo>
                <a:lnTo>
                  <a:pt x="2236" y="538"/>
                </a:lnTo>
                <a:lnTo>
                  <a:pt x="2236" y="531"/>
                </a:lnTo>
                <a:lnTo>
                  <a:pt x="2242" y="531"/>
                </a:lnTo>
                <a:lnTo>
                  <a:pt x="2242" y="524"/>
                </a:lnTo>
                <a:lnTo>
                  <a:pt x="2249" y="524"/>
                </a:lnTo>
                <a:lnTo>
                  <a:pt x="2256" y="524"/>
                </a:lnTo>
                <a:lnTo>
                  <a:pt x="2256" y="518"/>
                </a:lnTo>
                <a:lnTo>
                  <a:pt x="2263" y="518"/>
                </a:lnTo>
                <a:lnTo>
                  <a:pt x="2263" y="511"/>
                </a:lnTo>
                <a:lnTo>
                  <a:pt x="2269" y="511"/>
                </a:lnTo>
                <a:lnTo>
                  <a:pt x="2276" y="511"/>
                </a:lnTo>
                <a:lnTo>
                  <a:pt x="2276" y="504"/>
                </a:lnTo>
                <a:lnTo>
                  <a:pt x="2283" y="504"/>
                </a:lnTo>
                <a:lnTo>
                  <a:pt x="2283" y="498"/>
                </a:lnTo>
                <a:lnTo>
                  <a:pt x="2289" y="498"/>
                </a:lnTo>
                <a:lnTo>
                  <a:pt x="2296" y="498"/>
                </a:lnTo>
                <a:lnTo>
                  <a:pt x="2296" y="491"/>
                </a:lnTo>
                <a:lnTo>
                  <a:pt x="2310" y="491"/>
                </a:lnTo>
                <a:lnTo>
                  <a:pt x="2310" y="485"/>
                </a:lnTo>
                <a:lnTo>
                  <a:pt x="2316" y="485"/>
                </a:lnTo>
                <a:lnTo>
                  <a:pt x="2323" y="485"/>
                </a:lnTo>
                <a:lnTo>
                  <a:pt x="2350" y="485"/>
                </a:lnTo>
                <a:lnTo>
                  <a:pt x="2350" y="478"/>
                </a:lnTo>
                <a:lnTo>
                  <a:pt x="2350" y="471"/>
                </a:lnTo>
                <a:lnTo>
                  <a:pt x="2357" y="471"/>
                </a:lnTo>
                <a:lnTo>
                  <a:pt x="2370" y="471"/>
                </a:lnTo>
                <a:lnTo>
                  <a:pt x="2370" y="465"/>
                </a:lnTo>
                <a:lnTo>
                  <a:pt x="2384" y="465"/>
                </a:lnTo>
                <a:lnTo>
                  <a:pt x="2397" y="465"/>
                </a:lnTo>
                <a:lnTo>
                  <a:pt x="2397" y="458"/>
                </a:lnTo>
                <a:lnTo>
                  <a:pt x="2417" y="458"/>
                </a:lnTo>
                <a:lnTo>
                  <a:pt x="2444" y="458"/>
                </a:lnTo>
                <a:lnTo>
                  <a:pt x="2451" y="458"/>
                </a:lnTo>
                <a:lnTo>
                  <a:pt x="2451" y="451"/>
                </a:lnTo>
                <a:lnTo>
                  <a:pt x="2451" y="445"/>
                </a:lnTo>
                <a:lnTo>
                  <a:pt x="2458" y="445"/>
                </a:lnTo>
                <a:lnTo>
                  <a:pt x="2464" y="445"/>
                </a:lnTo>
                <a:lnTo>
                  <a:pt x="2464" y="438"/>
                </a:lnTo>
                <a:lnTo>
                  <a:pt x="2471" y="438"/>
                </a:lnTo>
                <a:lnTo>
                  <a:pt x="2498" y="438"/>
                </a:lnTo>
                <a:lnTo>
                  <a:pt x="2498" y="431"/>
                </a:lnTo>
                <a:lnTo>
                  <a:pt x="2532" y="431"/>
                </a:lnTo>
                <a:lnTo>
                  <a:pt x="2559" y="431"/>
                </a:lnTo>
                <a:lnTo>
                  <a:pt x="2579" y="431"/>
                </a:lnTo>
                <a:lnTo>
                  <a:pt x="2579" y="425"/>
                </a:lnTo>
                <a:lnTo>
                  <a:pt x="2586" y="425"/>
                </a:lnTo>
                <a:lnTo>
                  <a:pt x="2592" y="425"/>
                </a:lnTo>
                <a:lnTo>
                  <a:pt x="2592" y="418"/>
                </a:lnTo>
                <a:lnTo>
                  <a:pt x="2599" y="418"/>
                </a:lnTo>
                <a:lnTo>
                  <a:pt x="2613" y="418"/>
                </a:lnTo>
                <a:lnTo>
                  <a:pt x="2613" y="411"/>
                </a:lnTo>
                <a:lnTo>
                  <a:pt x="2633" y="411"/>
                </a:lnTo>
                <a:lnTo>
                  <a:pt x="2633" y="405"/>
                </a:lnTo>
                <a:lnTo>
                  <a:pt x="2646" y="405"/>
                </a:lnTo>
                <a:lnTo>
                  <a:pt x="2653" y="405"/>
                </a:lnTo>
                <a:lnTo>
                  <a:pt x="2673" y="405"/>
                </a:lnTo>
                <a:lnTo>
                  <a:pt x="2673" y="398"/>
                </a:lnTo>
                <a:lnTo>
                  <a:pt x="2680" y="398"/>
                </a:lnTo>
                <a:lnTo>
                  <a:pt x="2687" y="398"/>
                </a:lnTo>
                <a:lnTo>
                  <a:pt x="2687" y="392"/>
                </a:lnTo>
                <a:lnTo>
                  <a:pt x="2693" y="392"/>
                </a:lnTo>
                <a:lnTo>
                  <a:pt x="2700" y="392"/>
                </a:lnTo>
                <a:lnTo>
                  <a:pt x="2700" y="385"/>
                </a:lnTo>
                <a:lnTo>
                  <a:pt x="2707" y="385"/>
                </a:lnTo>
                <a:lnTo>
                  <a:pt x="2714" y="385"/>
                </a:lnTo>
                <a:lnTo>
                  <a:pt x="2714" y="378"/>
                </a:lnTo>
                <a:lnTo>
                  <a:pt x="2714" y="372"/>
                </a:lnTo>
                <a:lnTo>
                  <a:pt x="2720" y="372"/>
                </a:lnTo>
                <a:lnTo>
                  <a:pt x="2734" y="372"/>
                </a:lnTo>
                <a:lnTo>
                  <a:pt x="2734" y="365"/>
                </a:lnTo>
                <a:lnTo>
                  <a:pt x="2741" y="365"/>
                </a:lnTo>
                <a:lnTo>
                  <a:pt x="2741" y="358"/>
                </a:lnTo>
                <a:lnTo>
                  <a:pt x="2747" y="358"/>
                </a:lnTo>
                <a:lnTo>
                  <a:pt x="2754" y="358"/>
                </a:lnTo>
                <a:lnTo>
                  <a:pt x="2754" y="352"/>
                </a:lnTo>
                <a:lnTo>
                  <a:pt x="2781" y="352"/>
                </a:lnTo>
                <a:lnTo>
                  <a:pt x="2788" y="352"/>
                </a:lnTo>
                <a:lnTo>
                  <a:pt x="2788" y="345"/>
                </a:lnTo>
                <a:lnTo>
                  <a:pt x="2794" y="345"/>
                </a:lnTo>
                <a:lnTo>
                  <a:pt x="2794" y="338"/>
                </a:lnTo>
                <a:lnTo>
                  <a:pt x="2801" y="338"/>
                </a:lnTo>
                <a:lnTo>
                  <a:pt x="2808" y="338"/>
                </a:lnTo>
                <a:lnTo>
                  <a:pt x="2808" y="332"/>
                </a:lnTo>
                <a:lnTo>
                  <a:pt x="2815" y="332"/>
                </a:lnTo>
                <a:lnTo>
                  <a:pt x="2815" y="325"/>
                </a:lnTo>
                <a:lnTo>
                  <a:pt x="2835" y="325"/>
                </a:lnTo>
                <a:lnTo>
                  <a:pt x="2841" y="325"/>
                </a:lnTo>
                <a:lnTo>
                  <a:pt x="2841" y="318"/>
                </a:lnTo>
                <a:lnTo>
                  <a:pt x="2862" y="318"/>
                </a:lnTo>
                <a:lnTo>
                  <a:pt x="2862" y="312"/>
                </a:lnTo>
                <a:lnTo>
                  <a:pt x="2875" y="312"/>
                </a:lnTo>
                <a:lnTo>
                  <a:pt x="2875" y="305"/>
                </a:lnTo>
                <a:lnTo>
                  <a:pt x="2882" y="305"/>
                </a:lnTo>
                <a:lnTo>
                  <a:pt x="2882" y="299"/>
                </a:lnTo>
                <a:lnTo>
                  <a:pt x="2895" y="299"/>
                </a:lnTo>
                <a:lnTo>
                  <a:pt x="2902" y="299"/>
                </a:lnTo>
                <a:lnTo>
                  <a:pt x="2902" y="292"/>
                </a:lnTo>
                <a:lnTo>
                  <a:pt x="2909" y="292"/>
                </a:lnTo>
                <a:lnTo>
                  <a:pt x="2942" y="292"/>
                </a:lnTo>
                <a:lnTo>
                  <a:pt x="2942" y="285"/>
                </a:lnTo>
                <a:lnTo>
                  <a:pt x="2963" y="285"/>
                </a:lnTo>
                <a:lnTo>
                  <a:pt x="2983" y="285"/>
                </a:lnTo>
                <a:lnTo>
                  <a:pt x="2983" y="279"/>
                </a:lnTo>
                <a:lnTo>
                  <a:pt x="3023" y="279"/>
                </a:lnTo>
                <a:lnTo>
                  <a:pt x="3023" y="272"/>
                </a:lnTo>
                <a:lnTo>
                  <a:pt x="3050" y="272"/>
                </a:lnTo>
                <a:lnTo>
                  <a:pt x="3057" y="272"/>
                </a:lnTo>
                <a:lnTo>
                  <a:pt x="3057" y="265"/>
                </a:lnTo>
                <a:lnTo>
                  <a:pt x="3070" y="265"/>
                </a:lnTo>
                <a:lnTo>
                  <a:pt x="3077" y="265"/>
                </a:lnTo>
                <a:lnTo>
                  <a:pt x="3077" y="259"/>
                </a:lnTo>
                <a:lnTo>
                  <a:pt x="3084" y="259"/>
                </a:lnTo>
                <a:lnTo>
                  <a:pt x="3084" y="252"/>
                </a:lnTo>
                <a:lnTo>
                  <a:pt x="3091" y="252"/>
                </a:lnTo>
                <a:lnTo>
                  <a:pt x="3091" y="245"/>
                </a:lnTo>
                <a:lnTo>
                  <a:pt x="3144" y="245"/>
                </a:lnTo>
                <a:lnTo>
                  <a:pt x="3144" y="239"/>
                </a:lnTo>
                <a:lnTo>
                  <a:pt x="3158" y="239"/>
                </a:lnTo>
                <a:lnTo>
                  <a:pt x="3158" y="232"/>
                </a:lnTo>
                <a:lnTo>
                  <a:pt x="3165" y="232"/>
                </a:lnTo>
                <a:lnTo>
                  <a:pt x="3212" y="232"/>
                </a:lnTo>
                <a:lnTo>
                  <a:pt x="3212" y="225"/>
                </a:lnTo>
                <a:lnTo>
                  <a:pt x="3239" y="225"/>
                </a:lnTo>
                <a:lnTo>
                  <a:pt x="3239" y="219"/>
                </a:lnTo>
                <a:lnTo>
                  <a:pt x="3245" y="219"/>
                </a:lnTo>
                <a:lnTo>
                  <a:pt x="3252" y="219"/>
                </a:lnTo>
                <a:lnTo>
                  <a:pt x="3252" y="212"/>
                </a:lnTo>
                <a:lnTo>
                  <a:pt x="3259" y="212"/>
                </a:lnTo>
                <a:lnTo>
                  <a:pt x="3266" y="212"/>
                </a:lnTo>
                <a:lnTo>
                  <a:pt x="3266" y="206"/>
                </a:lnTo>
                <a:lnTo>
                  <a:pt x="3279" y="206"/>
                </a:lnTo>
                <a:lnTo>
                  <a:pt x="3279" y="199"/>
                </a:lnTo>
                <a:lnTo>
                  <a:pt x="3293" y="199"/>
                </a:lnTo>
                <a:lnTo>
                  <a:pt x="3293" y="186"/>
                </a:lnTo>
                <a:lnTo>
                  <a:pt x="3306" y="186"/>
                </a:lnTo>
                <a:lnTo>
                  <a:pt x="3313" y="186"/>
                </a:lnTo>
                <a:lnTo>
                  <a:pt x="3313" y="179"/>
                </a:lnTo>
                <a:lnTo>
                  <a:pt x="3326" y="179"/>
                </a:lnTo>
                <a:lnTo>
                  <a:pt x="3326" y="172"/>
                </a:lnTo>
                <a:lnTo>
                  <a:pt x="3333" y="172"/>
                </a:lnTo>
                <a:lnTo>
                  <a:pt x="3340" y="172"/>
                </a:lnTo>
                <a:lnTo>
                  <a:pt x="3340" y="166"/>
                </a:lnTo>
                <a:lnTo>
                  <a:pt x="3360" y="166"/>
                </a:lnTo>
                <a:lnTo>
                  <a:pt x="3394" y="166"/>
                </a:lnTo>
                <a:lnTo>
                  <a:pt x="3394" y="159"/>
                </a:lnTo>
                <a:lnTo>
                  <a:pt x="3407" y="159"/>
                </a:lnTo>
                <a:lnTo>
                  <a:pt x="3407" y="152"/>
                </a:lnTo>
                <a:lnTo>
                  <a:pt x="3420" y="152"/>
                </a:lnTo>
                <a:lnTo>
                  <a:pt x="3420" y="146"/>
                </a:lnTo>
                <a:lnTo>
                  <a:pt x="3427" y="146"/>
                </a:lnTo>
                <a:lnTo>
                  <a:pt x="3441" y="146"/>
                </a:lnTo>
                <a:lnTo>
                  <a:pt x="3441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8" y="132"/>
                </a:lnTo>
                <a:lnTo>
                  <a:pt x="3468" y="126"/>
                </a:lnTo>
                <a:lnTo>
                  <a:pt x="3474" y="126"/>
                </a:lnTo>
                <a:lnTo>
                  <a:pt x="3474" y="119"/>
                </a:lnTo>
                <a:lnTo>
                  <a:pt x="3515" y="119"/>
                </a:lnTo>
                <a:lnTo>
                  <a:pt x="3515" y="112"/>
                </a:lnTo>
                <a:lnTo>
                  <a:pt x="3521" y="112"/>
                </a:lnTo>
                <a:lnTo>
                  <a:pt x="3548" y="112"/>
                </a:lnTo>
                <a:lnTo>
                  <a:pt x="3548" y="106"/>
                </a:lnTo>
                <a:lnTo>
                  <a:pt x="3569" y="106"/>
                </a:lnTo>
                <a:lnTo>
                  <a:pt x="3569" y="99"/>
                </a:lnTo>
                <a:lnTo>
                  <a:pt x="3569" y="93"/>
                </a:lnTo>
                <a:lnTo>
                  <a:pt x="3582" y="93"/>
                </a:lnTo>
                <a:lnTo>
                  <a:pt x="3582" y="86"/>
                </a:lnTo>
                <a:lnTo>
                  <a:pt x="3589" y="86"/>
                </a:lnTo>
                <a:lnTo>
                  <a:pt x="3589" y="79"/>
                </a:lnTo>
                <a:lnTo>
                  <a:pt x="3602" y="79"/>
                </a:lnTo>
                <a:lnTo>
                  <a:pt x="3609" y="79"/>
                </a:lnTo>
                <a:lnTo>
                  <a:pt x="3609" y="73"/>
                </a:lnTo>
                <a:lnTo>
                  <a:pt x="3622" y="73"/>
                </a:lnTo>
                <a:lnTo>
                  <a:pt x="3622" y="66"/>
                </a:lnTo>
                <a:lnTo>
                  <a:pt x="3643" y="66"/>
                </a:lnTo>
                <a:lnTo>
                  <a:pt x="3643" y="53"/>
                </a:lnTo>
                <a:lnTo>
                  <a:pt x="3656" y="53"/>
                </a:lnTo>
                <a:lnTo>
                  <a:pt x="3656" y="46"/>
                </a:lnTo>
                <a:lnTo>
                  <a:pt x="3676" y="46"/>
                </a:lnTo>
                <a:lnTo>
                  <a:pt x="3676" y="39"/>
                </a:lnTo>
                <a:lnTo>
                  <a:pt x="3683" y="39"/>
                </a:lnTo>
                <a:lnTo>
                  <a:pt x="3683" y="33"/>
                </a:lnTo>
                <a:lnTo>
                  <a:pt x="3737" y="33"/>
                </a:lnTo>
                <a:lnTo>
                  <a:pt x="3764" y="33"/>
                </a:lnTo>
                <a:lnTo>
                  <a:pt x="3764" y="26"/>
                </a:lnTo>
                <a:lnTo>
                  <a:pt x="3771" y="26"/>
                </a:lnTo>
                <a:lnTo>
                  <a:pt x="3771" y="19"/>
                </a:lnTo>
                <a:lnTo>
                  <a:pt x="3784" y="19"/>
                </a:lnTo>
                <a:lnTo>
                  <a:pt x="3784" y="13"/>
                </a:lnTo>
                <a:lnTo>
                  <a:pt x="3811" y="13"/>
                </a:lnTo>
                <a:lnTo>
                  <a:pt x="3811" y="6"/>
                </a:lnTo>
                <a:lnTo>
                  <a:pt x="3885" y="6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208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0.83 (0.74-0.94) </a:t>
            </a:r>
            <a:endParaRPr lang="en-US" sz="2400"/>
          </a:p>
        </p:txBody>
      </p:sp>
      <p:sp>
        <p:nvSpPr>
          <p:cNvPr id="178209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2P=0.0021 </a:t>
            </a:r>
            <a:endParaRPr lang="en-US" sz="2400"/>
          </a:p>
        </p:txBody>
      </p:sp>
      <p:sp>
        <p:nvSpPr>
          <p:cNvPr id="178210" name="Rectangle 39"/>
          <p:cNvSpPr>
            <a:spLocks noChangeArrowheads="1"/>
          </p:cNvSpPr>
          <p:nvPr/>
        </p:nvSpPr>
        <p:spPr bwMode="auto">
          <a:xfrm>
            <a:off x="7721600" y="25590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78211" name="Rectangle 40"/>
          <p:cNvSpPr>
            <a:spLocks noChangeArrowheads="1"/>
          </p:cNvSpPr>
          <p:nvPr/>
        </p:nvSpPr>
        <p:spPr bwMode="auto">
          <a:xfrm>
            <a:off x="7721600" y="32670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78212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More prolonged treatment </a:t>
            </a:r>
            <a:br>
              <a:rPr lang="en-GB" sz="3600" dirty="0" smtClean="0"/>
            </a:br>
            <a:r>
              <a:rPr lang="en-GB" sz="3600" dirty="0" smtClean="0"/>
              <a:t>produces bigger reduction in MAE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47"/>
          <p:cNvSpPr>
            <a:spLocks noChangeShapeType="1"/>
          </p:cNvSpPr>
          <p:nvPr/>
        </p:nvSpPr>
        <p:spPr bwMode="auto">
          <a:xfrm>
            <a:off x="1377950" y="1274763"/>
            <a:ext cx="1588" cy="44402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7" name="Line 48"/>
          <p:cNvSpPr>
            <a:spLocks noChangeShapeType="1"/>
          </p:cNvSpPr>
          <p:nvPr/>
        </p:nvSpPr>
        <p:spPr bwMode="auto">
          <a:xfrm>
            <a:off x="1377950" y="5715000"/>
            <a:ext cx="62103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8" name="Line 49"/>
          <p:cNvSpPr>
            <a:spLocks noChangeShapeType="1"/>
          </p:cNvSpPr>
          <p:nvPr/>
        </p:nvSpPr>
        <p:spPr bwMode="auto">
          <a:xfrm>
            <a:off x="137795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9" name="Line 50"/>
          <p:cNvSpPr>
            <a:spLocks noChangeShapeType="1"/>
          </p:cNvSpPr>
          <p:nvPr/>
        </p:nvSpPr>
        <p:spPr bwMode="auto">
          <a:xfrm>
            <a:off x="261778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0" name="Line 51"/>
          <p:cNvSpPr>
            <a:spLocks noChangeShapeType="1"/>
          </p:cNvSpPr>
          <p:nvPr/>
        </p:nvSpPr>
        <p:spPr bwMode="auto">
          <a:xfrm>
            <a:off x="3857625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1" name="Line 52"/>
          <p:cNvSpPr>
            <a:spLocks noChangeShapeType="1"/>
          </p:cNvSpPr>
          <p:nvPr/>
        </p:nvSpPr>
        <p:spPr bwMode="auto">
          <a:xfrm>
            <a:off x="5097463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2" name="Line 53"/>
          <p:cNvSpPr>
            <a:spLocks noChangeShapeType="1"/>
          </p:cNvSpPr>
          <p:nvPr/>
        </p:nvSpPr>
        <p:spPr bwMode="auto">
          <a:xfrm>
            <a:off x="633730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3" name="Line 54"/>
          <p:cNvSpPr>
            <a:spLocks noChangeShapeType="1"/>
          </p:cNvSpPr>
          <p:nvPr/>
        </p:nvSpPr>
        <p:spPr bwMode="auto">
          <a:xfrm>
            <a:off x="757713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4" name="Line 62"/>
          <p:cNvSpPr>
            <a:spLocks noChangeShapeType="1"/>
          </p:cNvSpPr>
          <p:nvPr/>
        </p:nvSpPr>
        <p:spPr bwMode="auto">
          <a:xfrm flipH="1">
            <a:off x="1282700" y="5715000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5" name="Line 63"/>
          <p:cNvSpPr>
            <a:spLocks noChangeShapeType="1"/>
          </p:cNvSpPr>
          <p:nvPr/>
        </p:nvSpPr>
        <p:spPr bwMode="auto">
          <a:xfrm flipH="1">
            <a:off x="1282700" y="4829175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6" name="Line 64"/>
          <p:cNvSpPr>
            <a:spLocks noChangeShapeType="1"/>
          </p:cNvSpPr>
          <p:nvPr/>
        </p:nvSpPr>
        <p:spPr bwMode="auto">
          <a:xfrm flipH="1">
            <a:off x="1282700" y="393223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7" name="Line 6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8" name="Line 66"/>
          <p:cNvSpPr>
            <a:spLocks noChangeShapeType="1"/>
          </p:cNvSpPr>
          <p:nvPr/>
        </p:nvSpPr>
        <p:spPr bwMode="auto">
          <a:xfrm flipH="1">
            <a:off x="1282700" y="216058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9" name="Line 67"/>
          <p:cNvSpPr>
            <a:spLocks noChangeShapeType="1"/>
          </p:cNvSpPr>
          <p:nvPr/>
        </p:nvSpPr>
        <p:spPr bwMode="auto">
          <a:xfrm flipH="1">
            <a:off x="1282700" y="127476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0" name="Rectangle 74"/>
          <p:cNvSpPr>
            <a:spLocks noChangeArrowheads="1"/>
          </p:cNvSpPr>
          <p:nvPr/>
        </p:nvSpPr>
        <p:spPr bwMode="auto">
          <a:xfrm rot="-5400000">
            <a:off x="-775493" y="3134519"/>
            <a:ext cx="2789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39281" name="Freeform 75"/>
          <p:cNvSpPr>
            <a:spLocks/>
          </p:cNvSpPr>
          <p:nvPr/>
        </p:nvSpPr>
        <p:spPr bwMode="auto">
          <a:xfrm>
            <a:off x="1377950" y="2076450"/>
            <a:ext cx="6210300" cy="3638550"/>
          </a:xfrm>
          <a:custGeom>
            <a:avLst/>
            <a:gdLst>
              <a:gd name="T0" fmla="*/ 2147483647 w 3912"/>
              <a:gd name="T1" fmla="*/ 2147483647 h 2292"/>
              <a:gd name="T2" fmla="*/ 2147483647 w 3912"/>
              <a:gd name="T3" fmla="*/ 2147483647 h 2292"/>
              <a:gd name="T4" fmla="*/ 2147483647 w 3912"/>
              <a:gd name="T5" fmla="*/ 2147483647 h 2292"/>
              <a:gd name="T6" fmla="*/ 2147483647 w 3912"/>
              <a:gd name="T7" fmla="*/ 2147483647 h 2292"/>
              <a:gd name="T8" fmla="*/ 2147483647 w 3912"/>
              <a:gd name="T9" fmla="*/ 2147483647 h 2292"/>
              <a:gd name="T10" fmla="*/ 2147483647 w 3912"/>
              <a:gd name="T11" fmla="*/ 2147483647 h 2292"/>
              <a:gd name="T12" fmla="*/ 2147483647 w 3912"/>
              <a:gd name="T13" fmla="*/ 2147483647 h 2292"/>
              <a:gd name="T14" fmla="*/ 2147483647 w 3912"/>
              <a:gd name="T15" fmla="*/ 2147483647 h 2292"/>
              <a:gd name="T16" fmla="*/ 2147483647 w 3912"/>
              <a:gd name="T17" fmla="*/ 2147483647 h 2292"/>
              <a:gd name="T18" fmla="*/ 2147483647 w 3912"/>
              <a:gd name="T19" fmla="*/ 2147483647 h 2292"/>
              <a:gd name="T20" fmla="*/ 2147483647 w 3912"/>
              <a:gd name="T21" fmla="*/ 2147483647 h 2292"/>
              <a:gd name="T22" fmla="*/ 2147483647 w 3912"/>
              <a:gd name="T23" fmla="*/ 2147483647 h 2292"/>
              <a:gd name="T24" fmla="*/ 2147483647 w 3912"/>
              <a:gd name="T25" fmla="*/ 2147483647 h 2292"/>
              <a:gd name="T26" fmla="*/ 2147483647 w 3912"/>
              <a:gd name="T27" fmla="*/ 2147483647 h 2292"/>
              <a:gd name="T28" fmla="*/ 2147483647 w 3912"/>
              <a:gd name="T29" fmla="*/ 2147483647 h 2292"/>
              <a:gd name="T30" fmla="*/ 2147483647 w 3912"/>
              <a:gd name="T31" fmla="*/ 2147483647 h 2292"/>
              <a:gd name="T32" fmla="*/ 2147483647 w 3912"/>
              <a:gd name="T33" fmla="*/ 2147483647 h 2292"/>
              <a:gd name="T34" fmla="*/ 2147483647 w 3912"/>
              <a:gd name="T35" fmla="*/ 2147483647 h 2292"/>
              <a:gd name="T36" fmla="*/ 2147483647 w 3912"/>
              <a:gd name="T37" fmla="*/ 2147483647 h 2292"/>
              <a:gd name="T38" fmla="*/ 2147483647 w 3912"/>
              <a:gd name="T39" fmla="*/ 2147483647 h 2292"/>
              <a:gd name="T40" fmla="*/ 2147483647 w 3912"/>
              <a:gd name="T41" fmla="*/ 2147483647 h 2292"/>
              <a:gd name="T42" fmla="*/ 2147483647 w 3912"/>
              <a:gd name="T43" fmla="*/ 2147483647 h 2292"/>
              <a:gd name="T44" fmla="*/ 2147483647 w 3912"/>
              <a:gd name="T45" fmla="*/ 2147483647 h 2292"/>
              <a:gd name="T46" fmla="*/ 2147483647 w 3912"/>
              <a:gd name="T47" fmla="*/ 2147483647 h 2292"/>
              <a:gd name="T48" fmla="*/ 2147483647 w 3912"/>
              <a:gd name="T49" fmla="*/ 2147483647 h 2292"/>
              <a:gd name="T50" fmla="*/ 2147483647 w 3912"/>
              <a:gd name="T51" fmla="*/ 2147483647 h 2292"/>
              <a:gd name="T52" fmla="*/ 2147483647 w 3912"/>
              <a:gd name="T53" fmla="*/ 2147483647 h 2292"/>
              <a:gd name="T54" fmla="*/ 2147483647 w 3912"/>
              <a:gd name="T55" fmla="*/ 2147483647 h 2292"/>
              <a:gd name="T56" fmla="*/ 2147483647 w 3912"/>
              <a:gd name="T57" fmla="*/ 2147483647 h 2292"/>
              <a:gd name="T58" fmla="*/ 2147483647 w 3912"/>
              <a:gd name="T59" fmla="*/ 2147483647 h 2292"/>
              <a:gd name="T60" fmla="*/ 2147483647 w 3912"/>
              <a:gd name="T61" fmla="*/ 2147483647 h 2292"/>
              <a:gd name="T62" fmla="*/ 2147483647 w 3912"/>
              <a:gd name="T63" fmla="*/ 2147483647 h 2292"/>
              <a:gd name="T64" fmla="*/ 2147483647 w 3912"/>
              <a:gd name="T65" fmla="*/ 2147483647 h 2292"/>
              <a:gd name="T66" fmla="*/ 2147483647 w 3912"/>
              <a:gd name="T67" fmla="*/ 2147483647 h 2292"/>
              <a:gd name="T68" fmla="*/ 2147483647 w 3912"/>
              <a:gd name="T69" fmla="*/ 2147483647 h 2292"/>
              <a:gd name="T70" fmla="*/ 2147483647 w 3912"/>
              <a:gd name="T71" fmla="*/ 2147483647 h 2292"/>
              <a:gd name="T72" fmla="*/ 2147483647 w 3912"/>
              <a:gd name="T73" fmla="*/ 2147483647 h 2292"/>
              <a:gd name="T74" fmla="*/ 2147483647 w 3912"/>
              <a:gd name="T75" fmla="*/ 2147483647 h 2292"/>
              <a:gd name="T76" fmla="*/ 2147483647 w 3912"/>
              <a:gd name="T77" fmla="*/ 2147483647 h 2292"/>
              <a:gd name="T78" fmla="*/ 2147483647 w 3912"/>
              <a:gd name="T79" fmla="*/ 2147483647 h 2292"/>
              <a:gd name="T80" fmla="*/ 2147483647 w 3912"/>
              <a:gd name="T81" fmla="*/ 2147483647 h 2292"/>
              <a:gd name="T82" fmla="*/ 2147483647 w 3912"/>
              <a:gd name="T83" fmla="*/ 2147483647 h 2292"/>
              <a:gd name="T84" fmla="*/ 2147483647 w 3912"/>
              <a:gd name="T85" fmla="*/ 2147483647 h 2292"/>
              <a:gd name="T86" fmla="*/ 2147483647 w 3912"/>
              <a:gd name="T87" fmla="*/ 2147483647 h 2292"/>
              <a:gd name="T88" fmla="*/ 2147483647 w 3912"/>
              <a:gd name="T89" fmla="*/ 2147483647 h 2292"/>
              <a:gd name="T90" fmla="*/ 2147483647 w 3912"/>
              <a:gd name="T91" fmla="*/ 2147483647 h 2292"/>
              <a:gd name="T92" fmla="*/ 2147483647 w 3912"/>
              <a:gd name="T93" fmla="*/ 2147483647 h 2292"/>
              <a:gd name="T94" fmla="*/ 2147483647 w 3912"/>
              <a:gd name="T95" fmla="*/ 2147483647 h 2292"/>
              <a:gd name="T96" fmla="*/ 2147483647 w 3912"/>
              <a:gd name="T97" fmla="*/ 2147483647 h 2292"/>
              <a:gd name="T98" fmla="*/ 2147483647 w 3912"/>
              <a:gd name="T99" fmla="*/ 2147483647 h 2292"/>
              <a:gd name="T100" fmla="*/ 2147483647 w 3912"/>
              <a:gd name="T101" fmla="*/ 2147483647 h 2292"/>
              <a:gd name="T102" fmla="*/ 2147483647 w 3912"/>
              <a:gd name="T103" fmla="*/ 2147483647 h 2292"/>
              <a:gd name="T104" fmla="*/ 2147483647 w 3912"/>
              <a:gd name="T105" fmla="*/ 2147483647 h 2292"/>
              <a:gd name="T106" fmla="*/ 2147483647 w 3912"/>
              <a:gd name="T107" fmla="*/ 2147483647 h 2292"/>
              <a:gd name="T108" fmla="*/ 2147483647 w 3912"/>
              <a:gd name="T109" fmla="*/ 2147483647 h 2292"/>
              <a:gd name="T110" fmla="*/ 2147483647 w 3912"/>
              <a:gd name="T111" fmla="*/ 2147483647 h 2292"/>
              <a:gd name="T112" fmla="*/ 2147483647 w 3912"/>
              <a:gd name="T113" fmla="*/ 2147483647 h 2292"/>
              <a:gd name="T114" fmla="*/ 2147483647 w 3912"/>
              <a:gd name="T115" fmla="*/ 2147483647 h 2292"/>
              <a:gd name="T116" fmla="*/ 2147483647 w 3912"/>
              <a:gd name="T117" fmla="*/ 2147483647 h 2292"/>
              <a:gd name="T118" fmla="*/ 2147483647 w 3912"/>
              <a:gd name="T119" fmla="*/ 2147483647 h 22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2292"/>
              <a:gd name="T182" fmla="*/ 3912 w 3912"/>
              <a:gd name="T183" fmla="*/ 2292 h 22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2292">
                <a:moveTo>
                  <a:pt x="0" y="2292"/>
                </a:moveTo>
                <a:lnTo>
                  <a:pt x="0" y="2292"/>
                </a:lnTo>
                <a:lnTo>
                  <a:pt x="0" y="2285"/>
                </a:lnTo>
                <a:lnTo>
                  <a:pt x="7" y="2285"/>
                </a:lnTo>
                <a:lnTo>
                  <a:pt x="7" y="2279"/>
                </a:lnTo>
                <a:lnTo>
                  <a:pt x="14" y="2279"/>
                </a:lnTo>
                <a:lnTo>
                  <a:pt x="14" y="2272"/>
                </a:lnTo>
                <a:lnTo>
                  <a:pt x="21" y="2272"/>
                </a:lnTo>
                <a:lnTo>
                  <a:pt x="21" y="2265"/>
                </a:lnTo>
                <a:lnTo>
                  <a:pt x="27" y="2265"/>
                </a:lnTo>
                <a:lnTo>
                  <a:pt x="27" y="2259"/>
                </a:lnTo>
                <a:lnTo>
                  <a:pt x="34" y="2259"/>
                </a:lnTo>
                <a:lnTo>
                  <a:pt x="34" y="2252"/>
                </a:lnTo>
                <a:lnTo>
                  <a:pt x="41" y="2252"/>
                </a:lnTo>
                <a:lnTo>
                  <a:pt x="48" y="2252"/>
                </a:lnTo>
                <a:lnTo>
                  <a:pt x="48" y="2245"/>
                </a:lnTo>
                <a:lnTo>
                  <a:pt x="54" y="2245"/>
                </a:lnTo>
                <a:lnTo>
                  <a:pt x="61" y="2245"/>
                </a:lnTo>
                <a:lnTo>
                  <a:pt x="61" y="2239"/>
                </a:lnTo>
                <a:lnTo>
                  <a:pt x="68" y="2239"/>
                </a:lnTo>
                <a:lnTo>
                  <a:pt x="68" y="2232"/>
                </a:lnTo>
                <a:lnTo>
                  <a:pt x="75" y="2232"/>
                </a:lnTo>
                <a:lnTo>
                  <a:pt x="75" y="2225"/>
                </a:lnTo>
                <a:lnTo>
                  <a:pt x="81" y="2225"/>
                </a:lnTo>
                <a:lnTo>
                  <a:pt x="81" y="2219"/>
                </a:lnTo>
                <a:lnTo>
                  <a:pt x="88" y="2219"/>
                </a:lnTo>
                <a:lnTo>
                  <a:pt x="88" y="2212"/>
                </a:lnTo>
                <a:lnTo>
                  <a:pt x="95" y="2212"/>
                </a:lnTo>
                <a:lnTo>
                  <a:pt x="95" y="2206"/>
                </a:lnTo>
                <a:lnTo>
                  <a:pt x="101" y="2206"/>
                </a:lnTo>
                <a:lnTo>
                  <a:pt x="101" y="2199"/>
                </a:lnTo>
                <a:lnTo>
                  <a:pt x="108" y="2199"/>
                </a:lnTo>
                <a:lnTo>
                  <a:pt x="108" y="2192"/>
                </a:lnTo>
                <a:lnTo>
                  <a:pt x="115" y="2192"/>
                </a:lnTo>
                <a:lnTo>
                  <a:pt x="115" y="2186"/>
                </a:lnTo>
                <a:lnTo>
                  <a:pt x="135" y="2186"/>
                </a:lnTo>
                <a:lnTo>
                  <a:pt x="135" y="2179"/>
                </a:lnTo>
                <a:lnTo>
                  <a:pt x="142" y="2179"/>
                </a:lnTo>
                <a:lnTo>
                  <a:pt x="142" y="2172"/>
                </a:lnTo>
                <a:lnTo>
                  <a:pt x="149" y="2172"/>
                </a:lnTo>
                <a:lnTo>
                  <a:pt x="149" y="2166"/>
                </a:lnTo>
                <a:lnTo>
                  <a:pt x="155" y="2166"/>
                </a:lnTo>
                <a:lnTo>
                  <a:pt x="155" y="2159"/>
                </a:lnTo>
                <a:lnTo>
                  <a:pt x="162" y="2159"/>
                </a:lnTo>
                <a:lnTo>
                  <a:pt x="162" y="2152"/>
                </a:lnTo>
                <a:lnTo>
                  <a:pt x="162" y="2146"/>
                </a:lnTo>
                <a:lnTo>
                  <a:pt x="169" y="2146"/>
                </a:lnTo>
                <a:lnTo>
                  <a:pt x="176" y="2146"/>
                </a:lnTo>
                <a:lnTo>
                  <a:pt x="176" y="2139"/>
                </a:lnTo>
                <a:lnTo>
                  <a:pt x="182" y="2139"/>
                </a:lnTo>
                <a:lnTo>
                  <a:pt x="182" y="2132"/>
                </a:lnTo>
                <a:lnTo>
                  <a:pt x="189" y="2132"/>
                </a:lnTo>
                <a:lnTo>
                  <a:pt x="189" y="2126"/>
                </a:lnTo>
                <a:lnTo>
                  <a:pt x="202" y="2126"/>
                </a:lnTo>
                <a:lnTo>
                  <a:pt x="202" y="2119"/>
                </a:lnTo>
                <a:lnTo>
                  <a:pt x="209" y="2119"/>
                </a:lnTo>
                <a:lnTo>
                  <a:pt x="209" y="2112"/>
                </a:lnTo>
                <a:lnTo>
                  <a:pt x="216" y="2112"/>
                </a:lnTo>
                <a:lnTo>
                  <a:pt x="223" y="2112"/>
                </a:lnTo>
                <a:lnTo>
                  <a:pt x="223" y="2106"/>
                </a:lnTo>
                <a:lnTo>
                  <a:pt x="229" y="2106"/>
                </a:lnTo>
                <a:lnTo>
                  <a:pt x="229" y="2099"/>
                </a:lnTo>
                <a:lnTo>
                  <a:pt x="229" y="2093"/>
                </a:lnTo>
                <a:lnTo>
                  <a:pt x="236" y="2093"/>
                </a:lnTo>
                <a:lnTo>
                  <a:pt x="243" y="2093"/>
                </a:lnTo>
                <a:lnTo>
                  <a:pt x="243" y="2086"/>
                </a:lnTo>
                <a:lnTo>
                  <a:pt x="250" y="2086"/>
                </a:lnTo>
                <a:lnTo>
                  <a:pt x="250" y="2079"/>
                </a:lnTo>
                <a:lnTo>
                  <a:pt x="250" y="2073"/>
                </a:lnTo>
                <a:lnTo>
                  <a:pt x="256" y="2073"/>
                </a:lnTo>
                <a:lnTo>
                  <a:pt x="263" y="2073"/>
                </a:lnTo>
                <a:lnTo>
                  <a:pt x="263" y="2066"/>
                </a:lnTo>
                <a:lnTo>
                  <a:pt x="270" y="2066"/>
                </a:lnTo>
                <a:lnTo>
                  <a:pt x="270" y="2059"/>
                </a:lnTo>
                <a:lnTo>
                  <a:pt x="276" y="2059"/>
                </a:lnTo>
                <a:lnTo>
                  <a:pt x="283" y="2059"/>
                </a:lnTo>
                <a:lnTo>
                  <a:pt x="283" y="2053"/>
                </a:lnTo>
                <a:lnTo>
                  <a:pt x="297" y="2053"/>
                </a:lnTo>
                <a:lnTo>
                  <a:pt x="297" y="2046"/>
                </a:lnTo>
                <a:lnTo>
                  <a:pt x="303" y="2046"/>
                </a:lnTo>
                <a:lnTo>
                  <a:pt x="303" y="2039"/>
                </a:lnTo>
                <a:lnTo>
                  <a:pt x="310" y="2039"/>
                </a:lnTo>
                <a:lnTo>
                  <a:pt x="310" y="2033"/>
                </a:lnTo>
                <a:lnTo>
                  <a:pt x="324" y="2033"/>
                </a:lnTo>
                <a:lnTo>
                  <a:pt x="330" y="2033"/>
                </a:lnTo>
                <a:lnTo>
                  <a:pt x="330" y="2026"/>
                </a:lnTo>
                <a:lnTo>
                  <a:pt x="337" y="2026"/>
                </a:lnTo>
                <a:lnTo>
                  <a:pt x="337" y="2019"/>
                </a:lnTo>
                <a:lnTo>
                  <a:pt x="337" y="2013"/>
                </a:lnTo>
                <a:lnTo>
                  <a:pt x="344" y="2013"/>
                </a:lnTo>
                <a:lnTo>
                  <a:pt x="351" y="2013"/>
                </a:lnTo>
                <a:lnTo>
                  <a:pt x="351" y="2006"/>
                </a:lnTo>
                <a:lnTo>
                  <a:pt x="357" y="2006"/>
                </a:lnTo>
                <a:lnTo>
                  <a:pt x="357" y="2000"/>
                </a:lnTo>
                <a:lnTo>
                  <a:pt x="371" y="2000"/>
                </a:lnTo>
                <a:lnTo>
                  <a:pt x="371" y="1993"/>
                </a:lnTo>
                <a:lnTo>
                  <a:pt x="377" y="1993"/>
                </a:lnTo>
                <a:lnTo>
                  <a:pt x="377" y="1986"/>
                </a:lnTo>
                <a:lnTo>
                  <a:pt x="384" y="1986"/>
                </a:lnTo>
                <a:lnTo>
                  <a:pt x="391" y="1986"/>
                </a:lnTo>
                <a:lnTo>
                  <a:pt x="391" y="1980"/>
                </a:lnTo>
                <a:lnTo>
                  <a:pt x="391" y="1973"/>
                </a:lnTo>
                <a:lnTo>
                  <a:pt x="398" y="1973"/>
                </a:lnTo>
                <a:lnTo>
                  <a:pt x="404" y="1973"/>
                </a:lnTo>
                <a:lnTo>
                  <a:pt x="404" y="1966"/>
                </a:lnTo>
                <a:lnTo>
                  <a:pt x="411" y="1966"/>
                </a:lnTo>
                <a:lnTo>
                  <a:pt x="418" y="1966"/>
                </a:lnTo>
                <a:lnTo>
                  <a:pt x="418" y="1960"/>
                </a:lnTo>
                <a:lnTo>
                  <a:pt x="425" y="1960"/>
                </a:lnTo>
                <a:lnTo>
                  <a:pt x="431" y="1960"/>
                </a:lnTo>
                <a:lnTo>
                  <a:pt x="431" y="1946"/>
                </a:lnTo>
                <a:lnTo>
                  <a:pt x="438" y="1946"/>
                </a:lnTo>
                <a:lnTo>
                  <a:pt x="438" y="1940"/>
                </a:lnTo>
                <a:lnTo>
                  <a:pt x="445" y="1940"/>
                </a:lnTo>
                <a:lnTo>
                  <a:pt x="452" y="1940"/>
                </a:lnTo>
                <a:lnTo>
                  <a:pt x="452" y="1933"/>
                </a:lnTo>
                <a:lnTo>
                  <a:pt x="458" y="1933"/>
                </a:lnTo>
                <a:lnTo>
                  <a:pt x="458" y="1926"/>
                </a:lnTo>
                <a:lnTo>
                  <a:pt x="472" y="1926"/>
                </a:lnTo>
                <a:lnTo>
                  <a:pt x="478" y="1926"/>
                </a:lnTo>
                <a:lnTo>
                  <a:pt x="478" y="1920"/>
                </a:lnTo>
                <a:lnTo>
                  <a:pt x="478" y="1913"/>
                </a:lnTo>
                <a:lnTo>
                  <a:pt x="492" y="1913"/>
                </a:lnTo>
                <a:lnTo>
                  <a:pt x="492" y="1907"/>
                </a:lnTo>
                <a:lnTo>
                  <a:pt x="492" y="1900"/>
                </a:lnTo>
                <a:lnTo>
                  <a:pt x="499" y="1900"/>
                </a:lnTo>
                <a:lnTo>
                  <a:pt x="499" y="1893"/>
                </a:lnTo>
                <a:lnTo>
                  <a:pt x="505" y="1893"/>
                </a:lnTo>
                <a:lnTo>
                  <a:pt x="505" y="1887"/>
                </a:lnTo>
                <a:lnTo>
                  <a:pt x="512" y="1887"/>
                </a:lnTo>
                <a:lnTo>
                  <a:pt x="512" y="1880"/>
                </a:lnTo>
                <a:lnTo>
                  <a:pt x="519" y="1880"/>
                </a:lnTo>
                <a:lnTo>
                  <a:pt x="532" y="1880"/>
                </a:lnTo>
                <a:lnTo>
                  <a:pt x="532" y="1873"/>
                </a:lnTo>
                <a:lnTo>
                  <a:pt x="539" y="1873"/>
                </a:lnTo>
                <a:lnTo>
                  <a:pt x="539" y="1867"/>
                </a:lnTo>
                <a:lnTo>
                  <a:pt x="546" y="1867"/>
                </a:lnTo>
                <a:lnTo>
                  <a:pt x="553" y="1867"/>
                </a:lnTo>
                <a:lnTo>
                  <a:pt x="553" y="1860"/>
                </a:lnTo>
                <a:lnTo>
                  <a:pt x="559" y="1860"/>
                </a:lnTo>
                <a:lnTo>
                  <a:pt x="566" y="1860"/>
                </a:lnTo>
                <a:lnTo>
                  <a:pt x="573" y="1860"/>
                </a:lnTo>
                <a:lnTo>
                  <a:pt x="573" y="1853"/>
                </a:lnTo>
                <a:lnTo>
                  <a:pt x="573" y="1847"/>
                </a:lnTo>
                <a:lnTo>
                  <a:pt x="579" y="1847"/>
                </a:lnTo>
                <a:lnTo>
                  <a:pt x="579" y="1840"/>
                </a:lnTo>
                <a:lnTo>
                  <a:pt x="586" y="1840"/>
                </a:lnTo>
                <a:lnTo>
                  <a:pt x="586" y="1833"/>
                </a:lnTo>
                <a:lnTo>
                  <a:pt x="593" y="1833"/>
                </a:lnTo>
                <a:lnTo>
                  <a:pt x="613" y="1833"/>
                </a:lnTo>
                <a:lnTo>
                  <a:pt x="613" y="1827"/>
                </a:lnTo>
                <a:lnTo>
                  <a:pt x="613" y="1820"/>
                </a:lnTo>
                <a:lnTo>
                  <a:pt x="620" y="1820"/>
                </a:lnTo>
                <a:lnTo>
                  <a:pt x="620" y="1814"/>
                </a:lnTo>
                <a:lnTo>
                  <a:pt x="627" y="1814"/>
                </a:lnTo>
                <a:lnTo>
                  <a:pt x="633" y="1814"/>
                </a:lnTo>
                <a:lnTo>
                  <a:pt x="640" y="1814"/>
                </a:lnTo>
                <a:lnTo>
                  <a:pt x="640" y="1807"/>
                </a:lnTo>
                <a:lnTo>
                  <a:pt x="640" y="1800"/>
                </a:lnTo>
                <a:lnTo>
                  <a:pt x="647" y="1800"/>
                </a:lnTo>
                <a:lnTo>
                  <a:pt x="653" y="1800"/>
                </a:lnTo>
                <a:lnTo>
                  <a:pt x="653" y="1794"/>
                </a:lnTo>
                <a:lnTo>
                  <a:pt x="667" y="1794"/>
                </a:lnTo>
                <a:lnTo>
                  <a:pt x="674" y="1794"/>
                </a:lnTo>
                <a:lnTo>
                  <a:pt x="687" y="1794"/>
                </a:lnTo>
                <a:lnTo>
                  <a:pt x="687" y="1787"/>
                </a:lnTo>
                <a:lnTo>
                  <a:pt x="694" y="1787"/>
                </a:lnTo>
                <a:lnTo>
                  <a:pt x="701" y="1787"/>
                </a:lnTo>
                <a:lnTo>
                  <a:pt x="701" y="1780"/>
                </a:lnTo>
                <a:lnTo>
                  <a:pt x="701" y="1774"/>
                </a:lnTo>
                <a:lnTo>
                  <a:pt x="707" y="1774"/>
                </a:lnTo>
                <a:lnTo>
                  <a:pt x="714" y="1774"/>
                </a:lnTo>
                <a:lnTo>
                  <a:pt x="714" y="1767"/>
                </a:lnTo>
                <a:lnTo>
                  <a:pt x="721" y="1767"/>
                </a:lnTo>
                <a:lnTo>
                  <a:pt x="721" y="1760"/>
                </a:lnTo>
                <a:lnTo>
                  <a:pt x="728" y="1760"/>
                </a:lnTo>
                <a:lnTo>
                  <a:pt x="728" y="1754"/>
                </a:lnTo>
                <a:lnTo>
                  <a:pt x="734" y="1754"/>
                </a:lnTo>
                <a:lnTo>
                  <a:pt x="734" y="1747"/>
                </a:lnTo>
                <a:lnTo>
                  <a:pt x="734" y="1740"/>
                </a:lnTo>
                <a:lnTo>
                  <a:pt x="741" y="1740"/>
                </a:lnTo>
                <a:lnTo>
                  <a:pt x="741" y="1734"/>
                </a:lnTo>
                <a:lnTo>
                  <a:pt x="748" y="1734"/>
                </a:lnTo>
                <a:lnTo>
                  <a:pt x="748" y="1727"/>
                </a:lnTo>
                <a:lnTo>
                  <a:pt x="754" y="1727"/>
                </a:lnTo>
                <a:lnTo>
                  <a:pt x="754" y="1714"/>
                </a:lnTo>
                <a:lnTo>
                  <a:pt x="761" y="1714"/>
                </a:lnTo>
                <a:lnTo>
                  <a:pt x="761" y="1707"/>
                </a:lnTo>
                <a:lnTo>
                  <a:pt x="768" y="1707"/>
                </a:lnTo>
                <a:lnTo>
                  <a:pt x="768" y="1701"/>
                </a:lnTo>
                <a:lnTo>
                  <a:pt x="775" y="1701"/>
                </a:lnTo>
                <a:lnTo>
                  <a:pt x="788" y="1701"/>
                </a:lnTo>
                <a:lnTo>
                  <a:pt x="788" y="1694"/>
                </a:lnTo>
                <a:lnTo>
                  <a:pt x="795" y="1694"/>
                </a:lnTo>
                <a:lnTo>
                  <a:pt x="795" y="1687"/>
                </a:lnTo>
                <a:lnTo>
                  <a:pt x="802" y="1687"/>
                </a:lnTo>
                <a:lnTo>
                  <a:pt x="802" y="1681"/>
                </a:lnTo>
                <a:lnTo>
                  <a:pt x="808" y="1681"/>
                </a:lnTo>
                <a:lnTo>
                  <a:pt x="808" y="1674"/>
                </a:lnTo>
                <a:lnTo>
                  <a:pt x="808" y="1667"/>
                </a:lnTo>
                <a:lnTo>
                  <a:pt x="815" y="1667"/>
                </a:lnTo>
                <a:lnTo>
                  <a:pt x="815" y="1661"/>
                </a:lnTo>
                <a:lnTo>
                  <a:pt x="822" y="1661"/>
                </a:lnTo>
                <a:lnTo>
                  <a:pt x="822" y="1654"/>
                </a:lnTo>
                <a:lnTo>
                  <a:pt x="829" y="1654"/>
                </a:lnTo>
                <a:lnTo>
                  <a:pt x="829" y="1647"/>
                </a:lnTo>
                <a:lnTo>
                  <a:pt x="835" y="1647"/>
                </a:lnTo>
                <a:lnTo>
                  <a:pt x="835" y="1641"/>
                </a:lnTo>
                <a:lnTo>
                  <a:pt x="842" y="1641"/>
                </a:lnTo>
                <a:lnTo>
                  <a:pt x="842" y="1634"/>
                </a:lnTo>
                <a:lnTo>
                  <a:pt x="849" y="1634"/>
                </a:lnTo>
                <a:lnTo>
                  <a:pt x="849" y="1628"/>
                </a:lnTo>
                <a:lnTo>
                  <a:pt x="855" y="1628"/>
                </a:lnTo>
                <a:lnTo>
                  <a:pt x="855" y="1621"/>
                </a:lnTo>
                <a:lnTo>
                  <a:pt x="862" y="1621"/>
                </a:lnTo>
                <a:lnTo>
                  <a:pt x="862" y="1614"/>
                </a:lnTo>
                <a:lnTo>
                  <a:pt x="869" y="1614"/>
                </a:lnTo>
                <a:lnTo>
                  <a:pt x="869" y="1608"/>
                </a:lnTo>
                <a:lnTo>
                  <a:pt x="876" y="1608"/>
                </a:lnTo>
                <a:lnTo>
                  <a:pt x="876" y="1601"/>
                </a:lnTo>
                <a:lnTo>
                  <a:pt x="876" y="1594"/>
                </a:lnTo>
                <a:lnTo>
                  <a:pt x="882" y="1594"/>
                </a:lnTo>
                <a:lnTo>
                  <a:pt x="889" y="1594"/>
                </a:lnTo>
                <a:lnTo>
                  <a:pt x="889" y="1588"/>
                </a:lnTo>
                <a:lnTo>
                  <a:pt x="896" y="1588"/>
                </a:lnTo>
                <a:lnTo>
                  <a:pt x="896" y="1581"/>
                </a:lnTo>
                <a:lnTo>
                  <a:pt x="896" y="1574"/>
                </a:lnTo>
                <a:lnTo>
                  <a:pt x="909" y="1574"/>
                </a:lnTo>
                <a:lnTo>
                  <a:pt x="909" y="1568"/>
                </a:lnTo>
                <a:lnTo>
                  <a:pt x="909" y="1561"/>
                </a:lnTo>
                <a:lnTo>
                  <a:pt x="916" y="1561"/>
                </a:lnTo>
                <a:lnTo>
                  <a:pt x="943" y="1561"/>
                </a:lnTo>
                <a:lnTo>
                  <a:pt x="943" y="1554"/>
                </a:lnTo>
                <a:lnTo>
                  <a:pt x="950" y="1554"/>
                </a:lnTo>
                <a:lnTo>
                  <a:pt x="963" y="1554"/>
                </a:lnTo>
                <a:lnTo>
                  <a:pt x="963" y="1548"/>
                </a:lnTo>
                <a:lnTo>
                  <a:pt x="970" y="1548"/>
                </a:lnTo>
                <a:lnTo>
                  <a:pt x="983" y="1548"/>
                </a:lnTo>
                <a:lnTo>
                  <a:pt x="983" y="1541"/>
                </a:lnTo>
                <a:lnTo>
                  <a:pt x="990" y="1541"/>
                </a:lnTo>
                <a:lnTo>
                  <a:pt x="997" y="1541"/>
                </a:lnTo>
                <a:lnTo>
                  <a:pt x="997" y="1534"/>
                </a:lnTo>
                <a:lnTo>
                  <a:pt x="1004" y="1534"/>
                </a:lnTo>
                <a:lnTo>
                  <a:pt x="1017" y="1534"/>
                </a:lnTo>
                <a:lnTo>
                  <a:pt x="1017" y="1528"/>
                </a:lnTo>
                <a:lnTo>
                  <a:pt x="1024" y="1528"/>
                </a:lnTo>
                <a:lnTo>
                  <a:pt x="1024" y="1521"/>
                </a:lnTo>
                <a:lnTo>
                  <a:pt x="1031" y="1521"/>
                </a:lnTo>
                <a:lnTo>
                  <a:pt x="1031" y="1515"/>
                </a:lnTo>
                <a:lnTo>
                  <a:pt x="1037" y="1515"/>
                </a:lnTo>
                <a:lnTo>
                  <a:pt x="1037" y="1508"/>
                </a:lnTo>
                <a:lnTo>
                  <a:pt x="1051" y="1508"/>
                </a:lnTo>
                <a:lnTo>
                  <a:pt x="1057" y="1508"/>
                </a:lnTo>
                <a:lnTo>
                  <a:pt x="1078" y="1508"/>
                </a:lnTo>
                <a:lnTo>
                  <a:pt x="1078" y="1501"/>
                </a:lnTo>
                <a:lnTo>
                  <a:pt x="1084" y="1501"/>
                </a:lnTo>
                <a:lnTo>
                  <a:pt x="1084" y="1495"/>
                </a:lnTo>
                <a:lnTo>
                  <a:pt x="1091" y="1495"/>
                </a:lnTo>
                <a:lnTo>
                  <a:pt x="1091" y="1488"/>
                </a:lnTo>
                <a:lnTo>
                  <a:pt x="1098" y="1488"/>
                </a:lnTo>
                <a:lnTo>
                  <a:pt x="1098" y="1481"/>
                </a:lnTo>
                <a:lnTo>
                  <a:pt x="1118" y="1481"/>
                </a:lnTo>
                <a:lnTo>
                  <a:pt x="1118" y="1475"/>
                </a:lnTo>
                <a:lnTo>
                  <a:pt x="1125" y="1475"/>
                </a:lnTo>
                <a:lnTo>
                  <a:pt x="1138" y="1475"/>
                </a:lnTo>
                <a:lnTo>
                  <a:pt x="1152" y="1475"/>
                </a:lnTo>
                <a:lnTo>
                  <a:pt x="1152" y="1468"/>
                </a:lnTo>
                <a:lnTo>
                  <a:pt x="1165" y="1468"/>
                </a:lnTo>
                <a:lnTo>
                  <a:pt x="1172" y="1468"/>
                </a:lnTo>
                <a:lnTo>
                  <a:pt x="1172" y="1461"/>
                </a:lnTo>
                <a:lnTo>
                  <a:pt x="1179" y="1461"/>
                </a:lnTo>
                <a:lnTo>
                  <a:pt x="1179" y="1455"/>
                </a:lnTo>
                <a:lnTo>
                  <a:pt x="1185" y="1455"/>
                </a:lnTo>
                <a:lnTo>
                  <a:pt x="1199" y="1455"/>
                </a:lnTo>
                <a:lnTo>
                  <a:pt x="1199" y="1448"/>
                </a:lnTo>
                <a:lnTo>
                  <a:pt x="1206" y="1448"/>
                </a:lnTo>
                <a:lnTo>
                  <a:pt x="1206" y="1441"/>
                </a:lnTo>
                <a:lnTo>
                  <a:pt x="1212" y="1441"/>
                </a:lnTo>
                <a:lnTo>
                  <a:pt x="1212" y="1435"/>
                </a:lnTo>
                <a:lnTo>
                  <a:pt x="1219" y="1435"/>
                </a:lnTo>
                <a:lnTo>
                  <a:pt x="1226" y="1435"/>
                </a:lnTo>
                <a:lnTo>
                  <a:pt x="1226" y="1428"/>
                </a:lnTo>
                <a:lnTo>
                  <a:pt x="1232" y="1428"/>
                </a:lnTo>
                <a:lnTo>
                  <a:pt x="1239" y="1428"/>
                </a:lnTo>
                <a:lnTo>
                  <a:pt x="1239" y="1422"/>
                </a:lnTo>
                <a:lnTo>
                  <a:pt x="1246" y="1422"/>
                </a:lnTo>
                <a:lnTo>
                  <a:pt x="1253" y="1422"/>
                </a:lnTo>
                <a:lnTo>
                  <a:pt x="1253" y="1415"/>
                </a:lnTo>
                <a:lnTo>
                  <a:pt x="1259" y="1415"/>
                </a:lnTo>
                <a:lnTo>
                  <a:pt x="1259" y="1408"/>
                </a:lnTo>
                <a:lnTo>
                  <a:pt x="1266" y="1408"/>
                </a:lnTo>
                <a:lnTo>
                  <a:pt x="1273" y="1408"/>
                </a:lnTo>
                <a:lnTo>
                  <a:pt x="1273" y="1402"/>
                </a:lnTo>
                <a:lnTo>
                  <a:pt x="1280" y="1402"/>
                </a:lnTo>
                <a:lnTo>
                  <a:pt x="1280" y="1395"/>
                </a:lnTo>
                <a:lnTo>
                  <a:pt x="1280" y="1388"/>
                </a:lnTo>
                <a:lnTo>
                  <a:pt x="1286" y="1388"/>
                </a:lnTo>
                <a:lnTo>
                  <a:pt x="1293" y="1388"/>
                </a:lnTo>
                <a:lnTo>
                  <a:pt x="1293" y="1382"/>
                </a:lnTo>
                <a:lnTo>
                  <a:pt x="1300" y="1382"/>
                </a:lnTo>
                <a:lnTo>
                  <a:pt x="1307" y="1382"/>
                </a:lnTo>
                <a:lnTo>
                  <a:pt x="1307" y="1375"/>
                </a:lnTo>
                <a:lnTo>
                  <a:pt x="1313" y="1375"/>
                </a:lnTo>
                <a:lnTo>
                  <a:pt x="1313" y="1368"/>
                </a:lnTo>
                <a:lnTo>
                  <a:pt x="1320" y="1368"/>
                </a:lnTo>
                <a:lnTo>
                  <a:pt x="1340" y="1368"/>
                </a:lnTo>
                <a:lnTo>
                  <a:pt x="1340" y="1362"/>
                </a:lnTo>
                <a:lnTo>
                  <a:pt x="1347" y="1362"/>
                </a:lnTo>
                <a:lnTo>
                  <a:pt x="1367" y="1362"/>
                </a:lnTo>
                <a:lnTo>
                  <a:pt x="1367" y="1355"/>
                </a:lnTo>
                <a:lnTo>
                  <a:pt x="1374" y="1355"/>
                </a:lnTo>
                <a:lnTo>
                  <a:pt x="1374" y="1348"/>
                </a:lnTo>
                <a:lnTo>
                  <a:pt x="1381" y="1348"/>
                </a:lnTo>
                <a:lnTo>
                  <a:pt x="1387" y="1348"/>
                </a:lnTo>
                <a:lnTo>
                  <a:pt x="1387" y="1342"/>
                </a:lnTo>
                <a:lnTo>
                  <a:pt x="1401" y="1342"/>
                </a:lnTo>
                <a:lnTo>
                  <a:pt x="1401" y="1335"/>
                </a:lnTo>
                <a:lnTo>
                  <a:pt x="1408" y="1335"/>
                </a:lnTo>
                <a:lnTo>
                  <a:pt x="1414" y="1335"/>
                </a:lnTo>
                <a:lnTo>
                  <a:pt x="1414" y="1329"/>
                </a:lnTo>
                <a:lnTo>
                  <a:pt x="1421" y="1329"/>
                </a:lnTo>
                <a:lnTo>
                  <a:pt x="1421" y="1322"/>
                </a:lnTo>
                <a:lnTo>
                  <a:pt x="1428" y="1322"/>
                </a:lnTo>
                <a:lnTo>
                  <a:pt x="1434" y="1322"/>
                </a:lnTo>
                <a:lnTo>
                  <a:pt x="1441" y="1322"/>
                </a:lnTo>
                <a:lnTo>
                  <a:pt x="1441" y="1315"/>
                </a:lnTo>
                <a:lnTo>
                  <a:pt x="1441" y="1309"/>
                </a:lnTo>
                <a:lnTo>
                  <a:pt x="1448" y="1309"/>
                </a:lnTo>
                <a:lnTo>
                  <a:pt x="1455" y="1309"/>
                </a:lnTo>
                <a:lnTo>
                  <a:pt x="1455" y="1302"/>
                </a:lnTo>
                <a:lnTo>
                  <a:pt x="1461" y="1302"/>
                </a:lnTo>
                <a:lnTo>
                  <a:pt x="1461" y="1295"/>
                </a:lnTo>
                <a:lnTo>
                  <a:pt x="1468" y="1295"/>
                </a:lnTo>
                <a:lnTo>
                  <a:pt x="1475" y="1295"/>
                </a:lnTo>
                <a:lnTo>
                  <a:pt x="1488" y="1295"/>
                </a:lnTo>
                <a:lnTo>
                  <a:pt x="1488" y="1289"/>
                </a:lnTo>
                <a:lnTo>
                  <a:pt x="1495" y="1289"/>
                </a:lnTo>
                <a:lnTo>
                  <a:pt x="1502" y="1289"/>
                </a:lnTo>
                <a:lnTo>
                  <a:pt x="1502" y="1282"/>
                </a:lnTo>
                <a:lnTo>
                  <a:pt x="1515" y="1282"/>
                </a:lnTo>
                <a:lnTo>
                  <a:pt x="1515" y="1275"/>
                </a:lnTo>
                <a:lnTo>
                  <a:pt x="1522" y="1275"/>
                </a:lnTo>
                <a:lnTo>
                  <a:pt x="1522" y="1269"/>
                </a:lnTo>
                <a:lnTo>
                  <a:pt x="1529" y="1269"/>
                </a:lnTo>
                <a:lnTo>
                  <a:pt x="1529" y="1262"/>
                </a:lnTo>
                <a:lnTo>
                  <a:pt x="1542" y="1262"/>
                </a:lnTo>
                <a:lnTo>
                  <a:pt x="1542" y="1255"/>
                </a:lnTo>
                <a:lnTo>
                  <a:pt x="1549" y="1255"/>
                </a:lnTo>
                <a:lnTo>
                  <a:pt x="1549" y="1249"/>
                </a:lnTo>
                <a:lnTo>
                  <a:pt x="1556" y="1249"/>
                </a:lnTo>
                <a:lnTo>
                  <a:pt x="1562" y="1249"/>
                </a:lnTo>
                <a:lnTo>
                  <a:pt x="1562" y="1242"/>
                </a:lnTo>
                <a:lnTo>
                  <a:pt x="1562" y="1236"/>
                </a:lnTo>
                <a:lnTo>
                  <a:pt x="1569" y="1236"/>
                </a:lnTo>
                <a:lnTo>
                  <a:pt x="1576" y="1236"/>
                </a:lnTo>
                <a:lnTo>
                  <a:pt x="1589" y="1236"/>
                </a:lnTo>
                <a:lnTo>
                  <a:pt x="1589" y="1229"/>
                </a:lnTo>
                <a:lnTo>
                  <a:pt x="1603" y="1229"/>
                </a:lnTo>
                <a:lnTo>
                  <a:pt x="1609" y="1229"/>
                </a:lnTo>
                <a:lnTo>
                  <a:pt x="1609" y="1222"/>
                </a:lnTo>
                <a:lnTo>
                  <a:pt x="1616" y="1222"/>
                </a:lnTo>
                <a:lnTo>
                  <a:pt x="1623" y="1222"/>
                </a:lnTo>
                <a:lnTo>
                  <a:pt x="1623" y="1216"/>
                </a:lnTo>
                <a:lnTo>
                  <a:pt x="1643" y="1216"/>
                </a:lnTo>
                <a:lnTo>
                  <a:pt x="1650" y="1216"/>
                </a:lnTo>
                <a:lnTo>
                  <a:pt x="1650" y="1209"/>
                </a:lnTo>
                <a:lnTo>
                  <a:pt x="1657" y="1209"/>
                </a:lnTo>
                <a:lnTo>
                  <a:pt x="1663" y="1209"/>
                </a:lnTo>
                <a:lnTo>
                  <a:pt x="1663" y="1202"/>
                </a:lnTo>
                <a:lnTo>
                  <a:pt x="1663" y="1196"/>
                </a:lnTo>
                <a:lnTo>
                  <a:pt x="1670" y="1196"/>
                </a:lnTo>
                <a:lnTo>
                  <a:pt x="1677" y="1196"/>
                </a:lnTo>
                <a:lnTo>
                  <a:pt x="1677" y="1189"/>
                </a:lnTo>
                <a:lnTo>
                  <a:pt x="1684" y="1189"/>
                </a:lnTo>
                <a:lnTo>
                  <a:pt x="1684" y="1182"/>
                </a:lnTo>
                <a:lnTo>
                  <a:pt x="1690" y="1182"/>
                </a:lnTo>
                <a:lnTo>
                  <a:pt x="1690" y="1176"/>
                </a:lnTo>
                <a:lnTo>
                  <a:pt x="1697" y="1176"/>
                </a:lnTo>
                <a:lnTo>
                  <a:pt x="1697" y="1169"/>
                </a:lnTo>
                <a:lnTo>
                  <a:pt x="1704" y="1169"/>
                </a:lnTo>
                <a:lnTo>
                  <a:pt x="1710" y="1169"/>
                </a:lnTo>
                <a:lnTo>
                  <a:pt x="1710" y="1162"/>
                </a:lnTo>
                <a:lnTo>
                  <a:pt x="1710" y="1156"/>
                </a:lnTo>
                <a:lnTo>
                  <a:pt x="1717" y="1156"/>
                </a:lnTo>
                <a:lnTo>
                  <a:pt x="1717" y="1149"/>
                </a:lnTo>
                <a:lnTo>
                  <a:pt x="1731" y="1149"/>
                </a:lnTo>
                <a:lnTo>
                  <a:pt x="1737" y="1149"/>
                </a:lnTo>
                <a:lnTo>
                  <a:pt x="1737" y="1143"/>
                </a:lnTo>
                <a:lnTo>
                  <a:pt x="1751" y="1143"/>
                </a:lnTo>
                <a:lnTo>
                  <a:pt x="1758" y="1143"/>
                </a:lnTo>
                <a:lnTo>
                  <a:pt x="1758" y="1136"/>
                </a:lnTo>
                <a:lnTo>
                  <a:pt x="1764" y="1136"/>
                </a:lnTo>
                <a:lnTo>
                  <a:pt x="1764" y="1129"/>
                </a:lnTo>
                <a:lnTo>
                  <a:pt x="1764" y="1123"/>
                </a:lnTo>
                <a:lnTo>
                  <a:pt x="1771" y="1123"/>
                </a:lnTo>
                <a:lnTo>
                  <a:pt x="1771" y="1116"/>
                </a:lnTo>
                <a:lnTo>
                  <a:pt x="1778" y="1116"/>
                </a:lnTo>
                <a:lnTo>
                  <a:pt x="1785" y="1116"/>
                </a:lnTo>
                <a:lnTo>
                  <a:pt x="1785" y="1109"/>
                </a:lnTo>
                <a:lnTo>
                  <a:pt x="1798" y="1109"/>
                </a:lnTo>
                <a:lnTo>
                  <a:pt x="1798" y="1103"/>
                </a:lnTo>
                <a:lnTo>
                  <a:pt x="1811" y="1103"/>
                </a:lnTo>
                <a:lnTo>
                  <a:pt x="1811" y="1096"/>
                </a:lnTo>
                <a:lnTo>
                  <a:pt x="1825" y="1096"/>
                </a:lnTo>
                <a:lnTo>
                  <a:pt x="1825" y="1089"/>
                </a:lnTo>
                <a:lnTo>
                  <a:pt x="1832" y="1089"/>
                </a:lnTo>
                <a:lnTo>
                  <a:pt x="1838" y="1089"/>
                </a:lnTo>
                <a:lnTo>
                  <a:pt x="1838" y="1083"/>
                </a:lnTo>
                <a:lnTo>
                  <a:pt x="1845" y="1083"/>
                </a:lnTo>
                <a:lnTo>
                  <a:pt x="1845" y="1076"/>
                </a:lnTo>
                <a:lnTo>
                  <a:pt x="1852" y="1076"/>
                </a:lnTo>
                <a:lnTo>
                  <a:pt x="1852" y="1069"/>
                </a:lnTo>
                <a:lnTo>
                  <a:pt x="1859" y="1069"/>
                </a:lnTo>
                <a:lnTo>
                  <a:pt x="1859" y="1063"/>
                </a:lnTo>
                <a:lnTo>
                  <a:pt x="1865" y="1063"/>
                </a:lnTo>
                <a:lnTo>
                  <a:pt x="1872" y="1063"/>
                </a:lnTo>
                <a:lnTo>
                  <a:pt x="1872" y="1056"/>
                </a:lnTo>
                <a:lnTo>
                  <a:pt x="1879" y="1056"/>
                </a:lnTo>
                <a:lnTo>
                  <a:pt x="1879" y="1050"/>
                </a:lnTo>
                <a:lnTo>
                  <a:pt x="1886" y="1050"/>
                </a:lnTo>
                <a:lnTo>
                  <a:pt x="1886" y="1043"/>
                </a:lnTo>
                <a:lnTo>
                  <a:pt x="1892" y="1043"/>
                </a:lnTo>
                <a:lnTo>
                  <a:pt x="1892" y="1036"/>
                </a:lnTo>
                <a:lnTo>
                  <a:pt x="1899" y="1036"/>
                </a:lnTo>
                <a:lnTo>
                  <a:pt x="1919" y="1036"/>
                </a:lnTo>
                <a:lnTo>
                  <a:pt x="1919" y="1030"/>
                </a:lnTo>
                <a:lnTo>
                  <a:pt x="1926" y="1030"/>
                </a:lnTo>
                <a:lnTo>
                  <a:pt x="1933" y="1030"/>
                </a:lnTo>
                <a:lnTo>
                  <a:pt x="1933" y="1023"/>
                </a:lnTo>
                <a:lnTo>
                  <a:pt x="1939" y="1023"/>
                </a:lnTo>
                <a:lnTo>
                  <a:pt x="1946" y="1023"/>
                </a:lnTo>
                <a:lnTo>
                  <a:pt x="1946" y="1016"/>
                </a:lnTo>
                <a:lnTo>
                  <a:pt x="1953" y="1016"/>
                </a:lnTo>
                <a:lnTo>
                  <a:pt x="1980" y="1016"/>
                </a:lnTo>
                <a:lnTo>
                  <a:pt x="1980" y="1010"/>
                </a:lnTo>
                <a:lnTo>
                  <a:pt x="1986" y="1010"/>
                </a:lnTo>
                <a:lnTo>
                  <a:pt x="1993" y="1010"/>
                </a:lnTo>
                <a:lnTo>
                  <a:pt x="1993" y="990"/>
                </a:lnTo>
                <a:lnTo>
                  <a:pt x="2007" y="990"/>
                </a:lnTo>
                <a:lnTo>
                  <a:pt x="2013" y="990"/>
                </a:lnTo>
                <a:lnTo>
                  <a:pt x="2020" y="990"/>
                </a:lnTo>
                <a:lnTo>
                  <a:pt x="2020" y="983"/>
                </a:lnTo>
                <a:lnTo>
                  <a:pt x="2020" y="976"/>
                </a:lnTo>
                <a:lnTo>
                  <a:pt x="2027" y="976"/>
                </a:lnTo>
                <a:lnTo>
                  <a:pt x="2034" y="976"/>
                </a:lnTo>
                <a:lnTo>
                  <a:pt x="2034" y="970"/>
                </a:lnTo>
                <a:lnTo>
                  <a:pt x="2047" y="970"/>
                </a:lnTo>
                <a:lnTo>
                  <a:pt x="2054" y="970"/>
                </a:lnTo>
                <a:lnTo>
                  <a:pt x="2054" y="963"/>
                </a:lnTo>
                <a:lnTo>
                  <a:pt x="2067" y="963"/>
                </a:lnTo>
                <a:lnTo>
                  <a:pt x="2067" y="956"/>
                </a:lnTo>
                <a:lnTo>
                  <a:pt x="2074" y="956"/>
                </a:lnTo>
                <a:lnTo>
                  <a:pt x="2074" y="950"/>
                </a:lnTo>
                <a:lnTo>
                  <a:pt x="2081" y="950"/>
                </a:lnTo>
                <a:lnTo>
                  <a:pt x="2087" y="950"/>
                </a:lnTo>
                <a:lnTo>
                  <a:pt x="2087" y="937"/>
                </a:lnTo>
                <a:lnTo>
                  <a:pt x="2094" y="937"/>
                </a:lnTo>
                <a:lnTo>
                  <a:pt x="2094" y="930"/>
                </a:lnTo>
                <a:lnTo>
                  <a:pt x="2108" y="930"/>
                </a:lnTo>
                <a:lnTo>
                  <a:pt x="2114" y="930"/>
                </a:lnTo>
                <a:lnTo>
                  <a:pt x="2114" y="923"/>
                </a:lnTo>
                <a:lnTo>
                  <a:pt x="2121" y="923"/>
                </a:lnTo>
                <a:lnTo>
                  <a:pt x="2128" y="923"/>
                </a:lnTo>
                <a:lnTo>
                  <a:pt x="2128" y="917"/>
                </a:lnTo>
                <a:lnTo>
                  <a:pt x="2135" y="917"/>
                </a:lnTo>
                <a:lnTo>
                  <a:pt x="2141" y="917"/>
                </a:lnTo>
                <a:lnTo>
                  <a:pt x="2141" y="910"/>
                </a:lnTo>
                <a:lnTo>
                  <a:pt x="2148" y="910"/>
                </a:lnTo>
                <a:lnTo>
                  <a:pt x="2148" y="903"/>
                </a:lnTo>
                <a:lnTo>
                  <a:pt x="2162" y="903"/>
                </a:lnTo>
                <a:lnTo>
                  <a:pt x="2168" y="903"/>
                </a:lnTo>
                <a:lnTo>
                  <a:pt x="2168" y="897"/>
                </a:lnTo>
                <a:lnTo>
                  <a:pt x="2168" y="890"/>
                </a:lnTo>
                <a:lnTo>
                  <a:pt x="2175" y="890"/>
                </a:lnTo>
                <a:lnTo>
                  <a:pt x="2175" y="883"/>
                </a:lnTo>
                <a:lnTo>
                  <a:pt x="2182" y="883"/>
                </a:lnTo>
                <a:lnTo>
                  <a:pt x="2182" y="877"/>
                </a:lnTo>
                <a:lnTo>
                  <a:pt x="2195" y="877"/>
                </a:lnTo>
                <a:lnTo>
                  <a:pt x="2195" y="870"/>
                </a:lnTo>
                <a:lnTo>
                  <a:pt x="2202" y="870"/>
                </a:lnTo>
                <a:lnTo>
                  <a:pt x="2202" y="857"/>
                </a:lnTo>
                <a:lnTo>
                  <a:pt x="2209" y="857"/>
                </a:lnTo>
                <a:lnTo>
                  <a:pt x="2209" y="850"/>
                </a:lnTo>
                <a:lnTo>
                  <a:pt x="2229" y="850"/>
                </a:lnTo>
                <a:lnTo>
                  <a:pt x="2236" y="850"/>
                </a:lnTo>
                <a:lnTo>
                  <a:pt x="2236" y="844"/>
                </a:lnTo>
                <a:lnTo>
                  <a:pt x="2242" y="844"/>
                </a:lnTo>
                <a:lnTo>
                  <a:pt x="2242" y="837"/>
                </a:lnTo>
                <a:lnTo>
                  <a:pt x="2249" y="837"/>
                </a:lnTo>
                <a:lnTo>
                  <a:pt x="2256" y="837"/>
                </a:lnTo>
                <a:lnTo>
                  <a:pt x="2256" y="830"/>
                </a:lnTo>
                <a:lnTo>
                  <a:pt x="2256" y="824"/>
                </a:lnTo>
                <a:lnTo>
                  <a:pt x="2263" y="824"/>
                </a:lnTo>
                <a:lnTo>
                  <a:pt x="2269" y="824"/>
                </a:lnTo>
                <a:lnTo>
                  <a:pt x="2269" y="817"/>
                </a:lnTo>
                <a:lnTo>
                  <a:pt x="2269" y="810"/>
                </a:lnTo>
                <a:lnTo>
                  <a:pt x="2276" y="810"/>
                </a:lnTo>
                <a:lnTo>
                  <a:pt x="2283" y="810"/>
                </a:lnTo>
                <a:lnTo>
                  <a:pt x="2283" y="804"/>
                </a:lnTo>
                <a:lnTo>
                  <a:pt x="2283" y="797"/>
                </a:lnTo>
                <a:lnTo>
                  <a:pt x="2296" y="797"/>
                </a:lnTo>
                <a:lnTo>
                  <a:pt x="2296" y="790"/>
                </a:lnTo>
                <a:lnTo>
                  <a:pt x="2310" y="790"/>
                </a:lnTo>
                <a:lnTo>
                  <a:pt x="2310" y="784"/>
                </a:lnTo>
                <a:lnTo>
                  <a:pt x="2310" y="777"/>
                </a:lnTo>
                <a:lnTo>
                  <a:pt x="2323" y="777"/>
                </a:lnTo>
                <a:lnTo>
                  <a:pt x="2337" y="777"/>
                </a:lnTo>
                <a:lnTo>
                  <a:pt x="2337" y="770"/>
                </a:lnTo>
                <a:lnTo>
                  <a:pt x="2343" y="770"/>
                </a:lnTo>
                <a:lnTo>
                  <a:pt x="2343" y="764"/>
                </a:lnTo>
                <a:lnTo>
                  <a:pt x="2350" y="764"/>
                </a:lnTo>
                <a:lnTo>
                  <a:pt x="2357" y="764"/>
                </a:lnTo>
                <a:lnTo>
                  <a:pt x="2357" y="757"/>
                </a:lnTo>
                <a:lnTo>
                  <a:pt x="2370" y="757"/>
                </a:lnTo>
                <a:lnTo>
                  <a:pt x="2370" y="751"/>
                </a:lnTo>
                <a:lnTo>
                  <a:pt x="2377" y="751"/>
                </a:lnTo>
                <a:lnTo>
                  <a:pt x="2384" y="751"/>
                </a:lnTo>
                <a:lnTo>
                  <a:pt x="2384" y="744"/>
                </a:lnTo>
                <a:lnTo>
                  <a:pt x="2397" y="744"/>
                </a:lnTo>
                <a:lnTo>
                  <a:pt x="2411" y="744"/>
                </a:lnTo>
                <a:lnTo>
                  <a:pt x="2411" y="737"/>
                </a:lnTo>
                <a:lnTo>
                  <a:pt x="2424" y="737"/>
                </a:lnTo>
                <a:lnTo>
                  <a:pt x="2438" y="737"/>
                </a:lnTo>
                <a:lnTo>
                  <a:pt x="2438" y="731"/>
                </a:lnTo>
                <a:lnTo>
                  <a:pt x="2451" y="731"/>
                </a:lnTo>
                <a:lnTo>
                  <a:pt x="2478" y="731"/>
                </a:lnTo>
                <a:lnTo>
                  <a:pt x="2478" y="724"/>
                </a:lnTo>
                <a:lnTo>
                  <a:pt x="2485" y="724"/>
                </a:lnTo>
                <a:lnTo>
                  <a:pt x="2491" y="724"/>
                </a:lnTo>
                <a:lnTo>
                  <a:pt x="2498" y="724"/>
                </a:lnTo>
                <a:lnTo>
                  <a:pt x="2498" y="717"/>
                </a:lnTo>
                <a:lnTo>
                  <a:pt x="2498" y="711"/>
                </a:lnTo>
                <a:lnTo>
                  <a:pt x="2518" y="711"/>
                </a:lnTo>
                <a:lnTo>
                  <a:pt x="2525" y="711"/>
                </a:lnTo>
                <a:lnTo>
                  <a:pt x="2525" y="704"/>
                </a:lnTo>
                <a:lnTo>
                  <a:pt x="2532" y="704"/>
                </a:lnTo>
                <a:lnTo>
                  <a:pt x="2539" y="704"/>
                </a:lnTo>
                <a:lnTo>
                  <a:pt x="2539" y="697"/>
                </a:lnTo>
                <a:lnTo>
                  <a:pt x="2559" y="697"/>
                </a:lnTo>
                <a:lnTo>
                  <a:pt x="2565" y="697"/>
                </a:lnTo>
                <a:lnTo>
                  <a:pt x="2565" y="691"/>
                </a:lnTo>
                <a:lnTo>
                  <a:pt x="2572" y="691"/>
                </a:lnTo>
                <a:lnTo>
                  <a:pt x="2579" y="691"/>
                </a:lnTo>
                <a:lnTo>
                  <a:pt x="2579" y="684"/>
                </a:lnTo>
                <a:lnTo>
                  <a:pt x="2592" y="684"/>
                </a:lnTo>
                <a:lnTo>
                  <a:pt x="2606" y="684"/>
                </a:lnTo>
                <a:lnTo>
                  <a:pt x="2613" y="684"/>
                </a:lnTo>
                <a:lnTo>
                  <a:pt x="2613" y="677"/>
                </a:lnTo>
                <a:lnTo>
                  <a:pt x="2633" y="677"/>
                </a:lnTo>
                <a:lnTo>
                  <a:pt x="2633" y="671"/>
                </a:lnTo>
                <a:lnTo>
                  <a:pt x="2640" y="671"/>
                </a:lnTo>
                <a:lnTo>
                  <a:pt x="2640" y="664"/>
                </a:lnTo>
                <a:lnTo>
                  <a:pt x="2653" y="664"/>
                </a:lnTo>
                <a:lnTo>
                  <a:pt x="2660" y="664"/>
                </a:lnTo>
                <a:lnTo>
                  <a:pt x="2660" y="658"/>
                </a:lnTo>
                <a:lnTo>
                  <a:pt x="2666" y="658"/>
                </a:lnTo>
                <a:lnTo>
                  <a:pt x="2666" y="651"/>
                </a:lnTo>
                <a:lnTo>
                  <a:pt x="2680" y="651"/>
                </a:lnTo>
                <a:lnTo>
                  <a:pt x="2707" y="651"/>
                </a:lnTo>
                <a:lnTo>
                  <a:pt x="2707" y="644"/>
                </a:lnTo>
                <a:lnTo>
                  <a:pt x="2720" y="644"/>
                </a:lnTo>
                <a:lnTo>
                  <a:pt x="2720" y="638"/>
                </a:lnTo>
                <a:lnTo>
                  <a:pt x="2734" y="638"/>
                </a:lnTo>
                <a:lnTo>
                  <a:pt x="2734" y="631"/>
                </a:lnTo>
                <a:lnTo>
                  <a:pt x="2741" y="631"/>
                </a:lnTo>
                <a:lnTo>
                  <a:pt x="2741" y="624"/>
                </a:lnTo>
                <a:lnTo>
                  <a:pt x="2747" y="624"/>
                </a:lnTo>
                <a:lnTo>
                  <a:pt x="2747" y="618"/>
                </a:lnTo>
                <a:lnTo>
                  <a:pt x="2761" y="618"/>
                </a:lnTo>
                <a:lnTo>
                  <a:pt x="2767" y="618"/>
                </a:lnTo>
                <a:lnTo>
                  <a:pt x="2767" y="611"/>
                </a:lnTo>
                <a:lnTo>
                  <a:pt x="2781" y="611"/>
                </a:lnTo>
                <a:lnTo>
                  <a:pt x="2781" y="604"/>
                </a:lnTo>
                <a:lnTo>
                  <a:pt x="2788" y="604"/>
                </a:lnTo>
                <a:lnTo>
                  <a:pt x="2788" y="598"/>
                </a:lnTo>
                <a:lnTo>
                  <a:pt x="2801" y="598"/>
                </a:lnTo>
                <a:lnTo>
                  <a:pt x="2801" y="591"/>
                </a:lnTo>
                <a:lnTo>
                  <a:pt x="2808" y="591"/>
                </a:lnTo>
                <a:lnTo>
                  <a:pt x="2808" y="584"/>
                </a:lnTo>
                <a:lnTo>
                  <a:pt x="2821" y="584"/>
                </a:lnTo>
                <a:lnTo>
                  <a:pt x="2821" y="578"/>
                </a:lnTo>
                <a:lnTo>
                  <a:pt x="2828" y="578"/>
                </a:lnTo>
                <a:lnTo>
                  <a:pt x="2835" y="578"/>
                </a:lnTo>
                <a:lnTo>
                  <a:pt x="2835" y="571"/>
                </a:lnTo>
                <a:lnTo>
                  <a:pt x="2848" y="571"/>
                </a:lnTo>
                <a:lnTo>
                  <a:pt x="2848" y="565"/>
                </a:lnTo>
                <a:lnTo>
                  <a:pt x="2848" y="558"/>
                </a:lnTo>
                <a:lnTo>
                  <a:pt x="2855" y="558"/>
                </a:lnTo>
                <a:lnTo>
                  <a:pt x="2862" y="558"/>
                </a:lnTo>
                <a:lnTo>
                  <a:pt x="2868" y="558"/>
                </a:lnTo>
                <a:lnTo>
                  <a:pt x="2868" y="551"/>
                </a:lnTo>
                <a:lnTo>
                  <a:pt x="2875" y="551"/>
                </a:lnTo>
                <a:lnTo>
                  <a:pt x="2882" y="551"/>
                </a:lnTo>
                <a:lnTo>
                  <a:pt x="2882" y="545"/>
                </a:lnTo>
                <a:lnTo>
                  <a:pt x="2895" y="545"/>
                </a:lnTo>
                <a:lnTo>
                  <a:pt x="2902" y="545"/>
                </a:lnTo>
                <a:lnTo>
                  <a:pt x="2902" y="538"/>
                </a:lnTo>
                <a:lnTo>
                  <a:pt x="2916" y="538"/>
                </a:lnTo>
                <a:lnTo>
                  <a:pt x="2916" y="531"/>
                </a:lnTo>
                <a:lnTo>
                  <a:pt x="2922" y="531"/>
                </a:lnTo>
                <a:lnTo>
                  <a:pt x="2929" y="531"/>
                </a:lnTo>
                <a:lnTo>
                  <a:pt x="2929" y="525"/>
                </a:lnTo>
                <a:lnTo>
                  <a:pt x="2936" y="525"/>
                </a:lnTo>
                <a:lnTo>
                  <a:pt x="2936" y="518"/>
                </a:lnTo>
                <a:lnTo>
                  <a:pt x="2942" y="518"/>
                </a:lnTo>
                <a:lnTo>
                  <a:pt x="2942" y="511"/>
                </a:lnTo>
                <a:lnTo>
                  <a:pt x="2942" y="505"/>
                </a:lnTo>
                <a:lnTo>
                  <a:pt x="2963" y="505"/>
                </a:lnTo>
                <a:lnTo>
                  <a:pt x="2976" y="505"/>
                </a:lnTo>
                <a:lnTo>
                  <a:pt x="2983" y="505"/>
                </a:lnTo>
                <a:lnTo>
                  <a:pt x="2983" y="498"/>
                </a:lnTo>
                <a:lnTo>
                  <a:pt x="2990" y="498"/>
                </a:lnTo>
                <a:lnTo>
                  <a:pt x="2990" y="491"/>
                </a:lnTo>
                <a:lnTo>
                  <a:pt x="2996" y="491"/>
                </a:lnTo>
                <a:lnTo>
                  <a:pt x="2996" y="485"/>
                </a:lnTo>
                <a:lnTo>
                  <a:pt x="3003" y="485"/>
                </a:lnTo>
                <a:lnTo>
                  <a:pt x="3017" y="485"/>
                </a:lnTo>
                <a:lnTo>
                  <a:pt x="3017" y="478"/>
                </a:lnTo>
                <a:lnTo>
                  <a:pt x="3030" y="478"/>
                </a:lnTo>
                <a:lnTo>
                  <a:pt x="3030" y="471"/>
                </a:lnTo>
                <a:lnTo>
                  <a:pt x="3043" y="471"/>
                </a:lnTo>
                <a:lnTo>
                  <a:pt x="3043" y="465"/>
                </a:lnTo>
                <a:lnTo>
                  <a:pt x="3050" y="465"/>
                </a:lnTo>
                <a:lnTo>
                  <a:pt x="3057" y="465"/>
                </a:lnTo>
                <a:lnTo>
                  <a:pt x="3070" y="465"/>
                </a:lnTo>
                <a:lnTo>
                  <a:pt x="3070" y="458"/>
                </a:lnTo>
                <a:lnTo>
                  <a:pt x="3077" y="458"/>
                </a:lnTo>
                <a:lnTo>
                  <a:pt x="3077" y="452"/>
                </a:lnTo>
                <a:lnTo>
                  <a:pt x="3084" y="452"/>
                </a:lnTo>
                <a:lnTo>
                  <a:pt x="3084" y="445"/>
                </a:lnTo>
                <a:lnTo>
                  <a:pt x="3084" y="438"/>
                </a:lnTo>
                <a:lnTo>
                  <a:pt x="3091" y="438"/>
                </a:lnTo>
                <a:lnTo>
                  <a:pt x="3091" y="432"/>
                </a:lnTo>
                <a:lnTo>
                  <a:pt x="3104" y="432"/>
                </a:lnTo>
                <a:lnTo>
                  <a:pt x="3111" y="432"/>
                </a:lnTo>
                <a:lnTo>
                  <a:pt x="3111" y="425"/>
                </a:lnTo>
                <a:lnTo>
                  <a:pt x="3131" y="425"/>
                </a:lnTo>
                <a:lnTo>
                  <a:pt x="3131" y="418"/>
                </a:lnTo>
                <a:lnTo>
                  <a:pt x="3144" y="418"/>
                </a:lnTo>
                <a:lnTo>
                  <a:pt x="3144" y="412"/>
                </a:lnTo>
                <a:lnTo>
                  <a:pt x="3151" y="412"/>
                </a:lnTo>
                <a:lnTo>
                  <a:pt x="3165" y="412"/>
                </a:lnTo>
                <a:lnTo>
                  <a:pt x="3165" y="405"/>
                </a:lnTo>
                <a:lnTo>
                  <a:pt x="3192" y="405"/>
                </a:lnTo>
                <a:lnTo>
                  <a:pt x="3192" y="398"/>
                </a:lnTo>
                <a:lnTo>
                  <a:pt x="3198" y="398"/>
                </a:lnTo>
                <a:lnTo>
                  <a:pt x="3205" y="398"/>
                </a:lnTo>
                <a:lnTo>
                  <a:pt x="3205" y="392"/>
                </a:lnTo>
                <a:lnTo>
                  <a:pt x="3205" y="385"/>
                </a:lnTo>
                <a:lnTo>
                  <a:pt x="3218" y="385"/>
                </a:lnTo>
                <a:lnTo>
                  <a:pt x="3225" y="385"/>
                </a:lnTo>
                <a:lnTo>
                  <a:pt x="3225" y="378"/>
                </a:lnTo>
                <a:lnTo>
                  <a:pt x="3239" y="378"/>
                </a:lnTo>
                <a:lnTo>
                  <a:pt x="3239" y="372"/>
                </a:lnTo>
                <a:lnTo>
                  <a:pt x="3245" y="372"/>
                </a:lnTo>
                <a:lnTo>
                  <a:pt x="3245" y="365"/>
                </a:lnTo>
                <a:lnTo>
                  <a:pt x="3259" y="365"/>
                </a:lnTo>
                <a:lnTo>
                  <a:pt x="3266" y="365"/>
                </a:lnTo>
                <a:lnTo>
                  <a:pt x="3266" y="359"/>
                </a:lnTo>
                <a:lnTo>
                  <a:pt x="3272" y="359"/>
                </a:lnTo>
                <a:lnTo>
                  <a:pt x="3279" y="359"/>
                </a:lnTo>
                <a:lnTo>
                  <a:pt x="3279" y="352"/>
                </a:lnTo>
                <a:lnTo>
                  <a:pt x="3286" y="352"/>
                </a:lnTo>
                <a:lnTo>
                  <a:pt x="3286" y="345"/>
                </a:lnTo>
                <a:lnTo>
                  <a:pt x="3293" y="345"/>
                </a:lnTo>
                <a:lnTo>
                  <a:pt x="3306" y="345"/>
                </a:lnTo>
                <a:lnTo>
                  <a:pt x="3306" y="339"/>
                </a:lnTo>
                <a:lnTo>
                  <a:pt x="3333" y="339"/>
                </a:lnTo>
                <a:lnTo>
                  <a:pt x="3333" y="332"/>
                </a:lnTo>
                <a:lnTo>
                  <a:pt x="3353" y="332"/>
                </a:lnTo>
                <a:lnTo>
                  <a:pt x="3360" y="332"/>
                </a:lnTo>
                <a:lnTo>
                  <a:pt x="3360" y="325"/>
                </a:lnTo>
                <a:lnTo>
                  <a:pt x="3387" y="325"/>
                </a:lnTo>
                <a:lnTo>
                  <a:pt x="3387" y="319"/>
                </a:lnTo>
                <a:lnTo>
                  <a:pt x="3387" y="312"/>
                </a:lnTo>
                <a:lnTo>
                  <a:pt x="3394" y="312"/>
                </a:lnTo>
                <a:lnTo>
                  <a:pt x="3400" y="312"/>
                </a:lnTo>
                <a:lnTo>
                  <a:pt x="3400" y="305"/>
                </a:lnTo>
                <a:lnTo>
                  <a:pt x="3414" y="305"/>
                </a:lnTo>
                <a:lnTo>
                  <a:pt x="3414" y="299"/>
                </a:lnTo>
                <a:lnTo>
                  <a:pt x="3420" y="299"/>
                </a:lnTo>
                <a:lnTo>
                  <a:pt x="3420" y="292"/>
                </a:lnTo>
                <a:lnTo>
                  <a:pt x="3427" y="292"/>
                </a:lnTo>
                <a:lnTo>
                  <a:pt x="3427" y="285"/>
                </a:lnTo>
                <a:lnTo>
                  <a:pt x="3427" y="279"/>
                </a:lnTo>
                <a:lnTo>
                  <a:pt x="3434" y="279"/>
                </a:lnTo>
                <a:lnTo>
                  <a:pt x="3434" y="272"/>
                </a:lnTo>
                <a:lnTo>
                  <a:pt x="3454" y="272"/>
                </a:lnTo>
                <a:lnTo>
                  <a:pt x="3454" y="266"/>
                </a:lnTo>
                <a:lnTo>
                  <a:pt x="3454" y="259"/>
                </a:lnTo>
                <a:lnTo>
                  <a:pt x="3474" y="259"/>
                </a:lnTo>
                <a:lnTo>
                  <a:pt x="3474" y="252"/>
                </a:lnTo>
                <a:lnTo>
                  <a:pt x="3481" y="252"/>
                </a:lnTo>
                <a:lnTo>
                  <a:pt x="3481" y="246"/>
                </a:lnTo>
                <a:lnTo>
                  <a:pt x="3501" y="246"/>
                </a:lnTo>
                <a:lnTo>
                  <a:pt x="3501" y="239"/>
                </a:lnTo>
                <a:lnTo>
                  <a:pt x="3515" y="239"/>
                </a:lnTo>
                <a:lnTo>
                  <a:pt x="3515" y="232"/>
                </a:lnTo>
                <a:lnTo>
                  <a:pt x="3528" y="232"/>
                </a:lnTo>
                <a:lnTo>
                  <a:pt x="3528" y="226"/>
                </a:lnTo>
                <a:lnTo>
                  <a:pt x="3535" y="226"/>
                </a:lnTo>
                <a:lnTo>
                  <a:pt x="3535" y="219"/>
                </a:lnTo>
                <a:lnTo>
                  <a:pt x="3542" y="219"/>
                </a:lnTo>
                <a:lnTo>
                  <a:pt x="3548" y="219"/>
                </a:lnTo>
                <a:lnTo>
                  <a:pt x="3548" y="212"/>
                </a:lnTo>
                <a:lnTo>
                  <a:pt x="3562" y="212"/>
                </a:lnTo>
                <a:lnTo>
                  <a:pt x="3562" y="206"/>
                </a:lnTo>
                <a:lnTo>
                  <a:pt x="3575" y="206"/>
                </a:lnTo>
                <a:lnTo>
                  <a:pt x="3575" y="199"/>
                </a:lnTo>
                <a:lnTo>
                  <a:pt x="3582" y="199"/>
                </a:lnTo>
                <a:lnTo>
                  <a:pt x="3582" y="192"/>
                </a:lnTo>
                <a:lnTo>
                  <a:pt x="3596" y="192"/>
                </a:lnTo>
                <a:lnTo>
                  <a:pt x="3596" y="186"/>
                </a:lnTo>
                <a:lnTo>
                  <a:pt x="3596" y="179"/>
                </a:lnTo>
                <a:lnTo>
                  <a:pt x="3602" y="179"/>
                </a:lnTo>
                <a:lnTo>
                  <a:pt x="3602" y="173"/>
                </a:lnTo>
                <a:lnTo>
                  <a:pt x="3629" y="173"/>
                </a:lnTo>
                <a:lnTo>
                  <a:pt x="3629" y="166"/>
                </a:lnTo>
                <a:lnTo>
                  <a:pt x="3649" y="166"/>
                </a:lnTo>
                <a:lnTo>
                  <a:pt x="3649" y="159"/>
                </a:lnTo>
                <a:lnTo>
                  <a:pt x="3656" y="159"/>
                </a:lnTo>
                <a:lnTo>
                  <a:pt x="3670" y="159"/>
                </a:lnTo>
                <a:lnTo>
                  <a:pt x="3670" y="153"/>
                </a:lnTo>
                <a:lnTo>
                  <a:pt x="3683" y="153"/>
                </a:lnTo>
                <a:lnTo>
                  <a:pt x="3683" y="146"/>
                </a:lnTo>
                <a:lnTo>
                  <a:pt x="3717" y="146"/>
                </a:lnTo>
                <a:lnTo>
                  <a:pt x="3717" y="139"/>
                </a:lnTo>
                <a:lnTo>
                  <a:pt x="3730" y="139"/>
                </a:lnTo>
                <a:lnTo>
                  <a:pt x="3730" y="126"/>
                </a:lnTo>
                <a:lnTo>
                  <a:pt x="3737" y="126"/>
                </a:lnTo>
                <a:lnTo>
                  <a:pt x="3737" y="119"/>
                </a:lnTo>
                <a:lnTo>
                  <a:pt x="3744" y="119"/>
                </a:lnTo>
                <a:lnTo>
                  <a:pt x="3744" y="113"/>
                </a:lnTo>
                <a:lnTo>
                  <a:pt x="3757" y="113"/>
                </a:lnTo>
                <a:lnTo>
                  <a:pt x="3757" y="106"/>
                </a:lnTo>
                <a:lnTo>
                  <a:pt x="3771" y="106"/>
                </a:lnTo>
                <a:lnTo>
                  <a:pt x="3771" y="99"/>
                </a:lnTo>
                <a:lnTo>
                  <a:pt x="3784" y="99"/>
                </a:lnTo>
                <a:lnTo>
                  <a:pt x="3784" y="93"/>
                </a:lnTo>
                <a:lnTo>
                  <a:pt x="3797" y="93"/>
                </a:lnTo>
                <a:lnTo>
                  <a:pt x="3824" y="93"/>
                </a:lnTo>
                <a:lnTo>
                  <a:pt x="3824" y="86"/>
                </a:lnTo>
                <a:lnTo>
                  <a:pt x="3831" y="86"/>
                </a:lnTo>
                <a:lnTo>
                  <a:pt x="3831" y="80"/>
                </a:lnTo>
                <a:lnTo>
                  <a:pt x="3838" y="80"/>
                </a:lnTo>
                <a:lnTo>
                  <a:pt x="3838" y="73"/>
                </a:lnTo>
                <a:lnTo>
                  <a:pt x="3845" y="73"/>
                </a:lnTo>
                <a:lnTo>
                  <a:pt x="3845" y="66"/>
                </a:lnTo>
                <a:lnTo>
                  <a:pt x="3851" y="66"/>
                </a:lnTo>
                <a:lnTo>
                  <a:pt x="3851" y="60"/>
                </a:lnTo>
                <a:lnTo>
                  <a:pt x="3858" y="60"/>
                </a:lnTo>
                <a:lnTo>
                  <a:pt x="3858" y="53"/>
                </a:lnTo>
                <a:lnTo>
                  <a:pt x="3865" y="53"/>
                </a:lnTo>
                <a:lnTo>
                  <a:pt x="3865" y="40"/>
                </a:lnTo>
                <a:lnTo>
                  <a:pt x="3865" y="33"/>
                </a:lnTo>
                <a:lnTo>
                  <a:pt x="3872" y="33"/>
                </a:lnTo>
                <a:lnTo>
                  <a:pt x="3872" y="26"/>
                </a:lnTo>
                <a:lnTo>
                  <a:pt x="3878" y="26"/>
                </a:lnTo>
                <a:lnTo>
                  <a:pt x="3878" y="20"/>
                </a:lnTo>
                <a:lnTo>
                  <a:pt x="3892" y="20"/>
                </a:lnTo>
                <a:lnTo>
                  <a:pt x="3892" y="13"/>
                </a:lnTo>
                <a:lnTo>
                  <a:pt x="3905" y="13"/>
                </a:lnTo>
                <a:lnTo>
                  <a:pt x="3905" y="6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2" name="Freeform 76"/>
          <p:cNvSpPr>
            <a:spLocks/>
          </p:cNvSpPr>
          <p:nvPr/>
        </p:nvSpPr>
        <p:spPr bwMode="auto">
          <a:xfrm>
            <a:off x="1377950" y="2708275"/>
            <a:ext cx="6210300" cy="2995613"/>
          </a:xfrm>
          <a:custGeom>
            <a:avLst/>
            <a:gdLst>
              <a:gd name="T0" fmla="*/ 2147483647 w 3912"/>
              <a:gd name="T1" fmla="*/ 2147483647 h 1887"/>
              <a:gd name="T2" fmla="*/ 2147483647 w 3912"/>
              <a:gd name="T3" fmla="*/ 2147483647 h 1887"/>
              <a:gd name="T4" fmla="*/ 2147483647 w 3912"/>
              <a:gd name="T5" fmla="*/ 2147483647 h 1887"/>
              <a:gd name="T6" fmla="*/ 2147483647 w 3912"/>
              <a:gd name="T7" fmla="*/ 2147483647 h 1887"/>
              <a:gd name="T8" fmla="*/ 2147483647 w 3912"/>
              <a:gd name="T9" fmla="*/ 2147483647 h 1887"/>
              <a:gd name="T10" fmla="*/ 2147483647 w 3912"/>
              <a:gd name="T11" fmla="*/ 2147483647 h 1887"/>
              <a:gd name="T12" fmla="*/ 2147483647 w 3912"/>
              <a:gd name="T13" fmla="*/ 2147483647 h 1887"/>
              <a:gd name="T14" fmla="*/ 2147483647 w 3912"/>
              <a:gd name="T15" fmla="*/ 2147483647 h 1887"/>
              <a:gd name="T16" fmla="*/ 2147483647 w 3912"/>
              <a:gd name="T17" fmla="*/ 2147483647 h 1887"/>
              <a:gd name="T18" fmla="*/ 2147483647 w 3912"/>
              <a:gd name="T19" fmla="*/ 2147483647 h 1887"/>
              <a:gd name="T20" fmla="*/ 2147483647 w 3912"/>
              <a:gd name="T21" fmla="*/ 2147483647 h 1887"/>
              <a:gd name="T22" fmla="*/ 2147483647 w 3912"/>
              <a:gd name="T23" fmla="*/ 2147483647 h 1887"/>
              <a:gd name="T24" fmla="*/ 2147483647 w 3912"/>
              <a:gd name="T25" fmla="*/ 2147483647 h 1887"/>
              <a:gd name="T26" fmla="*/ 2147483647 w 3912"/>
              <a:gd name="T27" fmla="*/ 2147483647 h 1887"/>
              <a:gd name="T28" fmla="*/ 2147483647 w 3912"/>
              <a:gd name="T29" fmla="*/ 2147483647 h 1887"/>
              <a:gd name="T30" fmla="*/ 2147483647 w 3912"/>
              <a:gd name="T31" fmla="*/ 2147483647 h 1887"/>
              <a:gd name="T32" fmla="*/ 2147483647 w 3912"/>
              <a:gd name="T33" fmla="*/ 2147483647 h 1887"/>
              <a:gd name="T34" fmla="*/ 2147483647 w 3912"/>
              <a:gd name="T35" fmla="*/ 2147483647 h 1887"/>
              <a:gd name="T36" fmla="*/ 2147483647 w 3912"/>
              <a:gd name="T37" fmla="*/ 2147483647 h 1887"/>
              <a:gd name="T38" fmla="*/ 2147483647 w 3912"/>
              <a:gd name="T39" fmla="*/ 2147483647 h 1887"/>
              <a:gd name="T40" fmla="*/ 2147483647 w 3912"/>
              <a:gd name="T41" fmla="*/ 2147483647 h 1887"/>
              <a:gd name="T42" fmla="*/ 2147483647 w 3912"/>
              <a:gd name="T43" fmla="*/ 2147483647 h 1887"/>
              <a:gd name="T44" fmla="*/ 2147483647 w 3912"/>
              <a:gd name="T45" fmla="*/ 2147483647 h 1887"/>
              <a:gd name="T46" fmla="*/ 2147483647 w 3912"/>
              <a:gd name="T47" fmla="*/ 2147483647 h 1887"/>
              <a:gd name="T48" fmla="*/ 2147483647 w 3912"/>
              <a:gd name="T49" fmla="*/ 2147483647 h 1887"/>
              <a:gd name="T50" fmla="*/ 2147483647 w 3912"/>
              <a:gd name="T51" fmla="*/ 2147483647 h 1887"/>
              <a:gd name="T52" fmla="*/ 2147483647 w 3912"/>
              <a:gd name="T53" fmla="*/ 2147483647 h 1887"/>
              <a:gd name="T54" fmla="*/ 2147483647 w 3912"/>
              <a:gd name="T55" fmla="*/ 2147483647 h 1887"/>
              <a:gd name="T56" fmla="*/ 2147483647 w 3912"/>
              <a:gd name="T57" fmla="*/ 2147483647 h 1887"/>
              <a:gd name="T58" fmla="*/ 2147483647 w 3912"/>
              <a:gd name="T59" fmla="*/ 2147483647 h 1887"/>
              <a:gd name="T60" fmla="*/ 2147483647 w 3912"/>
              <a:gd name="T61" fmla="*/ 2147483647 h 1887"/>
              <a:gd name="T62" fmla="*/ 2147483647 w 3912"/>
              <a:gd name="T63" fmla="*/ 2147483647 h 1887"/>
              <a:gd name="T64" fmla="*/ 2147483647 w 3912"/>
              <a:gd name="T65" fmla="*/ 2147483647 h 1887"/>
              <a:gd name="T66" fmla="*/ 2147483647 w 3912"/>
              <a:gd name="T67" fmla="*/ 2147483647 h 1887"/>
              <a:gd name="T68" fmla="*/ 2147483647 w 3912"/>
              <a:gd name="T69" fmla="*/ 2147483647 h 1887"/>
              <a:gd name="T70" fmla="*/ 2147483647 w 3912"/>
              <a:gd name="T71" fmla="*/ 2147483647 h 1887"/>
              <a:gd name="T72" fmla="*/ 2147483647 w 3912"/>
              <a:gd name="T73" fmla="*/ 2147483647 h 1887"/>
              <a:gd name="T74" fmla="*/ 2147483647 w 3912"/>
              <a:gd name="T75" fmla="*/ 2147483647 h 1887"/>
              <a:gd name="T76" fmla="*/ 2147483647 w 3912"/>
              <a:gd name="T77" fmla="*/ 2147483647 h 1887"/>
              <a:gd name="T78" fmla="*/ 2147483647 w 3912"/>
              <a:gd name="T79" fmla="*/ 2147483647 h 1887"/>
              <a:gd name="T80" fmla="*/ 2147483647 w 3912"/>
              <a:gd name="T81" fmla="*/ 2147483647 h 1887"/>
              <a:gd name="T82" fmla="*/ 2147483647 w 3912"/>
              <a:gd name="T83" fmla="*/ 2147483647 h 1887"/>
              <a:gd name="T84" fmla="*/ 2147483647 w 3912"/>
              <a:gd name="T85" fmla="*/ 2147483647 h 1887"/>
              <a:gd name="T86" fmla="*/ 2147483647 w 3912"/>
              <a:gd name="T87" fmla="*/ 2147483647 h 1887"/>
              <a:gd name="T88" fmla="*/ 2147483647 w 3912"/>
              <a:gd name="T89" fmla="*/ 2147483647 h 1887"/>
              <a:gd name="T90" fmla="*/ 2147483647 w 3912"/>
              <a:gd name="T91" fmla="*/ 2147483647 h 1887"/>
              <a:gd name="T92" fmla="*/ 2147483647 w 3912"/>
              <a:gd name="T93" fmla="*/ 2147483647 h 1887"/>
              <a:gd name="T94" fmla="*/ 2147483647 w 3912"/>
              <a:gd name="T95" fmla="*/ 2147483647 h 1887"/>
              <a:gd name="T96" fmla="*/ 2147483647 w 3912"/>
              <a:gd name="T97" fmla="*/ 2147483647 h 1887"/>
              <a:gd name="T98" fmla="*/ 2147483647 w 3912"/>
              <a:gd name="T99" fmla="*/ 2147483647 h 1887"/>
              <a:gd name="T100" fmla="*/ 2147483647 w 3912"/>
              <a:gd name="T101" fmla="*/ 2147483647 h 1887"/>
              <a:gd name="T102" fmla="*/ 2147483647 w 3912"/>
              <a:gd name="T103" fmla="*/ 2147483647 h 1887"/>
              <a:gd name="T104" fmla="*/ 2147483647 w 3912"/>
              <a:gd name="T105" fmla="*/ 2147483647 h 1887"/>
              <a:gd name="T106" fmla="*/ 2147483647 w 3912"/>
              <a:gd name="T107" fmla="*/ 2147483647 h 1887"/>
              <a:gd name="T108" fmla="*/ 2147483647 w 3912"/>
              <a:gd name="T109" fmla="*/ 2147483647 h 1887"/>
              <a:gd name="T110" fmla="*/ 2147483647 w 3912"/>
              <a:gd name="T111" fmla="*/ 2147483647 h 1887"/>
              <a:gd name="T112" fmla="*/ 2147483647 w 3912"/>
              <a:gd name="T113" fmla="*/ 2147483647 h 1887"/>
              <a:gd name="T114" fmla="*/ 2147483647 w 3912"/>
              <a:gd name="T115" fmla="*/ 2147483647 h 1887"/>
              <a:gd name="T116" fmla="*/ 2147483647 w 3912"/>
              <a:gd name="T117" fmla="*/ 2147483647 h 1887"/>
              <a:gd name="T118" fmla="*/ 2147483647 w 3912"/>
              <a:gd name="T119" fmla="*/ 2147483647 h 1887"/>
              <a:gd name="T120" fmla="*/ 2147483647 w 3912"/>
              <a:gd name="T121" fmla="*/ 2147483647 h 188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912"/>
              <a:gd name="T184" fmla="*/ 0 h 1887"/>
              <a:gd name="T185" fmla="*/ 3912 w 3912"/>
              <a:gd name="T186" fmla="*/ 1887 h 188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912" h="1887">
                <a:moveTo>
                  <a:pt x="0" y="1887"/>
                </a:moveTo>
                <a:lnTo>
                  <a:pt x="14" y="1887"/>
                </a:lnTo>
                <a:lnTo>
                  <a:pt x="27" y="1887"/>
                </a:lnTo>
                <a:lnTo>
                  <a:pt x="34" y="1887"/>
                </a:lnTo>
                <a:lnTo>
                  <a:pt x="34" y="1881"/>
                </a:lnTo>
                <a:lnTo>
                  <a:pt x="34" y="1874"/>
                </a:lnTo>
                <a:lnTo>
                  <a:pt x="48" y="1874"/>
                </a:lnTo>
                <a:lnTo>
                  <a:pt x="61" y="1874"/>
                </a:lnTo>
                <a:lnTo>
                  <a:pt x="61" y="1867"/>
                </a:lnTo>
                <a:lnTo>
                  <a:pt x="68" y="1867"/>
                </a:lnTo>
                <a:lnTo>
                  <a:pt x="68" y="1861"/>
                </a:lnTo>
                <a:lnTo>
                  <a:pt x="75" y="1861"/>
                </a:lnTo>
                <a:lnTo>
                  <a:pt x="81" y="1861"/>
                </a:lnTo>
                <a:lnTo>
                  <a:pt x="81" y="1854"/>
                </a:lnTo>
                <a:lnTo>
                  <a:pt x="88" y="1854"/>
                </a:lnTo>
                <a:lnTo>
                  <a:pt x="88" y="1847"/>
                </a:lnTo>
                <a:lnTo>
                  <a:pt x="95" y="1847"/>
                </a:lnTo>
                <a:lnTo>
                  <a:pt x="95" y="1841"/>
                </a:lnTo>
                <a:lnTo>
                  <a:pt x="108" y="1841"/>
                </a:lnTo>
                <a:lnTo>
                  <a:pt x="122" y="1841"/>
                </a:lnTo>
                <a:lnTo>
                  <a:pt x="122" y="1834"/>
                </a:lnTo>
                <a:lnTo>
                  <a:pt x="128" y="1834"/>
                </a:lnTo>
                <a:lnTo>
                  <a:pt x="128" y="1827"/>
                </a:lnTo>
                <a:lnTo>
                  <a:pt x="128" y="1821"/>
                </a:lnTo>
                <a:lnTo>
                  <a:pt x="135" y="1821"/>
                </a:lnTo>
                <a:lnTo>
                  <a:pt x="135" y="1814"/>
                </a:lnTo>
                <a:lnTo>
                  <a:pt x="142" y="1814"/>
                </a:lnTo>
                <a:lnTo>
                  <a:pt x="142" y="1808"/>
                </a:lnTo>
                <a:lnTo>
                  <a:pt x="149" y="1808"/>
                </a:lnTo>
                <a:lnTo>
                  <a:pt x="149" y="1801"/>
                </a:lnTo>
                <a:lnTo>
                  <a:pt x="149" y="1794"/>
                </a:lnTo>
                <a:lnTo>
                  <a:pt x="155" y="1794"/>
                </a:lnTo>
                <a:lnTo>
                  <a:pt x="155" y="1788"/>
                </a:lnTo>
                <a:lnTo>
                  <a:pt x="162" y="1788"/>
                </a:lnTo>
                <a:lnTo>
                  <a:pt x="162" y="1781"/>
                </a:lnTo>
                <a:lnTo>
                  <a:pt x="162" y="1774"/>
                </a:lnTo>
                <a:lnTo>
                  <a:pt x="169" y="1774"/>
                </a:lnTo>
                <a:lnTo>
                  <a:pt x="176" y="1774"/>
                </a:lnTo>
                <a:lnTo>
                  <a:pt x="176" y="1768"/>
                </a:lnTo>
                <a:lnTo>
                  <a:pt x="182" y="1768"/>
                </a:lnTo>
                <a:lnTo>
                  <a:pt x="182" y="1761"/>
                </a:lnTo>
                <a:lnTo>
                  <a:pt x="189" y="1761"/>
                </a:lnTo>
                <a:lnTo>
                  <a:pt x="189" y="1754"/>
                </a:lnTo>
                <a:lnTo>
                  <a:pt x="196" y="1754"/>
                </a:lnTo>
                <a:lnTo>
                  <a:pt x="202" y="1754"/>
                </a:lnTo>
                <a:lnTo>
                  <a:pt x="202" y="1748"/>
                </a:lnTo>
                <a:lnTo>
                  <a:pt x="209" y="1748"/>
                </a:lnTo>
                <a:lnTo>
                  <a:pt x="209" y="1741"/>
                </a:lnTo>
                <a:lnTo>
                  <a:pt x="209" y="1734"/>
                </a:lnTo>
                <a:lnTo>
                  <a:pt x="216" y="1734"/>
                </a:lnTo>
                <a:lnTo>
                  <a:pt x="216" y="1728"/>
                </a:lnTo>
                <a:lnTo>
                  <a:pt x="229" y="1728"/>
                </a:lnTo>
                <a:lnTo>
                  <a:pt x="236" y="1728"/>
                </a:lnTo>
                <a:lnTo>
                  <a:pt x="236" y="1721"/>
                </a:lnTo>
                <a:lnTo>
                  <a:pt x="250" y="1721"/>
                </a:lnTo>
                <a:lnTo>
                  <a:pt x="256" y="1721"/>
                </a:lnTo>
                <a:lnTo>
                  <a:pt x="256" y="1714"/>
                </a:lnTo>
                <a:lnTo>
                  <a:pt x="263" y="1714"/>
                </a:lnTo>
                <a:lnTo>
                  <a:pt x="263" y="1701"/>
                </a:lnTo>
                <a:lnTo>
                  <a:pt x="276" y="1701"/>
                </a:lnTo>
                <a:lnTo>
                  <a:pt x="276" y="1695"/>
                </a:lnTo>
                <a:lnTo>
                  <a:pt x="283" y="1695"/>
                </a:lnTo>
                <a:lnTo>
                  <a:pt x="283" y="1688"/>
                </a:lnTo>
                <a:lnTo>
                  <a:pt x="290" y="1688"/>
                </a:lnTo>
                <a:lnTo>
                  <a:pt x="290" y="1681"/>
                </a:lnTo>
                <a:lnTo>
                  <a:pt x="297" y="1681"/>
                </a:lnTo>
                <a:lnTo>
                  <a:pt x="297" y="1675"/>
                </a:lnTo>
                <a:lnTo>
                  <a:pt x="303" y="1675"/>
                </a:lnTo>
                <a:lnTo>
                  <a:pt x="310" y="1675"/>
                </a:lnTo>
                <a:lnTo>
                  <a:pt x="317" y="1675"/>
                </a:lnTo>
                <a:lnTo>
                  <a:pt x="317" y="1668"/>
                </a:lnTo>
                <a:lnTo>
                  <a:pt x="324" y="1668"/>
                </a:lnTo>
                <a:lnTo>
                  <a:pt x="330" y="1668"/>
                </a:lnTo>
                <a:lnTo>
                  <a:pt x="330" y="1661"/>
                </a:lnTo>
                <a:lnTo>
                  <a:pt x="330" y="1655"/>
                </a:lnTo>
                <a:lnTo>
                  <a:pt x="337" y="1655"/>
                </a:lnTo>
                <a:lnTo>
                  <a:pt x="337" y="1648"/>
                </a:lnTo>
                <a:lnTo>
                  <a:pt x="344" y="1648"/>
                </a:lnTo>
                <a:lnTo>
                  <a:pt x="344" y="1641"/>
                </a:lnTo>
                <a:lnTo>
                  <a:pt x="357" y="1641"/>
                </a:lnTo>
                <a:lnTo>
                  <a:pt x="357" y="1635"/>
                </a:lnTo>
                <a:lnTo>
                  <a:pt x="371" y="1635"/>
                </a:lnTo>
                <a:lnTo>
                  <a:pt x="377" y="1635"/>
                </a:lnTo>
                <a:lnTo>
                  <a:pt x="377" y="1628"/>
                </a:lnTo>
                <a:lnTo>
                  <a:pt x="384" y="1628"/>
                </a:lnTo>
                <a:lnTo>
                  <a:pt x="384" y="1621"/>
                </a:lnTo>
                <a:lnTo>
                  <a:pt x="391" y="1621"/>
                </a:lnTo>
                <a:lnTo>
                  <a:pt x="398" y="1621"/>
                </a:lnTo>
                <a:lnTo>
                  <a:pt x="398" y="1615"/>
                </a:lnTo>
                <a:lnTo>
                  <a:pt x="404" y="1615"/>
                </a:lnTo>
                <a:lnTo>
                  <a:pt x="411" y="1615"/>
                </a:lnTo>
                <a:lnTo>
                  <a:pt x="418" y="1615"/>
                </a:lnTo>
                <a:lnTo>
                  <a:pt x="418" y="1608"/>
                </a:lnTo>
                <a:lnTo>
                  <a:pt x="425" y="1608"/>
                </a:lnTo>
                <a:lnTo>
                  <a:pt x="425" y="1602"/>
                </a:lnTo>
                <a:lnTo>
                  <a:pt x="431" y="1602"/>
                </a:lnTo>
                <a:lnTo>
                  <a:pt x="431" y="1595"/>
                </a:lnTo>
                <a:lnTo>
                  <a:pt x="438" y="1595"/>
                </a:lnTo>
                <a:lnTo>
                  <a:pt x="438" y="1588"/>
                </a:lnTo>
                <a:lnTo>
                  <a:pt x="438" y="1582"/>
                </a:lnTo>
                <a:lnTo>
                  <a:pt x="445" y="1582"/>
                </a:lnTo>
                <a:lnTo>
                  <a:pt x="445" y="1575"/>
                </a:lnTo>
                <a:lnTo>
                  <a:pt x="452" y="1575"/>
                </a:lnTo>
                <a:lnTo>
                  <a:pt x="458" y="1575"/>
                </a:lnTo>
                <a:lnTo>
                  <a:pt x="458" y="1568"/>
                </a:lnTo>
                <a:lnTo>
                  <a:pt x="465" y="1568"/>
                </a:lnTo>
                <a:lnTo>
                  <a:pt x="472" y="1568"/>
                </a:lnTo>
                <a:lnTo>
                  <a:pt x="472" y="1562"/>
                </a:lnTo>
                <a:lnTo>
                  <a:pt x="478" y="1562"/>
                </a:lnTo>
                <a:lnTo>
                  <a:pt x="485" y="1562"/>
                </a:lnTo>
                <a:lnTo>
                  <a:pt x="485" y="1555"/>
                </a:lnTo>
                <a:lnTo>
                  <a:pt x="499" y="1555"/>
                </a:lnTo>
                <a:lnTo>
                  <a:pt x="505" y="1555"/>
                </a:lnTo>
                <a:lnTo>
                  <a:pt x="505" y="1548"/>
                </a:lnTo>
                <a:lnTo>
                  <a:pt x="519" y="1548"/>
                </a:lnTo>
                <a:lnTo>
                  <a:pt x="532" y="1548"/>
                </a:lnTo>
                <a:lnTo>
                  <a:pt x="532" y="1542"/>
                </a:lnTo>
                <a:lnTo>
                  <a:pt x="539" y="1542"/>
                </a:lnTo>
                <a:lnTo>
                  <a:pt x="539" y="1535"/>
                </a:lnTo>
                <a:lnTo>
                  <a:pt x="546" y="1535"/>
                </a:lnTo>
                <a:lnTo>
                  <a:pt x="553" y="1535"/>
                </a:lnTo>
                <a:lnTo>
                  <a:pt x="553" y="1528"/>
                </a:lnTo>
                <a:lnTo>
                  <a:pt x="559" y="1528"/>
                </a:lnTo>
                <a:lnTo>
                  <a:pt x="559" y="1522"/>
                </a:lnTo>
                <a:lnTo>
                  <a:pt x="566" y="1522"/>
                </a:lnTo>
                <a:lnTo>
                  <a:pt x="573" y="1522"/>
                </a:lnTo>
                <a:lnTo>
                  <a:pt x="586" y="1522"/>
                </a:lnTo>
                <a:lnTo>
                  <a:pt x="586" y="1515"/>
                </a:lnTo>
                <a:lnTo>
                  <a:pt x="586" y="1509"/>
                </a:lnTo>
                <a:lnTo>
                  <a:pt x="593" y="1509"/>
                </a:lnTo>
                <a:lnTo>
                  <a:pt x="593" y="1502"/>
                </a:lnTo>
                <a:lnTo>
                  <a:pt x="600" y="1502"/>
                </a:lnTo>
                <a:lnTo>
                  <a:pt x="606" y="1502"/>
                </a:lnTo>
                <a:lnTo>
                  <a:pt x="606" y="1495"/>
                </a:lnTo>
                <a:lnTo>
                  <a:pt x="620" y="1495"/>
                </a:lnTo>
                <a:lnTo>
                  <a:pt x="620" y="1489"/>
                </a:lnTo>
                <a:lnTo>
                  <a:pt x="640" y="1489"/>
                </a:lnTo>
                <a:lnTo>
                  <a:pt x="640" y="1482"/>
                </a:lnTo>
                <a:lnTo>
                  <a:pt x="647" y="1482"/>
                </a:lnTo>
                <a:lnTo>
                  <a:pt x="653" y="1482"/>
                </a:lnTo>
                <a:lnTo>
                  <a:pt x="653" y="1475"/>
                </a:lnTo>
                <a:lnTo>
                  <a:pt x="660" y="1475"/>
                </a:lnTo>
                <a:lnTo>
                  <a:pt x="660" y="1469"/>
                </a:lnTo>
                <a:lnTo>
                  <a:pt x="667" y="1469"/>
                </a:lnTo>
                <a:lnTo>
                  <a:pt x="680" y="1469"/>
                </a:lnTo>
                <a:lnTo>
                  <a:pt x="680" y="1462"/>
                </a:lnTo>
                <a:lnTo>
                  <a:pt x="687" y="1462"/>
                </a:lnTo>
                <a:lnTo>
                  <a:pt x="687" y="1455"/>
                </a:lnTo>
                <a:lnTo>
                  <a:pt x="694" y="1455"/>
                </a:lnTo>
                <a:lnTo>
                  <a:pt x="701" y="1455"/>
                </a:lnTo>
                <a:lnTo>
                  <a:pt x="701" y="1449"/>
                </a:lnTo>
                <a:lnTo>
                  <a:pt x="701" y="1442"/>
                </a:lnTo>
                <a:lnTo>
                  <a:pt x="707" y="1442"/>
                </a:lnTo>
                <a:lnTo>
                  <a:pt x="728" y="1442"/>
                </a:lnTo>
                <a:lnTo>
                  <a:pt x="728" y="1435"/>
                </a:lnTo>
                <a:lnTo>
                  <a:pt x="734" y="1435"/>
                </a:lnTo>
                <a:lnTo>
                  <a:pt x="741" y="1435"/>
                </a:lnTo>
                <a:lnTo>
                  <a:pt x="741" y="1429"/>
                </a:lnTo>
                <a:lnTo>
                  <a:pt x="761" y="1429"/>
                </a:lnTo>
                <a:lnTo>
                  <a:pt x="761" y="1422"/>
                </a:lnTo>
                <a:lnTo>
                  <a:pt x="781" y="1422"/>
                </a:lnTo>
                <a:lnTo>
                  <a:pt x="788" y="1422"/>
                </a:lnTo>
                <a:lnTo>
                  <a:pt x="795" y="1422"/>
                </a:lnTo>
                <a:lnTo>
                  <a:pt x="795" y="1416"/>
                </a:lnTo>
                <a:lnTo>
                  <a:pt x="802" y="1416"/>
                </a:lnTo>
                <a:lnTo>
                  <a:pt x="815" y="1416"/>
                </a:lnTo>
                <a:lnTo>
                  <a:pt x="815" y="1409"/>
                </a:lnTo>
                <a:lnTo>
                  <a:pt x="815" y="1402"/>
                </a:lnTo>
                <a:lnTo>
                  <a:pt x="829" y="1402"/>
                </a:lnTo>
                <a:lnTo>
                  <a:pt x="842" y="1402"/>
                </a:lnTo>
                <a:lnTo>
                  <a:pt x="842" y="1396"/>
                </a:lnTo>
                <a:lnTo>
                  <a:pt x="849" y="1396"/>
                </a:lnTo>
                <a:lnTo>
                  <a:pt x="855" y="1396"/>
                </a:lnTo>
                <a:lnTo>
                  <a:pt x="855" y="1389"/>
                </a:lnTo>
                <a:lnTo>
                  <a:pt x="869" y="1389"/>
                </a:lnTo>
                <a:lnTo>
                  <a:pt x="869" y="1382"/>
                </a:lnTo>
                <a:lnTo>
                  <a:pt x="882" y="1382"/>
                </a:lnTo>
                <a:lnTo>
                  <a:pt x="882" y="1376"/>
                </a:lnTo>
                <a:lnTo>
                  <a:pt x="889" y="1376"/>
                </a:lnTo>
                <a:lnTo>
                  <a:pt x="909" y="1376"/>
                </a:lnTo>
                <a:lnTo>
                  <a:pt x="916" y="1376"/>
                </a:lnTo>
                <a:lnTo>
                  <a:pt x="916" y="1369"/>
                </a:lnTo>
                <a:lnTo>
                  <a:pt x="930" y="1369"/>
                </a:lnTo>
                <a:lnTo>
                  <a:pt x="936" y="1369"/>
                </a:lnTo>
                <a:lnTo>
                  <a:pt x="936" y="1362"/>
                </a:lnTo>
                <a:lnTo>
                  <a:pt x="943" y="1362"/>
                </a:lnTo>
                <a:lnTo>
                  <a:pt x="943" y="1356"/>
                </a:lnTo>
                <a:lnTo>
                  <a:pt x="956" y="1356"/>
                </a:lnTo>
                <a:lnTo>
                  <a:pt x="956" y="1349"/>
                </a:lnTo>
                <a:lnTo>
                  <a:pt x="977" y="1349"/>
                </a:lnTo>
                <a:lnTo>
                  <a:pt x="977" y="1342"/>
                </a:lnTo>
                <a:lnTo>
                  <a:pt x="983" y="1342"/>
                </a:lnTo>
                <a:lnTo>
                  <a:pt x="997" y="1342"/>
                </a:lnTo>
                <a:lnTo>
                  <a:pt x="997" y="1336"/>
                </a:lnTo>
                <a:lnTo>
                  <a:pt x="1004" y="1336"/>
                </a:lnTo>
                <a:lnTo>
                  <a:pt x="1010" y="1336"/>
                </a:lnTo>
                <a:lnTo>
                  <a:pt x="1010" y="1329"/>
                </a:lnTo>
                <a:lnTo>
                  <a:pt x="1017" y="1329"/>
                </a:lnTo>
                <a:lnTo>
                  <a:pt x="1017" y="1323"/>
                </a:lnTo>
                <a:lnTo>
                  <a:pt x="1024" y="1323"/>
                </a:lnTo>
                <a:lnTo>
                  <a:pt x="1024" y="1316"/>
                </a:lnTo>
                <a:lnTo>
                  <a:pt x="1031" y="1316"/>
                </a:lnTo>
                <a:lnTo>
                  <a:pt x="1031" y="1309"/>
                </a:lnTo>
                <a:lnTo>
                  <a:pt x="1037" y="1309"/>
                </a:lnTo>
                <a:lnTo>
                  <a:pt x="1044" y="1309"/>
                </a:lnTo>
                <a:lnTo>
                  <a:pt x="1044" y="1303"/>
                </a:lnTo>
                <a:lnTo>
                  <a:pt x="1044" y="1296"/>
                </a:lnTo>
                <a:lnTo>
                  <a:pt x="1051" y="1296"/>
                </a:lnTo>
                <a:lnTo>
                  <a:pt x="1057" y="1296"/>
                </a:lnTo>
                <a:lnTo>
                  <a:pt x="1064" y="1296"/>
                </a:lnTo>
                <a:lnTo>
                  <a:pt x="1064" y="1289"/>
                </a:lnTo>
                <a:lnTo>
                  <a:pt x="1071" y="1289"/>
                </a:lnTo>
                <a:lnTo>
                  <a:pt x="1071" y="1283"/>
                </a:lnTo>
                <a:lnTo>
                  <a:pt x="1078" y="1283"/>
                </a:lnTo>
                <a:lnTo>
                  <a:pt x="1078" y="1276"/>
                </a:lnTo>
                <a:lnTo>
                  <a:pt x="1084" y="1276"/>
                </a:lnTo>
                <a:lnTo>
                  <a:pt x="1091" y="1276"/>
                </a:lnTo>
                <a:lnTo>
                  <a:pt x="1091" y="1269"/>
                </a:lnTo>
                <a:lnTo>
                  <a:pt x="1091" y="1263"/>
                </a:lnTo>
                <a:lnTo>
                  <a:pt x="1105" y="1263"/>
                </a:lnTo>
                <a:lnTo>
                  <a:pt x="1111" y="1263"/>
                </a:lnTo>
                <a:lnTo>
                  <a:pt x="1111" y="1256"/>
                </a:lnTo>
                <a:lnTo>
                  <a:pt x="1118" y="1256"/>
                </a:lnTo>
                <a:lnTo>
                  <a:pt x="1118" y="1249"/>
                </a:lnTo>
                <a:lnTo>
                  <a:pt x="1125" y="1249"/>
                </a:lnTo>
                <a:lnTo>
                  <a:pt x="1125" y="1243"/>
                </a:lnTo>
                <a:lnTo>
                  <a:pt x="1131" y="1243"/>
                </a:lnTo>
                <a:lnTo>
                  <a:pt x="1138" y="1243"/>
                </a:lnTo>
                <a:lnTo>
                  <a:pt x="1138" y="1236"/>
                </a:lnTo>
                <a:lnTo>
                  <a:pt x="1152" y="1236"/>
                </a:lnTo>
                <a:lnTo>
                  <a:pt x="1158" y="1236"/>
                </a:lnTo>
                <a:lnTo>
                  <a:pt x="1158" y="1230"/>
                </a:lnTo>
                <a:lnTo>
                  <a:pt x="1165" y="1230"/>
                </a:lnTo>
                <a:lnTo>
                  <a:pt x="1172" y="1230"/>
                </a:lnTo>
                <a:lnTo>
                  <a:pt x="1172" y="1223"/>
                </a:lnTo>
                <a:lnTo>
                  <a:pt x="1179" y="1223"/>
                </a:lnTo>
                <a:lnTo>
                  <a:pt x="1192" y="1223"/>
                </a:lnTo>
                <a:lnTo>
                  <a:pt x="1192" y="1216"/>
                </a:lnTo>
                <a:lnTo>
                  <a:pt x="1199" y="1216"/>
                </a:lnTo>
                <a:lnTo>
                  <a:pt x="1199" y="1210"/>
                </a:lnTo>
                <a:lnTo>
                  <a:pt x="1199" y="1203"/>
                </a:lnTo>
                <a:lnTo>
                  <a:pt x="1206" y="1203"/>
                </a:lnTo>
                <a:lnTo>
                  <a:pt x="1206" y="1196"/>
                </a:lnTo>
                <a:lnTo>
                  <a:pt x="1219" y="1196"/>
                </a:lnTo>
                <a:lnTo>
                  <a:pt x="1219" y="1190"/>
                </a:lnTo>
                <a:lnTo>
                  <a:pt x="1226" y="1190"/>
                </a:lnTo>
                <a:lnTo>
                  <a:pt x="1226" y="1183"/>
                </a:lnTo>
                <a:lnTo>
                  <a:pt x="1232" y="1183"/>
                </a:lnTo>
                <a:lnTo>
                  <a:pt x="1232" y="1176"/>
                </a:lnTo>
                <a:lnTo>
                  <a:pt x="1239" y="1176"/>
                </a:lnTo>
                <a:lnTo>
                  <a:pt x="1253" y="1176"/>
                </a:lnTo>
                <a:lnTo>
                  <a:pt x="1253" y="1170"/>
                </a:lnTo>
                <a:lnTo>
                  <a:pt x="1259" y="1170"/>
                </a:lnTo>
                <a:lnTo>
                  <a:pt x="1259" y="1163"/>
                </a:lnTo>
                <a:lnTo>
                  <a:pt x="1273" y="1163"/>
                </a:lnTo>
                <a:lnTo>
                  <a:pt x="1286" y="1163"/>
                </a:lnTo>
                <a:lnTo>
                  <a:pt x="1293" y="1163"/>
                </a:lnTo>
                <a:lnTo>
                  <a:pt x="1293" y="1156"/>
                </a:lnTo>
                <a:lnTo>
                  <a:pt x="1300" y="1156"/>
                </a:lnTo>
                <a:lnTo>
                  <a:pt x="1300" y="1150"/>
                </a:lnTo>
                <a:lnTo>
                  <a:pt x="1307" y="1150"/>
                </a:lnTo>
                <a:lnTo>
                  <a:pt x="1307" y="1143"/>
                </a:lnTo>
                <a:lnTo>
                  <a:pt x="1313" y="1143"/>
                </a:lnTo>
                <a:lnTo>
                  <a:pt x="1320" y="1143"/>
                </a:lnTo>
                <a:lnTo>
                  <a:pt x="1320" y="1136"/>
                </a:lnTo>
                <a:lnTo>
                  <a:pt x="1320" y="1130"/>
                </a:lnTo>
                <a:lnTo>
                  <a:pt x="1327" y="1130"/>
                </a:lnTo>
                <a:lnTo>
                  <a:pt x="1333" y="1130"/>
                </a:lnTo>
                <a:lnTo>
                  <a:pt x="1333" y="1123"/>
                </a:lnTo>
                <a:lnTo>
                  <a:pt x="1347" y="1123"/>
                </a:lnTo>
                <a:lnTo>
                  <a:pt x="1347" y="1117"/>
                </a:lnTo>
                <a:lnTo>
                  <a:pt x="1354" y="1117"/>
                </a:lnTo>
                <a:lnTo>
                  <a:pt x="1360" y="1117"/>
                </a:lnTo>
                <a:lnTo>
                  <a:pt x="1360" y="1110"/>
                </a:lnTo>
                <a:lnTo>
                  <a:pt x="1360" y="1103"/>
                </a:lnTo>
                <a:lnTo>
                  <a:pt x="1374" y="1103"/>
                </a:lnTo>
                <a:lnTo>
                  <a:pt x="1381" y="1103"/>
                </a:lnTo>
                <a:lnTo>
                  <a:pt x="1381" y="1097"/>
                </a:lnTo>
                <a:lnTo>
                  <a:pt x="1394" y="1097"/>
                </a:lnTo>
                <a:lnTo>
                  <a:pt x="1401" y="1097"/>
                </a:lnTo>
                <a:lnTo>
                  <a:pt x="1401" y="1090"/>
                </a:lnTo>
                <a:lnTo>
                  <a:pt x="1408" y="1090"/>
                </a:lnTo>
                <a:lnTo>
                  <a:pt x="1414" y="1090"/>
                </a:lnTo>
                <a:lnTo>
                  <a:pt x="1421" y="1090"/>
                </a:lnTo>
                <a:lnTo>
                  <a:pt x="1421" y="1083"/>
                </a:lnTo>
                <a:lnTo>
                  <a:pt x="1421" y="1077"/>
                </a:lnTo>
                <a:lnTo>
                  <a:pt x="1434" y="1077"/>
                </a:lnTo>
                <a:lnTo>
                  <a:pt x="1434" y="1070"/>
                </a:lnTo>
                <a:lnTo>
                  <a:pt x="1441" y="1070"/>
                </a:lnTo>
                <a:lnTo>
                  <a:pt x="1448" y="1070"/>
                </a:lnTo>
                <a:lnTo>
                  <a:pt x="1448" y="1063"/>
                </a:lnTo>
                <a:lnTo>
                  <a:pt x="1461" y="1063"/>
                </a:lnTo>
                <a:lnTo>
                  <a:pt x="1461" y="1057"/>
                </a:lnTo>
                <a:lnTo>
                  <a:pt x="1468" y="1057"/>
                </a:lnTo>
                <a:lnTo>
                  <a:pt x="1475" y="1057"/>
                </a:lnTo>
                <a:lnTo>
                  <a:pt x="1475" y="1050"/>
                </a:lnTo>
                <a:lnTo>
                  <a:pt x="1482" y="1050"/>
                </a:lnTo>
                <a:lnTo>
                  <a:pt x="1482" y="1043"/>
                </a:lnTo>
                <a:lnTo>
                  <a:pt x="1488" y="1043"/>
                </a:lnTo>
                <a:lnTo>
                  <a:pt x="1488" y="1037"/>
                </a:lnTo>
                <a:lnTo>
                  <a:pt x="1502" y="1037"/>
                </a:lnTo>
                <a:lnTo>
                  <a:pt x="1508" y="1037"/>
                </a:lnTo>
                <a:lnTo>
                  <a:pt x="1515" y="1037"/>
                </a:lnTo>
                <a:lnTo>
                  <a:pt x="1515" y="1030"/>
                </a:lnTo>
                <a:lnTo>
                  <a:pt x="1529" y="1030"/>
                </a:lnTo>
                <a:lnTo>
                  <a:pt x="1529" y="1024"/>
                </a:lnTo>
                <a:lnTo>
                  <a:pt x="1542" y="1024"/>
                </a:lnTo>
                <a:lnTo>
                  <a:pt x="1542" y="1017"/>
                </a:lnTo>
                <a:lnTo>
                  <a:pt x="1542" y="1010"/>
                </a:lnTo>
                <a:lnTo>
                  <a:pt x="1549" y="1010"/>
                </a:lnTo>
                <a:lnTo>
                  <a:pt x="1556" y="1010"/>
                </a:lnTo>
                <a:lnTo>
                  <a:pt x="1562" y="1010"/>
                </a:lnTo>
                <a:lnTo>
                  <a:pt x="1562" y="1004"/>
                </a:lnTo>
                <a:lnTo>
                  <a:pt x="1569" y="1004"/>
                </a:lnTo>
                <a:lnTo>
                  <a:pt x="1569" y="997"/>
                </a:lnTo>
                <a:lnTo>
                  <a:pt x="1583" y="997"/>
                </a:lnTo>
                <a:lnTo>
                  <a:pt x="1583" y="990"/>
                </a:lnTo>
                <a:lnTo>
                  <a:pt x="1589" y="990"/>
                </a:lnTo>
                <a:lnTo>
                  <a:pt x="1589" y="984"/>
                </a:lnTo>
                <a:lnTo>
                  <a:pt x="1596" y="984"/>
                </a:lnTo>
                <a:lnTo>
                  <a:pt x="1603" y="984"/>
                </a:lnTo>
                <a:lnTo>
                  <a:pt x="1603" y="970"/>
                </a:lnTo>
                <a:lnTo>
                  <a:pt x="1630" y="970"/>
                </a:lnTo>
                <a:lnTo>
                  <a:pt x="1636" y="970"/>
                </a:lnTo>
                <a:lnTo>
                  <a:pt x="1643" y="970"/>
                </a:lnTo>
                <a:lnTo>
                  <a:pt x="1643" y="964"/>
                </a:lnTo>
                <a:lnTo>
                  <a:pt x="1650" y="964"/>
                </a:lnTo>
                <a:lnTo>
                  <a:pt x="1650" y="957"/>
                </a:lnTo>
                <a:lnTo>
                  <a:pt x="1657" y="957"/>
                </a:lnTo>
                <a:lnTo>
                  <a:pt x="1677" y="957"/>
                </a:lnTo>
                <a:lnTo>
                  <a:pt x="1677" y="950"/>
                </a:lnTo>
                <a:lnTo>
                  <a:pt x="1697" y="950"/>
                </a:lnTo>
                <a:lnTo>
                  <a:pt x="1704" y="950"/>
                </a:lnTo>
                <a:lnTo>
                  <a:pt x="1704" y="944"/>
                </a:lnTo>
                <a:lnTo>
                  <a:pt x="1710" y="944"/>
                </a:lnTo>
                <a:lnTo>
                  <a:pt x="1710" y="937"/>
                </a:lnTo>
                <a:lnTo>
                  <a:pt x="1717" y="937"/>
                </a:lnTo>
                <a:lnTo>
                  <a:pt x="1717" y="931"/>
                </a:lnTo>
                <a:lnTo>
                  <a:pt x="1724" y="931"/>
                </a:lnTo>
                <a:lnTo>
                  <a:pt x="1724" y="924"/>
                </a:lnTo>
                <a:lnTo>
                  <a:pt x="1737" y="924"/>
                </a:lnTo>
                <a:lnTo>
                  <a:pt x="1737" y="917"/>
                </a:lnTo>
                <a:lnTo>
                  <a:pt x="1751" y="917"/>
                </a:lnTo>
                <a:lnTo>
                  <a:pt x="1751" y="911"/>
                </a:lnTo>
                <a:lnTo>
                  <a:pt x="1758" y="911"/>
                </a:lnTo>
                <a:lnTo>
                  <a:pt x="1771" y="911"/>
                </a:lnTo>
                <a:lnTo>
                  <a:pt x="1771" y="904"/>
                </a:lnTo>
                <a:lnTo>
                  <a:pt x="1785" y="904"/>
                </a:lnTo>
                <a:lnTo>
                  <a:pt x="1791" y="904"/>
                </a:lnTo>
                <a:lnTo>
                  <a:pt x="1791" y="897"/>
                </a:lnTo>
                <a:lnTo>
                  <a:pt x="1798" y="897"/>
                </a:lnTo>
                <a:lnTo>
                  <a:pt x="1798" y="891"/>
                </a:lnTo>
                <a:lnTo>
                  <a:pt x="1805" y="891"/>
                </a:lnTo>
                <a:lnTo>
                  <a:pt x="1811" y="891"/>
                </a:lnTo>
                <a:lnTo>
                  <a:pt x="1811" y="884"/>
                </a:lnTo>
                <a:lnTo>
                  <a:pt x="1825" y="884"/>
                </a:lnTo>
                <a:lnTo>
                  <a:pt x="1825" y="877"/>
                </a:lnTo>
                <a:lnTo>
                  <a:pt x="1845" y="877"/>
                </a:lnTo>
                <a:lnTo>
                  <a:pt x="1845" y="871"/>
                </a:lnTo>
                <a:lnTo>
                  <a:pt x="1852" y="871"/>
                </a:lnTo>
                <a:lnTo>
                  <a:pt x="1852" y="864"/>
                </a:lnTo>
                <a:lnTo>
                  <a:pt x="1852" y="857"/>
                </a:lnTo>
                <a:lnTo>
                  <a:pt x="1859" y="857"/>
                </a:lnTo>
                <a:lnTo>
                  <a:pt x="1859" y="851"/>
                </a:lnTo>
                <a:lnTo>
                  <a:pt x="1872" y="851"/>
                </a:lnTo>
                <a:lnTo>
                  <a:pt x="1872" y="844"/>
                </a:lnTo>
                <a:lnTo>
                  <a:pt x="1879" y="844"/>
                </a:lnTo>
                <a:lnTo>
                  <a:pt x="1879" y="838"/>
                </a:lnTo>
                <a:lnTo>
                  <a:pt x="1886" y="838"/>
                </a:lnTo>
                <a:lnTo>
                  <a:pt x="1892" y="838"/>
                </a:lnTo>
                <a:lnTo>
                  <a:pt x="1892" y="831"/>
                </a:lnTo>
                <a:lnTo>
                  <a:pt x="1899" y="831"/>
                </a:lnTo>
                <a:lnTo>
                  <a:pt x="1912" y="831"/>
                </a:lnTo>
                <a:lnTo>
                  <a:pt x="1912" y="824"/>
                </a:lnTo>
                <a:lnTo>
                  <a:pt x="1919" y="824"/>
                </a:lnTo>
                <a:lnTo>
                  <a:pt x="1926" y="824"/>
                </a:lnTo>
                <a:lnTo>
                  <a:pt x="1926" y="818"/>
                </a:lnTo>
                <a:lnTo>
                  <a:pt x="1946" y="818"/>
                </a:lnTo>
                <a:lnTo>
                  <a:pt x="1946" y="811"/>
                </a:lnTo>
                <a:lnTo>
                  <a:pt x="1973" y="811"/>
                </a:lnTo>
                <a:lnTo>
                  <a:pt x="1973" y="804"/>
                </a:lnTo>
                <a:lnTo>
                  <a:pt x="1986" y="804"/>
                </a:lnTo>
                <a:lnTo>
                  <a:pt x="2007" y="804"/>
                </a:lnTo>
                <a:lnTo>
                  <a:pt x="2013" y="804"/>
                </a:lnTo>
                <a:lnTo>
                  <a:pt x="2013" y="798"/>
                </a:lnTo>
                <a:lnTo>
                  <a:pt x="2013" y="791"/>
                </a:lnTo>
                <a:lnTo>
                  <a:pt x="2020" y="791"/>
                </a:lnTo>
                <a:lnTo>
                  <a:pt x="2020" y="784"/>
                </a:lnTo>
                <a:lnTo>
                  <a:pt x="2027" y="784"/>
                </a:lnTo>
                <a:lnTo>
                  <a:pt x="2034" y="784"/>
                </a:lnTo>
                <a:lnTo>
                  <a:pt x="2047" y="784"/>
                </a:lnTo>
                <a:lnTo>
                  <a:pt x="2047" y="778"/>
                </a:lnTo>
                <a:lnTo>
                  <a:pt x="2054" y="778"/>
                </a:lnTo>
                <a:lnTo>
                  <a:pt x="2054" y="771"/>
                </a:lnTo>
                <a:lnTo>
                  <a:pt x="2061" y="771"/>
                </a:lnTo>
                <a:lnTo>
                  <a:pt x="2074" y="771"/>
                </a:lnTo>
                <a:lnTo>
                  <a:pt x="2087" y="771"/>
                </a:lnTo>
                <a:lnTo>
                  <a:pt x="2087" y="764"/>
                </a:lnTo>
                <a:lnTo>
                  <a:pt x="2094" y="764"/>
                </a:lnTo>
                <a:lnTo>
                  <a:pt x="2094" y="758"/>
                </a:lnTo>
                <a:lnTo>
                  <a:pt x="2108" y="758"/>
                </a:lnTo>
                <a:lnTo>
                  <a:pt x="2114" y="758"/>
                </a:lnTo>
                <a:lnTo>
                  <a:pt x="2114" y="751"/>
                </a:lnTo>
                <a:lnTo>
                  <a:pt x="2121" y="751"/>
                </a:lnTo>
                <a:lnTo>
                  <a:pt x="2128" y="751"/>
                </a:lnTo>
                <a:lnTo>
                  <a:pt x="2128" y="745"/>
                </a:lnTo>
                <a:lnTo>
                  <a:pt x="2135" y="745"/>
                </a:lnTo>
                <a:lnTo>
                  <a:pt x="2135" y="738"/>
                </a:lnTo>
                <a:lnTo>
                  <a:pt x="2141" y="738"/>
                </a:lnTo>
                <a:lnTo>
                  <a:pt x="2141" y="731"/>
                </a:lnTo>
                <a:lnTo>
                  <a:pt x="2175" y="731"/>
                </a:lnTo>
                <a:lnTo>
                  <a:pt x="2182" y="731"/>
                </a:lnTo>
                <a:lnTo>
                  <a:pt x="2182" y="725"/>
                </a:lnTo>
                <a:lnTo>
                  <a:pt x="2188" y="725"/>
                </a:lnTo>
                <a:lnTo>
                  <a:pt x="2195" y="725"/>
                </a:lnTo>
                <a:lnTo>
                  <a:pt x="2195" y="718"/>
                </a:lnTo>
                <a:lnTo>
                  <a:pt x="2202" y="718"/>
                </a:lnTo>
                <a:lnTo>
                  <a:pt x="2202" y="711"/>
                </a:lnTo>
                <a:lnTo>
                  <a:pt x="2209" y="711"/>
                </a:lnTo>
                <a:lnTo>
                  <a:pt x="2215" y="711"/>
                </a:lnTo>
                <a:lnTo>
                  <a:pt x="2215" y="705"/>
                </a:lnTo>
                <a:lnTo>
                  <a:pt x="2222" y="705"/>
                </a:lnTo>
                <a:lnTo>
                  <a:pt x="2222" y="698"/>
                </a:lnTo>
                <a:lnTo>
                  <a:pt x="2229" y="698"/>
                </a:lnTo>
                <a:lnTo>
                  <a:pt x="2229" y="685"/>
                </a:lnTo>
                <a:lnTo>
                  <a:pt x="2236" y="685"/>
                </a:lnTo>
                <a:lnTo>
                  <a:pt x="2236" y="678"/>
                </a:lnTo>
                <a:lnTo>
                  <a:pt x="2236" y="671"/>
                </a:lnTo>
                <a:lnTo>
                  <a:pt x="2242" y="671"/>
                </a:lnTo>
                <a:lnTo>
                  <a:pt x="2249" y="671"/>
                </a:lnTo>
                <a:lnTo>
                  <a:pt x="2249" y="665"/>
                </a:lnTo>
                <a:lnTo>
                  <a:pt x="2256" y="665"/>
                </a:lnTo>
                <a:lnTo>
                  <a:pt x="2263" y="665"/>
                </a:lnTo>
                <a:lnTo>
                  <a:pt x="2263" y="658"/>
                </a:lnTo>
                <a:lnTo>
                  <a:pt x="2263" y="652"/>
                </a:lnTo>
                <a:lnTo>
                  <a:pt x="2269" y="652"/>
                </a:lnTo>
                <a:lnTo>
                  <a:pt x="2276" y="652"/>
                </a:lnTo>
                <a:lnTo>
                  <a:pt x="2276" y="645"/>
                </a:lnTo>
                <a:lnTo>
                  <a:pt x="2283" y="645"/>
                </a:lnTo>
                <a:lnTo>
                  <a:pt x="2283" y="638"/>
                </a:lnTo>
                <a:lnTo>
                  <a:pt x="2289" y="638"/>
                </a:lnTo>
                <a:lnTo>
                  <a:pt x="2296" y="638"/>
                </a:lnTo>
                <a:lnTo>
                  <a:pt x="2296" y="632"/>
                </a:lnTo>
                <a:lnTo>
                  <a:pt x="2310" y="632"/>
                </a:lnTo>
                <a:lnTo>
                  <a:pt x="2316" y="632"/>
                </a:lnTo>
                <a:lnTo>
                  <a:pt x="2316" y="625"/>
                </a:lnTo>
                <a:lnTo>
                  <a:pt x="2323" y="625"/>
                </a:lnTo>
                <a:lnTo>
                  <a:pt x="2323" y="618"/>
                </a:lnTo>
                <a:lnTo>
                  <a:pt x="2350" y="618"/>
                </a:lnTo>
                <a:lnTo>
                  <a:pt x="2350" y="612"/>
                </a:lnTo>
                <a:lnTo>
                  <a:pt x="2357" y="612"/>
                </a:lnTo>
                <a:lnTo>
                  <a:pt x="2357" y="605"/>
                </a:lnTo>
                <a:lnTo>
                  <a:pt x="2370" y="605"/>
                </a:lnTo>
                <a:lnTo>
                  <a:pt x="2377" y="605"/>
                </a:lnTo>
                <a:lnTo>
                  <a:pt x="2377" y="598"/>
                </a:lnTo>
                <a:lnTo>
                  <a:pt x="2384" y="598"/>
                </a:lnTo>
                <a:lnTo>
                  <a:pt x="2397" y="598"/>
                </a:lnTo>
                <a:lnTo>
                  <a:pt x="2397" y="592"/>
                </a:lnTo>
                <a:lnTo>
                  <a:pt x="2417" y="592"/>
                </a:lnTo>
                <a:lnTo>
                  <a:pt x="2417" y="585"/>
                </a:lnTo>
                <a:lnTo>
                  <a:pt x="2424" y="585"/>
                </a:lnTo>
                <a:lnTo>
                  <a:pt x="2431" y="585"/>
                </a:lnTo>
                <a:lnTo>
                  <a:pt x="2431" y="578"/>
                </a:lnTo>
                <a:lnTo>
                  <a:pt x="2444" y="578"/>
                </a:lnTo>
                <a:lnTo>
                  <a:pt x="2451" y="578"/>
                </a:lnTo>
                <a:lnTo>
                  <a:pt x="2451" y="572"/>
                </a:lnTo>
                <a:lnTo>
                  <a:pt x="2451" y="565"/>
                </a:lnTo>
                <a:lnTo>
                  <a:pt x="2458" y="565"/>
                </a:lnTo>
                <a:lnTo>
                  <a:pt x="2464" y="565"/>
                </a:lnTo>
                <a:lnTo>
                  <a:pt x="2464" y="558"/>
                </a:lnTo>
                <a:lnTo>
                  <a:pt x="2471" y="558"/>
                </a:lnTo>
                <a:lnTo>
                  <a:pt x="2478" y="558"/>
                </a:lnTo>
                <a:lnTo>
                  <a:pt x="2478" y="552"/>
                </a:lnTo>
                <a:lnTo>
                  <a:pt x="2491" y="552"/>
                </a:lnTo>
                <a:lnTo>
                  <a:pt x="2498" y="552"/>
                </a:lnTo>
                <a:lnTo>
                  <a:pt x="2498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59" y="539"/>
                </a:lnTo>
                <a:lnTo>
                  <a:pt x="2579" y="539"/>
                </a:lnTo>
                <a:lnTo>
                  <a:pt x="2586" y="539"/>
                </a:lnTo>
                <a:lnTo>
                  <a:pt x="2586" y="532"/>
                </a:lnTo>
                <a:lnTo>
                  <a:pt x="2592" y="532"/>
                </a:lnTo>
                <a:lnTo>
                  <a:pt x="2592" y="525"/>
                </a:lnTo>
                <a:lnTo>
                  <a:pt x="2599" y="525"/>
                </a:lnTo>
                <a:lnTo>
                  <a:pt x="2613" y="525"/>
                </a:lnTo>
                <a:lnTo>
                  <a:pt x="2613" y="519"/>
                </a:lnTo>
                <a:lnTo>
                  <a:pt x="2633" y="519"/>
                </a:lnTo>
                <a:lnTo>
                  <a:pt x="2633" y="512"/>
                </a:lnTo>
                <a:lnTo>
                  <a:pt x="2640" y="512"/>
                </a:lnTo>
                <a:lnTo>
                  <a:pt x="2646" y="512"/>
                </a:lnTo>
                <a:lnTo>
                  <a:pt x="2646" y="505"/>
                </a:lnTo>
                <a:lnTo>
                  <a:pt x="2653" y="505"/>
                </a:lnTo>
                <a:lnTo>
                  <a:pt x="2660" y="505"/>
                </a:lnTo>
                <a:lnTo>
                  <a:pt x="2660" y="499"/>
                </a:lnTo>
                <a:lnTo>
                  <a:pt x="2673" y="499"/>
                </a:lnTo>
                <a:lnTo>
                  <a:pt x="2680" y="499"/>
                </a:lnTo>
                <a:lnTo>
                  <a:pt x="2680" y="492"/>
                </a:lnTo>
                <a:lnTo>
                  <a:pt x="2687" y="492"/>
                </a:lnTo>
                <a:lnTo>
                  <a:pt x="2687" y="485"/>
                </a:lnTo>
                <a:lnTo>
                  <a:pt x="2693" y="485"/>
                </a:lnTo>
                <a:lnTo>
                  <a:pt x="2700" y="485"/>
                </a:lnTo>
                <a:lnTo>
                  <a:pt x="2700" y="479"/>
                </a:lnTo>
                <a:lnTo>
                  <a:pt x="2707" y="479"/>
                </a:lnTo>
                <a:lnTo>
                  <a:pt x="2714" y="479"/>
                </a:lnTo>
                <a:lnTo>
                  <a:pt x="2714" y="472"/>
                </a:lnTo>
                <a:lnTo>
                  <a:pt x="2714" y="465"/>
                </a:lnTo>
                <a:lnTo>
                  <a:pt x="2720" y="465"/>
                </a:lnTo>
                <a:lnTo>
                  <a:pt x="2734" y="465"/>
                </a:lnTo>
                <a:lnTo>
                  <a:pt x="2734" y="459"/>
                </a:lnTo>
                <a:lnTo>
                  <a:pt x="2741" y="459"/>
                </a:lnTo>
                <a:lnTo>
                  <a:pt x="2741" y="452"/>
                </a:lnTo>
                <a:lnTo>
                  <a:pt x="2747" y="452"/>
                </a:lnTo>
                <a:lnTo>
                  <a:pt x="2747" y="446"/>
                </a:lnTo>
                <a:lnTo>
                  <a:pt x="2754" y="446"/>
                </a:lnTo>
                <a:lnTo>
                  <a:pt x="2761" y="446"/>
                </a:lnTo>
                <a:lnTo>
                  <a:pt x="2761" y="439"/>
                </a:lnTo>
                <a:lnTo>
                  <a:pt x="2781" y="439"/>
                </a:lnTo>
                <a:lnTo>
                  <a:pt x="2781" y="432"/>
                </a:lnTo>
                <a:lnTo>
                  <a:pt x="2788" y="432"/>
                </a:lnTo>
                <a:lnTo>
                  <a:pt x="2788" y="426"/>
                </a:lnTo>
                <a:lnTo>
                  <a:pt x="2794" y="426"/>
                </a:lnTo>
                <a:lnTo>
                  <a:pt x="2801" y="426"/>
                </a:lnTo>
                <a:lnTo>
                  <a:pt x="2808" y="426"/>
                </a:lnTo>
                <a:lnTo>
                  <a:pt x="2808" y="419"/>
                </a:lnTo>
                <a:lnTo>
                  <a:pt x="2815" y="419"/>
                </a:lnTo>
                <a:lnTo>
                  <a:pt x="2815" y="412"/>
                </a:lnTo>
                <a:lnTo>
                  <a:pt x="2835" y="412"/>
                </a:lnTo>
                <a:lnTo>
                  <a:pt x="2835" y="406"/>
                </a:lnTo>
                <a:lnTo>
                  <a:pt x="2841" y="406"/>
                </a:lnTo>
                <a:lnTo>
                  <a:pt x="2841" y="399"/>
                </a:lnTo>
                <a:lnTo>
                  <a:pt x="2855" y="399"/>
                </a:lnTo>
                <a:lnTo>
                  <a:pt x="2862" y="399"/>
                </a:lnTo>
                <a:lnTo>
                  <a:pt x="2862" y="392"/>
                </a:lnTo>
                <a:lnTo>
                  <a:pt x="2875" y="392"/>
                </a:lnTo>
                <a:lnTo>
                  <a:pt x="2875" y="386"/>
                </a:lnTo>
                <a:lnTo>
                  <a:pt x="2882" y="386"/>
                </a:lnTo>
                <a:lnTo>
                  <a:pt x="2882" y="379"/>
                </a:lnTo>
                <a:lnTo>
                  <a:pt x="2889" y="379"/>
                </a:lnTo>
                <a:lnTo>
                  <a:pt x="2895" y="379"/>
                </a:lnTo>
                <a:lnTo>
                  <a:pt x="2895" y="372"/>
                </a:lnTo>
                <a:lnTo>
                  <a:pt x="2902" y="372"/>
                </a:lnTo>
                <a:lnTo>
                  <a:pt x="2902" y="366"/>
                </a:lnTo>
                <a:lnTo>
                  <a:pt x="2909" y="366"/>
                </a:lnTo>
                <a:lnTo>
                  <a:pt x="2942" y="366"/>
                </a:lnTo>
                <a:lnTo>
                  <a:pt x="2942" y="359"/>
                </a:lnTo>
                <a:lnTo>
                  <a:pt x="2956" y="359"/>
                </a:lnTo>
                <a:lnTo>
                  <a:pt x="2963" y="359"/>
                </a:lnTo>
                <a:lnTo>
                  <a:pt x="2963" y="353"/>
                </a:lnTo>
                <a:lnTo>
                  <a:pt x="2983" y="353"/>
                </a:lnTo>
                <a:lnTo>
                  <a:pt x="2983" y="346"/>
                </a:lnTo>
                <a:lnTo>
                  <a:pt x="2990" y="346"/>
                </a:lnTo>
                <a:lnTo>
                  <a:pt x="3023" y="346"/>
                </a:lnTo>
                <a:lnTo>
                  <a:pt x="3023" y="339"/>
                </a:lnTo>
                <a:lnTo>
                  <a:pt x="3050" y="339"/>
                </a:lnTo>
                <a:lnTo>
                  <a:pt x="3057" y="339"/>
                </a:lnTo>
                <a:lnTo>
                  <a:pt x="3057" y="333"/>
                </a:lnTo>
                <a:lnTo>
                  <a:pt x="3070" y="333"/>
                </a:lnTo>
                <a:lnTo>
                  <a:pt x="3070" y="326"/>
                </a:lnTo>
                <a:lnTo>
                  <a:pt x="3077" y="326"/>
                </a:lnTo>
                <a:lnTo>
                  <a:pt x="3077" y="319"/>
                </a:lnTo>
                <a:lnTo>
                  <a:pt x="3084" y="319"/>
                </a:lnTo>
                <a:lnTo>
                  <a:pt x="3091" y="319"/>
                </a:lnTo>
                <a:lnTo>
                  <a:pt x="3091" y="313"/>
                </a:lnTo>
                <a:lnTo>
                  <a:pt x="3091" y="306"/>
                </a:lnTo>
                <a:lnTo>
                  <a:pt x="3097" y="306"/>
                </a:lnTo>
                <a:lnTo>
                  <a:pt x="3097" y="299"/>
                </a:lnTo>
                <a:lnTo>
                  <a:pt x="3111" y="299"/>
                </a:lnTo>
                <a:lnTo>
                  <a:pt x="3144" y="299"/>
                </a:lnTo>
                <a:lnTo>
                  <a:pt x="3144" y="293"/>
                </a:lnTo>
                <a:lnTo>
                  <a:pt x="3158" y="293"/>
                </a:lnTo>
                <a:lnTo>
                  <a:pt x="3165" y="293"/>
                </a:lnTo>
                <a:lnTo>
                  <a:pt x="3165" y="286"/>
                </a:lnTo>
                <a:lnTo>
                  <a:pt x="3192" y="286"/>
                </a:lnTo>
                <a:lnTo>
                  <a:pt x="3198" y="286"/>
                </a:lnTo>
                <a:lnTo>
                  <a:pt x="3198" y="279"/>
                </a:lnTo>
                <a:lnTo>
                  <a:pt x="3212" y="279"/>
                </a:lnTo>
                <a:lnTo>
                  <a:pt x="3212" y="273"/>
                </a:lnTo>
                <a:lnTo>
                  <a:pt x="3232" y="273"/>
                </a:lnTo>
                <a:lnTo>
                  <a:pt x="3239" y="273"/>
                </a:lnTo>
                <a:lnTo>
                  <a:pt x="3239" y="266"/>
                </a:lnTo>
                <a:lnTo>
                  <a:pt x="3245" y="266"/>
                </a:lnTo>
                <a:lnTo>
                  <a:pt x="3245" y="260"/>
                </a:lnTo>
                <a:lnTo>
                  <a:pt x="3252" y="260"/>
                </a:lnTo>
                <a:lnTo>
                  <a:pt x="3259" y="260"/>
                </a:lnTo>
                <a:lnTo>
                  <a:pt x="3259" y="253"/>
                </a:lnTo>
                <a:lnTo>
                  <a:pt x="3266" y="253"/>
                </a:lnTo>
                <a:lnTo>
                  <a:pt x="3279" y="253"/>
                </a:lnTo>
                <a:lnTo>
                  <a:pt x="3279" y="246"/>
                </a:lnTo>
                <a:lnTo>
                  <a:pt x="3279" y="240"/>
                </a:lnTo>
                <a:lnTo>
                  <a:pt x="3286" y="240"/>
                </a:lnTo>
                <a:lnTo>
                  <a:pt x="3293" y="240"/>
                </a:lnTo>
                <a:lnTo>
                  <a:pt x="3293" y="233"/>
                </a:lnTo>
                <a:lnTo>
                  <a:pt x="3306" y="233"/>
                </a:lnTo>
                <a:lnTo>
                  <a:pt x="3306" y="226"/>
                </a:lnTo>
                <a:lnTo>
                  <a:pt x="3313" y="226"/>
                </a:lnTo>
                <a:lnTo>
                  <a:pt x="3313" y="220"/>
                </a:lnTo>
                <a:lnTo>
                  <a:pt x="3326" y="220"/>
                </a:lnTo>
                <a:lnTo>
                  <a:pt x="3333" y="220"/>
                </a:lnTo>
                <a:lnTo>
                  <a:pt x="3333" y="213"/>
                </a:lnTo>
                <a:lnTo>
                  <a:pt x="3340" y="213"/>
                </a:lnTo>
                <a:lnTo>
                  <a:pt x="3340" y="206"/>
                </a:lnTo>
                <a:lnTo>
                  <a:pt x="3360" y="206"/>
                </a:lnTo>
                <a:lnTo>
                  <a:pt x="3394" y="206"/>
                </a:lnTo>
                <a:lnTo>
                  <a:pt x="3394" y="200"/>
                </a:lnTo>
                <a:lnTo>
                  <a:pt x="3407" y="200"/>
                </a:lnTo>
                <a:lnTo>
                  <a:pt x="3407" y="193"/>
                </a:lnTo>
                <a:lnTo>
                  <a:pt x="3420" y="193"/>
                </a:lnTo>
                <a:lnTo>
                  <a:pt x="3420" y="186"/>
                </a:lnTo>
                <a:lnTo>
                  <a:pt x="3427" y="186"/>
                </a:lnTo>
                <a:lnTo>
                  <a:pt x="3441" y="186"/>
                </a:lnTo>
                <a:lnTo>
                  <a:pt x="3441" y="180"/>
                </a:lnTo>
                <a:lnTo>
                  <a:pt x="3441" y="173"/>
                </a:lnTo>
                <a:lnTo>
                  <a:pt x="3447" y="173"/>
                </a:lnTo>
                <a:lnTo>
                  <a:pt x="3461" y="173"/>
                </a:lnTo>
                <a:lnTo>
                  <a:pt x="3461" y="167"/>
                </a:lnTo>
                <a:lnTo>
                  <a:pt x="3468" y="167"/>
                </a:lnTo>
                <a:lnTo>
                  <a:pt x="3468" y="160"/>
                </a:lnTo>
                <a:lnTo>
                  <a:pt x="3474" y="160"/>
                </a:lnTo>
                <a:lnTo>
                  <a:pt x="3488" y="160"/>
                </a:lnTo>
                <a:lnTo>
                  <a:pt x="3488" y="153"/>
                </a:lnTo>
                <a:lnTo>
                  <a:pt x="3501" y="153"/>
                </a:lnTo>
                <a:lnTo>
                  <a:pt x="3501" y="147"/>
                </a:lnTo>
                <a:lnTo>
                  <a:pt x="3515" y="147"/>
                </a:lnTo>
                <a:lnTo>
                  <a:pt x="3515" y="140"/>
                </a:lnTo>
                <a:lnTo>
                  <a:pt x="3521" y="140"/>
                </a:lnTo>
                <a:lnTo>
                  <a:pt x="3548" y="140"/>
                </a:lnTo>
                <a:lnTo>
                  <a:pt x="3548" y="133"/>
                </a:lnTo>
                <a:lnTo>
                  <a:pt x="3569" y="133"/>
                </a:lnTo>
                <a:lnTo>
                  <a:pt x="3569" y="127"/>
                </a:lnTo>
                <a:lnTo>
                  <a:pt x="3569" y="120"/>
                </a:lnTo>
                <a:lnTo>
                  <a:pt x="3575" y="120"/>
                </a:lnTo>
                <a:lnTo>
                  <a:pt x="3575" y="113"/>
                </a:lnTo>
                <a:lnTo>
                  <a:pt x="3575" y="107"/>
                </a:lnTo>
                <a:lnTo>
                  <a:pt x="3582" y="107"/>
                </a:lnTo>
                <a:lnTo>
                  <a:pt x="3589" y="107"/>
                </a:lnTo>
                <a:lnTo>
                  <a:pt x="3589" y="100"/>
                </a:lnTo>
                <a:lnTo>
                  <a:pt x="3602" y="100"/>
                </a:lnTo>
                <a:lnTo>
                  <a:pt x="3602" y="93"/>
                </a:lnTo>
                <a:lnTo>
                  <a:pt x="3609" y="93"/>
                </a:lnTo>
                <a:lnTo>
                  <a:pt x="3609" y="87"/>
                </a:lnTo>
                <a:lnTo>
                  <a:pt x="3622" y="87"/>
                </a:lnTo>
                <a:lnTo>
                  <a:pt x="3622" y="80"/>
                </a:lnTo>
                <a:lnTo>
                  <a:pt x="3643" y="80"/>
                </a:lnTo>
                <a:lnTo>
                  <a:pt x="3643" y="73"/>
                </a:lnTo>
                <a:lnTo>
                  <a:pt x="3656" y="73"/>
                </a:lnTo>
                <a:lnTo>
                  <a:pt x="3656" y="67"/>
                </a:lnTo>
                <a:lnTo>
                  <a:pt x="3676" y="67"/>
                </a:lnTo>
                <a:lnTo>
                  <a:pt x="3676" y="54"/>
                </a:lnTo>
                <a:lnTo>
                  <a:pt x="3683" y="54"/>
                </a:lnTo>
                <a:lnTo>
                  <a:pt x="3683" y="47"/>
                </a:lnTo>
                <a:lnTo>
                  <a:pt x="3723" y="47"/>
                </a:lnTo>
                <a:lnTo>
                  <a:pt x="3723" y="40"/>
                </a:lnTo>
                <a:lnTo>
                  <a:pt x="3737" y="40"/>
                </a:lnTo>
                <a:lnTo>
                  <a:pt x="3764" y="40"/>
                </a:lnTo>
                <a:lnTo>
                  <a:pt x="3764" y="34"/>
                </a:lnTo>
                <a:lnTo>
                  <a:pt x="3771" y="34"/>
                </a:lnTo>
                <a:lnTo>
                  <a:pt x="3771" y="27"/>
                </a:lnTo>
                <a:lnTo>
                  <a:pt x="3784" y="27"/>
                </a:lnTo>
                <a:lnTo>
                  <a:pt x="3784" y="20"/>
                </a:lnTo>
                <a:lnTo>
                  <a:pt x="3811" y="20"/>
                </a:lnTo>
                <a:lnTo>
                  <a:pt x="3811" y="14"/>
                </a:lnTo>
                <a:lnTo>
                  <a:pt x="3818" y="14"/>
                </a:lnTo>
                <a:lnTo>
                  <a:pt x="3818" y="7"/>
                </a:lnTo>
                <a:lnTo>
                  <a:pt x="3885" y="7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3" name="Title 7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More prolonged treatment </a:t>
            </a:r>
            <a:br>
              <a:rPr lang="en-GB" sz="3600" dirty="0" smtClean="0"/>
            </a:br>
            <a:r>
              <a:rPr lang="en-GB" sz="3600" dirty="0" smtClean="0"/>
              <a:t>produces bigger reduction in </a:t>
            </a:r>
            <a:r>
              <a:rPr lang="en-GB" sz="3600" dirty="0" err="1" smtClean="0"/>
              <a:t>MVE</a:t>
            </a:r>
            <a:r>
              <a:rPr lang="en-GB" sz="3600" dirty="0" smtClean="0"/>
              <a:t> risk</a:t>
            </a:r>
          </a:p>
        </p:txBody>
      </p:sp>
      <p:sp>
        <p:nvSpPr>
          <p:cNvPr id="139284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85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9286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9287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9288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9289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0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9291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92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3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9294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9295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9296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9297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9298" name="Rectangle 39"/>
          <p:cNvSpPr>
            <a:spLocks noChangeArrowheads="1"/>
          </p:cNvSpPr>
          <p:nvPr/>
        </p:nvSpPr>
        <p:spPr bwMode="auto">
          <a:xfrm>
            <a:off x="7721600" y="18478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9299" name="Rectangle 40"/>
          <p:cNvSpPr>
            <a:spLocks noChangeArrowheads="1"/>
          </p:cNvSpPr>
          <p:nvPr/>
        </p:nvSpPr>
        <p:spPr bwMode="auto">
          <a:xfrm>
            <a:off x="7721600" y="25558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9300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0.85 (0.77-0.94) </a:t>
            </a:r>
            <a:endParaRPr lang="en-US" sz="2400"/>
          </a:p>
        </p:txBody>
      </p:sp>
      <p:sp>
        <p:nvSpPr>
          <p:cNvPr id="139301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2P=0.0012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Better compliance produces</a:t>
            </a:r>
            <a:br>
              <a:rPr lang="en-GB" smtClean="0"/>
            </a:br>
            <a:r>
              <a:rPr lang="en-GB" smtClean="0"/>
              <a:t>bigger LDL-C reductions</a:t>
            </a:r>
          </a:p>
        </p:txBody>
      </p:sp>
      <p:sp>
        <p:nvSpPr>
          <p:cNvPr id="179243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78971" y="1613353"/>
          <a:ext cx="8261350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  <a:gridCol w="1117600"/>
                <a:gridCol w="1068387"/>
                <a:gridCol w="12827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mmol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+0.02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-1.09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--0.85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-0.77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4D trial: Inconclusive evidence about the benefits of statin therapy in CKD patients</a:t>
            </a:r>
          </a:p>
        </p:txBody>
      </p:sp>
      <p:graphicFrame>
        <p:nvGraphicFramePr>
          <p:cNvPr id="142353" name="Group 17"/>
          <p:cNvGraphicFramePr>
            <a:graphicFrameLocks noGrp="1"/>
          </p:cNvGraphicFramePr>
          <p:nvPr>
            <p:ph idx="4294967295"/>
          </p:nvPr>
        </p:nvGraphicFramePr>
        <p:xfrm>
          <a:off x="617538" y="1341438"/>
          <a:ext cx="7757886" cy="3779350"/>
        </p:xfrm>
        <a:graphic>
          <a:graphicData uri="http://schemas.openxmlformats.org/drawingml/2006/table">
            <a:tbl>
              <a:tblPr/>
              <a:tblGrid>
                <a:gridCol w="3113314"/>
                <a:gridCol w="4644572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population: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1255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hemodialysis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Type 2 diabetes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Treatment: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Atorvastatin 20mg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LDL-C difference: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  (39 mg/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endpoint: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Composite of: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MI or cardiac death;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or fatal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1050" y="5459413"/>
            <a:ext cx="76247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RR 0.92 (95% CI 0.77 to 1.10); P=0.37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79887" name="TextBox 5"/>
          <p:cNvSpPr txBox="1">
            <a:spLocks noChangeArrowheads="1"/>
          </p:cNvSpPr>
          <p:nvPr/>
        </p:nvSpPr>
        <p:spPr bwMode="auto">
          <a:xfrm>
            <a:off x="611188" y="6310313"/>
            <a:ext cx="2600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dirty="0">
                <a:latin typeface="Calibri" pitchFamily="34" charset="0"/>
              </a:rPr>
              <a:t>Wanner et </a:t>
            </a:r>
            <a:r>
              <a:rPr lang="sv-SE" sz="1400" dirty="0" smtClean="0">
                <a:latin typeface="Calibri" pitchFamily="34" charset="0"/>
              </a:rPr>
              <a:t>al </a:t>
            </a:r>
            <a:r>
              <a:rPr lang="sv-SE" sz="1400" i="1" dirty="0">
                <a:latin typeface="Calibri" pitchFamily="34" charset="0"/>
              </a:rPr>
              <a:t>N Engl J </a:t>
            </a:r>
            <a:r>
              <a:rPr lang="sv-SE" sz="1400" i="1" dirty="0" smtClean="0">
                <a:latin typeface="Calibri" pitchFamily="34" charset="0"/>
              </a:rPr>
              <a:t>Med </a:t>
            </a:r>
            <a:r>
              <a:rPr lang="sv-SE" sz="1400" dirty="0">
                <a:latin typeface="Calibri" pitchFamily="34" charset="0"/>
              </a:rPr>
              <a:t>2005</a:t>
            </a:r>
            <a:endParaRPr lang="en-GB" sz="1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Summary of findings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>
          <a:xfrm>
            <a:off x="457200" y="1023938"/>
            <a:ext cx="8413750" cy="5184775"/>
          </a:xfrm>
        </p:spPr>
        <p:txBody>
          <a:bodyPr/>
          <a:lstStyle/>
          <a:p>
            <a:r>
              <a:rPr lang="en-GB" dirty="0" smtClean="0"/>
              <a:t>Allocation to eze/simva produced:</a:t>
            </a:r>
          </a:p>
          <a:p>
            <a:pPr lvl="1"/>
            <a:r>
              <a:rPr lang="en-GB" dirty="0" smtClean="0"/>
              <a:t>mean study LDL-C reduction of 0.85 </a:t>
            </a:r>
            <a:r>
              <a:rPr lang="en-GB" dirty="0" err="1" smtClean="0"/>
              <a:t>mmol</a:t>
            </a:r>
            <a:r>
              <a:rPr lang="en-GB" dirty="0" smtClean="0"/>
              <a:t>/L</a:t>
            </a:r>
          </a:p>
          <a:p>
            <a:pPr lvl="1"/>
            <a:r>
              <a:rPr lang="en-GB" dirty="0" smtClean="0"/>
              <a:t>17% reduction in major atherosclerotic events</a:t>
            </a:r>
          </a:p>
          <a:p>
            <a:r>
              <a:rPr lang="en-GB" dirty="0" smtClean="0"/>
              <a:t>Similar, and significant, reductions in both:</a:t>
            </a:r>
          </a:p>
          <a:p>
            <a:pPr lvl="1"/>
            <a:r>
              <a:rPr lang="en-GB" dirty="0" smtClean="0"/>
              <a:t>Major atherosclerotic events (</a:t>
            </a:r>
            <a:r>
              <a:rPr lang="en-GB" dirty="0" err="1" smtClean="0"/>
              <a:t>p</a:t>
            </a:r>
            <a:r>
              <a:rPr lang="en-GB" dirty="0" smtClean="0"/>
              <a:t>=0.0021)</a:t>
            </a:r>
          </a:p>
          <a:p>
            <a:pPr lvl="1"/>
            <a:r>
              <a:rPr lang="en-GB" dirty="0" smtClean="0"/>
              <a:t>Major vascular events (</a:t>
            </a:r>
            <a:r>
              <a:rPr lang="en-GB" dirty="0" err="1" smtClean="0"/>
              <a:t>p</a:t>
            </a:r>
            <a:r>
              <a:rPr lang="en-GB" dirty="0" smtClean="0"/>
              <a:t>=0.0012)</a:t>
            </a:r>
          </a:p>
          <a:p>
            <a:r>
              <a:rPr lang="en-GB" dirty="0" smtClean="0"/>
              <a:t>Longer treatment, and better compliance, would be expected to lead to larger benefits</a:t>
            </a:r>
          </a:p>
          <a:p>
            <a:r>
              <a:rPr lang="en-GB" dirty="0" smtClean="0"/>
              <a:t>No evidence of serious adverse effects with eze/simva in vulnerable CKD patient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Public health impact of findings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>
          <a:xfrm>
            <a:off x="309563" y="961801"/>
            <a:ext cx="8494712" cy="5213350"/>
          </a:xfrm>
        </p:spPr>
        <p:txBody>
          <a:bodyPr/>
          <a:lstStyle/>
          <a:p>
            <a:r>
              <a:rPr lang="en-GB" sz="2800" dirty="0" smtClean="0"/>
              <a:t>19 million Americans currently have stage 3-5 CKD 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Intention-to-treat analyses indicate that 21 per 1000 fewer patients had MAE over about 5 years (</a:t>
            </a:r>
            <a:r>
              <a:rPr lang="en-GB" sz="2800" dirty="0" err="1" smtClean="0"/>
              <a:t>NNT</a:t>
            </a:r>
            <a:r>
              <a:rPr lang="en-GB" sz="2800" dirty="0" smtClean="0"/>
              <a:t>=48)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Or, more appropriately, SHARP indicates that </a:t>
            </a:r>
            <a:r>
              <a:rPr lang="en-GB" sz="2800" u="sng" dirty="0" smtClean="0"/>
              <a:t>21,000 fewer per million</a:t>
            </a:r>
            <a:r>
              <a:rPr lang="en-GB" sz="2800" dirty="0" smtClean="0"/>
              <a:t> would have had MAE over 5 years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Benefits are similar to those seen with </a:t>
            </a:r>
            <a:r>
              <a:rPr lang="en-GB" sz="2800" dirty="0" err="1" smtClean="0"/>
              <a:t>LDL</a:t>
            </a:r>
            <a:r>
              <a:rPr lang="en-GB" sz="2800" dirty="0" smtClean="0"/>
              <a:t>-lowering therapy in other high-risk groups (</a:t>
            </a:r>
            <a:r>
              <a:rPr lang="en-GB" sz="2800" dirty="0" err="1" smtClean="0"/>
              <a:t>eg</a:t>
            </a:r>
            <a:r>
              <a:rPr lang="en-GB" sz="2800" dirty="0" smtClean="0"/>
              <a:t>, diabetic patients)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Observed benefit is an underestimate of actual use:</a:t>
            </a:r>
          </a:p>
          <a:p>
            <a:pPr lvl="1"/>
            <a:r>
              <a:rPr lang="en-GB" sz="2400" dirty="0" smtClean="0"/>
              <a:t>Longer treatment and better compliance would be expected to yield even larger reductions in absolute risk of events</a:t>
            </a:r>
          </a:p>
          <a:p>
            <a:pPr lvl="1"/>
            <a:r>
              <a:rPr lang="en-GB" sz="2400" dirty="0" smtClean="0"/>
              <a:t>SHARP excluded highest risk patients (</a:t>
            </a:r>
            <a:r>
              <a:rPr lang="en-GB" sz="2400" dirty="0" err="1" smtClean="0"/>
              <a:t>eg</a:t>
            </a:r>
            <a:r>
              <a:rPr lang="en-GB" sz="2400" dirty="0" smtClean="0"/>
              <a:t>, those with CHD)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0"/>
            <a:ext cx="8723312" cy="98107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AURORA trial: Inconclusive evidence about the benefits of statin therapy in CKD patients</a:t>
            </a:r>
          </a:p>
        </p:txBody>
      </p:sp>
      <p:graphicFrame>
        <p:nvGraphicFramePr>
          <p:cNvPr id="275485" name="Group 29"/>
          <p:cNvGraphicFramePr>
            <a:graphicFrameLocks noGrp="1"/>
          </p:cNvGraphicFramePr>
          <p:nvPr>
            <p:ph idx="4294967295"/>
          </p:nvPr>
        </p:nvGraphicFramePr>
        <p:xfrm>
          <a:off x="747713" y="1400175"/>
          <a:ext cx="7728857" cy="3965894"/>
        </p:xfrm>
        <a:graphic>
          <a:graphicData uri="http://schemas.openxmlformats.org/drawingml/2006/table">
            <a:tbl>
              <a:tblPr/>
              <a:tblGrid>
                <a:gridCol w="3040743"/>
                <a:gridCol w="4688114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population: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2766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hemodialysis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patients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Treatment: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Rosuvastatin 10mg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LDL-C difference: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  (43 mg/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3.8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endpoint: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Composite of: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MI or cardiac death;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or fatal stroke;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Other vascular death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10" name="Text Box 28"/>
          <p:cNvSpPr txBox="1">
            <a:spLocks noChangeArrowheads="1"/>
          </p:cNvSpPr>
          <p:nvPr/>
        </p:nvSpPr>
        <p:spPr bwMode="auto">
          <a:xfrm>
            <a:off x="628650" y="6321425"/>
            <a:ext cx="2652713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sv-SE" sz="1400" dirty="0">
                <a:latin typeface="+mn-lt"/>
              </a:rPr>
              <a:t>Fellstrom et </a:t>
            </a:r>
            <a:r>
              <a:rPr lang="sv-SE" sz="1400" dirty="0" smtClean="0">
                <a:latin typeface="+mn-lt"/>
              </a:rPr>
              <a:t>al </a:t>
            </a:r>
            <a:r>
              <a:rPr lang="sv-SE" sz="1400" i="1" dirty="0" smtClean="0">
                <a:latin typeface="+mn-lt"/>
              </a:rPr>
              <a:t>N </a:t>
            </a:r>
            <a:r>
              <a:rPr lang="sv-SE" sz="1400" i="1" dirty="0">
                <a:latin typeface="+mn-lt"/>
              </a:rPr>
              <a:t>Engl J Med </a:t>
            </a:r>
            <a:r>
              <a:rPr lang="sv-SE" sz="1400" dirty="0">
                <a:latin typeface="+mn-lt"/>
              </a:rPr>
              <a:t>2009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46725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RR 0.96; 95% CI 0.84 to 1.11; P = 0.59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Persisting uncertainty after AURORA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638175" y="1600200"/>
            <a:ext cx="7859713" cy="45259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GB" i="1" smtClean="0"/>
              <a:t>“The benefits of LDL cholesterol reduction are not transferable directly from the general population to patients undergoing hemodialysis, in whom the causal pathway and disease spectrum are very different.” </a:t>
            </a:r>
          </a:p>
          <a:p>
            <a:pPr marL="0" indent="0" algn="ctr">
              <a:buFont typeface="Arial" pitchFamily="34" charset="0"/>
              <a:buNone/>
            </a:pPr>
            <a:endParaRPr lang="en-GB" smtClean="0"/>
          </a:p>
          <a:p>
            <a:pPr marL="0" indent="0" algn="ctr">
              <a:buFont typeface="Arial" pitchFamily="34" charset="0"/>
              <a:buNone/>
            </a:pPr>
            <a:r>
              <a:rPr lang="en-GB" sz="2800" smtClean="0"/>
              <a:t>Strippoli GFM, Craig JC (Editorial)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2800" i="1" smtClean="0"/>
              <a:t>N Engl J Med </a:t>
            </a:r>
            <a:r>
              <a:rPr lang="en-GB" sz="2800" smtClean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302625" cy="981075"/>
          </a:xfrm>
        </p:spPr>
        <p:txBody>
          <a:bodyPr/>
          <a:lstStyle/>
          <a:p>
            <a:r>
              <a:rPr lang="en-CA" smtClean="0"/>
              <a:t>SHARP fills a gap in the evidence on lowering LDL-C in CKD patients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544513" y="1477963"/>
            <a:ext cx="8229600" cy="4525962"/>
          </a:xfrm>
        </p:spPr>
        <p:txBody>
          <a:bodyPr/>
          <a:lstStyle/>
          <a:p>
            <a:r>
              <a:rPr lang="en-CA" smtClean="0"/>
              <a:t>Does LDL-lowering therapy reduce risk of  atherosclerotic disease in CKD patients?</a:t>
            </a:r>
          </a:p>
          <a:p>
            <a:pPr lvl="1"/>
            <a:r>
              <a:rPr lang="en-CA" smtClean="0"/>
              <a:t>Exclusion of CKD patients from most statin trials</a:t>
            </a:r>
          </a:p>
          <a:p>
            <a:pPr lvl="1"/>
            <a:r>
              <a:rPr lang="en-CA" smtClean="0"/>
              <a:t>Previous statin trials in CKD patients inconclusive</a:t>
            </a:r>
          </a:p>
          <a:p>
            <a:pPr lvl="1">
              <a:buFont typeface="Arial" pitchFamily="34" charset="0"/>
              <a:buNone/>
            </a:pPr>
            <a:endParaRPr lang="en-CA" sz="1200" smtClean="0"/>
          </a:p>
          <a:p>
            <a:r>
              <a:rPr lang="en-CA" smtClean="0"/>
              <a:t>Can such a reduction be achieved safely?</a:t>
            </a:r>
          </a:p>
          <a:p>
            <a:pPr lvl="1"/>
            <a:r>
              <a:rPr lang="en-CA" smtClean="0"/>
              <a:t>Concerns about safety of statins in CKD patients</a:t>
            </a:r>
          </a:p>
          <a:p>
            <a:pPr lvl="1"/>
            <a:r>
              <a:rPr lang="en-CA" smtClean="0"/>
              <a:t>Combination of ezetimibe with moderate statin dose intended to minimize side-effects</a:t>
            </a:r>
          </a:p>
          <a:p>
            <a:pPr lvl="1">
              <a:buFont typeface="Arial" pitchFamily="34" charset="0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338" y="44450"/>
            <a:ext cx="8766175" cy="841375"/>
          </a:xfrm>
        </p:spPr>
        <p:txBody>
          <a:bodyPr/>
          <a:lstStyle/>
          <a:p>
            <a:pPr eaLnBrk="1" hangingPunct="1"/>
            <a:r>
              <a:rPr lang="en-US" sz="3600" smtClean="0"/>
              <a:t>Cardio-renal phenotype: Reasons the effects of LDL-lowering may differ in CKD patients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1313" y="1316038"/>
            <a:ext cx="3775075" cy="2584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smtClean="0"/>
              <a:t>Arteries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Atherosclerosis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Increased wall thickness</a:t>
            </a:r>
            <a:endParaRPr lang="en-US" sz="2400" baseline="3000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/>
              <a:t>Arterial stiffness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Endothelial dysfunction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Arterial calcification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Systolic hypertension</a:t>
            </a:r>
            <a:endParaRPr lang="en-US" sz="2400" baseline="30000" smtClean="0">
              <a:solidFill>
                <a:schemeClr val="tx2"/>
              </a:solidFill>
            </a:endParaRPr>
          </a:p>
          <a:p>
            <a:endParaRPr lang="en-US" sz="2400" baseline="30000" smtClean="0"/>
          </a:p>
        </p:txBody>
      </p:sp>
      <p:sp>
        <p:nvSpPr>
          <p:cNvPr id="83972" name="Rectangle 7"/>
          <p:cNvSpPr>
            <a:spLocks noChangeArrowheads="1"/>
          </p:cNvSpPr>
          <p:nvPr/>
        </p:nvSpPr>
        <p:spPr bwMode="auto">
          <a:xfrm>
            <a:off x="4005263" y="1316038"/>
            <a:ext cx="50514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Heart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Structural disease (ie, ventricular  re-modelling)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Ultrastructural disease (ie, myocyte hypertrophy and capillary reduction)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Reduced left ventricular function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Valvular diseases (hyper-calcific mitral/aortic sclerosis or stenosis)</a:t>
            </a:r>
            <a:endParaRPr lang="en-US" sz="2400" baseline="30000">
              <a:solidFill>
                <a:srgbClr val="1F497D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Conduction defects and arrhythmias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/>
              <a:t>INCLUSION of coronary and non-coronary revascularization procedures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EXCLUSION of hemorrhagic stroke and non-coronary cardiac death from key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ChangeArrowheads="1"/>
          </p:cNvSpPr>
          <p:nvPr/>
        </p:nvSpPr>
        <p:spPr bwMode="auto">
          <a:xfrm>
            <a:off x="6196013" y="1808163"/>
            <a:ext cx="1735137" cy="2460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Risk ratio and 95% CI</a:t>
            </a:r>
            <a:endParaRPr lang="en-US">
              <a:latin typeface="Calibri" pitchFamily="34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3259138" y="1808163"/>
            <a:ext cx="952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Simvastatin</a:t>
            </a:r>
            <a:endParaRPr lang="en-US">
              <a:latin typeface="Calibri" pitchFamily="34" charset="0"/>
            </a:endParaRPr>
          </a:p>
        </p:txBody>
      </p:sp>
      <p:sp>
        <p:nvSpPr>
          <p:cNvPr id="86020" name="Rectangle 8"/>
          <p:cNvSpPr>
            <a:spLocks noChangeArrowheads="1"/>
          </p:cNvSpPr>
          <p:nvPr/>
        </p:nvSpPr>
        <p:spPr bwMode="auto">
          <a:xfrm>
            <a:off x="4724400" y="1808163"/>
            <a:ext cx="655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Placebo</a:t>
            </a:r>
            <a:endParaRPr lang="en-US">
              <a:latin typeface="Calibri" pitchFamily="34" charset="0"/>
            </a:endParaRPr>
          </a:p>
        </p:txBody>
      </p:sp>
      <p:sp>
        <p:nvSpPr>
          <p:cNvPr id="86021" name="Rectangle 11"/>
          <p:cNvSpPr>
            <a:spLocks noChangeArrowheads="1"/>
          </p:cNvSpPr>
          <p:nvPr/>
        </p:nvSpPr>
        <p:spPr bwMode="auto">
          <a:xfrm>
            <a:off x="3382963" y="20716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(10 269)</a:t>
            </a:r>
            <a:endParaRPr lang="en-US">
              <a:latin typeface="Calibri" pitchFamily="34" charset="0"/>
            </a:endParaRPr>
          </a:p>
        </p:txBody>
      </p:sp>
      <p:sp>
        <p:nvSpPr>
          <p:cNvPr id="86022" name="Rectangle 12"/>
          <p:cNvSpPr>
            <a:spLocks noChangeArrowheads="1"/>
          </p:cNvSpPr>
          <p:nvPr/>
        </p:nvSpPr>
        <p:spPr bwMode="auto">
          <a:xfrm>
            <a:off x="4706938" y="20716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(10 267)</a:t>
            </a:r>
            <a:endParaRPr lang="en-US">
              <a:latin typeface="Calibri" pitchFamily="34" charset="0"/>
            </a:endParaRPr>
          </a:p>
        </p:txBody>
      </p:sp>
      <p:sp>
        <p:nvSpPr>
          <p:cNvPr id="86023" name="Rectangle 13"/>
          <p:cNvSpPr>
            <a:spLocks noChangeArrowheads="1"/>
          </p:cNvSpPr>
          <p:nvPr/>
        </p:nvSpPr>
        <p:spPr bwMode="auto">
          <a:xfrm>
            <a:off x="5972175" y="5327650"/>
            <a:ext cx="515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Statin</a:t>
            </a:r>
          </a:p>
          <a:p>
            <a:pPr algn="ctr"/>
            <a:r>
              <a:rPr lang="en-US" sz="1600">
                <a:latin typeface="Calibri" pitchFamily="34" charset="0"/>
              </a:rPr>
              <a:t>better</a:t>
            </a:r>
            <a:endParaRPr lang="en-US">
              <a:latin typeface="Calibri" pitchFamily="34" charset="0"/>
            </a:endParaRPr>
          </a:p>
        </p:txBody>
      </p:sp>
      <p:sp>
        <p:nvSpPr>
          <p:cNvPr id="86024" name="Rectangle 14"/>
          <p:cNvSpPr>
            <a:spLocks noChangeArrowheads="1"/>
          </p:cNvSpPr>
          <p:nvPr/>
        </p:nvSpPr>
        <p:spPr bwMode="auto">
          <a:xfrm>
            <a:off x="7159625" y="5327650"/>
            <a:ext cx="6556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Placebo</a:t>
            </a:r>
          </a:p>
          <a:p>
            <a:pPr algn="ctr"/>
            <a:r>
              <a:rPr lang="en-US" sz="1600">
                <a:latin typeface="Calibri" pitchFamily="34" charset="0"/>
              </a:rPr>
              <a:t>better</a:t>
            </a:r>
            <a:endParaRPr lang="en-US">
              <a:latin typeface="Calibri" pitchFamily="34" charset="0"/>
            </a:endParaRPr>
          </a:p>
        </p:txBody>
      </p:sp>
      <p:sp>
        <p:nvSpPr>
          <p:cNvPr id="86025" name="Rectangle 28"/>
          <p:cNvSpPr>
            <a:spLocks noChangeArrowheads="1"/>
          </p:cNvSpPr>
          <p:nvPr/>
        </p:nvSpPr>
        <p:spPr bwMode="auto">
          <a:xfrm>
            <a:off x="3571875" y="2982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513</a:t>
            </a:r>
            <a:endParaRPr lang="en-US">
              <a:latin typeface="Calibri" pitchFamily="34" charset="0"/>
            </a:endParaRPr>
          </a:p>
        </p:txBody>
      </p:sp>
      <p:sp>
        <p:nvSpPr>
          <p:cNvPr id="86026" name="Rectangle 29"/>
          <p:cNvSpPr>
            <a:spLocks noChangeArrowheads="1"/>
          </p:cNvSpPr>
          <p:nvPr/>
        </p:nvSpPr>
        <p:spPr bwMode="auto">
          <a:xfrm>
            <a:off x="4895850" y="2982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725</a:t>
            </a:r>
            <a:endParaRPr lang="en-US">
              <a:latin typeface="Calibri" pitchFamily="34" charset="0"/>
            </a:endParaRPr>
          </a:p>
        </p:txBody>
      </p:sp>
      <p:sp>
        <p:nvSpPr>
          <p:cNvPr id="86027" name="Rectangle 27"/>
          <p:cNvSpPr>
            <a:spLocks noChangeArrowheads="1"/>
          </p:cNvSpPr>
          <p:nvPr/>
        </p:nvSpPr>
        <p:spPr bwMode="auto">
          <a:xfrm>
            <a:off x="800100" y="2982913"/>
            <a:ext cx="768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Coronary</a:t>
            </a:r>
            <a:endParaRPr lang="en-US">
              <a:latin typeface="Calibri" pitchFamily="34" charset="0"/>
            </a:endParaRPr>
          </a:p>
        </p:txBody>
      </p:sp>
      <p:sp>
        <p:nvSpPr>
          <p:cNvPr id="86028" name="Rectangle 53"/>
          <p:cNvSpPr>
            <a:spLocks noChangeArrowheads="1"/>
          </p:cNvSpPr>
          <p:nvPr/>
        </p:nvSpPr>
        <p:spPr bwMode="auto">
          <a:xfrm>
            <a:off x="800100" y="3378200"/>
            <a:ext cx="1155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Non-coronary</a:t>
            </a:r>
            <a:endParaRPr lang="en-US">
              <a:latin typeface="Calibri" pitchFamily="34" charset="0"/>
            </a:endParaRPr>
          </a:p>
        </p:txBody>
      </p:sp>
      <p:sp>
        <p:nvSpPr>
          <p:cNvPr id="86029" name="Rectangle 54"/>
          <p:cNvSpPr>
            <a:spLocks noChangeArrowheads="1"/>
          </p:cNvSpPr>
          <p:nvPr/>
        </p:nvSpPr>
        <p:spPr bwMode="auto">
          <a:xfrm>
            <a:off x="3571875" y="3378200"/>
            <a:ext cx="312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450</a:t>
            </a:r>
            <a:endParaRPr lang="en-US">
              <a:latin typeface="Calibri" pitchFamily="34" charset="0"/>
            </a:endParaRPr>
          </a:p>
        </p:txBody>
      </p:sp>
      <p:sp>
        <p:nvSpPr>
          <p:cNvPr id="86030" name="Rectangle 55"/>
          <p:cNvSpPr>
            <a:spLocks noChangeArrowheads="1"/>
          </p:cNvSpPr>
          <p:nvPr/>
        </p:nvSpPr>
        <p:spPr bwMode="auto">
          <a:xfrm>
            <a:off x="4895850" y="3378200"/>
            <a:ext cx="312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532</a:t>
            </a:r>
            <a:endParaRPr lang="en-US">
              <a:latin typeface="Calibri" pitchFamily="34" charset="0"/>
            </a:endParaRPr>
          </a:p>
        </p:txBody>
      </p:sp>
      <p:sp>
        <p:nvSpPr>
          <p:cNvPr id="86031" name="Title 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Heart Protection Study: Statins prevent both    coronary and non-coronary revascularizations</a:t>
            </a:r>
            <a:endParaRPr lang="en-US" smtClean="0"/>
          </a:p>
        </p:txBody>
      </p:sp>
      <p:sp>
        <p:nvSpPr>
          <p:cNvPr id="86032" name="Rectangle 27"/>
          <p:cNvSpPr>
            <a:spLocks noChangeArrowheads="1"/>
          </p:cNvSpPr>
          <p:nvPr/>
        </p:nvSpPr>
        <p:spPr bwMode="auto">
          <a:xfrm>
            <a:off x="534988" y="2625725"/>
            <a:ext cx="15208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Revascularizations</a:t>
            </a:r>
            <a:endParaRPr lang="en-US">
              <a:latin typeface="Calibri" pitchFamily="34" charset="0"/>
            </a:endParaRPr>
          </a:p>
        </p:txBody>
      </p:sp>
      <p:sp>
        <p:nvSpPr>
          <p:cNvPr id="86033" name="Rectangle 27"/>
          <p:cNvSpPr>
            <a:spLocks noChangeArrowheads="1"/>
          </p:cNvSpPr>
          <p:nvPr/>
        </p:nvSpPr>
        <p:spPr bwMode="auto">
          <a:xfrm>
            <a:off x="534988" y="3871913"/>
            <a:ext cx="18176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Calibri" pitchFamily="34" charset="0"/>
              </a:rPr>
              <a:t>Any revascularization</a:t>
            </a:r>
            <a:endParaRPr lang="en-US" b="1">
              <a:latin typeface="Calibri" pitchFamily="34" charset="0"/>
            </a:endParaRPr>
          </a:p>
        </p:txBody>
      </p:sp>
      <p:sp>
        <p:nvSpPr>
          <p:cNvPr id="86034" name="Rectangle 54"/>
          <p:cNvSpPr>
            <a:spLocks noChangeArrowheads="1"/>
          </p:cNvSpPr>
          <p:nvPr/>
        </p:nvSpPr>
        <p:spPr bwMode="auto">
          <a:xfrm>
            <a:off x="3571875" y="3871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939</a:t>
            </a:r>
            <a:endParaRPr lang="en-US">
              <a:latin typeface="Calibri" pitchFamily="34" charset="0"/>
            </a:endParaRPr>
          </a:p>
        </p:txBody>
      </p:sp>
      <p:sp>
        <p:nvSpPr>
          <p:cNvPr id="86035" name="Rectangle 55"/>
          <p:cNvSpPr>
            <a:spLocks noChangeArrowheads="1"/>
          </p:cNvSpPr>
          <p:nvPr/>
        </p:nvSpPr>
        <p:spPr bwMode="auto">
          <a:xfrm>
            <a:off x="4843463" y="3871913"/>
            <a:ext cx="417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1205</a:t>
            </a:r>
            <a:endParaRPr lang="en-US">
              <a:latin typeface="Calibri" pitchFamily="34" charset="0"/>
            </a:endParaRPr>
          </a:p>
        </p:txBody>
      </p:sp>
      <p:sp>
        <p:nvSpPr>
          <p:cNvPr id="86036" name="Rectangle 54"/>
          <p:cNvSpPr>
            <a:spLocks noChangeArrowheads="1"/>
          </p:cNvSpPr>
          <p:nvPr/>
        </p:nvSpPr>
        <p:spPr bwMode="auto">
          <a:xfrm>
            <a:off x="3462338" y="4151313"/>
            <a:ext cx="531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(9.1%)</a:t>
            </a:r>
            <a:endParaRPr lang="en-US">
              <a:latin typeface="Calibri" pitchFamily="34" charset="0"/>
            </a:endParaRPr>
          </a:p>
        </p:txBody>
      </p:sp>
      <p:sp>
        <p:nvSpPr>
          <p:cNvPr id="86037" name="Rectangle 55"/>
          <p:cNvSpPr>
            <a:spLocks noChangeArrowheads="1"/>
          </p:cNvSpPr>
          <p:nvPr/>
        </p:nvSpPr>
        <p:spPr bwMode="auto">
          <a:xfrm>
            <a:off x="4733925" y="4151313"/>
            <a:ext cx="636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(11.7%)</a:t>
            </a:r>
            <a:endParaRPr lang="en-US">
              <a:latin typeface="Calibri" pitchFamily="34" charset="0"/>
            </a:endParaRPr>
          </a:p>
        </p:txBody>
      </p:sp>
      <p:sp>
        <p:nvSpPr>
          <p:cNvPr id="131" name="Line 35"/>
          <p:cNvSpPr>
            <a:spLocks noChangeShapeType="1"/>
          </p:cNvSpPr>
          <p:nvPr/>
        </p:nvSpPr>
        <p:spPr bwMode="auto">
          <a:xfrm>
            <a:off x="6026150" y="3105150"/>
            <a:ext cx="390525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39" name="Rectangle 36"/>
          <p:cNvSpPr>
            <a:spLocks noChangeArrowheads="1"/>
          </p:cNvSpPr>
          <p:nvPr/>
        </p:nvSpPr>
        <p:spPr bwMode="auto">
          <a:xfrm>
            <a:off x="6130925" y="3025775"/>
            <a:ext cx="171450" cy="160338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6321425" y="3500438"/>
            <a:ext cx="514350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41" name="Rectangle 41"/>
          <p:cNvSpPr>
            <a:spLocks noChangeArrowheads="1"/>
          </p:cNvSpPr>
          <p:nvPr/>
        </p:nvSpPr>
        <p:spPr bwMode="auto">
          <a:xfrm>
            <a:off x="6492875" y="3425825"/>
            <a:ext cx="152400" cy="150813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6042" name="Rectangle 45"/>
          <p:cNvSpPr>
            <a:spLocks noChangeArrowheads="1"/>
          </p:cNvSpPr>
          <p:nvPr/>
        </p:nvSpPr>
        <p:spPr bwMode="auto">
          <a:xfrm>
            <a:off x="7405688" y="3705225"/>
            <a:ext cx="70008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24% SE 4</a:t>
            </a:r>
            <a:endParaRPr lang="en-US">
              <a:latin typeface="Calibri" pitchFamily="34" charset="0"/>
            </a:endParaRPr>
          </a:p>
        </p:txBody>
      </p:sp>
      <p:sp>
        <p:nvSpPr>
          <p:cNvPr id="86043" name="Rectangle 46"/>
          <p:cNvSpPr>
            <a:spLocks noChangeArrowheads="1"/>
          </p:cNvSpPr>
          <p:nvPr/>
        </p:nvSpPr>
        <p:spPr bwMode="auto">
          <a:xfrm>
            <a:off x="7405688" y="3892550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reduction</a:t>
            </a:r>
            <a:endParaRPr lang="en-US">
              <a:latin typeface="Calibri" pitchFamily="34" charset="0"/>
            </a:endParaRPr>
          </a:p>
        </p:txBody>
      </p:sp>
      <p:sp>
        <p:nvSpPr>
          <p:cNvPr id="86044" name="Rectangle 49"/>
          <p:cNvSpPr>
            <a:spLocks noChangeArrowheads="1"/>
          </p:cNvSpPr>
          <p:nvPr/>
        </p:nvSpPr>
        <p:spPr bwMode="auto">
          <a:xfrm>
            <a:off x="7405688" y="4106863"/>
            <a:ext cx="9286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2P&lt;0.00001</a:t>
            </a:r>
            <a:endParaRPr lang="en-US">
              <a:latin typeface="Calibri" pitchFamily="34" charset="0"/>
            </a:endParaRPr>
          </a:p>
        </p:txBody>
      </p:sp>
      <p:sp>
        <p:nvSpPr>
          <p:cNvPr id="138" name="Freeform 50"/>
          <p:cNvSpPr>
            <a:spLocks/>
          </p:cNvSpPr>
          <p:nvPr/>
        </p:nvSpPr>
        <p:spPr bwMode="auto">
          <a:xfrm>
            <a:off x="6235700" y="3887788"/>
            <a:ext cx="323850" cy="214312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96" y="135"/>
              </a:cxn>
              <a:cxn ang="0">
                <a:pos x="204" y="68"/>
              </a:cxn>
              <a:cxn ang="0">
                <a:pos x="96" y="0"/>
              </a:cxn>
              <a:cxn ang="0">
                <a:pos x="0" y="68"/>
              </a:cxn>
            </a:cxnLst>
            <a:rect l="0" t="0" r="r" b="b"/>
            <a:pathLst>
              <a:path w="204" h="135">
                <a:moveTo>
                  <a:pt x="0" y="68"/>
                </a:moveTo>
                <a:lnTo>
                  <a:pt x="96" y="135"/>
                </a:lnTo>
                <a:lnTo>
                  <a:pt x="204" y="68"/>
                </a:lnTo>
                <a:lnTo>
                  <a:pt x="96" y="0"/>
                </a:lnTo>
                <a:lnTo>
                  <a:pt x="0" y="68"/>
                </a:lnTo>
                <a:close/>
              </a:path>
            </a:pathLst>
          </a:custGeom>
          <a:solidFill>
            <a:schemeClr val="tx1"/>
          </a:solidFill>
          <a:ln w="31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39" name="Line 52"/>
          <p:cNvSpPr>
            <a:spLocks noChangeShapeType="1"/>
          </p:cNvSpPr>
          <p:nvPr/>
        </p:nvSpPr>
        <p:spPr bwMode="auto">
          <a:xfrm>
            <a:off x="5484813" y="4892675"/>
            <a:ext cx="248285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0" name="Line 53"/>
          <p:cNvSpPr>
            <a:spLocks noChangeShapeType="1"/>
          </p:cNvSpPr>
          <p:nvPr/>
        </p:nvSpPr>
        <p:spPr bwMode="auto">
          <a:xfrm flipV="1">
            <a:off x="6978650" y="2347913"/>
            <a:ext cx="1588" cy="25749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1" name="Line 54"/>
          <p:cNvSpPr>
            <a:spLocks noChangeShapeType="1"/>
          </p:cNvSpPr>
          <p:nvPr/>
        </p:nvSpPr>
        <p:spPr bwMode="auto">
          <a:xfrm flipV="1">
            <a:off x="6386513" y="2668588"/>
            <a:ext cx="3175" cy="2224087"/>
          </a:xfrm>
          <a:prstGeom prst="line">
            <a:avLst/>
          </a:prstGeom>
          <a:noFill/>
          <a:ln w="3175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2" name="Line 55"/>
          <p:cNvSpPr>
            <a:spLocks noChangeShapeType="1"/>
          </p:cNvSpPr>
          <p:nvPr/>
        </p:nvSpPr>
        <p:spPr bwMode="auto">
          <a:xfrm flipV="1">
            <a:off x="548481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0" name="Rectangle 56"/>
          <p:cNvSpPr>
            <a:spLocks noChangeArrowheads="1"/>
          </p:cNvSpPr>
          <p:nvPr/>
        </p:nvSpPr>
        <p:spPr bwMode="auto">
          <a:xfrm>
            <a:off x="534193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0.4</a:t>
            </a:r>
            <a:endParaRPr lang="en-US">
              <a:latin typeface="Calibri" pitchFamily="34" charset="0"/>
            </a:endParaRPr>
          </a:p>
        </p:txBody>
      </p:sp>
      <p:sp>
        <p:nvSpPr>
          <p:cNvPr id="144" name="Line 57"/>
          <p:cNvSpPr>
            <a:spLocks noChangeShapeType="1"/>
          </p:cNvSpPr>
          <p:nvPr/>
        </p:nvSpPr>
        <p:spPr bwMode="auto">
          <a:xfrm flipV="1">
            <a:off x="573246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5" name="Line 58"/>
          <p:cNvSpPr>
            <a:spLocks noChangeShapeType="1"/>
          </p:cNvSpPr>
          <p:nvPr/>
        </p:nvSpPr>
        <p:spPr bwMode="auto">
          <a:xfrm flipV="1">
            <a:off x="597852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3" name="Rectangle 59"/>
          <p:cNvSpPr>
            <a:spLocks noChangeArrowheads="1"/>
          </p:cNvSpPr>
          <p:nvPr/>
        </p:nvSpPr>
        <p:spPr bwMode="auto">
          <a:xfrm>
            <a:off x="583723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0.6</a:t>
            </a:r>
            <a:endParaRPr lang="en-US">
              <a:latin typeface="Calibri" pitchFamily="34" charset="0"/>
            </a:endParaRPr>
          </a:p>
        </p:txBody>
      </p:sp>
      <p:sp>
        <p:nvSpPr>
          <p:cNvPr id="147" name="Line 60"/>
          <p:cNvSpPr>
            <a:spLocks noChangeShapeType="1"/>
          </p:cNvSpPr>
          <p:nvPr/>
        </p:nvSpPr>
        <p:spPr bwMode="auto">
          <a:xfrm flipV="1">
            <a:off x="622617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8" name="Line 61"/>
          <p:cNvSpPr>
            <a:spLocks noChangeShapeType="1"/>
          </p:cNvSpPr>
          <p:nvPr/>
        </p:nvSpPr>
        <p:spPr bwMode="auto">
          <a:xfrm flipV="1">
            <a:off x="647382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6" name="Rectangle 62"/>
          <p:cNvSpPr>
            <a:spLocks noChangeArrowheads="1"/>
          </p:cNvSpPr>
          <p:nvPr/>
        </p:nvSpPr>
        <p:spPr bwMode="auto">
          <a:xfrm>
            <a:off x="6330950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0.8</a:t>
            </a:r>
            <a:endParaRPr lang="en-US">
              <a:latin typeface="Calibri" pitchFamily="34" charset="0"/>
            </a:endParaRPr>
          </a:p>
        </p:txBody>
      </p:sp>
      <p:sp>
        <p:nvSpPr>
          <p:cNvPr id="150" name="Line 63"/>
          <p:cNvSpPr>
            <a:spLocks noChangeShapeType="1"/>
          </p:cNvSpPr>
          <p:nvPr/>
        </p:nvSpPr>
        <p:spPr bwMode="auto">
          <a:xfrm flipV="1">
            <a:off x="672147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1" name="Line 64"/>
          <p:cNvSpPr>
            <a:spLocks noChangeShapeType="1"/>
          </p:cNvSpPr>
          <p:nvPr/>
        </p:nvSpPr>
        <p:spPr bwMode="auto">
          <a:xfrm flipV="1">
            <a:off x="697865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9" name="Rectangle 65"/>
          <p:cNvSpPr>
            <a:spLocks noChangeArrowheads="1"/>
          </p:cNvSpPr>
          <p:nvPr/>
        </p:nvSpPr>
        <p:spPr bwMode="auto">
          <a:xfrm>
            <a:off x="6835775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1.0</a:t>
            </a:r>
            <a:endParaRPr lang="en-US">
              <a:latin typeface="Calibri" pitchFamily="34" charset="0"/>
            </a:endParaRPr>
          </a:p>
        </p:txBody>
      </p:sp>
      <p:sp>
        <p:nvSpPr>
          <p:cNvPr id="153" name="Line 66"/>
          <p:cNvSpPr>
            <a:spLocks noChangeShapeType="1"/>
          </p:cNvSpPr>
          <p:nvPr/>
        </p:nvSpPr>
        <p:spPr bwMode="auto">
          <a:xfrm flipV="1">
            <a:off x="722630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4" name="Line 67"/>
          <p:cNvSpPr>
            <a:spLocks noChangeShapeType="1"/>
          </p:cNvSpPr>
          <p:nvPr/>
        </p:nvSpPr>
        <p:spPr bwMode="auto">
          <a:xfrm flipV="1">
            <a:off x="747395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62" name="Rectangle 68"/>
          <p:cNvSpPr>
            <a:spLocks noChangeArrowheads="1"/>
          </p:cNvSpPr>
          <p:nvPr/>
        </p:nvSpPr>
        <p:spPr bwMode="auto">
          <a:xfrm>
            <a:off x="7331075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1.2</a:t>
            </a:r>
            <a:endParaRPr lang="en-US">
              <a:latin typeface="Calibri" pitchFamily="34" charset="0"/>
            </a:endParaRPr>
          </a:p>
        </p:txBody>
      </p:sp>
      <p:sp>
        <p:nvSpPr>
          <p:cNvPr id="156" name="Line 69"/>
          <p:cNvSpPr>
            <a:spLocks noChangeShapeType="1"/>
          </p:cNvSpPr>
          <p:nvPr/>
        </p:nvSpPr>
        <p:spPr bwMode="auto">
          <a:xfrm flipV="1">
            <a:off x="772001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7" name="Line 70"/>
          <p:cNvSpPr>
            <a:spLocks noChangeShapeType="1"/>
          </p:cNvSpPr>
          <p:nvPr/>
        </p:nvSpPr>
        <p:spPr bwMode="auto">
          <a:xfrm flipV="1">
            <a:off x="796766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65" name="Rectangle 71"/>
          <p:cNvSpPr>
            <a:spLocks noChangeArrowheads="1"/>
          </p:cNvSpPr>
          <p:nvPr/>
        </p:nvSpPr>
        <p:spPr bwMode="auto">
          <a:xfrm>
            <a:off x="782478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1.4</a:t>
            </a:r>
            <a:endParaRPr lang="en-US">
              <a:latin typeface="Calibri" pitchFamily="34" charset="0"/>
            </a:endParaRPr>
          </a:p>
        </p:txBody>
      </p:sp>
      <p:sp>
        <p:nvSpPr>
          <p:cNvPr id="51" name="Text Box 28"/>
          <p:cNvSpPr txBox="1">
            <a:spLocks noChangeArrowheads="1"/>
          </p:cNvSpPr>
          <p:nvPr/>
        </p:nvSpPr>
        <p:spPr bwMode="auto">
          <a:xfrm>
            <a:off x="487363" y="5954713"/>
            <a:ext cx="4327525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sv-SE" sz="1400" dirty="0">
                <a:latin typeface="+mn-lt"/>
              </a:rPr>
              <a:t>Heart Protection Study Collaborative </a:t>
            </a:r>
            <a:r>
              <a:rPr lang="sv-SE" sz="1400" dirty="0" smtClean="0">
                <a:latin typeface="+mn-lt"/>
              </a:rPr>
              <a:t>Group </a:t>
            </a:r>
            <a:r>
              <a:rPr lang="sv-SE" sz="1400" i="1" dirty="0">
                <a:latin typeface="+mn-lt"/>
              </a:rPr>
              <a:t>Lancet </a:t>
            </a:r>
            <a:r>
              <a:rPr lang="sv-SE" sz="1400" dirty="0">
                <a:latin typeface="+mn-lt"/>
              </a:rPr>
              <a:t>2002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INCLUSION of coronary and non-coronary revascularization procedures</a:t>
            </a:r>
          </a:p>
          <a:p>
            <a:pPr lvl="1">
              <a:defRPr/>
            </a:pPr>
            <a:r>
              <a:rPr lang="en-GB" dirty="0" smtClean="0"/>
              <a:t>EXCLUSION of non-coronary cardiac death and hemorrhagic stroke from key outcome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GB" sz="3600" dirty="0" smtClean="0"/>
              <a:t>Dialysis patients: Small minority of</a:t>
            </a:r>
            <a:br>
              <a:rPr lang="en-GB" sz="3600" dirty="0" smtClean="0"/>
            </a:br>
            <a:r>
              <a:rPr lang="en-GB" sz="3600" dirty="0" smtClean="0"/>
              <a:t>vascular deaths are atherosclerotic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322513" y="4581525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94063" y="3235325"/>
            <a:ext cx="48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8069" name="Text Box 8"/>
          <p:cNvSpPr txBox="1">
            <a:spLocks noChangeArrowheads="1"/>
          </p:cNvSpPr>
          <p:nvPr/>
        </p:nvSpPr>
        <p:spPr bwMode="auto">
          <a:xfrm>
            <a:off x="1946275" y="4954588"/>
            <a:ext cx="933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FFFF"/>
                </a:solidFill>
                <a:latin typeface="Arial Narrow" pitchFamily="34" charset="0"/>
              </a:rPr>
              <a:t>27%</a:t>
            </a:r>
          </a:p>
        </p:txBody>
      </p:sp>
      <p:sp>
        <p:nvSpPr>
          <p:cNvPr id="88070" name="Rectangle 11"/>
          <p:cNvSpPr>
            <a:spLocks noChangeArrowheads="1"/>
          </p:cNvSpPr>
          <p:nvPr/>
        </p:nvSpPr>
        <p:spPr bwMode="auto">
          <a:xfrm>
            <a:off x="611188" y="6032500"/>
            <a:ext cx="2552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GB" sz="1400">
                <a:latin typeface="+mn-lt"/>
              </a:rPr>
              <a:t>USRDS 2005 Annual Data Report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161505" y="1276350"/>
          <a:ext cx="6820991" cy="467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 of SHARP presentation </a:t>
            </a:r>
          </a:p>
        </p:txBody>
      </p:sp>
      <p:sp>
        <p:nvSpPr>
          <p:cNvPr id="71683" name="Content Placeholder 5"/>
          <p:cNvSpPr>
            <a:spLocks noGrp="1"/>
          </p:cNvSpPr>
          <p:nvPr>
            <p:ph idx="1"/>
          </p:nvPr>
        </p:nvSpPr>
        <p:spPr>
          <a:xfrm>
            <a:off x="1058863" y="1289050"/>
            <a:ext cx="7446962" cy="5230813"/>
          </a:xfrm>
        </p:spPr>
        <p:txBody>
          <a:bodyPr/>
          <a:lstStyle/>
          <a:p>
            <a:r>
              <a:rPr lang="en-GB" smtClean="0"/>
              <a:t>Background and rationale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Study design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1 year safety of ezetimibe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5 year safety of ezetimibe/simvastatin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5 year efficacy of ezetimibe/simvastatin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Context of previous statin trials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Efficacy in patient subgroups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Statins do not prevent non-coronary cardiac deaths:</a:t>
            </a:r>
            <a:br>
              <a:rPr lang="en-GB" sz="3200" smtClean="0"/>
            </a:br>
            <a:r>
              <a:rPr lang="en-GB" sz="3200" smtClean="0"/>
              <a:t>Evidence from two large trials in heart failure</a:t>
            </a:r>
          </a:p>
        </p:txBody>
      </p:sp>
      <p:sp>
        <p:nvSpPr>
          <p:cNvPr id="89138" name="TextBox 4"/>
          <p:cNvSpPr txBox="1">
            <a:spLocks noChangeArrowheads="1"/>
          </p:cNvSpPr>
          <p:nvPr/>
        </p:nvSpPr>
        <p:spPr bwMode="auto">
          <a:xfrm>
            <a:off x="419100" y="6081713"/>
            <a:ext cx="7727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aseline="30000" dirty="0">
                <a:latin typeface="+mn-lt"/>
                <a:cs typeface="+mn-cs"/>
              </a:rPr>
              <a:t>1</a:t>
            </a:r>
            <a:r>
              <a:rPr lang="en-GB" sz="1400" dirty="0">
                <a:latin typeface="+mn-lt"/>
                <a:cs typeface="+mn-cs"/>
              </a:rPr>
              <a:t> CORONA </a:t>
            </a:r>
            <a:r>
              <a:rPr lang="en-GB" sz="1400" dirty="0" smtClean="0">
                <a:latin typeface="+mn-lt"/>
                <a:cs typeface="+mn-cs"/>
              </a:rPr>
              <a:t>Investigators </a:t>
            </a:r>
            <a:r>
              <a:rPr lang="en-GB" sz="1400" i="1" dirty="0">
                <a:latin typeface="+mn-lt"/>
                <a:cs typeface="+mn-cs"/>
              </a:rPr>
              <a:t>N </a:t>
            </a:r>
            <a:r>
              <a:rPr lang="en-GB" sz="1400" i="1" dirty="0" err="1">
                <a:latin typeface="+mn-lt"/>
                <a:cs typeface="+mn-cs"/>
              </a:rPr>
              <a:t>Engl</a:t>
            </a:r>
            <a:r>
              <a:rPr lang="en-GB" sz="1400" i="1" dirty="0">
                <a:latin typeface="+mn-lt"/>
                <a:cs typeface="+mn-cs"/>
              </a:rPr>
              <a:t> J Med </a:t>
            </a:r>
            <a:r>
              <a:rPr lang="en-GB" sz="1400" dirty="0">
                <a:latin typeface="+mn-lt"/>
                <a:cs typeface="+mn-cs"/>
              </a:rPr>
              <a:t>2007; </a:t>
            </a:r>
            <a:r>
              <a:rPr lang="en-GB" sz="1400" baseline="30000" dirty="0">
                <a:latin typeface="+mn-lt"/>
                <a:cs typeface="+mn-cs"/>
              </a:rPr>
              <a:t>2</a:t>
            </a:r>
            <a:r>
              <a:rPr lang="en-GB" sz="1400" dirty="0">
                <a:latin typeface="+mn-lt"/>
                <a:cs typeface="+mn-cs"/>
              </a:rPr>
              <a:t> </a:t>
            </a:r>
            <a:r>
              <a:rPr lang="en-GB" sz="1400" dirty="0" err="1">
                <a:latin typeface="+mn-lt"/>
                <a:cs typeface="+mn-cs"/>
              </a:rPr>
              <a:t>GISSI-HF</a:t>
            </a:r>
            <a:r>
              <a:rPr lang="en-GB" sz="1400" dirty="0">
                <a:latin typeface="+mn-lt"/>
                <a:cs typeface="+mn-cs"/>
              </a:rPr>
              <a:t> </a:t>
            </a:r>
            <a:r>
              <a:rPr lang="en-GB" sz="1400" dirty="0" smtClean="0">
                <a:latin typeface="+mn-lt"/>
                <a:cs typeface="+mn-cs"/>
              </a:rPr>
              <a:t>Investigators </a:t>
            </a:r>
            <a:r>
              <a:rPr lang="en-GB" sz="1400" i="1" dirty="0" smtClean="0">
                <a:latin typeface="+mn-lt"/>
                <a:cs typeface="+mn-cs"/>
              </a:rPr>
              <a:t>Lancet </a:t>
            </a:r>
            <a:r>
              <a:rPr lang="en-GB" sz="1400" dirty="0">
                <a:latin typeface="+mn-lt"/>
                <a:cs typeface="+mn-cs"/>
              </a:rPr>
              <a:t>2008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87521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Causes of death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CORONA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GISSI-HF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Rosuvastatin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Rosuvastatin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vascular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593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Sudden/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Arrhythmic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327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Worsening heart failure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Myocardial infarction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Non-vascular or  unknown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death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 txBox="1">
            <a:spLocks/>
          </p:cNvSpPr>
          <p:nvPr/>
        </p:nvSpPr>
        <p:spPr bwMode="auto">
          <a:xfrm>
            <a:off x="285750" y="-71438"/>
            <a:ext cx="8572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>
                <a:solidFill>
                  <a:srgbClr val="993366"/>
                </a:solidFill>
                <a:latin typeface="Calibri" pitchFamily="34" charset="0"/>
              </a:rPr>
              <a:t>CTT: No reduction in hemorrhagic stroke</a:t>
            </a:r>
          </a:p>
        </p:txBody>
      </p:sp>
      <p:sp>
        <p:nvSpPr>
          <p:cNvPr id="90115" name="TextBox 97"/>
          <p:cNvSpPr txBox="1">
            <a:spLocks noChangeArrowheads="1"/>
          </p:cNvSpPr>
          <p:nvPr/>
        </p:nvSpPr>
        <p:spPr bwMode="auto">
          <a:xfrm>
            <a:off x="508000" y="6113463"/>
            <a:ext cx="548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CTT </a:t>
            </a:r>
            <a:r>
              <a:rPr lang="en-GB" sz="1400" dirty="0" smtClean="0">
                <a:latin typeface="+mn-lt"/>
              </a:rPr>
              <a:t>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90116" name="Line 8"/>
          <p:cNvSpPr>
            <a:spLocks noChangeShapeType="1"/>
          </p:cNvSpPr>
          <p:nvPr/>
        </p:nvSpPr>
        <p:spPr bwMode="auto">
          <a:xfrm flipV="1">
            <a:off x="5395913" y="1785938"/>
            <a:ext cx="0" cy="3357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7" name="Line 9"/>
          <p:cNvSpPr>
            <a:spLocks noChangeShapeType="1"/>
          </p:cNvSpPr>
          <p:nvPr/>
        </p:nvSpPr>
        <p:spPr bwMode="auto">
          <a:xfrm>
            <a:off x="4557713" y="5149850"/>
            <a:ext cx="167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8" name="Rectangle 10"/>
          <p:cNvSpPr>
            <a:spLocks noChangeArrowheads="1"/>
          </p:cNvSpPr>
          <p:nvPr/>
        </p:nvSpPr>
        <p:spPr bwMode="auto">
          <a:xfrm>
            <a:off x="4467225" y="5472113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0.5</a:t>
            </a:r>
            <a:endParaRPr lang="en-US" sz="4400"/>
          </a:p>
        </p:txBody>
      </p:sp>
      <p:sp>
        <p:nvSpPr>
          <p:cNvPr id="90119" name="Rectangle 11"/>
          <p:cNvSpPr>
            <a:spLocks noChangeArrowheads="1"/>
          </p:cNvSpPr>
          <p:nvPr/>
        </p:nvSpPr>
        <p:spPr bwMode="auto">
          <a:xfrm>
            <a:off x="4862513" y="5472113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0.75</a:t>
            </a:r>
            <a:endParaRPr lang="en-US" sz="4400"/>
          </a:p>
        </p:txBody>
      </p:sp>
      <p:sp>
        <p:nvSpPr>
          <p:cNvPr id="90120" name="Rectangle 12"/>
          <p:cNvSpPr>
            <a:spLocks noChangeArrowheads="1"/>
          </p:cNvSpPr>
          <p:nvPr/>
        </p:nvSpPr>
        <p:spPr bwMode="auto">
          <a:xfrm>
            <a:off x="5365750" y="5472113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</a:t>
            </a:r>
            <a:endParaRPr lang="en-US" sz="4400"/>
          </a:p>
        </p:txBody>
      </p:sp>
      <p:sp>
        <p:nvSpPr>
          <p:cNvPr id="90121" name="Rectangle 13"/>
          <p:cNvSpPr>
            <a:spLocks noChangeArrowheads="1"/>
          </p:cNvSpPr>
          <p:nvPr/>
        </p:nvSpPr>
        <p:spPr bwMode="auto">
          <a:xfrm>
            <a:off x="5700713" y="5472113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1.25</a:t>
            </a:r>
            <a:endParaRPr lang="en-US" sz="4400"/>
          </a:p>
        </p:txBody>
      </p:sp>
      <p:sp>
        <p:nvSpPr>
          <p:cNvPr id="90122" name="Rectangle 14"/>
          <p:cNvSpPr>
            <a:spLocks noChangeArrowheads="1"/>
          </p:cNvSpPr>
          <p:nvPr/>
        </p:nvSpPr>
        <p:spPr bwMode="auto">
          <a:xfrm>
            <a:off x="6142038" y="5472113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1.5</a:t>
            </a:r>
            <a:endParaRPr lang="en-US" sz="4400"/>
          </a:p>
        </p:txBody>
      </p:sp>
      <p:sp>
        <p:nvSpPr>
          <p:cNvPr id="90123" name="Line 15"/>
          <p:cNvSpPr>
            <a:spLocks noChangeShapeType="1"/>
          </p:cNvSpPr>
          <p:nvPr/>
        </p:nvSpPr>
        <p:spPr bwMode="auto">
          <a:xfrm>
            <a:off x="4557713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4" name="Line 16"/>
          <p:cNvSpPr>
            <a:spLocks noChangeShapeType="1"/>
          </p:cNvSpPr>
          <p:nvPr/>
        </p:nvSpPr>
        <p:spPr bwMode="auto">
          <a:xfrm>
            <a:off x="4970463" y="5149850"/>
            <a:ext cx="1587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5" name="Line 17"/>
          <p:cNvSpPr>
            <a:spLocks noChangeShapeType="1"/>
          </p:cNvSpPr>
          <p:nvPr/>
        </p:nvSpPr>
        <p:spPr bwMode="auto">
          <a:xfrm>
            <a:off x="5395913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6" name="Line 18"/>
          <p:cNvSpPr>
            <a:spLocks noChangeShapeType="1"/>
          </p:cNvSpPr>
          <p:nvPr/>
        </p:nvSpPr>
        <p:spPr bwMode="auto">
          <a:xfrm>
            <a:off x="5807075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7" name="Line 19"/>
          <p:cNvSpPr>
            <a:spLocks noChangeShapeType="1"/>
          </p:cNvSpPr>
          <p:nvPr/>
        </p:nvSpPr>
        <p:spPr bwMode="auto">
          <a:xfrm>
            <a:off x="6232525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8" name="Rectangle 20"/>
          <p:cNvSpPr>
            <a:spLocks noChangeArrowheads="1"/>
          </p:cNvSpPr>
          <p:nvPr/>
        </p:nvSpPr>
        <p:spPr bwMode="auto">
          <a:xfrm>
            <a:off x="508000" y="19796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Statin vs control</a:t>
            </a:r>
            <a:endParaRPr lang="en-US" sz="4400"/>
          </a:p>
        </p:txBody>
      </p:sp>
      <p:sp>
        <p:nvSpPr>
          <p:cNvPr id="90129" name="Rectangle 23"/>
          <p:cNvSpPr>
            <a:spLocks noChangeArrowheads="1"/>
          </p:cNvSpPr>
          <p:nvPr/>
        </p:nvSpPr>
        <p:spPr bwMode="auto">
          <a:xfrm>
            <a:off x="508000" y="3738563"/>
            <a:ext cx="1374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More vs less statin</a:t>
            </a:r>
            <a:endParaRPr lang="en-US" sz="4400"/>
          </a:p>
        </p:txBody>
      </p:sp>
      <p:sp>
        <p:nvSpPr>
          <p:cNvPr id="90130" name="Rectangle 27"/>
          <p:cNvSpPr>
            <a:spLocks noChangeArrowheads="1"/>
          </p:cNvSpPr>
          <p:nvPr/>
        </p:nvSpPr>
        <p:spPr bwMode="auto">
          <a:xfrm>
            <a:off x="3022600" y="1285875"/>
            <a:ext cx="7858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Events (%)</a:t>
            </a:r>
            <a:endParaRPr lang="en-US" sz="4400"/>
          </a:p>
        </p:txBody>
      </p:sp>
      <p:sp>
        <p:nvSpPr>
          <p:cNvPr id="90131" name="Rectangle 33"/>
          <p:cNvSpPr>
            <a:spLocks noChangeArrowheads="1"/>
          </p:cNvSpPr>
          <p:nvPr/>
        </p:nvSpPr>
        <p:spPr bwMode="auto">
          <a:xfrm>
            <a:off x="7208838" y="1296988"/>
            <a:ext cx="15224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RR (CI) per 1 mmol/L</a:t>
            </a:r>
            <a:endParaRPr lang="en-US" sz="4400"/>
          </a:p>
        </p:txBody>
      </p:sp>
      <p:sp>
        <p:nvSpPr>
          <p:cNvPr id="90132" name="Rectangle 34"/>
          <p:cNvSpPr>
            <a:spLocks noChangeArrowheads="1"/>
          </p:cNvSpPr>
          <p:nvPr/>
        </p:nvSpPr>
        <p:spPr bwMode="auto">
          <a:xfrm>
            <a:off x="7277100" y="1484313"/>
            <a:ext cx="13874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reduction in LDL-C</a:t>
            </a:r>
            <a:endParaRPr lang="en-US" sz="4400"/>
          </a:p>
        </p:txBody>
      </p:sp>
      <p:sp>
        <p:nvSpPr>
          <p:cNvPr id="90133" name="Line 35"/>
          <p:cNvSpPr>
            <a:spLocks noChangeShapeType="1"/>
          </p:cNvSpPr>
          <p:nvPr/>
        </p:nvSpPr>
        <p:spPr bwMode="auto">
          <a:xfrm>
            <a:off x="508000" y="1795463"/>
            <a:ext cx="820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34" name="Rectangle 36"/>
          <p:cNvSpPr>
            <a:spLocks noChangeArrowheads="1"/>
          </p:cNvSpPr>
          <p:nvPr/>
        </p:nvSpPr>
        <p:spPr bwMode="auto">
          <a:xfrm>
            <a:off x="5832475" y="5675313"/>
            <a:ext cx="8096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Control/less</a:t>
            </a:r>
            <a:endParaRPr lang="en-US" sz="4400"/>
          </a:p>
        </p:txBody>
      </p:sp>
      <p:sp>
        <p:nvSpPr>
          <p:cNvPr id="90135" name="Rectangle 37"/>
          <p:cNvSpPr>
            <a:spLocks noChangeArrowheads="1"/>
          </p:cNvSpPr>
          <p:nvPr/>
        </p:nvSpPr>
        <p:spPr bwMode="auto">
          <a:xfrm>
            <a:off x="6040438" y="5843588"/>
            <a:ext cx="392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better</a:t>
            </a:r>
            <a:endParaRPr lang="en-US" sz="4400"/>
          </a:p>
        </p:txBody>
      </p:sp>
      <p:sp>
        <p:nvSpPr>
          <p:cNvPr id="90136" name="Rectangle 38"/>
          <p:cNvSpPr>
            <a:spLocks noChangeArrowheads="1"/>
          </p:cNvSpPr>
          <p:nvPr/>
        </p:nvSpPr>
        <p:spPr bwMode="auto">
          <a:xfrm>
            <a:off x="4189413" y="5675313"/>
            <a:ext cx="7858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Statin/more</a:t>
            </a:r>
            <a:endParaRPr lang="en-US" sz="4400"/>
          </a:p>
        </p:txBody>
      </p:sp>
      <p:sp>
        <p:nvSpPr>
          <p:cNvPr id="90137" name="Rectangle 39"/>
          <p:cNvSpPr>
            <a:spLocks noChangeArrowheads="1"/>
          </p:cNvSpPr>
          <p:nvPr/>
        </p:nvSpPr>
        <p:spPr bwMode="auto">
          <a:xfrm>
            <a:off x="4386263" y="5843588"/>
            <a:ext cx="392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better</a:t>
            </a:r>
            <a:endParaRPr lang="en-US" sz="4400"/>
          </a:p>
        </p:txBody>
      </p:sp>
      <p:sp>
        <p:nvSpPr>
          <p:cNvPr id="90138" name="Rectangle 82"/>
          <p:cNvSpPr>
            <a:spLocks noChangeArrowheads="1"/>
          </p:cNvSpPr>
          <p:nvPr/>
        </p:nvSpPr>
        <p:spPr bwMode="auto">
          <a:xfrm>
            <a:off x="665163" y="2265363"/>
            <a:ext cx="1041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15 trials in CTT</a:t>
            </a:r>
            <a:endParaRPr lang="en-US" sz="4400"/>
          </a:p>
        </p:txBody>
      </p:sp>
      <p:sp>
        <p:nvSpPr>
          <p:cNvPr id="90139" name="Rectangle 88"/>
          <p:cNvSpPr>
            <a:spLocks noChangeArrowheads="1"/>
          </p:cNvSpPr>
          <p:nvPr/>
        </p:nvSpPr>
        <p:spPr bwMode="auto">
          <a:xfrm>
            <a:off x="7381875" y="2265363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1.10 (0.91 - 1.34)</a:t>
            </a:r>
            <a:endParaRPr lang="en-US" sz="4400"/>
          </a:p>
        </p:txBody>
      </p:sp>
      <p:sp>
        <p:nvSpPr>
          <p:cNvPr id="90140" name="Line 89"/>
          <p:cNvSpPr>
            <a:spLocks noChangeShapeType="1"/>
          </p:cNvSpPr>
          <p:nvPr/>
        </p:nvSpPr>
        <p:spPr bwMode="auto">
          <a:xfrm flipV="1">
            <a:off x="5245100" y="2268538"/>
            <a:ext cx="31750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1" name="Line 90"/>
          <p:cNvSpPr>
            <a:spLocks noChangeShapeType="1"/>
          </p:cNvSpPr>
          <p:nvPr/>
        </p:nvSpPr>
        <p:spPr bwMode="auto">
          <a:xfrm flipH="1" flipV="1">
            <a:off x="5562600" y="2268538"/>
            <a:ext cx="398463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2" name="Line 91"/>
          <p:cNvSpPr>
            <a:spLocks noChangeShapeType="1"/>
          </p:cNvSpPr>
          <p:nvPr/>
        </p:nvSpPr>
        <p:spPr bwMode="auto">
          <a:xfrm>
            <a:off x="5245100" y="2366963"/>
            <a:ext cx="317500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3" name="Line 92"/>
          <p:cNvSpPr>
            <a:spLocks noChangeShapeType="1"/>
          </p:cNvSpPr>
          <p:nvPr/>
        </p:nvSpPr>
        <p:spPr bwMode="auto">
          <a:xfrm flipH="1">
            <a:off x="5562600" y="2366963"/>
            <a:ext cx="398463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4" name="Line 93"/>
          <p:cNvSpPr>
            <a:spLocks noChangeShapeType="1"/>
          </p:cNvSpPr>
          <p:nvPr/>
        </p:nvSpPr>
        <p:spPr bwMode="auto">
          <a:xfrm flipH="1" flipV="1">
            <a:off x="5562600" y="2266950"/>
            <a:ext cx="0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5" name="Rectangle 94"/>
          <p:cNvSpPr>
            <a:spLocks noChangeArrowheads="1"/>
          </p:cNvSpPr>
          <p:nvPr/>
        </p:nvSpPr>
        <p:spPr bwMode="auto">
          <a:xfrm>
            <a:off x="665163" y="3297238"/>
            <a:ext cx="1343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Subtotal (17 trials)</a:t>
            </a:r>
            <a:endParaRPr lang="en-US" sz="4400"/>
          </a:p>
        </p:txBody>
      </p:sp>
      <p:sp>
        <p:nvSpPr>
          <p:cNvPr id="90146" name="Rectangle 100"/>
          <p:cNvSpPr>
            <a:spLocks noChangeArrowheads="1"/>
          </p:cNvSpPr>
          <p:nvPr/>
        </p:nvSpPr>
        <p:spPr bwMode="auto">
          <a:xfrm>
            <a:off x="7381875" y="32972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1.21 (1.03 - 1.41)</a:t>
            </a:r>
            <a:endParaRPr lang="en-US" sz="4400"/>
          </a:p>
        </p:txBody>
      </p:sp>
      <p:sp>
        <p:nvSpPr>
          <p:cNvPr id="90147" name="Line 101"/>
          <p:cNvSpPr>
            <a:spLocks noChangeShapeType="1"/>
          </p:cNvSpPr>
          <p:nvPr/>
        </p:nvSpPr>
        <p:spPr bwMode="auto">
          <a:xfrm flipV="1">
            <a:off x="5459413" y="3278188"/>
            <a:ext cx="287337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8" name="Line 102"/>
          <p:cNvSpPr>
            <a:spLocks noChangeShapeType="1"/>
          </p:cNvSpPr>
          <p:nvPr/>
        </p:nvSpPr>
        <p:spPr bwMode="auto">
          <a:xfrm flipH="1" flipV="1">
            <a:off x="5746750" y="3278188"/>
            <a:ext cx="334963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9" name="Line 103"/>
          <p:cNvSpPr>
            <a:spLocks noChangeShapeType="1"/>
          </p:cNvSpPr>
          <p:nvPr/>
        </p:nvSpPr>
        <p:spPr bwMode="auto">
          <a:xfrm>
            <a:off x="5459413" y="3363913"/>
            <a:ext cx="287337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0" name="Line 104"/>
          <p:cNvSpPr>
            <a:spLocks noChangeShapeType="1"/>
          </p:cNvSpPr>
          <p:nvPr/>
        </p:nvSpPr>
        <p:spPr bwMode="auto">
          <a:xfrm flipH="1">
            <a:off x="5746750" y="3363913"/>
            <a:ext cx="334963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1" name="Line 105"/>
          <p:cNvSpPr>
            <a:spLocks noChangeShapeType="1"/>
          </p:cNvSpPr>
          <p:nvPr/>
        </p:nvSpPr>
        <p:spPr bwMode="auto">
          <a:xfrm flipV="1">
            <a:off x="5748338" y="3284538"/>
            <a:ext cx="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2" name="Rectangle 119"/>
          <p:cNvSpPr>
            <a:spLocks noChangeArrowheads="1"/>
          </p:cNvSpPr>
          <p:nvPr/>
        </p:nvSpPr>
        <p:spPr bwMode="auto">
          <a:xfrm>
            <a:off x="7381875" y="4213225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1.39 (0.70 - 2.74)</a:t>
            </a:r>
            <a:endParaRPr lang="en-US" sz="4400"/>
          </a:p>
        </p:txBody>
      </p:sp>
      <p:sp>
        <p:nvSpPr>
          <p:cNvPr id="90153" name="Line 120"/>
          <p:cNvSpPr>
            <a:spLocks noChangeShapeType="1"/>
          </p:cNvSpPr>
          <p:nvPr/>
        </p:nvSpPr>
        <p:spPr bwMode="auto">
          <a:xfrm flipV="1">
            <a:off x="4892675" y="4010025"/>
            <a:ext cx="1158875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4" name="Line 121"/>
          <p:cNvSpPr>
            <a:spLocks noChangeShapeType="1"/>
          </p:cNvSpPr>
          <p:nvPr/>
        </p:nvSpPr>
        <p:spPr bwMode="auto">
          <a:xfrm flipH="1" flipV="1">
            <a:off x="6051550" y="4010025"/>
            <a:ext cx="2268538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5" name="Line 122"/>
          <p:cNvSpPr>
            <a:spLocks noChangeShapeType="1"/>
          </p:cNvSpPr>
          <p:nvPr/>
        </p:nvSpPr>
        <p:spPr bwMode="auto">
          <a:xfrm>
            <a:off x="4892675" y="4113213"/>
            <a:ext cx="1158875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6" name="Line 123"/>
          <p:cNvSpPr>
            <a:spLocks noChangeShapeType="1"/>
          </p:cNvSpPr>
          <p:nvPr/>
        </p:nvSpPr>
        <p:spPr bwMode="auto">
          <a:xfrm flipH="1">
            <a:off x="6051550" y="4113213"/>
            <a:ext cx="2268538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7" name="Line 124"/>
          <p:cNvSpPr>
            <a:spLocks noChangeShapeType="1"/>
          </p:cNvSpPr>
          <p:nvPr/>
        </p:nvSpPr>
        <p:spPr bwMode="auto">
          <a:xfrm flipH="1" flipV="1">
            <a:off x="6054725" y="4010025"/>
            <a:ext cx="1588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8" name="Rectangle 125"/>
          <p:cNvSpPr>
            <a:spLocks noChangeArrowheads="1"/>
          </p:cNvSpPr>
          <p:nvPr/>
        </p:nvSpPr>
        <p:spPr bwMode="auto">
          <a:xfrm>
            <a:off x="677863" y="4010025"/>
            <a:ext cx="1258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Subtotal (5 trials)</a:t>
            </a:r>
            <a:endParaRPr lang="en-US" sz="4400"/>
          </a:p>
        </p:txBody>
      </p:sp>
      <p:sp>
        <p:nvSpPr>
          <p:cNvPr id="90159" name="Rectangle 157"/>
          <p:cNvSpPr>
            <a:spLocks noChangeArrowheads="1"/>
          </p:cNvSpPr>
          <p:nvPr/>
        </p:nvSpPr>
        <p:spPr bwMode="auto">
          <a:xfrm>
            <a:off x="508000" y="4678363"/>
            <a:ext cx="1082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Total (22 trials)</a:t>
            </a:r>
            <a:endParaRPr lang="en-US" sz="4400"/>
          </a:p>
        </p:txBody>
      </p:sp>
      <p:sp>
        <p:nvSpPr>
          <p:cNvPr id="90160" name="Rectangle 162"/>
          <p:cNvSpPr>
            <a:spLocks noChangeArrowheads="1"/>
          </p:cNvSpPr>
          <p:nvPr/>
        </p:nvSpPr>
        <p:spPr bwMode="auto">
          <a:xfrm>
            <a:off x="7381875" y="4678363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1.21 (1.05 - 1.41)</a:t>
            </a:r>
            <a:endParaRPr lang="en-US" sz="4400"/>
          </a:p>
        </p:txBody>
      </p:sp>
      <p:sp>
        <p:nvSpPr>
          <p:cNvPr id="90161" name="Line 163"/>
          <p:cNvSpPr>
            <a:spLocks noChangeShapeType="1"/>
          </p:cNvSpPr>
          <p:nvPr/>
        </p:nvSpPr>
        <p:spPr bwMode="auto">
          <a:xfrm flipV="1">
            <a:off x="5472113" y="4659313"/>
            <a:ext cx="288925" cy="10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2" name="Line 164"/>
          <p:cNvSpPr>
            <a:spLocks noChangeShapeType="1"/>
          </p:cNvSpPr>
          <p:nvPr/>
        </p:nvSpPr>
        <p:spPr bwMode="auto">
          <a:xfrm flipH="1" flipV="1">
            <a:off x="5761038" y="4659313"/>
            <a:ext cx="320675" cy="10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3" name="Line 165"/>
          <p:cNvSpPr>
            <a:spLocks noChangeShapeType="1"/>
          </p:cNvSpPr>
          <p:nvPr/>
        </p:nvSpPr>
        <p:spPr bwMode="auto">
          <a:xfrm>
            <a:off x="5472113" y="4762500"/>
            <a:ext cx="288925" cy="84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4" name="Line 166"/>
          <p:cNvSpPr>
            <a:spLocks noChangeShapeType="1"/>
          </p:cNvSpPr>
          <p:nvPr/>
        </p:nvSpPr>
        <p:spPr bwMode="auto">
          <a:xfrm flipH="1">
            <a:off x="5761038" y="4762500"/>
            <a:ext cx="320675" cy="84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5" name="Line 167"/>
          <p:cNvSpPr>
            <a:spLocks noChangeShapeType="1"/>
          </p:cNvSpPr>
          <p:nvPr/>
        </p:nvSpPr>
        <p:spPr bwMode="auto">
          <a:xfrm flipH="1" flipV="1">
            <a:off x="5761038" y="4652963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6" name="Rectangle 383"/>
          <p:cNvSpPr>
            <a:spLocks noChangeArrowheads="1"/>
          </p:cNvSpPr>
          <p:nvPr/>
        </p:nvSpPr>
        <p:spPr bwMode="auto">
          <a:xfrm>
            <a:off x="665163" y="2601913"/>
            <a:ext cx="603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SPARCL</a:t>
            </a:r>
            <a:endParaRPr lang="en-US" sz="4400"/>
          </a:p>
        </p:txBody>
      </p:sp>
      <p:sp>
        <p:nvSpPr>
          <p:cNvPr id="90167" name="Rectangle 387"/>
          <p:cNvSpPr>
            <a:spLocks noChangeArrowheads="1"/>
          </p:cNvSpPr>
          <p:nvPr/>
        </p:nvSpPr>
        <p:spPr bwMode="auto">
          <a:xfrm>
            <a:off x="665163" y="2805113"/>
            <a:ext cx="6746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CORONA</a:t>
            </a:r>
            <a:endParaRPr lang="en-US" sz="4400"/>
          </a:p>
        </p:txBody>
      </p:sp>
      <p:sp>
        <p:nvSpPr>
          <p:cNvPr id="90168" name="Rectangle 30"/>
          <p:cNvSpPr>
            <a:spLocks noChangeArrowheads="1"/>
          </p:cNvSpPr>
          <p:nvPr/>
        </p:nvSpPr>
        <p:spPr bwMode="auto">
          <a:xfrm>
            <a:off x="2433638" y="1563688"/>
            <a:ext cx="846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Statin/more</a:t>
            </a:r>
            <a:endParaRPr lang="en-US" sz="4400"/>
          </a:p>
        </p:txBody>
      </p:sp>
      <p:sp>
        <p:nvSpPr>
          <p:cNvPr id="90169" name="Rectangle 83"/>
          <p:cNvSpPr>
            <a:spLocks noChangeArrowheads="1"/>
          </p:cNvSpPr>
          <p:nvPr/>
        </p:nvSpPr>
        <p:spPr bwMode="auto">
          <a:xfrm>
            <a:off x="2495550" y="2265363"/>
            <a:ext cx="7223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188/56227</a:t>
            </a:r>
            <a:endParaRPr lang="en-US" sz="4400"/>
          </a:p>
        </p:txBody>
      </p:sp>
      <p:sp>
        <p:nvSpPr>
          <p:cNvPr id="90170" name="Rectangle 95"/>
          <p:cNvSpPr>
            <a:spLocks noChangeArrowheads="1"/>
          </p:cNvSpPr>
          <p:nvPr/>
        </p:nvSpPr>
        <p:spPr bwMode="auto">
          <a:xfrm>
            <a:off x="2500313" y="3297238"/>
            <a:ext cx="714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258/61106</a:t>
            </a:r>
            <a:endParaRPr lang="en-US" sz="4400"/>
          </a:p>
        </p:txBody>
      </p:sp>
      <p:sp>
        <p:nvSpPr>
          <p:cNvPr id="90171" name="Rectangle 114"/>
          <p:cNvSpPr>
            <a:spLocks noChangeArrowheads="1"/>
          </p:cNvSpPr>
          <p:nvPr/>
        </p:nvSpPr>
        <p:spPr bwMode="auto">
          <a:xfrm>
            <a:off x="2538413" y="4029075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69/19829</a:t>
            </a:r>
            <a:endParaRPr lang="en-US" sz="4400"/>
          </a:p>
        </p:txBody>
      </p:sp>
      <p:sp>
        <p:nvSpPr>
          <p:cNvPr id="90172" name="Rectangle 158"/>
          <p:cNvSpPr>
            <a:spLocks noChangeArrowheads="1"/>
          </p:cNvSpPr>
          <p:nvPr/>
        </p:nvSpPr>
        <p:spPr bwMode="auto">
          <a:xfrm>
            <a:off x="2493963" y="4695825"/>
            <a:ext cx="7239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327/80935</a:t>
            </a:r>
            <a:endParaRPr lang="en-US" sz="4400"/>
          </a:p>
        </p:txBody>
      </p:sp>
      <p:sp>
        <p:nvSpPr>
          <p:cNvPr id="90173" name="Rectangle 385"/>
          <p:cNvSpPr>
            <a:spLocks noChangeArrowheads="1"/>
          </p:cNvSpPr>
          <p:nvPr/>
        </p:nvSpPr>
        <p:spPr bwMode="auto">
          <a:xfrm>
            <a:off x="2524125" y="2587625"/>
            <a:ext cx="665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55 (2.3%)</a:t>
            </a:r>
            <a:endParaRPr lang="en-US" sz="4400"/>
          </a:p>
        </p:txBody>
      </p:sp>
      <p:sp>
        <p:nvSpPr>
          <p:cNvPr id="90174" name="Rectangle 389"/>
          <p:cNvSpPr>
            <a:spLocks noChangeArrowheads="1"/>
          </p:cNvSpPr>
          <p:nvPr/>
        </p:nvSpPr>
        <p:spPr bwMode="auto">
          <a:xfrm>
            <a:off x="2524125" y="2789238"/>
            <a:ext cx="665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15 (0.6%)</a:t>
            </a:r>
            <a:endParaRPr lang="en-US" sz="4400"/>
          </a:p>
        </p:txBody>
      </p:sp>
      <p:sp>
        <p:nvSpPr>
          <p:cNvPr id="90175" name="Rectangle 31"/>
          <p:cNvSpPr>
            <a:spLocks noChangeArrowheads="1"/>
          </p:cNvSpPr>
          <p:nvPr/>
        </p:nvSpPr>
        <p:spPr bwMode="auto">
          <a:xfrm>
            <a:off x="3508375" y="1563688"/>
            <a:ext cx="8890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Control/less</a:t>
            </a:r>
            <a:endParaRPr lang="en-US" sz="4400"/>
          </a:p>
        </p:txBody>
      </p:sp>
      <p:sp>
        <p:nvSpPr>
          <p:cNvPr id="90176" name="Rectangle 85"/>
          <p:cNvSpPr>
            <a:spLocks noChangeArrowheads="1"/>
          </p:cNvSpPr>
          <p:nvPr/>
        </p:nvSpPr>
        <p:spPr bwMode="auto">
          <a:xfrm>
            <a:off x="3592513" y="2265363"/>
            <a:ext cx="720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163/56294</a:t>
            </a:r>
            <a:endParaRPr lang="en-US" sz="4400"/>
          </a:p>
        </p:txBody>
      </p:sp>
      <p:sp>
        <p:nvSpPr>
          <p:cNvPr id="90177" name="Rectangle 97"/>
          <p:cNvSpPr>
            <a:spLocks noChangeArrowheads="1"/>
          </p:cNvSpPr>
          <p:nvPr/>
        </p:nvSpPr>
        <p:spPr bwMode="auto">
          <a:xfrm>
            <a:off x="3595688" y="3297238"/>
            <a:ext cx="714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205/61157</a:t>
            </a:r>
            <a:endParaRPr lang="en-US" sz="4400"/>
          </a:p>
        </p:txBody>
      </p:sp>
      <p:sp>
        <p:nvSpPr>
          <p:cNvPr id="90178" name="Rectangle 116"/>
          <p:cNvSpPr>
            <a:spLocks noChangeArrowheads="1"/>
          </p:cNvSpPr>
          <p:nvPr/>
        </p:nvSpPr>
        <p:spPr bwMode="auto">
          <a:xfrm>
            <a:off x="3633788" y="4029075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57/19783</a:t>
            </a:r>
            <a:endParaRPr lang="en-US" sz="4400"/>
          </a:p>
        </p:txBody>
      </p:sp>
      <p:sp>
        <p:nvSpPr>
          <p:cNvPr id="90179" name="Rectangle 160"/>
          <p:cNvSpPr>
            <a:spLocks noChangeArrowheads="1"/>
          </p:cNvSpPr>
          <p:nvPr/>
        </p:nvSpPr>
        <p:spPr bwMode="auto">
          <a:xfrm>
            <a:off x="3592513" y="4695825"/>
            <a:ext cx="7207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262/80940</a:t>
            </a:r>
            <a:endParaRPr lang="en-US" sz="4400"/>
          </a:p>
        </p:txBody>
      </p:sp>
      <p:sp>
        <p:nvSpPr>
          <p:cNvPr id="90180" name="Rectangle 386"/>
          <p:cNvSpPr>
            <a:spLocks noChangeArrowheads="1"/>
          </p:cNvSpPr>
          <p:nvPr/>
        </p:nvSpPr>
        <p:spPr bwMode="auto">
          <a:xfrm>
            <a:off x="3621088" y="2587625"/>
            <a:ext cx="663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33 (1.4%)</a:t>
            </a:r>
            <a:endParaRPr lang="en-US" sz="4400"/>
          </a:p>
        </p:txBody>
      </p:sp>
      <p:sp>
        <p:nvSpPr>
          <p:cNvPr id="90181" name="Rectangle 390"/>
          <p:cNvSpPr>
            <a:spLocks noChangeArrowheads="1"/>
          </p:cNvSpPr>
          <p:nvPr/>
        </p:nvSpPr>
        <p:spPr bwMode="auto">
          <a:xfrm>
            <a:off x="3662363" y="2789238"/>
            <a:ext cx="581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 (0.4%)</a:t>
            </a:r>
            <a:endParaRPr lang="en-US" sz="4400"/>
          </a:p>
        </p:txBody>
      </p:sp>
      <p:sp>
        <p:nvSpPr>
          <p:cNvPr id="90182" name="Line 391"/>
          <p:cNvSpPr>
            <a:spLocks noChangeShapeType="1"/>
          </p:cNvSpPr>
          <p:nvPr/>
        </p:nvSpPr>
        <p:spPr bwMode="auto">
          <a:xfrm>
            <a:off x="5335588" y="2668588"/>
            <a:ext cx="196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83" name="Rectangle 392"/>
          <p:cNvSpPr>
            <a:spLocks noChangeArrowheads="1"/>
          </p:cNvSpPr>
          <p:nvPr/>
        </p:nvSpPr>
        <p:spPr bwMode="auto">
          <a:xfrm>
            <a:off x="6111875" y="2654300"/>
            <a:ext cx="30163" cy="333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4" name="Rectangle 393"/>
          <p:cNvSpPr>
            <a:spLocks noChangeArrowheads="1"/>
          </p:cNvSpPr>
          <p:nvPr/>
        </p:nvSpPr>
        <p:spPr bwMode="auto">
          <a:xfrm>
            <a:off x="6111875" y="2654300"/>
            <a:ext cx="30163" cy="333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5" name="Line 394"/>
          <p:cNvSpPr>
            <a:spLocks noChangeShapeType="1"/>
          </p:cNvSpPr>
          <p:nvPr/>
        </p:nvSpPr>
        <p:spPr bwMode="auto">
          <a:xfrm>
            <a:off x="4910138" y="2874963"/>
            <a:ext cx="31988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86" name="Rectangle 395"/>
          <p:cNvSpPr>
            <a:spLocks noChangeArrowheads="1"/>
          </p:cNvSpPr>
          <p:nvPr/>
        </p:nvSpPr>
        <p:spPr bwMode="auto">
          <a:xfrm>
            <a:off x="5991225" y="2855913"/>
            <a:ext cx="14288" cy="190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7" name="Rectangle 396"/>
          <p:cNvSpPr>
            <a:spLocks noChangeArrowheads="1"/>
          </p:cNvSpPr>
          <p:nvPr/>
        </p:nvSpPr>
        <p:spPr bwMode="auto">
          <a:xfrm>
            <a:off x="5991225" y="2855913"/>
            <a:ext cx="14288" cy="190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8" name="Rectangle 397"/>
          <p:cNvSpPr>
            <a:spLocks noChangeArrowheads="1"/>
          </p:cNvSpPr>
          <p:nvPr/>
        </p:nvSpPr>
        <p:spPr bwMode="auto">
          <a:xfrm>
            <a:off x="7381875" y="24844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1.44 (0.97 - 2.14)</a:t>
            </a:r>
            <a:endParaRPr lang="en-US" sz="4400"/>
          </a:p>
        </p:txBody>
      </p:sp>
      <p:sp>
        <p:nvSpPr>
          <p:cNvPr id="90189" name="Rectangle 398"/>
          <p:cNvSpPr>
            <a:spLocks noChangeArrowheads="1"/>
          </p:cNvSpPr>
          <p:nvPr/>
        </p:nvSpPr>
        <p:spPr bwMode="auto">
          <a:xfrm>
            <a:off x="7381875" y="26876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1.36 (0.71 - 2.62)</a:t>
            </a:r>
            <a:endParaRPr lang="en-US" sz="4400"/>
          </a:p>
        </p:txBody>
      </p:sp>
      <p:sp>
        <p:nvSpPr>
          <p:cNvPr id="90190" name="Rectangle 295"/>
          <p:cNvSpPr>
            <a:spLocks noChangeArrowheads="1"/>
          </p:cNvSpPr>
          <p:nvPr/>
        </p:nvSpPr>
        <p:spPr bwMode="auto">
          <a:xfrm rot="5400000">
            <a:off x="630237" y="5299076"/>
            <a:ext cx="98425" cy="889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90191" name="Line 296"/>
          <p:cNvSpPr>
            <a:spLocks noChangeShapeType="1"/>
          </p:cNvSpPr>
          <p:nvPr/>
        </p:nvSpPr>
        <p:spPr bwMode="auto">
          <a:xfrm rot="5400000" flipV="1">
            <a:off x="677862" y="5168901"/>
            <a:ext cx="3175" cy="342900"/>
          </a:xfrm>
          <a:prstGeom prst="line">
            <a:avLst/>
          </a:pr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2" name="Rectangle 297"/>
          <p:cNvSpPr>
            <a:spLocks noChangeArrowheads="1"/>
          </p:cNvSpPr>
          <p:nvPr/>
        </p:nvSpPr>
        <p:spPr bwMode="auto">
          <a:xfrm>
            <a:off x="919163" y="5243513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99% or</a:t>
            </a:r>
            <a:endParaRPr lang="en-US" sz="2800"/>
          </a:p>
        </p:txBody>
      </p:sp>
      <p:sp>
        <p:nvSpPr>
          <p:cNvPr id="90193" name="Freeform 298"/>
          <p:cNvSpPr>
            <a:spLocks/>
          </p:cNvSpPr>
          <p:nvPr/>
        </p:nvSpPr>
        <p:spPr bwMode="auto">
          <a:xfrm rot="5400000">
            <a:off x="1647825" y="5167313"/>
            <a:ext cx="98425" cy="333375"/>
          </a:xfrm>
          <a:custGeom>
            <a:avLst/>
            <a:gdLst>
              <a:gd name="T0" fmla="*/ 0 w 49"/>
              <a:gd name="T1" fmla="*/ 2147483647 h 167"/>
              <a:gd name="T2" fmla="*/ 2147483647 w 49"/>
              <a:gd name="T3" fmla="*/ 2147483647 h 167"/>
              <a:gd name="T4" fmla="*/ 2147483647 w 49"/>
              <a:gd name="T5" fmla="*/ 2147483647 h 167"/>
              <a:gd name="T6" fmla="*/ 2147483647 w 49"/>
              <a:gd name="T7" fmla="*/ 0 h 167"/>
              <a:gd name="T8" fmla="*/ 0 w 49"/>
              <a:gd name="T9" fmla="*/ 2147483647 h 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167"/>
              <a:gd name="T17" fmla="*/ 49 w 49"/>
              <a:gd name="T18" fmla="*/ 167 h 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167">
                <a:moveTo>
                  <a:pt x="0" y="81"/>
                </a:moveTo>
                <a:lnTo>
                  <a:pt x="27" y="167"/>
                </a:lnTo>
                <a:lnTo>
                  <a:pt x="49" y="81"/>
                </a:lnTo>
                <a:lnTo>
                  <a:pt x="27" y="0"/>
                </a:lnTo>
                <a:lnTo>
                  <a:pt x="0" y="81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4" name="Freeform 299"/>
          <p:cNvSpPr>
            <a:spLocks/>
          </p:cNvSpPr>
          <p:nvPr/>
        </p:nvSpPr>
        <p:spPr bwMode="auto">
          <a:xfrm rot="5400000">
            <a:off x="1647825" y="5167313"/>
            <a:ext cx="98425" cy="333375"/>
          </a:xfrm>
          <a:custGeom>
            <a:avLst/>
            <a:gdLst>
              <a:gd name="T0" fmla="*/ 0 w 9"/>
              <a:gd name="T1" fmla="*/ 2147483647 h 31"/>
              <a:gd name="T2" fmla="*/ 2147483647 w 9"/>
              <a:gd name="T3" fmla="*/ 2147483647 h 31"/>
              <a:gd name="T4" fmla="*/ 2147483647 w 9"/>
              <a:gd name="T5" fmla="*/ 2147483647 h 31"/>
              <a:gd name="T6" fmla="*/ 2147483647 w 9"/>
              <a:gd name="T7" fmla="*/ 0 h 31"/>
              <a:gd name="T8" fmla="*/ 0 w 9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31"/>
              <a:gd name="T17" fmla="*/ 9 w 9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31">
                <a:moveTo>
                  <a:pt x="0" y="15"/>
                </a:moveTo>
                <a:lnTo>
                  <a:pt x="5" y="31"/>
                </a:lnTo>
                <a:lnTo>
                  <a:pt x="9" y="15"/>
                </a:lnTo>
                <a:lnTo>
                  <a:pt x="5" y="0"/>
                </a:lnTo>
                <a:lnTo>
                  <a:pt x="0" y="15"/>
                </a:lnTo>
              </a:path>
            </a:pathLst>
          </a:cu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5" name="Line 300"/>
          <p:cNvSpPr>
            <a:spLocks noChangeShapeType="1"/>
          </p:cNvSpPr>
          <p:nvPr/>
        </p:nvSpPr>
        <p:spPr bwMode="auto">
          <a:xfrm rot="5400000" flipH="1">
            <a:off x="1662907" y="5333206"/>
            <a:ext cx="76200" cy="1587"/>
          </a:xfrm>
          <a:prstGeom prst="line">
            <a:avLst/>
          </a:pr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6" name="Rectangle 301"/>
          <p:cNvSpPr>
            <a:spLocks noChangeArrowheads="1"/>
          </p:cNvSpPr>
          <p:nvPr/>
        </p:nvSpPr>
        <p:spPr bwMode="auto">
          <a:xfrm>
            <a:off x="1943100" y="5245100"/>
            <a:ext cx="5032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95% CI</a:t>
            </a:r>
            <a:endParaRPr lang="en-US" sz="2800"/>
          </a:p>
        </p:txBody>
      </p:sp>
      <p:sp>
        <p:nvSpPr>
          <p:cNvPr id="90197" name="Line 92"/>
          <p:cNvSpPr>
            <a:spLocks noChangeShapeType="1"/>
          </p:cNvSpPr>
          <p:nvPr/>
        </p:nvSpPr>
        <p:spPr bwMode="auto">
          <a:xfrm>
            <a:off x="5754688" y="2041525"/>
            <a:ext cx="0" cy="30956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INCLUSION of coronary and non-coronary revascularization procedures 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EXCLUSION of non-coronary cardiac death and hemorrhagic stroke from key outcome</a:t>
            </a:r>
          </a:p>
          <a:p>
            <a:pPr>
              <a:defRPr/>
            </a:pPr>
            <a:r>
              <a:rPr lang="en-GB" dirty="0" smtClean="0"/>
              <a:t>Large number of </a:t>
            </a:r>
            <a:r>
              <a:rPr lang="en-GB" u="sng" dirty="0" smtClean="0"/>
              <a:t>relevant</a:t>
            </a:r>
            <a:r>
              <a:rPr lang="en-GB" i="1" dirty="0" smtClean="0"/>
              <a:t> </a:t>
            </a:r>
            <a:r>
              <a:rPr lang="en-GB" dirty="0" smtClean="0"/>
              <a:t>outcomes and long duration of treatment to maximize power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Much larger, longer duration, and</a:t>
            </a:r>
            <a:br>
              <a:rPr lang="en-GB" smtClean="0"/>
            </a:br>
            <a:r>
              <a:rPr lang="en-GB" smtClean="0"/>
              <a:t>key focus on atherosclerotic outcomes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70025"/>
          <a:ext cx="8229600" cy="4534858"/>
        </p:xfrm>
        <a:graphic>
          <a:graphicData uri="http://schemas.openxmlformats.org/drawingml/2006/table">
            <a:tbl>
              <a:tblPr/>
              <a:tblGrid>
                <a:gridCol w="3244850"/>
                <a:gridCol w="1198563"/>
                <a:gridCol w="1893887"/>
                <a:gridCol w="18923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AURORA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SHARP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Sample size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2776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Duration (years)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Atherosclerotic outcomes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Major coronary events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507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384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Non-hemorrhagic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277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revascularization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484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Non-atherosclerotic outcomes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Hemorrhagic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Non-CHD cardiac death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 death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77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Primary/key 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469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804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1145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Study design</a:t>
            </a:r>
            <a:endParaRPr lang="en-GB" dirty="0"/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8213"/>
          </a:xfrm>
        </p:spPr>
        <p:txBody>
          <a:bodyPr/>
          <a:lstStyle/>
          <a:p>
            <a:r>
              <a:rPr lang="en-GB" smtClean="0"/>
              <a:t>SHARP: Wide inclusion criteria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509588" y="1511300"/>
            <a:ext cx="8208962" cy="4408488"/>
          </a:xfrm>
        </p:spPr>
        <p:txBody>
          <a:bodyPr/>
          <a:lstStyle/>
          <a:p>
            <a:r>
              <a:rPr lang="en-GB" dirty="0" smtClean="0"/>
              <a:t>History of chronic kidney disease (CKD)</a:t>
            </a:r>
          </a:p>
          <a:p>
            <a:pPr lvl="1"/>
            <a:r>
              <a:rPr lang="en-GB" dirty="0" smtClean="0"/>
              <a:t>Not on dialysis: elevated creatinine on 2 occasions</a:t>
            </a:r>
          </a:p>
          <a:p>
            <a:pPr marL="1074738" lvl="2" indent="-363538"/>
            <a:r>
              <a:rPr lang="en-GB" dirty="0" smtClean="0"/>
              <a:t>Men: ≥1.7 mg/dL (150 µmol/L)</a:t>
            </a:r>
          </a:p>
          <a:p>
            <a:pPr marL="1074738" lvl="2" indent="-363538"/>
            <a:r>
              <a:rPr lang="en-GB" dirty="0" smtClean="0"/>
              <a:t>Women: ≥1.5 mg/dL (130 µmol/L)</a:t>
            </a:r>
          </a:p>
          <a:p>
            <a:pPr lvl="1"/>
            <a:r>
              <a:rPr lang="en-GB" dirty="0" smtClean="0"/>
              <a:t>On dialysis: </a:t>
            </a:r>
            <a:r>
              <a:rPr lang="en-GB" dirty="0" err="1" smtClean="0"/>
              <a:t>hemodialysis</a:t>
            </a:r>
            <a:r>
              <a:rPr lang="en-GB" dirty="0" smtClean="0"/>
              <a:t> or peritoneal dialysis</a:t>
            </a:r>
          </a:p>
          <a:p>
            <a:pPr lvl="1">
              <a:buFont typeface="Arial" pitchFamily="34" charset="0"/>
              <a:buNone/>
            </a:pPr>
            <a:endParaRPr lang="en-GB" sz="1200" dirty="0" smtClean="0"/>
          </a:p>
          <a:p>
            <a:r>
              <a:rPr lang="en-GB" dirty="0" smtClean="0"/>
              <a:t>Age ≥40 years</a:t>
            </a:r>
          </a:p>
          <a:p>
            <a:pPr>
              <a:buFont typeface="Arial" pitchFamily="34" charset="0"/>
              <a:buNone/>
            </a:pPr>
            <a:endParaRPr lang="en-GB" sz="1200" dirty="0" smtClean="0"/>
          </a:p>
          <a:p>
            <a:r>
              <a:rPr lang="en-GB" dirty="0" smtClean="0"/>
              <a:t>No history of myocardial infarction or coronary revascularization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Initial randomization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286250" y="1527175"/>
            <a:ext cx="1736725" cy="1152525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236" name="TextBox 5"/>
          <p:cNvSpPr txBox="1">
            <a:spLocks noChangeArrowheads="1"/>
          </p:cNvSpPr>
          <p:nvPr/>
        </p:nvSpPr>
        <p:spPr bwMode="auto">
          <a:xfrm>
            <a:off x="4283075" y="1852613"/>
            <a:ext cx="1733550" cy="646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Randomized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(9438)</a:t>
            </a:r>
          </a:p>
        </p:txBody>
      </p:sp>
      <p:sp>
        <p:nvSpPr>
          <p:cNvPr id="95237" name="TextBox 11"/>
          <p:cNvSpPr txBox="1">
            <a:spLocks noChangeArrowheads="1"/>
          </p:cNvSpPr>
          <p:nvPr/>
        </p:nvSpPr>
        <p:spPr bwMode="auto">
          <a:xfrm>
            <a:off x="4252913" y="3313113"/>
            <a:ext cx="18034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simvastatin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(1054)</a:t>
            </a:r>
          </a:p>
        </p:txBody>
      </p:sp>
      <p:sp>
        <p:nvSpPr>
          <p:cNvPr id="95238" name="TextBox 12"/>
          <p:cNvSpPr txBox="1">
            <a:spLocks noChangeArrowheads="1"/>
          </p:cNvSpPr>
          <p:nvPr/>
        </p:nvSpPr>
        <p:spPr bwMode="auto">
          <a:xfrm>
            <a:off x="7053263" y="3294063"/>
            <a:ext cx="1804987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(4191)</a:t>
            </a:r>
          </a:p>
        </p:txBody>
      </p:sp>
      <p:sp>
        <p:nvSpPr>
          <p:cNvPr id="95239" name="TextBox 13"/>
          <p:cNvSpPr txBox="1">
            <a:spLocks noChangeArrowheads="1"/>
          </p:cNvSpPr>
          <p:nvPr/>
        </p:nvSpPr>
        <p:spPr bwMode="auto">
          <a:xfrm>
            <a:off x="1509713" y="3298825"/>
            <a:ext cx="18034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(4193)</a:t>
            </a:r>
          </a:p>
        </p:txBody>
      </p:sp>
      <p:cxnSp>
        <p:nvCxnSpPr>
          <p:cNvPr id="18" name="Straight Arrow Connector 17"/>
          <p:cNvCxnSpPr>
            <a:stCxn id="5" idx="2"/>
            <a:endCxn id="95237" idx="0"/>
          </p:cNvCxnSpPr>
          <p:nvPr/>
        </p:nvCxnSpPr>
        <p:spPr>
          <a:xfrm>
            <a:off x="5154613" y="2679700"/>
            <a:ext cx="0" cy="633413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95238" idx="0"/>
          </p:cNvCxnSpPr>
          <p:nvPr/>
        </p:nvCxnSpPr>
        <p:spPr>
          <a:xfrm>
            <a:off x="6022975" y="2103438"/>
            <a:ext cx="1931988" cy="119062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9"/>
          <p:cNvCxnSpPr>
            <a:stCxn id="5" idx="1"/>
            <a:endCxn id="95239" idx="0"/>
          </p:cNvCxnSpPr>
          <p:nvPr/>
        </p:nvCxnSpPr>
        <p:spPr>
          <a:xfrm rot="10800000" flipV="1">
            <a:off x="2411413" y="2103438"/>
            <a:ext cx="1874837" cy="1195387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279525" y="2073275"/>
            <a:ext cx="11113" cy="169545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4" name="TextBox 21"/>
          <p:cNvSpPr txBox="1">
            <a:spLocks noChangeArrowheads="1"/>
          </p:cNvSpPr>
          <p:nvPr/>
        </p:nvSpPr>
        <p:spPr bwMode="auto">
          <a:xfrm>
            <a:off x="2254250" y="4733925"/>
            <a:ext cx="3130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Effects of ezetimibe on:</a:t>
            </a:r>
          </a:p>
          <a:p>
            <a:pPr lvl="1"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 Safety outcomes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 Lipid profile</a:t>
            </a:r>
          </a:p>
          <a:p>
            <a:endParaRPr lang="en-GB" sz="2400" b="1">
              <a:latin typeface="Calibri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570288" y="2012950"/>
            <a:ext cx="450850" cy="45148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625" y="3378200"/>
            <a:ext cx="11318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+mn-lt"/>
                <a:cs typeface="+mn-cs"/>
              </a:rPr>
              <a:t>1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 year SAFETY and </a:t>
            </a:r>
            <a:br>
              <a:rPr lang="en-GB" dirty="0" smtClean="0"/>
            </a:br>
            <a:r>
              <a:rPr lang="en-GB" dirty="0" smtClean="0"/>
              <a:t>lipid differences</a:t>
            </a:r>
            <a:endParaRPr lang="en-GB" dirty="0"/>
          </a:p>
        </p:txBody>
      </p:sp>
      <p:sp>
        <p:nvSpPr>
          <p:cNvPr id="9625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1 year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49250" y="1489075"/>
          <a:ext cx="8335963" cy="3992880"/>
        </p:xfrm>
        <a:graphic>
          <a:graphicData uri="http://schemas.openxmlformats.org/drawingml/2006/table">
            <a:tbl>
              <a:tblPr/>
              <a:tblGrid>
                <a:gridCol w="3395663"/>
                <a:gridCol w="1757362"/>
                <a:gridCol w="1508125"/>
                <a:gridCol w="167481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(n=4193)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(n=1054)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(n=4191)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Creatine kinase elevations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&gt;10 x ≤40 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&gt;40 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ALT/AST persistently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Complications of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gallstone hospitalization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Pancreatitis without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20" name="Footer Placeholder 3"/>
          <p:cNvSpPr txBox="1">
            <a:spLocks/>
          </p:cNvSpPr>
          <p:nvPr/>
        </p:nvSpPr>
        <p:spPr bwMode="auto">
          <a:xfrm>
            <a:off x="395288" y="6126163"/>
            <a:ext cx="4083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</a:t>
            </a:r>
            <a:r>
              <a:rPr lang="en-US" sz="1400" dirty="0">
                <a:latin typeface="Calibri" pitchFamily="34" charset="0"/>
              </a:rPr>
              <a:t>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Effect on LDL-cholesterol (LDL-C) at 1 year of</a:t>
            </a:r>
            <a:br>
              <a:rPr lang="en-GB" smtClean="0"/>
            </a:br>
            <a:r>
              <a:rPr lang="en-GB" smtClean="0"/>
              <a:t>three-quarters compliance with eze/simva</a:t>
            </a:r>
          </a:p>
        </p:txBody>
      </p:sp>
      <p:sp>
        <p:nvSpPr>
          <p:cNvPr id="98307" name="Footer Placeholder 3"/>
          <p:cNvSpPr txBox="1">
            <a:spLocks/>
          </p:cNvSpPr>
          <p:nvPr/>
        </p:nvSpPr>
        <p:spPr bwMode="auto">
          <a:xfrm>
            <a:off x="285750" y="6186488"/>
            <a:ext cx="53324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 smtClean="0">
                <a:latin typeface="Calibri" pitchFamily="34" charset="0"/>
              </a:rPr>
              <a:t>SHARP Collaborative Group </a:t>
            </a:r>
            <a:r>
              <a:rPr lang="en-US" sz="1400" i="1" dirty="0" smtClean="0">
                <a:latin typeface="Calibri" pitchFamily="34" charset="0"/>
              </a:rPr>
              <a:t>Am </a:t>
            </a:r>
            <a:r>
              <a:rPr lang="en-US" sz="1400" i="1" dirty="0">
                <a:latin typeface="Calibri" pitchFamily="34" charset="0"/>
              </a:rPr>
              <a:t>Heart J </a:t>
            </a:r>
            <a:r>
              <a:rPr lang="en-US" sz="1400" dirty="0" smtClean="0">
                <a:latin typeface="Calibri" pitchFamily="34" charset="0"/>
              </a:rPr>
              <a:t>2010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595086" y="1436914"/>
          <a:ext cx="7852228" cy="448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3600" smtClean="0"/>
              <a:t>CKD is common in the US population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7013" y="5805488"/>
            <a:ext cx="44465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228600" indent="-228600">
              <a:defRPr/>
            </a:pPr>
            <a:r>
              <a:rPr lang="en-US" sz="1400" dirty="0">
                <a:latin typeface="+mn-lt"/>
              </a:rPr>
              <a:t>Stages 1-4 from </a:t>
            </a:r>
            <a:r>
              <a:rPr lang="en-US" sz="1400" dirty="0" err="1" smtClean="0">
                <a:latin typeface="+mn-lt"/>
              </a:rPr>
              <a:t>Coresh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JAMA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2007</a:t>
            </a:r>
          </a:p>
          <a:p>
            <a:pPr marL="228600" indent="-228600">
              <a:defRPr/>
            </a:pPr>
            <a:r>
              <a:rPr lang="en-US" sz="1400" dirty="0">
                <a:latin typeface="+mn-lt"/>
              </a:rPr>
              <a:t>Stage 5 from USRDS 2010 Annual Data Report</a:t>
            </a:r>
          </a:p>
          <a:p>
            <a:pPr marL="228600" indent="-228600">
              <a:defRPr/>
            </a:pPr>
            <a:r>
              <a:rPr lang="en-US" sz="1400" dirty="0">
                <a:latin typeface="+mn-lt"/>
              </a:rPr>
              <a:t>US population: estimated from US Census 2010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/>
        </p:nvGraphicFramePr>
        <p:xfrm>
          <a:off x="222250" y="1382713"/>
          <a:ext cx="8767763" cy="4183119"/>
        </p:xfrm>
        <a:graphic>
          <a:graphicData uri="http://schemas.openxmlformats.org/drawingml/2006/table">
            <a:tbl>
              <a:tblPr/>
              <a:tblGrid>
                <a:gridCol w="715963"/>
                <a:gridCol w="2981325"/>
                <a:gridCol w="1801812"/>
                <a:gridCol w="1633538"/>
                <a:gridCol w="1635125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Stage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GFR,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mL/min/1.73 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Percentage of US population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Numbers 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US population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0640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Albuminuria &gt; 30 mg/g with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normal or increased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≥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1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81063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1.78%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10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81063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4.0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Albuminuria &gt; 30 mg/g with   mildly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60-89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3.24%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7.3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Moderately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30-59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7.69%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17.3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Severely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15-29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0.35%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0.8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Kidney failure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&lt;15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0.18%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0.6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516937" cy="18669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Main comparison: all PARTICIPANTS randomized</a:t>
            </a:r>
            <a:br>
              <a:rPr lang="en-GB" dirty="0" smtClean="0"/>
            </a:br>
            <a:r>
              <a:rPr lang="en-GB" dirty="0" err="1" smtClean="0"/>
              <a:t>eze</a:t>
            </a:r>
            <a:r>
              <a:rPr lang="en-GB" dirty="0" smtClean="0"/>
              <a:t>/</a:t>
            </a:r>
            <a:r>
              <a:rPr lang="en-GB" dirty="0" err="1" smtClean="0"/>
              <a:t>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  <a:endParaRPr lang="en-GB" dirty="0"/>
          </a:p>
        </p:txBody>
      </p:sp>
      <p:sp>
        <p:nvSpPr>
          <p:cNvPr id="9933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Randomization structure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787775" y="1052513"/>
            <a:ext cx="1736725" cy="107950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0356" name="TextBox 5"/>
          <p:cNvSpPr txBox="1">
            <a:spLocks noChangeArrowheads="1"/>
          </p:cNvSpPr>
          <p:nvPr/>
        </p:nvSpPr>
        <p:spPr bwMode="auto">
          <a:xfrm>
            <a:off x="3789363" y="1346200"/>
            <a:ext cx="17335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Randomized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(9438)</a:t>
            </a:r>
          </a:p>
        </p:txBody>
      </p:sp>
      <p:sp>
        <p:nvSpPr>
          <p:cNvPr id="100357" name="TextBox 11"/>
          <p:cNvSpPr txBox="1">
            <a:spLocks noChangeArrowheads="1"/>
          </p:cNvSpPr>
          <p:nvPr/>
        </p:nvSpPr>
        <p:spPr bwMode="auto">
          <a:xfrm>
            <a:off x="3754438" y="2713038"/>
            <a:ext cx="1803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simvastatin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1054</a:t>
            </a:r>
          </a:p>
        </p:txBody>
      </p:sp>
      <p:sp>
        <p:nvSpPr>
          <p:cNvPr id="100358" name="TextBox 12"/>
          <p:cNvSpPr txBox="1">
            <a:spLocks noChangeArrowheads="1"/>
          </p:cNvSpPr>
          <p:nvPr/>
        </p:nvSpPr>
        <p:spPr bwMode="auto">
          <a:xfrm>
            <a:off x="6553200" y="2708275"/>
            <a:ext cx="1804988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 4191</a:t>
            </a:r>
          </a:p>
        </p:txBody>
      </p:sp>
      <p:sp>
        <p:nvSpPr>
          <p:cNvPr id="100359" name="TextBox 13"/>
          <p:cNvSpPr txBox="1">
            <a:spLocks noChangeArrowheads="1"/>
          </p:cNvSpPr>
          <p:nvPr/>
        </p:nvSpPr>
        <p:spPr bwMode="auto">
          <a:xfrm>
            <a:off x="1011238" y="2711450"/>
            <a:ext cx="1803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 4193</a:t>
            </a:r>
          </a:p>
        </p:txBody>
      </p:sp>
      <p:cxnSp>
        <p:nvCxnSpPr>
          <p:cNvPr id="18" name="Straight Arrow Connector 17"/>
          <p:cNvCxnSpPr>
            <a:stCxn id="5" idx="2"/>
            <a:endCxn id="100357" idx="0"/>
          </p:cNvCxnSpPr>
          <p:nvPr/>
        </p:nvCxnSpPr>
        <p:spPr bwMode="auto">
          <a:xfrm rot="5400000">
            <a:off x="4365625" y="2422526"/>
            <a:ext cx="581025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00358" idx="0"/>
          </p:cNvCxnSpPr>
          <p:nvPr/>
        </p:nvCxnSpPr>
        <p:spPr bwMode="auto">
          <a:xfrm>
            <a:off x="5524500" y="1592263"/>
            <a:ext cx="1931988" cy="111601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9"/>
          <p:cNvCxnSpPr>
            <a:stCxn id="5" idx="1"/>
            <a:endCxn id="100359" idx="0"/>
          </p:cNvCxnSpPr>
          <p:nvPr/>
        </p:nvCxnSpPr>
        <p:spPr bwMode="auto">
          <a:xfrm rot="10800000" flipV="1">
            <a:off x="1912938" y="1592263"/>
            <a:ext cx="1874837" cy="1119187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54788" y="4808538"/>
            <a:ext cx="1803400" cy="669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alibri" pitchFamily="34" charset="0"/>
                <a:cs typeface="+mn-cs"/>
              </a:rPr>
              <a:t>placebo</a:t>
            </a:r>
          </a:p>
          <a:p>
            <a:pPr algn="ctr">
              <a:defRPr/>
            </a:pPr>
            <a:r>
              <a:rPr lang="en-GB" b="1" dirty="0">
                <a:latin typeface="Calibri" pitchFamily="34" charset="0"/>
                <a:cs typeface="+mn-cs"/>
              </a:rPr>
              <a:t>4620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11238" y="4797425"/>
            <a:ext cx="1803400" cy="669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 err="1">
                <a:latin typeface="Calibri" pitchFamily="34" charset="0"/>
                <a:cs typeface="+mn-cs"/>
              </a:rPr>
              <a:t>eze/simva</a:t>
            </a:r>
            <a:endParaRPr lang="en-GB" dirty="0">
              <a:latin typeface="Calibri" pitchFamily="34" charset="0"/>
              <a:cs typeface="+mn-cs"/>
            </a:endParaRPr>
          </a:p>
          <a:p>
            <a:pPr algn="ctr">
              <a:defRPr/>
            </a:pPr>
            <a:r>
              <a:rPr lang="en-GB" dirty="0">
                <a:latin typeface="Calibri" pitchFamily="34" charset="0"/>
                <a:cs typeface="+mn-cs"/>
              </a:rPr>
              <a:t> </a:t>
            </a:r>
            <a:r>
              <a:rPr lang="en-GB" b="1" dirty="0">
                <a:latin typeface="Calibri" pitchFamily="34" charset="0"/>
                <a:cs typeface="+mn-cs"/>
              </a:rPr>
              <a:t>4650</a:t>
            </a:r>
          </a:p>
        </p:txBody>
      </p:sp>
      <p:cxnSp>
        <p:nvCxnSpPr>
          <p:cNvPr id="17" name="Straight Arrow Connector 16"/>
          <p:cNvCxnSpPr>
            <a:stCxn id="45" idx="2"/>
            <a:endCxn id="15" idx="0"/>
          </p:cNvCxnSpPr>
          <p:nvPr/>
        </p:nvCxnSpPr>
        <p:spPr bwMode="auto">
          <a:xfrm rot="5400000">
            <a:off x="6919912" y="4271963"/>
            <a:ext cx="1071563" cy="158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1" idx="2"/>
            <a:endCxn id="16" idx="0"/>
          </p:cNvCxnSpPr>
          <p:nvPr/>
        </p:nvCxnSpPr>
        <p:spPr bwMode="auto">
          <a:xfrm rot="5400000">
            <a:off x="1382713" y="4267200"/>
            <a:ext cx="106045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 bwMode="auto">
          <a:xfrm>
            <a:off x="3756025" y="3367088"/>
            <a:ext cx="1798638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886 </a:t>
            </a:r>
            <a:r>
              <a:rPr lang="en-GB" sz="1600">
                <a:latin typeface="Calibri" pitchFamily="34" charset="0"/>
              </a:rPr>
              <a:t>re-randomized</a:t>
            </a:r>
            <a:endParaRPr lang="en-GB" sz="1600" b="1">
              <a:latin typeface="Calibri" pitchFamily="34" charset="0"/>
            </a:endParaRPr>
          </a:p>
        </p:txBody>
      </p:sp>
      <p:cxnSp>
        <p:nvCxnSpPr>
          <p:cNvPr id="33" name="Straight Arrow Connector 32"/>
          <p:cNvCxnSpPr>
            <a:stCxn id="26" idx="1"/>
            <a:endCxn id="31" idx="3"/>
          </p:cNvCxnSpPr>
          <p:nvPr/>
        </p:nvCxnSpPr>
        <p:spPr bwMode="auto">
          <a:xfrm rot="10800000" flipV="1">
            <a:off x="2814638" y="3551238"/>
            <a:ext cx="941387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3"/>
            <a:endCxn id="45" idx="1"/>
          </p:cNvCxnSpPr>
          <p:nvPr/>
        </p:nvCxnSpPr>
        <p:spPr bwMode="auto">
          <a:xfrm>
            <a:off x="5554663" y="3551238"/>
            <a:ext cx="998537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>
            <a:off x="782638" y="1601788"/>
            <a:ext cx="22225" cy="362426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297113" y="5965825"/>
            <a:ext cx="48879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latin typeface="+mn-lt"/>
                <a:cs typeface="+mn-cs"/>
              </a:rPr>
              <a:t>Main analyses of safety and efficacy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4052888" y="4865688"/>
            <a:ext cx="15097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+mn-lt"/>
                <a:cs typeface="+mn-cs"/>
              </a:rPr>
              <a:t>4.9 years</a:t>
            </a:r>
          </a:p>
        </p:txBody>
      </p:sp>
      <p:sp>
        <p:nvSpPr>
          <p:cNvPr id="100373" name="Right Brace 42"/>
          <p:cNvSpPr>
            <a:spLocks/>
          </p:cNvSpPr>
          <p:nvPr/>
        </p:nvSpPr>
        <p:spPr bwMode="auto">
          <a:xfrm rot="5400000">
            <a:off x="4481513" y="3051175"/>
            <a:ext cx="476250" cy="5486400"/>
          </a:xfrm>
          <a:prstGeom prst="rightBrace">
            <a:avLst>
              <a:gd name="adj1" fmla="val 837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GB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009650" y="3367088"/>
            <a:ext cx="180498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+ 457 </a:t>
            </a:r>
            <a:endParaRPr lang="en-GB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6553200" y="3367088"/>
            <a:ext cx="180498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+ 429 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Sex and age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92275" y="1293813"/>
          <a:ext cx="5759450" cy="4801743"/>
        </p:xfrm>
        <a:graphic>
          <a:graphicData uri="http://schemas.openxmlformats.org/drawingml/2006/table">
            <a:tbl>
              <a:tblPr/>
              <a:tblGrid>
                <a:gridCol w="2752725"/>
                <a:gridCol w="1503363"/>
                <a:gridCol w="15033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Sex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3538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Male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5800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F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emale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3470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Age (years)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40-49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1876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50-59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2310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60-69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2472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≥70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2612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Numbers randomized in each region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41375" y="1819275"/>
          <a:ext cx="7521575" cy="3657600"/>
        </p:xfrm>
        <a:graphic>
          <a:graphicData uri="http://schemas.openxmlformats.org/drawingml/2006/table">
            <a:tbl>
              <a:tblPr/>
              <a:tblGrid>
                <a:gridCol w="3624263"/>
                <a:gridCol w="1947862"/>
                <a:gridCol w="19494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Region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Number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Europe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5152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56%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21%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Australia &amp; New Zealand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North America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REGIONS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Vascular disease and diabetes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550" y="1652588"/>
          <a:ext cx="7200900" cy="4107942"/>
        </p:xfrm>
        <a:graphic>
          <a:graphicData uri="http://schemas.openxmlformats.org/drawingml/2006/table">
            <a:tbl>
              <a:tblPr/>
              <a:tblGrid>
                <a:gridCol w="3441700"/>
                <a:gridCol w="1879600"/>
                <a:gridCol w="1879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Angina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311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Peripheral arterial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604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Cerebrovascular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651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vascular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15%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7877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Diabetes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2094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23%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Renal status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70063" y="1147763"/>
          <a:ext cx="6245225" cy="5274583"/>
        </p:xfrm>
        <a:graphic>
          <a:graphicData uri="http://schemas.openxmlformats.org/drawingml/2006/table">
            <a:tbl>
              <a:tblPr/>
              <a:tblGrid>
                <a:gridCol w="1981200"/>
                <a:gridCol w="1284287"/>
                <a:gridCol w="1489869"/>
                <a:gridCol w="1489869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Pre-dialysis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eGFR*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Stages 1/2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≥60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88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3A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45-59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302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3B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30-44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1853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15-29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2565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&lt;15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1221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494">
                <a:tc gridSpan="2"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Subtotal: pre-dialysis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6029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Hemodialysis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2527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Peritoneal 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496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Subtotal: dialysis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3023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9052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95" name="TextBox 4"/>
          <p:cNvSpPr txBox="1">
            <a:spLocks noChangeArrowheads="1"/>
          </p:cNvSpPr>
          <p:nvPr/>
        </p:nvSpPr>
        <p:spPr bwMode="auto">
          <a:xfrm>
            <a:off x="1625600" y="6400800"/>
            <a:ext cx="277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>
                <a:latin typeface="Calibri" pitchFamily="34" charset="0"/>
                <a:cs typeface="Times New Roman" pitchFamily="18" charset="0"/>
              </a:rPr>
              <a:t>*eGFR in mL/min/1.73m</a:t>
            </a:r>
            <a:r>
              <a:rPr lang="en-GB" baseline="30000">
                <a:latin typeface="Calibri" pitchFamily="34" charset="0"/>
                <a:cs typeface="Times New Roman" pitchFamily="18" charset="0"/>
              </a:rPr>
              <a:t>2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Lipid profile (</a:t>
            </a:r>
            <a:r>
              <a:rPr lang="en-GB" altLang="zh-CN" dirty="0" err="1" smtClean="0"/>
              <a:t>mmol</a:t>
            </a:r>
            <a:r>
              <a:rPr lang="en-GB" altLang="zh-CN" dirty="0" smtClean="0"/>
              <a:t>/L)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49375" y="1357313"/>
          <a:ext cx="6480175" cy="4572000"/>
        </p:xfrm>
        <a:graphic>
          <a:graphicData uri="http://schemas.openxmlformats.org/drawingml/2006/table">
            <a:tbl>
              <a:tblPr/>
              <a:tblGrid>
                <a:gridCol w="3732213"/>
                <a:gridCol w="1373187"/>
                <a:gridCol w="137477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Total-C (mean 4.89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/L)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&lt;4.5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3434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≥4.5 &lt;5.5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3049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≥5.5 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2410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LDL-C (mean 2.79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/L)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&lt;2.5 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3483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≥2.5 &lt;3.0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2096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≥3.0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3313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eze/simva on lipid profile at approximate study midpoint (</a:t>
            </a:r>
            <a:r>
              <a:rPr lang="en-GB" dirty="0" err="1" smtClean="0"/>
              <a:t>mmol</a:t>
            </a:r>
            <a:r>
              <a:rPr lang="en-GB" dirty="0" smtClean="0"/>
              <a:t>/L)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25488" y="1484313"/>
          <a:ext cx="7808912" cy="4397377"/>
        </p:xfrm>
        <a:graphic>
          <a:graphicData uri="http://schemas.openxmlformats.org/drawingml/2006/table">
            <a:tbl>
              <a:tblPr/>
              <a:tblGrid>
                <a:gridCol w="2179637"/>
                <a:gridCol w="1536700"/>
                <a:gridCol w="1258888"/>
                <a:gridCol w="1416050"/>
                <a:gridCol w="1417637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Biochemical parameter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Percentage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4.73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HDL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1.13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0.02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Non-HDL-C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2.52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Triglycerides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Apolipoprotein B</a:t>
                      </a:r>
                      <a:endParaRPr kumimoji="0" lang="en-GB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Apolipoprotein A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net compliance  with study treatment on achieved LDL-C differences during the trial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4792663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49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net compliance  with study treatment on achieved LDL-C differences during the trial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8261350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  <a:gridCol w="1117600"/>
                <a:gridCol w="1068387"/>
                <a:gridCol w="12827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mmol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+0.02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-1.09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--0.85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-0.77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7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Kaiser Permanente Renal Registry: Reduced kidney function is associated with higher risk of CV events </a:t>
            </a:r>
          </a:p>
        </p:txBody>
      </p:sp>
      <p:grpSp>
        <p:nvGrpSpPr>
          <p:cNvPr id="73731" name="Group 48"/>
          <p:cNvGrpSpPr>
            <a:grpSpLocks/>
          </p:cNvGrpSpPr>
          <p:nvPr/>
        </p:nvGrpSpPr>
        <p:grpSpPr bwMode="auto">
          <a:xfrm>
            <a:off x="873125" y="1358900"/>
            <a:ext cx="7775575" cy="4381500"/>
            <a:chOff x="1968082" y="1828800"/>
            <a:chExt cx="5421731" cy="3343275"/>
          </a:xfrm>
        </p:grpSpPr>
        <p:sp>
          <p:nvSpPr>
            <p:cNvPr id="73733" name="Rectangle 39"/>
            <p:cNvSpPr>
              <a:spLocks noChangeArrowheads="1"/>
            </p:cNvSpPr>
            <p:nvPr/>
          </p:nvSpPr>
          <p:spPr bwMode="auto">
            <a:xfrm>
              <a:off x="2717800" y="1966913"/>
              <a:ext cx="11588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(N=1,120,295)</a:t>
              </a:r>
            </a:p>
          </p:txBody>
        </p:sp>
        <p:sp>
          <p:nvSpPr>
            <p:cNvPr id="73734" name="Rectangle 20"/>
            <p:cNvSpPr>
              <a:spLocks noChangeArrowheads="1"/>
            </p:cNvSpPr>
            <p:nvPr/>
          </p:nvSpPr>
          <p:spPr bwMode="auto">
            <a:xfrm>
              <a:off x="2743200" y="3860800"/>
              <a:ext cx="419100" cy="636588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73735" name="Group 27"/>
            <p:cNvGrpSpPr>
              <a:grpSpLocks/>
            </p:cNvGrpSpPr>
            <p:nvPr/>
          </p:nvGrpSpPr>
          <p:grpSpPr bwMode="auto">
            <a:xfrm>
              <a:off x="6796088" y="2122488"/>
              <a:ext cx="166687" cy="312737"/>
              <a:chOff x="4293" y="1401"/>
              <a:chExt cx="105" cy="197"/>
            </a:xfrm>
          </p:grpSpPr>
          <p:sp>
            <p:nvSpPr>
              <p:cNvPr id="73773" name="Line 25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4" name="Line 26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6" name="Group 28"/>
            <p:cNvGrpSpPr>
              <a:grpSpLocks/>
            </p:cNvGrpSpPr>
            <p:nvPr/>
          </p:nvGrpSpPr>
          <p:grpSpPr bwMode="auto">
            <a:xfrm>
              <a:off x="5824538" y="2622550"/>
              <a:ext cx="166687" cy="312738"/>
              <a:chOff x="4293" y="1401"/>
              <a:chExt cx="105" cy="197"/>
            </a:xfrm>
          </p:grpSpPr>
          <p:sp>
            <p:nvSpPr>
              <p:cNvPr id="73771" name="Line 29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2" name="Line 30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7" name="Group 31"/>
            <p:cNvGrpSpPr>
              <a:grpSpLocks/>
            </p:cNvGrpSpPr>
            <p:nvPr/>
          </p:nvGrpSpPr>
          <p:grpSpPr bwMode="auto">
            <a:xfrm>
              <a:off x="4837113" y="3160713"/>
              <a:ext cx="166687" cy="312737"/>
              <a:chOff x="4293" y="1401"/>
              <a:chExt cx="105" cy="197"/>
            </a:xfrm>
          </p:grpSpPr>
          <p:sp>
            <p:nvSpPr>
              <p:cNvPr id="73769" name="Line 32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0" name="Line 33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8" name="Group 34"/>
            <p:cNvGrpSpPr>
              <a:grpSpLocks/>
            </p:cNvGrpSpPr>
            <p:nvPr/>
          </p:nvGrpSpPr>
          <p:grpSpPr bwMode="auto">
            <a:xfrm>
              <a:off x="3848100" y="3575050"/>
              <a:ext cx="166688" cy="312738"/>
              <a:chOff x="4293" y="1401"/>
              <a:chExt cx="105" cy="197"/>
            </a:xfrm>
          </p:grpSpPr>
          <p:sp>
            <p:nvSpPr>
              <p:cNvPr id="73767" name="Line 35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68" name="Line 36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3739" name="Rectangle 21"/>
            <p:cNvSpPr>
              <a:spLocks noChangeArrowheads="1"/>
            </p:cNvSpPr>
            <p:nvPr/>
          </p:nvSpPr>
          <p:spPr bwMode="auto">
            <a:xfrm>
              <a:off x="3724275" y="3603625"/>
              <a:ext cx="419100" cy="893763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0" name="Rectangle 22"/>
            <p:cNvSpPr>
              <a:spLocks noChangeArrowheads="1"/>
            </p:cNvSpPr>
            <p:nvPr/>
          </p:nvSpPr>
          <p:spPr bwMode="auto">
            <a:xfrm>
              <a:off x="4705350" y="3236913"/>
              <a:ext cx="419100" cy="1260475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1" name="Rectangle 23"/>
            <p:cNvSpPr>
              <a:spLocks noChangeArrowheads="1"/>
            </p:cNvSpPr>
            <p:nvPr/>
          </p:nvSpPr>
          <p:spPr bwMode="auto">
            <a:xfrm>
              <a:off x="5691188" y="2727325"/>
              <a:ext cx="419100" cy="1770063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2" name="Rectangle 24"/>
            <p:cNvSpPr>
              <a:spLocks noChangeArrowheads="1"/>
            </p:cNvSpPr>
            <p:nvPr/>
          </p:nvSpPr>
          <p:spPr bwMode="auto">
            <a:xfrm>
              <a:off x="6672263" y="2351088"/>
              <a:ext cx="419100" cy="2146300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3" name="Rectangle 39"/>
            <p:cNvSpPr>
              <a:spLocks noChangeArrowheads="1"/>
            </p:cNvSpPr>
            <p:nvPr/>
          </p:nvSpPr>
          <p:spPr bwMode="auto">
            <a:xfrm>
              <a:off x="2793566" y="3516313"/>
              <a:ext cx="481013" cy="21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/>
                <a:t>1.0</a:t>
              </a:r>
              <a:endParaRPr lang="en-US" sz="1200" b="1" baseline="30000"/>
            </a:p>
          </p:txBody>
        </p:sp>
        <p:sp>
          <p:nvSpPr>
            <p:cNvPr id="73744" name="Rectangle 39"/>
            <p:cNvSpPr>
              <a:spLocks noChangeArrowheads="1"/>
            </p:cNvSpPr>
            <p:nvPr/>
          </p:nvSpPr>
          <p:spPr bwMode="auto">
            <a:xfrm>
              <a:off x="3791761" y="323691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1.4</a:t>
              </a:r>
              <a:endParaRPr lang="en-US" sz="1200" b="1" baseline="30000"/>
            </a:p>
          </p:txBody>
        </p:sp>
        <p:sp>
          <p:nvSpPr>
            <p:cNvPr id="73745" name="Rectangle 39"/>
            <p:cNvSpPr>
              <a:spLocks noChangeArrowheads="1"/>
            </p:cNvSpPr>
            <p:nvPr/>
          </p:nvSpPr>
          <p:spPr bwMode="auto">
            <a:xfrm>
              <a:off x="4770221" y="283051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2.0</a:t>
              </a:r>
              <a:endParaRPr lang="en-US" sz="1200" b="1" baseline="30000"/>
            </a:p>
          </p:txBody>
        </p:sp>
        <p:sp>
          <p:nvSpPr>
            <p:cNvPr id="73746" name="Rectangle 39"/>
            <p:cNvSpPr>
              <a:spLocks noChangeArrowheads="1"/>
            </p:cNvSpPr>
            <p:nvPr/>
          </p:nvSpPr>
          <p:spPr bwMode="auto">
            <a:xfrm>
              <a:off x="5754471" y="232886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2.8</a:t>
              </a:r>
              <a:endParaRPr lang="en-US" sz="1200" b="1" baseline="30000"/>
            </a:p>
          </p:txBody>
        </p:sp>
        <p:sp>
          <p:nvSpPr>
            <p:cNvPr id="73747" name="Rectangle 39"/>
            <p:cNvSpPr>
              <a:spLocks noChangeArrowheads="1"/>
            </p:cNvSpPr>
            <p:nvPr/>
          </p:nvSpPr>
          <p:spPr bwMode="auto">
            <a:xfrm>
              <a:off x="6732371" y="1828800"/>
              <a:ext cx="3952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3.4</a:t>
              </a:r>
              <a:endParaRPr lang="en-US" sz="1200" b="1" baseline="30000"/>
            </a:p>
          </p:txBody>
        </p:sp>
        <p:sp>
          <p:nvSpPr>
            <p:cNvPr id="73748" name="Rectangle 39"/>
            <p:cNvSpPr>
              <a:spLocks noChangeArrowheads="1"/>
            </p:cNvSpPr>
            <p:nvPr/>
          </p:nvSpPr>
          <p:spPr bwMode="auto">
            <a:xfrm>
              <a:off x="2673350" y="4541838"/>
              <a:ext cx="5349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≥60</a:t>
              </a:r>
              <a:endParaRPr lang="en-US" sz="1400" b="1" baseline="30000"/>
            </a:p>
          </p:txBody>
        </p:sp>
        <p:sp>
          <p:nvSpPr>
            <p:cNvPr id="73749" name="Rectangle 39"/>
            <p:cNvSpPr>
              <a:spLocks noChangeArrowheads="1"/>
            </p:cNvSpPr>
            <p:nvPr/>
          </p:nvSpPr>
          <p:spPr bwMode="auto">
            <a:xfrm>
              <a:off x="3619500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45-59</a:t>
              </a:r>
              <a:endParaRPr lang="en-US" sz="1400" b="1" baseline="30000"/>
            </a:p>
          </p:txBody>
        </p:sp>
        <p:sp>
          <p:nvSpPr>
            <p:cNvPr id="73750" name="Rectangle 39"/>
            <p:cNvSpPr>
              <a:spLocks noChangeArrowheads="1"/>
            </p:cNvSpPr>
            <p:nvPr/>
          </p:nvSpPr>
          <p:spPr bwMode="auto">
            <a:xfrm>
              <a:off x="46005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30-44</a:t>
              </a:r>
              <a:endParaRPr lang="en-US" sz="1400" b="1" baseline="30000"/>
            </a:p>
          </p:txBody>
        </p:sp>
        <p:sp>
          <p:nvSpPr>
            <p:cNvPr id="73751" name="Rectangle 39"/>
            <p:cNvSpPr>
              <a:spLocks noChangeArrowheads="1"/>
            </p:cNvSpPr>
            <p:nvPr/>
          </p:nvSpPr>
          <p:spPr bwMode="auto">
            <a:xfrm>
              <a:off x="56165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15-29</a:t>
              </a:r>
              <a:endParaRPr lang="en-US" sz="1400" b="1" baseline="30000"/>
            </a:p>
          </p:txBody>
        </p:sp>
        <p:sp>
          <p:nvSpPr>
            <p:cNvPr id="73752" name="Rectangle 39"/>
            <p:cNvSpPr>
              <a:spLocks noChangeArrowheads="1"/>
            </p:cNvSpPr>
            <p:nvPr/>
          </p:nvSpPr>
          <p:spPr bwMode="auto">
            <a:xfrm>
              <a:off x="65563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&lt;15</a:t>
              </a:r>
              <a:endParaRPr lang="en-US" sz="1400" b="1" baseline="30000"/>
            </a:p>
          </p:txBody>
        </p:sp>
        <p:sp>
          <p:nvSpPr>
            <p:cNvPr id="73753" name="Rectangle 39"/>
            <p:cNvSpPr>
              <a:spLocks noChangeArrowheads="1"/>
            </p:cNvSpPr>
            <p:nvPr/>
          </p:nvSpPr>
          <p:spPr bwMode="auto">
            <a:xfrm rot="-5400000">
              <a:off x="910013" y="3024982"/>
              <a:ext cx="2530475" cy="414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/>
                <a:t>Hazard ratio for CV event</a:t>
              </a:r>
              <a:endParaRPr lang="en-US" sz="2000" baseline="30000"/>
            </a:p>
          </p:txBody>
        </p:sp>
        <p:sp>
          <p:nvSpPr>
            <p:cNvPr id="73754" name="Rectangle 39"/>
            <p:cNvSpPr>
              <a:spLocks noChangeArrowheads="1"/>
            </p:cNvSpPr>
            <p:nvPr/>
          </p:nvSpPr>
          <p:spPr bwMode="auto">
            <a:xfrm>
              <a:off x="2492375" y="4757738"/>
              <a:ext cx="4897438" cy="41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/>
                <a:t>eGFR (mL/min/1.73 m</a:t>
              </a:r>
              <a:r>
                <a:rPr lang="en-US" sz="2000" baseline="30000"/>
                <a:t>2</a:t>
              </a:r>
              <a:r>
                <a:rPr lang="en-US" sz="2000"/>
                <a:t>)</a:t>
              </a:r>
              <a:endParaRPr lang="en-US" sz="2000" baseline="30000"/>
            </a:p>
          </p:txBody>
        </p:sp>
        <p:sp>
          <p:nvSpPr>
            <p:cNvPr id="19483" name="Line 39"/>
            <p:cNvSpPr>
              <a:spLocks noChangeShapeType="1"/>
            </p:cNvSpPr>
            <p:nvPr/>
          </p:nvSpPr>
          <p:spPr bwMode="auto">
            <a:xfrm>
              <a:off x="2479483" y="1951145"/>
              <a:ext cx="0" cy="253531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56" name="Line 40"/>
            <p:cNvSpPr>
              <a:spLocks noChangeShapeType="1"/>
            </p:cNvSpPr>
            <p:nvPr/>
          </p:nvSpPr>
          <p:spPr bwMode="auto">
            <a:xfrm>
              <a:off x="2422525" y="4486275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7" name="Line 41"/>
            <p:cNvSpPr>
              <a:spLocks noChangeShapeType="1"/>
            </p:cNvSpPr>
            <p:nvPr/>
          </p:nvSpPr>
          <p:spPr bwMode="auto">
            <a:xfrm>
              <a:off x="2422525" y="3857625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8" name="Line 42"/>
            <p:cNvSpPr>
              <a:spLocks noChangeShapeType="1"/>
            </p:cNvSpPr>
            <p:nvPr/>
          </p:nvSpPr>
          <p:spPr bwMode="auto">
            <a:xfrm>
              <a:off x="2422525" y="3217863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9" name="Line 43"/>
            <p:cNvSpPr>
              <a:spLocks noChangeShapeType="1"/>
            </p:cNvSpPr>
            <p:nvPr/>
          </p:nvSpPr>
          <p:spPr bwMode="auto">
            <a:xfrm>
              <a:off x="2422525" y="2589213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60" name="Line 44"/>
            <p:cNvSpPr>
              <a:spLocks noChangeShapeType="1"/>
            </p:cNvSpPr>
            <p:nvPr/>
          </p:nvSpPr>
          <p:spPr bwMode="auto">
            <a:xfrm>
              <a:off x="2422525" y="1951038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9" name="Line 45"/>
            <p:cNvSpPr>
              <a:spLocks noChangeShapeType="1"/>
            </p:cNvSpPr>
            <p:nvPr/>
          </p:nvSpPr>
          <p:spPr bwMode="auto">
            <a:xfrm>
              <a:off x="2479483" y="4486461"/>
              <a:ext cx="489483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62" name="Rectangle 46"/>
            <p:cNvSpPr>
              <a:spLocks noChangeArrowheads="1"/>
            </p:cNvSpPr>
            <p:nvPr/>
          </p:nvSpPr>
          <p:spPr bwMode="auto">
            <a:xfrm>
              <a:off x="2333625" y="438150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0</a:t>
              </a:r>
              <a:endParaRPr lang="en-US"/>
            </a:p>
          </p:txBody>
        </p:sp>
        <p:sp>
          <p:nvSpPr>
            <p:cNvPr id="73763" name="Rectangle 47"/>
            <p:cNvSpPr>
              <a:spLocks noChangeArrowheads="1"/>
            </p:cNvSpPr>
            <p:nvPr/>
          </p:nvSpPr>
          <p:spPr bwMode="auto">
            <a:xfrm>
              <a:off x="2333625" y="375285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1</a:t>
              </a:r>
              <a:endParaRPr lang="en-US"/>
            </a:p>
          </p:txBody>
        </p:sp>
        <p:sp>
          <p:nvSpPr>
            <p:cNvPr id="73764" name="Rectangle 48"/>
            <p:cNvSpPr>
              <a:spLocks noChangeArrowheads="1"/>
            </p:cNvSpPr>
            <p:nvPr/>
          </p:nvSpPr>
          <p:spPr bwMode="auto">
            <a:xfrm>
              <a:off x="2333625" y="311308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2</a:t>
              </a:r>
              <a:endParaRPr lang="en-US"/>
            </a:p>
          </p:txBody>
        </p:sp>
        <p:sp>
          <p:nvSpPr>
            <p:cNvPr id="73765" name="Rectangle 49"/>
            <p:cNvSpPr>
              <a:spLocks noChangeArrowheads="1"/>
            </p:cNvSpPr>
            <p:nvPr/>
          </p:nvSpPr>
          <p:spPr bwMode="auto">
            <a:xfrm>
              <a:off x="2333625" y="24844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3</a:t>
              </a:r>
              <a:endParaRPr lang="en-US"/>
            </a:p>
          </p:txBody>
        </p:sp>
        <p:sp>
          <p:nvSpPr>
            <p:cNvPr id="73766" name="Rectangle 50"/>
            <p:cNvSpPr>
              <a:spLocks noChangeArrowheads="1"/>
            </p:cNvSpPr>
            <p:nvPr/>
          </p:nvSpPr>
          <p:spPr bwMode="auto">
            <a:xfrm>
              <a:off x="2333625" y="18462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434975" y="6100763"/>
            <a:ext cx="886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spcBef>
                <a:spcPct val="25000"/>
              </a:spcBef>
              <a:defRPr/>
            </a:pPr>
            <a:r>
              <a:rPr lang="en-US" sz="1400" dirty="0">
                <a:latin typeface="+mn-lt"/>
              </a:rPr>
              <a:t>Go et </a:t>
            </a:r>
            <a:r>
              <a:rPr lang="en-US" sz="1400" dirty="0" smtClean="0">
                <a:latin typeface="+mn-lt"/>
              </a:rPr>
              <a:t>al </a:t>
            </a:r>
            <a:r>
              <a:rPr lang="en-US" sz="1400" i="1" dirty="0">
                <a:latin typeface="+mn-lt"/>
              </a:rPr>
              <a:t>N </a:t>
            </a:r>
            <a:r>
              <a:rPr lang="en-US" sz="1400" i="1" dirty="0" err="1">
                <a:latin typeface="+mn-lt"/>
              </a:rPr>
              <a:t>Engl</a:t>
            </a:r>
            <a:r>
              <a:rPr lang="en-US" sz="1400" i="1" dirty="0">
                <a:latin typeface="+mn-lt"/>
              </a:rPr>
              <a:t> J </a:t>
            </a:r>
            <a:r>
              <a:rPr lang="en-US" sz="1400" i="1" dirty="0" smtClean="0">
                <a:latin typeface="+mn-lt"/>
              </a:rPr>
              <a:t>Med </a:t>
            </a:r>
            <a:r>
              <a:rPr lang="en-US" sz="1400" dirty="0" smtClean="0">
                <a:latin typeface="+mn-lt"/>
              </a:rPr>
              <a:t>2004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Reasons for stopping study treatment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1525" y="1260475"/>
          <a:ext cx="7778750" cy="4413250"/>
        </p:xfrm>
        <a:graphic>
          <a:graphicData uri="http://schemas.openxmlformats.org/drawingml/2006/table">
            <a:tbl>
              <a:tblPr/>
              <a:tblGrid>
                <a:gridCol w="3756025"/>
                <a:gridCol w="1006475"/>
                <a:gridCol w="1004888"/>
                <a:gridCol w="1006475"/>
                <a:gridCol w="10048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(n=4650)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(n=4620)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Suspected SAR*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    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serious adverse event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(6.5%)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(6.7%)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Non-serious adverse event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(2.8%)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reason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1126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(24.4%)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Contraindicated treatment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449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Patient wishes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417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(9.0%)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409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(8.9%)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 of the above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(2.0%)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(1.7%)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1522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(32.7%)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1658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(35.9%)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7875" y="5848350"/>
            <a:ext cx="5878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*</a:t>
            </a:r>
            <a:r>
              <a:rPr lang="en-GB" sz="1400" dirty="0">
                <a:latin typeface="Calibri" pitchFamily="34" charset="0"/>
                <a:cs typeface="Times New Roman" pitchFamily="18" charset="0"/>
              </a:rPr>
              <a:t>Suspected serious adverse reaction: </a:t>
            </a:r>
            <a:r>
              <a:rPr lang="en-GB" sz="1400" dirty="0">
                <a:latin typeface="+mn-lt"/>
              </a:rPr>
              <a:t>4 more patients (3 allocated </a:t>
            </a:r>
            <a:r>
              <a:rPr lang="en-GB" sz="1400" dirty="0" err="1">
                <a:latin typeface="+mn-lt"/>
              </a:rPr>
              <a:t>eze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simva</a:t>
            </a:r>
            <a:r>
              <a:rPr lang="en-GB" sz="1400" dirty="0">
                <a:latin typeface="+mn-lt"/>
              </a:rPr>
              <a:t> and 1 allocated placebo) had a SSAR but continued to take study medication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stopping study treatment:</a:t>
            </a:r>
            <a:br>
              <a:rPr lang="en-GB" dirty="0" smtClean="0"/>
            </a:br>
            <a:r>
              <a:rPr lang="en-GB" dirty="0" smtClean="0"/>
              <a:t>Use of contraindicated treatment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5488" y="1609725"/>
          <a:ext cx="7559675" cy="4081465"/>
        </p:xfrm>
        <a:graphic>
          <a:graphicData uri="http://schemas.openxmlformats.org/drawingml/2006/table">
            <a:tbl>
              <a:tblPr/>
              <a:tblGrid>
                <a:gridCol w="3505200"/>
                <a:gridCol w="942975"/>
                <a:gridCol w="1036637"/>
                <a:gridCol w="971550"/>
                <a:gridCol w="1103313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(n=4650)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(n=4620)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Statin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(3.5%)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365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(7.9%)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lipid lowering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14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Ciclosporin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78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(1.7%)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67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(1.5%)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Azole or macrolide antimicrobial 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(0.1%)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(0.1%)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Type of treatment not recorded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(0.2%)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248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449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993366"/>
                </a:solidFill>
              </a:rPr>
              <a:t>Completeness of follow-up at study end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89025" y="1731963"/>
          <a:ext cx="6872514" cy="3931915"/>
        </p:xfrm>
        <a:graphic>
          <a:graphicData uri="http://schemas.openxmlformats.org/drawingml/2006/table">
            <a:tbl>
              <a:tblPr/>
              <a:tblGrid>
                <a:gridCol w="1799771"/>
                <a:gridCol w="2598057"/>
                <a:gridCol w="2474686"/>
              </a:tblGrid>
              <a:tr h="1251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Follow-up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eze/simva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3407	 (73.3%)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3402	 (73.6%)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1142	 (24.6%)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1115	 (24.1%)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4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101	 (2.2%)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103	 (2.2%)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STATISTICAL analysis plan</a:t>
            </a:r>
            <a:endParaRPr lang="en-GB" dirty="0"/>
          </a:p>
        </p:txBody>
      </p:sp>
      <p:sp>
        <p:nvSpPr>
          <p:cNvPr id="11264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Key analyses</a:t>
            </a:r>
            <a:endParaRPr lang="en-GB" sz="3600" smtClean="0"/>
          </a:p>
        </p:txBody>
      </p:sp>
      <p:sp>
        <p:nvSpPr>
          <p:cNvPr id="113667" name="Content Placeholder 2"/>
          <p:cNvSpPr>
            <a:spLocks noGrp="1"/>
          </p:cNvSpPr>
          <p:nvPr>
            <p:ph idx="4294967295"/>
          </p:nvPr>
        </p:nvSpPr>
        <p:spPr>
          <a:xfrm>
            <a:off x="479425" y="1549400"/>
            <a:ext cx="8215313" cy="3408363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800" smtClean="0"/>
              <a:t>Key</a:t>
            </a:r>
            <a:r>
              <a:rPr lang="en-US" sz="2800" smtClean="0">
                <a:cs typeface="Arial" pitchFamily="34" charset="0"/>
              </a:rPr>
              <a:t> outcome is major atherosclerotic events (MAE):</a:t>
            </a:r>
            <a:endParaRPr lang="en-US" sz="28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Non-fatal MI or coronary death;</a:t>
            </a:r>
            <a:endParaRPr lang="en-GB" sz="24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Non-hemorrhagic stroke; or</a:t>
            </a:r>
            <a:endParaRPr lang="en-GB" sz="24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revascularization</a:t>
            </a:r>
          </a:p>
          <a:p>
            <a:pPr marL="812800" lvl="1" indent="-366713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(i.e. exclude non-CHD cardiac death and hemorrhagic stroke)</a:t>
            </a:r>
          </a:p>
          <a:p>
            <a:pPr marL="812800" lvl="1" indent="-366713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endParaRPr lang="en-GB" sz="800" smtClean="0"/>
          </a:p>
          <a:p>
            <a:pPr marL="266700" indent="-266700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GB" sz="2800" smtClean="0"/>
              <a:t>	among ALL randomized patients allocated eze/simva vs placebo (including those re-randomized after one year on simvastatin alone)</a:t>
            </a:r>
          </a:p>
        </p:txBody>
      </p:sp>
      <p:sp>
        <p:nvSpPr>
          <p:cNvPr id="113668" name="Footer Placeholder 3"/>
          <p:cNvSpPr txBox="1">
            <a:spLocks/>
          </p:cNvSpPr>
          <p:nvPr/>
        </p:nvSpPr>
        <p:spPr bwMode="auto">
          <a:xfrm>
            <a:off x="638175" y="582771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 idx="4294967295"/>
          </p:nvPr>
        </p:nvSpPr>
        <p:spPr>
          <a:xfrm>
            <a:off x="223838" y="-100013"/>
            <a:ext cx="8658225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Subsidiary analyses</a:t>
            </a:r>
            <a:endParaRPr lang="en-GB" sz="3600" smtClean="0"/>
          </a:p>
        </p:txBody>
      </p:sp>
      <p:sp>
        <p:nvSpPr>
          <p:cNvPr id="114691" name="Content Placeholder 2"/>
          <p:cNvSpPr>
            <a:spLocks noGrp="1"/>
          </p:cNvSpPr>
          <p:nvPr>
            <p:ph idx="4294967295"/>
          </p:nvPr>
        </p:nvSpPr>
        <p:spPr>
          <a:xfrm>
            <a:off x="755650" y="1080183"/>
            <a:ext cx="7632700" cy="5044845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800" dirty="0" smtClean="0"/>
              <a:t>Subsidiary analyses: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Original protocol-defined primary outcome of major vascular events (</a:t>
            </a:r>
            <a:r>
              <a:rPr lang="en-GB" sz="2400" dirty="0" err="1" smtClean="0"/>
              <a:t>MVE</a:t>
            </a:r>
            <a:r>
              <a:rPr lang="en-GB" sz="2400" dirty="0" smtClean="0"/>
              <a:t>: non-fatal MI or cardiac death, any stroke, or any revascularization) among patients initially allocated to </a:t>
            </a:r>
            <a:r>
              <a:rPr lang="en-GB" sz="2400" dirty="0" err="1" smtClean="0"/>
              <a:t>eze/simva</a:t>
            </a:r>
            <a:r>
              <a:rPr lang="en-GB" sz="2400" dirty="0" smtClean="0"/>
              <a:t> versus placebo</a:t>
            </a:r>
          </a:p>
          <a:p>
            <a:pPr marL="666750" lvl="1" indent="-266700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endParaRPr lang="en-GB" sz="800" dirty="0" smtClean="0"/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Separate components of major atherosclerotic events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Major coronary events (coronary death or non-fatal MI)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Ischemic stroke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Coronary or non-coronary revascularization</a:t>
            </a:r>
            <a:endParaRPr lang="en-GB" sz="800" dirty="0" smtClean="0"/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End-stage renal disease (</a:t>
            </a:r>
            <a:r>
              <a:rPr lang="en-GB" sz="2400" dirty="0" err="1" smtClean="0"/>
              <a:t>ESRD</a:t>
            </a:r>
            <a:r>
              <a:rPr lang="en-GB" sz="2400" dirty="0" smtClean="0"/>
              <a:t>): progression to long-term dialysis or transplantation among patients not on dialysis at randomization</a:t>
            </a:r>
          </a:p>
        </p:txBody>
      </p:sp>
      <p:sp>
        <p:nvSpPr>
          <p:cNvPr id="114692" name="Footer Placeholder 3"/>
          <p:cNvSpPr txBox="1">
            <a:spLocks/>
          </p:cNvSpPr>
          <p:nvPr/>
        </p:nvSpPr>
        <p:spPr bwMode="auto">
          <a:xfrm>
            <a:off x="638175" y="619601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Statistical power for detecting</a:t>
            </a:r>
            <a:br>
              <a:rPr lang="en-GB" smtClean="0"/>
            </a:br>
            <a:r>
              <a:rPr lang="en-GB" smtClean="0"/>
              <a:t>expected effects on specific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263" y="1328738"/>
          <a:ext cx="8447994" cy="46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35"/>
                <a:gridCol w="1154016"/>
                <a:gridCol w="1714615"/>
                <a:gridCol w="1407885"/>
                <a:gridCol w="1567543"/>
              </a:tblGrid>
              <a:tr h="636024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Expected* relative risk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(at p=0.05)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Sample size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(80% power at p=0.05)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atherosclerotic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1145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  6,000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coronary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443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13,000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Ischemic stroke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305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24,500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Any revascularization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636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12,600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mortality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94,000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56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All cause mortality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2257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  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240,000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6778" name="TextBox 6"/>
          <p:cNvSpPr txBox="1">
            <a:spLocks noChangeArrowheads="1"/>
          </p:cNvSpPr>
          <p:nvPr/>
        </p:nvSpPr>
        <p:spPr bwMode="auto">
          <a:xfrm>
            <a:off x="419100" y="6124575"/>
            <a:ext cx="4051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000000"/>
                </a:solidFill>
                <a:latin typeface="+mn-lt"/>
              </a:rPr>
              <a:t>*Based on data from CTT 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Collaboration </a:t>
            </a:r>
            <a:r>
              <a:rPr lang="en-GB" sz="1400" i="1" dirty="0">
                <a:solidFill>
                  <a:srgbClr val="000000"/>
                </a:solidFill>
                <a:latin typeface="+mn-lt"/>
              </a:rPr>
              <a:t>Lancet 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Tertiary analyses</a:t>
            </a:r>
            <a:endParaRPr lang="en-GB" sz="3600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4294967295"/>
          </p:nvPr>
        </p:nvSpPr>
        <p:spPr>
          <a:xfrm>
            <a:off x="755650" y="1073150"/>
            <a:ext cx="7894638" cy="5178425"/>
          </a:xfrm>
        </p:spPr>
        <p:txBody>
          <a:bodyPr/>
          <a:lstStyle/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MAEs in subgroups (including baseline renal function)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Mortality: overall, and subdivided by cause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Cancers, subdivided by site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Stroke: overall, and by subtype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Transient ischemic attacks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Hospital admission for angina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Hospital admission for heart failure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New diabetes mellitus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Revision of vascular access for dialysis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ESRD or death from any cause; ESRD or creatinine doubling (among those not on dialysis at randomization)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endParaRPr lang="en-GB" sz="2400" smtClean="0"/>
          </a:p>
        </p:txBody>
      </p:sp>
      <p:sp>
        <p:nvSpPr>
          <p:cNvPr id="116740" name="Footer Placeholder 3"/>
          <p:cNvSpPr txBox="1">
            <a:spLocks/>
          </p:cNvSpPr>
          <p:nvPr/>
        </p:nvSpPr>
        <p:spPr bwMode="auto">
          <a:xfrm>
            <a:off x="638175" y="6267450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 smtClean="0">
                <a:latin typeface="Calibri" pitchFamily="34" charset="0"/>
              </a:rPr>
              <a:t>Am </a:t>
            </a:r>
            <a:r>
              <a:rPr lang="en-US" sz="1400" i="1" dirty="0">
                <a:latin typeface="Calibri" pitchFamily="34" charset="0"/>
              </a:rPr>
              <a:t>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Safety outcomes</a:t>
            </a:r>
            <a:endParaRPr lang="en-GB" sz="3600" smtClean="0"/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611188" y="1150938"/>
            <a:ext cx="8389937" cy="4846637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Muscle-related outcomes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Muscle pain or weakness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CK elevations: &gt; 5 ≤ 10 x ULN; &gt; 10 ≤ 40 x ULN; and ≥ 40 x ULN;       subdivided by symptoms and presence of end-organ damage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Liver-related outcomes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Hepatitis, subdivided by infective, non-infective, no known cause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Persistently elevated liver transaminases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Complications of gallstones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Acute pancreatitis with gallstones, cholelithiasis requiring admission, other gallstone complications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Pancreatitis without gallstones, acute and chronic separately</a:t>
            </a:r>
            <a:endParaRPr lang="en-GB" sz="2000" smtClean="0"/>
          </a:p>
        </p:txBody>
      </p:sp>
      <p:sp>
        <p:nvSpPr>
          <p:cNvPr id="117764" name="Footer Placeholder 3"/>
          <p:cNvSpPr txBox="1">
            <a:spLocks/>
          </p:cNvSpPr>
          <p:nvPr/>
        </p:nvSpPr>
        <p:spPr bwMode="auto">
          <a:xfrm>
            <a:off x="638175" y="629126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Event adjudication procedures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>
          <a:xfrm>
            <a:off x="1096963" y="1506538"/>
            <a:ext cx="6769100" cy="4349750"/>
          </a:xfrm>
        </p:spPr>
        <p:txBody>
          <a:bodyPr/>
          <a:lstStyle/>
          <a:p>
            <a:r>
              <a:rPr lang="en-GB" sz="2400" smtClean="0"/>
              <a:t>Documentation sought on pre-specified SAEs (including vascular outcomes, renal events, deaths, cancer and safety outcomes)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Redaction of text relating to lipids and treatment allocation, and material scanned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Doctors adjudicated using standard procedures</a:t>
            </a:r>
          </a:p>
          <a:p>
            <a:pPr marL="719138" lvl="1">
              <a:spcBef>
                <a:spcPct val="0"/>
              </a:spcBef>
            </a:pPr>
            <a:r>
              <a:rPr lang="en-GB" sz="2000" u="sng" smtClean="0"/>
              <a:t>Blind</a:t>
            </a:r>
            <a:r>
              <a:rPr lang="en-GB" sz="2000" smtClean="0"/>
              <a:t> to treatment allocation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Further information sought if necessary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Quality control with independent re-adjudication</a:t>
            </a:r>
          </a:p>
          <a:p>
            <a:pPr marL="719138" lvl="1">
              <a:spcBef>
                <a:spcPct val="0"/>
              </a:spcBef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12,453 events required adjudication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Only 1% could not be adjudicated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ChangeArrowheads="1"/>
          </p:cNvSpPr>
          <p:nvPr/>
        </p:nvSpPr>
        <p:spPr bwMode="auto">
          <a:xfrm>
            <a:off x="217488" y="0"/>
            <a:ext cx="865028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US" sz="3600" dirty="0">
                <a:solidFill>
                  <a:srgbClr val="993366"/>
                </a:solidFill>
                <a:latin typeface="+mn-lt"/>
              </a:rPr>
              <a:t>MRFIT prospective study: CHD mortality </a:t>
            </a:r>
            <a:r>
              <a:rPr lang="en-US" sz="3600" dirty="0" err="1">
                <a:solidFill>
                  <a:srgbClr val="993366"/>
                </a:solidFill>
                <a:latin typeface="+mn-lt"/>
              </a:rPr>
              <a:t>vs</a:t>
            </a:r>
            <a:r>
              <a:rPr lang="en-US" sz="3600" dirty="0">
                <a:solidFill>
                  <a:srgbClr val="993366"/>
                </a:solidFill>
                <a:latin typeface="+mn-lt"/>
              </a:rPr>
              <a:t> total cholesterol among 350,000 US men</a:t>
            </a:r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>
            <a:off x="2360613" y="1484313"/>
            <a:ext cx="1587" cy="40925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 flipH="1">
            <a:off x="2360613" y="5432425"/>
            <a:ext cx="473075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>
            <a:off x="5514975" y="5432425"/>
            <a:ext cx="1588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>
            <a:off x="7061200" y="5432425"/>
            <a:ext cx="1588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>
            <a:off x="3967163" y="5432425"/>
            <a:ext cx="1587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0" name="Line 9"/>
          <p:cNvSpPr>
            <a:spLocks noChangeShapeType="1"/>
          </p:cNvSpPr>
          <p:nvPr/>
        </p:nvSpPr>
        <p:spPr bwMode="auto">
          <a:xfrm flipH="1">
            <a:off x="2216150" y="1628775"/>
            <a:ext cx="1444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1" name="Line 10"/>
          <p:cNvSpPr>
            <a:spLocks noChangeShapeType="1"/>
          </p:cNvSpPr>
          <p:nvPr/>
        </p:nvSpPr>
        <p:spPr bwMode="auto">
          <a:xfrm flipH="1">
            <a:off x="2216150" y="3175000"/>
            <a:ext cx="1444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2" name="Line 11"/>
          <p:cNvSpPr>
            <a:spLocks noChangeShapeType="1"/>
          </p:cNvSpPr>
          <p:nvPr/>
        </p:nvSpPr>
        <p:spPr bwMode="auto">
          <a:xfrm flipH="1">
            <a:off x="2216150" y="4608513"/>
            <a:ext cx="1444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3" name="Rectangle 12"/>
          <p:cNvSpPr>
            <a:spLocks noChangeArrowheads="1"/>
          </p:cNvSpPr>
          <p:nvPr/>
        </p:nvSpPr>
        <p:spPr bwMode="auto">
          <a:xfrm>
            <a:off x="1793875" y="1474788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2.0</a:t>
            </a:r>
            <a:endParaRPr lang="en-US" sz="2400"/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1793875" y="3062288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1.0</a:t>
            </a:r>
            <a:endParaRPr lang="en-US" sz="2400"/>
          </a:p>
        </p:txBody>
      </p:sp>
      <p:sp>
        <p:nvSpPr>
          <p:cNvPr id="74765" name="Rectangle 14"/>
          <p:cNvSpPr>
            <a:spLocks noChangeArrowheads="1"/>
          </p:cNvSpPr>
          <p:nvPr/>
        </p:nvSpPr>
        <p:spPr bwMode="auto">
          <a:xfrm>
            <a:off x="1793875" y="4495800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0.5</a:t>
            </a:r>
            <a:endParaRPr lang="en-US" sz="2400"/>
          </a:p>
        </p:txBody>
      </p:sp>
      <p:sp>
        <p:nvSpPr>
          <p:cNvPr id="74766" name="Rectangle 15"/>
          <p:cNvSpPr>
            <a:spLocks noChangeArrowheads="1"/>
          </p:cNvSpPr>
          <p:nvPr/>
        </p:nvSpPr>
        <p:spPr bwMode="auto">
          <a:xfrm>
            <a:off x="2181225" y="5576888"/>
            <a:ext cx="373500" cy="323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 dirty="0" smtClean="0"/>
              <a:t>4.0</a:t>
            </a:r>
            <a:endParaRPr lang="en-US" sz="2400" dirty="0"/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3757613" y="5576888"/>
            <a:ext cx="3735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 dirty="0" smtClean="0"/>
              <a:t>5.0</a:t>
            </a:r>
            <a:endParaRPr lang="en-US" sz="2400" dirty="0"/>
          </a:p>
        </p:txBody>
      </p:sp>
      <p:sp>
        <p:nvSpPr>
          <p:cNvPr id="74768" name="Rectangle 17"/>
          <p:cNvSpPr>
            <a:spLocks noChangeArrowheads="1"/>
          </p:cNvSpPr>
          <p:nvPr/>
        </p:nvSpPr>
        <p:spPr bwMode="auto">
          <a:xfrm>
            <a:off x="5335588" y="5576888"/>
            <a:ext cx="428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400" dirty="0" smtClean="0"/>
              <a:t>6.0</a:t>
            </a:r>
            <a:endParaRPr lang="en-US" sz="2400" dirty="0"/>
          </a:p>
        </p:txBody>
      </p:sp>
      <p:sp>
        <p:nvSpPr>
          <p:cNvPr id="74769" name="Rectangle 18"/>
          <p:cNvSpPr>
            <a:spLocks noChangeArrowheads="1"/>
          </p:cNvSpPr>
          <p:nvPr/>
        </p:nvSpPr>
        <p:spPr bwMode="auto">
          <a:xfrm>
            <a:off x="6881813" y="5576888"/>
            <a:ext cx="428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400" dirty="0" smtClean="0"/>
              <a:t>7.0</a:t>
            </a:r>
            <a:endParaRPr lang="en-US" sz="2400" dirty="0"/>
          </a:p>
        </p:txBody>
      </p:sp>
      <p:sp>
        <p:nvSpPr>
          <p:cNvPr id="1849363" name="Rectangle 19"/>
          <p:cNvSpPr>
            <a:spLocks noChangeArrowheads="1"/>
          </p:cNvSpPr>
          <p:nvPr/>
        </p:nvSpPr>
        <p:spPr bwMode="auto">
          <a:xfrm>
            <a:off x="3006725" y="6042025"/>
            <a:ext cx="40915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>
              <a:defRPr/>
            </a:pPr>
            <a:r>
              <a:rPr lang="en-US" sz="2400" dirty="0">
                <a:latin typeface="+mn-lt"/>
              </a:rPr>
              <a:t>Usual total cholesterol (</a:t>
            </a:r>
            <a:r>
              <a:rPr lang="en-US" sz="2400" dirty="0" err="1" smtClean="0">
                <a:latin typeface="+mn-lt"/>
              </a:rPr>
              <a:t>mmol</a:t>
            </a:r>
            <a:r>
              <a:rPr lang="en-US" sz="2400" dirty="0" smtClean="0">
                <a:latin typeface="+mn-lt"/>
              </a:rPr>
              <a:t>/L) </a:t>
            </a:r>
            <a:endParaRPr lang="en-US" sz="2400" dirty="0">
              <a:latin typeface="+mn-lt"/>
            </a:endParaRPr>
          </a:p>
        </p:txBody>
      </p:sp>
      <p:sp>
        <p:nvSpPr>
          <p:cNvPr id="74771" name="Oval 20"/>
          <p:cNvSpPr>
            <a:spLocks noChangeArrowheads="1"/>
          </p:cNvSpPr>
          <p:nvPr/>
        </p:nvSpPr>
        <p:spPr bwMode="auto">
          <a:xfrm>
            <a:off x="6000750" y="1936750"/>
            <a:ext cx="61913" cy="6191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2" name="Line 21"/>
          <p:cNvSpPr>
            <a:spLocks noChangeShapeType="1"/>
          </p:cNvSpPr>
          <p:nvPr/>
        </p:nvSpPr>
        <p:spPr bwMode="auto">
          <a:xfrm>
            <a:off x="6029325" y="1908175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3" name="Oval 22"/>
          <p:cNvSpPr>
            <a:spLocks noChangeArrowheads="1"/>
          </p:cNvSpPr>
          <p:nvPr/>
        </p:nvSpPr>
        <p:spPr bwMode="auto">
          <a:xfrm>
            <a:off x="5360988" y="2627313"/>
            <a:ext cx="61912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4" name="Line 23"/>
          <p:cNvSpPr>
            <a:spLocks noChangeShapeType="1"/>
          </p:cNvSpPr>
          <p:nvPr/>
        </p:nvSpPr>
        <p:spPr bwMode="auto">
          <a:xfrm>
            <a:off x="5392738" y="2598738"/>
            <a:ext cx="1587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5" name="Oval 24"/>
          <p:cNvSpPr>
            <a:spLocks noChangeArrowheads="1"/>
          </p:cNvSpPr>
          <p:nvPr/>
        </p:nvSpPr>
        <p:spPr bwMode="auto">
          <a:xfrm>
            <a:off x="4718050" y="3148013"/>
            <a:ext cx="61913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6" name="Line 25"/>
          <p:cNvSpPr>
            <a:spLocks noChangeShapeType="1"/>
          </p:cNvSpPr>
          <p:nvPr/>
        </p:nvSpPr>
        <p:spPr bwMode="auto">
          <a:xfrm>
            <a:off x="4749800" y="3113088"/>
            <a:ext cx="1588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7" name="Oval 26"/>
          <p:cNvSpPr>
            <a:spLocks noChangeArrowheads="1"/>
          </p:cNvSpPr>
          <p:nvPr/>
        </p:nvSpPr>
        <p:spPr bwMode="auto">
          <a:xfrm>
            <a:off x="4095750" y="3529013"/>
            <a:ext cx="61913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8" name="Line 27"/>
          <p:cNvSpPr>
            <a:spLocks noChangeShapeType="1"/>
          </p:cNvSpPr>
          <p:nvPr/>
        </p:nvSpPr>
        <p:spPr bwMode="auto">
          <a:xfrm>
            <a:off x="4135438" y="3484563"/>
            <a:ext cx="15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4779" name="Group 28"/>
          <p:cNvGrpSpPr>
            <a:grpSpLocks/>
          </p:cNvGrpSpPr>
          <p:nvPr/>
        </p:nvGrpSpPr>
        <p:grpSpPr bwMode="auto">
          <a:xfrm>
            <a:off x="3457575" y="4205288"/>
            <a:ext cx="41275" cy="238125"/>
            <a:chOff x="2479" y="2771"/>
            <a:chExt cx="26" cy="150"/>
          </a:xfrm>
        </p:grpSpPr>
        <p:sp>
          <p:nvSpPr>
            <p:cNvPr id="74782" name="Oval 29"/>
            <p:cNvSpPr>
              <a:spLocks noChangeArrowheads="1"/>
            </p:cNvSpPr>
            <p:nvPr/>
          </p:nvSpPr>
          <p:spPr bwMode="auto">
            <a:xfrm>
              <a:off x="2479" y="2820"/>
              <a:ext cx="26" cy="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783" name="Line 30"/>
            <p:cNvSpPr>
              <a:spLocks noChangeShapeType="1"/>
            </p:cNvSpPr>
            <p:nvPr/>
          </p:nvSpPr>
          <p:spPr bwMode="auto">
            <a:xfrm>
              <a:off x="2489" y="2771"/>
              <a:ext cx="1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1645" name="Rectangle 31"/>
          <p:cNvSpPr>
            <a:spLocks noChangeArrowheads="1"/>
          </p:cNvSpPr>
          <p:nvPr/>
        </p:nvSpPr>
        <p:spPr bwMode="auto">
          <a:xfrm rot="16200000">
            <a:off x="-448468" y="3072606"/>
            <a:ext cx="42433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r>
              <a:rPr lang="en-US" sz="2400" dirty="0">
                <a:latin typeface="+mn-lt"/>
              </a:rPr>
              <a:t>         Relative risk of CHD death</a:t>
            </a:r>
          </a:p>
          <a:p>
            <a:pPr defTabSz="912813">
              <a:defRPr/>
            </a:pPr>
            <a:r>
              <a:rPr lang="en-US" sz="2400" dirty="0"/>
              <a:t> 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34975" y="6100763"/>
            <a:ext cx="886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spcBef>
                <a:spcPct val="25000"/>
              </a:spcBef>
              <a:defRPr/>
            </a:pPr>
            <a:r>
              <a:rPr lang="en-US" sz="1400" dirty="0" err="1">
                <a:latin typeface="+mn-lt"/>
              </a:rPr>
              <a:t>Stamler</a:t>
            </a:r>
            <a:r>
              <a:rPr lang="en-US" sz="1400" dirty="0">
                <a:latin typeface="+mn-lt"/>
              </a:rPr>
              <a:t> et </a:t>
            </a:r>
            <a:r>
              <a:rPr lang="en-US" sz="1400" dirty="0" smtClean="0">
                <a:latin typeface="+mn-lt"/>
              </a:rPr>
              <a:t>al </a:t>
            </a:r>
            <a:r>
              <a:rPr lang="en-US" sz="1400" i="1" dirty="0" err="1" smtClean="0">
                <a:latin typeface="+mn-lt"/>
              </a:rPr>
              <a:t>JAMA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1986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MAIN COMPARISON: Safety data</a:t>
            </a:r>
            <a:endParaRPr lang="en-GB" dirty="0"/>
          </a:p>
        </p:txBody>
      </p:sp>
      <p:sp>
        <p:nvSpPr>
          <p:cNvPr id="1198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Muscle safety</a:t>
            </a:r>
          </a:p>
        </p:txBody>
      </p:sp>
      <p:graphicFrame>
        <p:nvGraphicFramePr>
          <p:cNvPr id="1573937" name="Group 49"/>
          <p:cNvGraphicFramePr>
            <a:graphicFrameLocks noGrp="1"/>
          </p:cNvGraphicFramePr>
          <p:nvPr>
            <p:ph idx="1"/>
          </p:nvPr>
        </p:nvGraphicFramePr>
        <p:xfrm>
          <a:off x="261938" y="1212850"/>
          <a:ext cx="8243887" cy="4148138"/>
        </p:xfrm>
        <a:graphic>
          <a:graphicData uri="http://schemas.openxmlformats.org/drawingml/2006/table">
            <a:tbl>
              <a:tblPr/>
              <a:tblGrid>
                <a:gridCol w="4899025"/>
                <a:gridCol w="1773237"/>
                <a:gridCol w="1571625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1809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CK &gt;10 x ≤40 x ULN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	(0.4%)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	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CK &gt;40 x ULN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Myopathy*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 	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Myopathy* (on treatment)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 	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Rhabdomyolysis (ITT)†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 	(0.0%)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Rhabdomyolysis (on treatment)†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0 	(0.0%)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57" name="TextBox 3"/>
          <p:cNvSpPr txBox="1">
            <a:spLocks noChangeArrowheads="1"/>
          </p:cNvSpPr>
          <p:nvPr/>
        </p:nvSpPr>
        <p:spPr bwMode="auto">
          <a:xfrm>
            <a:off x="627063" y="5616575"/>
            <a:ext cx="71294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ITT = randomised “intention-to-treat” comparison</a:t>
            </a:r>
          </a:p>
          <a:p>
            <a:r>
              <a:rPr lang="en-GB"/>
              <a:t>*Myopathy defined as CK  &gt; 10 x ULN with muscle symptoms</a:t>
            </a:r>
          </a:p>
          <a:p>
            <a:r>
              <a:rPr lang="en-GB"/>
              <a:t>†Rhabdomyolysis defined as myopathy with CK &gt; 40 x ULN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Liver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3888" y="1357313"/>
          <a:ext cx="7921625" cy="4145280"/>
        </p:xfrm>
        <a:graphic>
          <a:graphicData uri="http://schemas.openxmlformats.org/drawingml/2006/table">
            <a:tbl>
              <a:tblPr/>
              <a:tblGrid>
                <a:gridCol w="3976687"/>
                <a:gridCol w="1974850"/>
                <a:gridCol w="19700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Infective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	 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	 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Non-infective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 cause identified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21	 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	 (0.4%)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ALT/AST persistently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30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26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Pancreatic and </a:t>
            </a:r>
            <a:r>
              <a:rPr lang="en-GB" sz="3600" dirty="0" err="1">
                <a:solidFill>
                  <a:srgbClr val="993366"/>
                </a:solidFill>
              </a:rPr>
              <a:t>biliary</a:t>
            </a:r>
            <a:r>
              <a:rPr lang="en-GB" sz="3600" dirty="0">
                <a:solidFill>
                  <a:srgbClr val="993366"/>
                </a:solidFill>
              </a:rPr>
              <a:t>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77825" y="1778000"/>
          <a:ext cx="8345488" cy="3667128"/>
        </p:xfrm>
        <a:graphic>
          <a:graphicData uri="http://schemas.openxmlformats.org/drawingml/2006/table">
            <a:tbl>
              <a:tblPr/>
              <a:tblGrid>
                <a:gridCol w="4362450"/>
                <a:gridCol w="1800225"/>
                <a:gridCol w="2182813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Complications of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85	(1.8%)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76	 (1.6%)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gallstone hospitalizations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21	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30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Pancreatitis without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12	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27	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New diabetes mellitus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172	(4.8%)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162	 (4.5%)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ChangeArrowheads="1"/>
          </p:cNvSpPr>
          <p:nvPr/>
        </p:nvSpPr>
        <p:spPr bwMode="auto">
          <a:xfrm>
            <a:off x="1597025" y="217488"/>
            <a:ext cx="58610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Non-vascular mortality </a:t>
            </a:r>
            <a:endParaRPr lang="en-US" sz="3600"/>
          </a:p>
        </p:txBody>
      </p:sp>
      <p:sp>
        <p:nvSpPr>
          <p:cNvPr id="123907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3908" name="Rectangle 9"/>
          <p:cNvSpPr>
            <a:spLocks noChangeArrowheads="1"/>
          </p:cNvSpPr>
          <p:nvPr/>
        </p:nvSpPr>
        <p:spPr bwMode="auto">
          <a:xfrm>
            <a:off x="4264025" y="1066800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3909" name="Rectangle 10"/>
          <p:cNvSpPr>
            <a:spLocks noChangeArrowheads="1"/>
          </p:cNvSpPr>
          <p:nvPr/>
        </p:nvSpPr>
        <p:spPr bwMode="auto">
          <a:xfrm>
            <a:off x="6167438" y="1066800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23910" name="Rectangle 11"/>
          <p:cNvSpPr>
            <a:spLocks noChangeArrowheads="1"/>
          </p:cNvSpPr>
          <p:nvPr/>
        </p:nvSpPr>
        <p:spPr bwMode="auto">
          <a:xfrm>
            <a:off x="458788" y="104616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/>
          </a:p>
        </p:txBody>
      </p:sp>
      <p:sp>
        <p:nvSpPr>
          <p:cNvPr id="123911" name="Rectangle 12"/>
          <p:cNvSpPr>
            <a:spLocks noChangeArrowheads="1"/>
          </p:cNvSpPr>
          <p:nvPr/>
        </p:nvSpPr>
        <p:spPr bwMode="auto">
          <a:xfrm>
            <a:off x="4541838" y="10461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23912" name="Rectangle 13"/>
          <p:cNvSpPr>
            <a:spLocks noChangeArrowheads="1"/>
          </p:cNvSpPr>
          <p:nvPr/>
        </p:nvSpPr>
        <p:spPr bwMode="auto">
          <a:xfrm>
            <a:off x="3344863" y="1046163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23913" name="Rectangle 16"/>
          <p:cNvSpPr>
            <a:spLocks noChangeArrowheads="1"/>
          </p:cNvSpPr>
          <p:nvPr/>
        </p:nvSpPr>
        <p:spPr bwMode="auto">
          <a:xfrm>
            <a:off x="4498975" y="1300163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23914" name="Rectangle 17"/>
          <p:cNvSpPr>
            <a:spLocks noChangeArrowheads="1"/>
          </p:cNvSpPr>
          <p:nvPr/>
        </p:nvSpPr>
        <p:spPr bwMode="auto">
          <a:xfrm>
            <a:off x="3355975" y="1300163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23915" name="Rectangle 18"/>
          <p:cNvSpPr>
            <a:spLocks noChangeArrowheads="1"/>
          </p:cNvSpPr>
          <p:nvPr/>
        </p:nvSpPr>
        <p:spPr bwMode="auto">
          <a:xfrm>
            <a:off x="458788" y="1682750"/>
            <a:ext cx="30035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cancer (including complications) </a:t>
            </a:r>
            <a:endParaRPr lang="en-US"/>
          </a:p>
        </p:txBody>
      </p:sp>
      <p:sp>
        <p:nvSpPr>
          <p:cNvPr id="123916" name="Rectangle 19"/>
          <p:cNvSpPr>
            <a:spLocks noChangeArrowheads="1"/>
          </p:cNvSpPr>
          <p:nvPr/>
        </p:nvSpPr>
        <p:spPr bwMode="auto">
          <a:xfrm>
            <a:off x="3302000" y="16827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150 </a:t>
            </a:r>
            <a:endParaRPr lang="en-US"/>
          </a:p>
        </p:txBody>
      </p:sp>
      <p:sp>
        <p:nvSpPr>
          <p:cNvPr id="123917" name="Rectangle 20"/>
          <p:cNvSpPr>
            <a:spLocks noChangeArrowheads="1"/>
          </p:cNvSpPr>
          <p:nvPr/>
        </p:nvSpPr>
        <p:spPr bwMode="auto">
          <a:xfrm>
            <a:off x="3805238" y="1682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(3.2%) </a:t>
            </a:r>
            <a:endParaRPr lang="en-US"/>
          </a:p>
        </p:txBody>
      </p:sp>
      <p:sp>
        <p:nvSpPr>
          <p:cNvPr id="123918" name="Rectangle 21"/>
          <p:cNvSpPr>
            <a:spLocks noChangeArrowheads="1"/>
          </p:cNvSpPr>
          <p:nvPr/>
        </p:nvSpPr>
        <p:spPr bwMode="auto">
          <a:xfrm>
            <a:off x="4456113" y="16827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128 </a:t>
            </a:r>
            <a:endParaRPr lang="en-US"/>
          </a:p>
        </p:txBody>
      </p:sp>
      <p:sp>
        <p:nvSpPr>
          <p:cNvPr id="123919" name="Rectangle 22"/>
          <p:cNvSpPr>
            <a:spLocks noChangeArrowheads="1"/>
          </p:cNvSpPr>
          <p:nvPr/>
        </p:nvSpPr>
        <p:spPr bwMode="auto">
          <a:xfrm>
            <a:off x="4948238" y="1682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/>
          </a:p>
        </p:txBody>
      </p:sp>
      <p:sp>
        <p:nvSpPr>
          <p:cNvPr id="123920" name="Rectangle 23"/>
          <p:cNvSpPr>
            <a:spLocks noChangeArrowheads="1"/>
          </p:cNvSpPr>
          <p:nvPr/>
        </p:nvSpPr>
        <p:spPr bwMode="auto">
          <a:xfrm>
            <a:off x="7353300" y="1766888"/>
            <a:ext cx="106363" cy="1063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1" name="Freeform 24"/>
          <p:cNvSpPr>
            <a:spLocks/>
          </p:cNvSpPr>
          <p:nvPr/>
        </p:nvSpPr>
        <p:spPr bwMode="auto">
          <a:xfrm>
            <a:off x="7877175" y="1789113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2" name="Line 25"/>
          <p:cNvSpPr>
            <a:spLocks noChangeShapeType="1"/>
          </p:cNvSpPr>
          <p:nvPr/>
        </p:nvSpPr>
        <p:spPr bwMode="auto">
          <a:xfrm>
            <a:off x="6807200" y="1820863"/>
            <a:ext cx="11763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3" name="Rectangle 26"/>
          <p:cNvSpPr>
            <a:spLocks noChangeArrowheads="1"/>
          </p:cNvSpPr>
          <p:nvPr/>
        </p:nvSpPr>
        <p:spPr bwMode="auto">
          <a:xfrm>
            <a:off x="458788" y="1925638"/>
            <a:ext cx="10795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Renal death </a:t>
            </a:r>
            <a:endParaRPr lang="en-US"/>
          </a:p>
        </p:txBody>
      </p:sp>
      <p:sp>
        <p:nvSpPr>
          <p:cNvPr id="123924" name="Rectangle 27"/>
          <p:cNvSpPr>
            <a:spLocks noChangeArrowheads="1"/>
          </p:cNvSpPr>
          <p:nvPr/>
        </p:nvSpPr>
        <p:spPr bwMode="auto">
          <a:xfrm>
            <a:off x="3302000" y="19256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164 </a:t>
            </a:r>
            <a:endParaRPr lang="en-US"/>
          </a:p>
        </p:txBody>
      </p:sp>
      <p:sp>
        <p:nvSpPr>
          <p:cNvPr id="123925" name="Rectangle 28"/>
          <p:cNvSpPr>
            <a:spLocks noChangeArrowheads="1"/>
          </p:cNvSpPr>
          <p:nvPr/>
        </p:nvSpPr>
        <p:spPr bwMode="auto">
          <a:xfrm>
            <a:off x="3805238" y="19256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 </a:t>
            </a:r>
            <a:endParaRPr lang="en-US"/>
          </a:p>
        </p:txBody>
      </p:sp>
      <p:sp>
        <p:nvSpPr>
          <p:cNvPr id="123926" name="Rectangle 29"/>
          <p:cNvSpPr>
            <a:spLocks noChangeArrowheads="1"/>
          </p:cNvSpPr>
          <p:nvPr/>
        </p:nvSpPr>
        <p:spPr bwMode="auto">
          <a:xfrm>
            <a:off x="4456113" y="19256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173 </a:t>
            </a:r>
            <a:endParaRPr lang="en-US"/>
          </a:p>
        </p:txBody>
      </p:sp>
      <p:sp>
        <p:nvSpPr>
          <p:cNvPr id="123927" name="Rectangle 30"/>
          <p:cNvSpPr>
            <a:spLocks noChangeArrowheads="1"/>
          </p:cNvSpPr>
          <p:nvPr/>
        </p:nvSpPr>
        <p:spPr bwMode="auto">
          <a:xfrm>
            <a:off x="4948238" y="19256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(3.7%) </a:t>
            </a:r>
            <a:endParaRPr lang="en-US"/>
          </a:p>
        </p:txBody>
      </p:sp>
      <p:sp>
        <p:nvSpPr>
          <p:cNvPr id="123928" name="Rectangle 31"/>
          <p:cNvSpPr>
            <a:spLocks noChangeArrowheads="1"/>
          </p:cNvSpPr>
          <p:nvPr/>
        </p:nvSpPr>
        <p:spPr bwMode="auto">
          <a:xfrm>
            <a:off x="6797675" y="20097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9" name="Line 32"/>
          <p:cNvSpPr>
            <a:spLocks noChangeShapeType="1"/>
          </p:cNvSpPr>
          <p:nvPr/>
        </p:nvSpPr>
        <p:spPr bwMode="auto">
          <a:xfrm>
            <a:off x="6411913" y="2062163"/>
            <a:ext cx="100488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0" name="Rectangle 33"/>
          <p:cNvSpPr>
            <a:spLocks noChangeArrowheads="1"/>
          </p:cNvSpPr>
          <p:nvPr/>
        </p:nvSpPr>
        <p:spPr bwMode="auto">
          <a:xfrm>
            <a:off x="458788" y="2178050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respiratory death </a:t>
            </a:r>
            <a:endParaRPr lang="en-US"/>
          </a:p>
        </p:txBody>
      </p:sp>
      <p:sp>
        <p:nvSpPr>
          <p:cNvPr id="123931" name="Rectangle 34"/>
          <p:cNvSpPr>
            <a:spLocks noChangeArrowheads="1"/>
          </p:cNvSpPr>
          <p:nvPr/>
        </p:nvSpPr>
        <p:spPr bwMode="auto">
          <a:xfrm>
            <a:off x="3302000" y="21780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124 </a:t>
            </a:r>
            <a:endParaRPr lang="en-US"/>
          </a:p>
        </p:txBody>
      </p:sp>
      <p:sp>
        <p:nvSpPr>
          <p:cNvPr id="123932" name="Rectangle 35"/>
          <p:cNvSpPr>
            <a:spLocks noChangeArrowheads="1"/>
          </p:cNvSpPr>
          <p:nvPr/>
        </p:nvSpPr>
        <p:spPr bwMode="auto">
          <a:xfrm>
            <a:off x="3805238" y="21780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(2.7%) </a:t>
            </a:r>
            <a:endParaRPr lang="en-US"/>
          </a:p>
        </p:txBody>
      </p:sp>
      <p:sp>
        <p:nvSpPr>
          <p:cNvPr id="123933" name="Rectangle 36"/>
          <p:cNvSpPr>
            <a:spLocks noChangeArrowheads="1"/>
          </p:cNvSpPr>
          <p:nvPr/>
        </p:nvSpPr>
        <p:spPr bwMode="auto">
          <a:xfrm>
            <a:off x="4456113" y="21780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100 </a:t>
            </a:r>
            <a:endParaRPr lang="en-US"/>
          </a:p>
        </p:txBody>
      </p:sp>
      <p:sp>
        <p:nvSpPr>
          <p:cNvPr id="123934" name="Rectangle 37"/>
          <p:cNvSpPr>
            <a:spLocks noChangeArrowheads="1"/>
          </p:cNvSpPr>
          <p:nvPr/>
        </p:nvSpPr>
        <p:spPr bwMode="auto">
          <a:xfrm>
            <a:off x="4948238" y="21780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(2.2%) </a:t>
            </a:r>
            <a:endParaRPr lang="en-US"/>
          </a:p>
        </p:txBody>
      </p:sp>
      <p:sp>
        <p:nvSpPr>
          <p:cNvPr id="123935" name="Rectangle 38"/>
          <p:cNvSpPr>
            <a:spLocks noChangeArrowheads="1"/>
          </p:cNvSpPr>
          <p:nvPr/>
        </p:nvSpPr>
        <p:spPr bwMode="auto">
          <a:xfrm>
            <a:off x="7534275" y="2263775"/>
            <a:ext cx="96838" cy="936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6" name="Freeform 39"/>
          <p:cNvSpPr>
            <a:spLocks/>
          </p:cNvSpPr>
          <p:nvPr/>
        </p:nvSpPr>
        <p:spPr bwMode="auto">
          <a:xfrm>
            <a:off x="7877175" y="228441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7" name="Line 40"/>
          <p:cNvSpPr>
            <a:spLocks noChangeShapeType="1"/>
          </p:cNvSpPr>
          <p:nvPr/>
        </p:nvSpPr>
        <p:spPr bwMode="auto">
          <a:xfrm>
            <a:off x="6872288" y="2305050"/>
            <a:ext cx="1111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8" name="Rectangle 41"/>
          <p:cNvSpPr>
            <a:spLocks noChangeArrowheads="1"/>
          </p:cNvSpPr>
          <p:nvPr/>
        </p:nvSpPr>
        <p:spPr bwMode="auto">
          <a:xfrm>
            <a:off x="458788" y="2420938"/>
            <a:ext cx="1389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Gastrointestinal </a:t>
            </a:r>
            <a:endParaRPr lang="en-US"/>
          </a:p>
        </p:txBody>
      </p:sp>
      <p:sp>
        <p:nvSpPr>
          <p:cNvPr id="123939" name="Rectangle 42"/>
          <p:cNvSpPr>
            <a:spLocks noChangeArrowheads="1"/>
          </p:cNvSpPr>
          <p:nvPr/>
        </p:nvSpPr>
        <p:spPr bwMode="auto">
          <a:xfrm>
            <a:off x="3398838" y="242093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72 </a:t>
            </a:r>
            <a:endParaRPr lang="en-US"/>
          </a:p>
        </p:txBody>
      </p:sp>
      <p:sp>
        <p:nvSpPr>
          <p:cNvPr id="123940" name="Rectangle 43"/>
          <p:cNvSpPr>
            <a:spLocks noChangeArrowheads="1"/>
          </p:cNvSpPr>
          <p:nvPr/>
        </p:nvSpPr>
        <p:spPr bwMode="auto">
          <a:xfrm>
            <a:off x="3805238" y="24209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/>
          </a:p>
        </p:txBody>
      </p:sp>
      <p:sp>
        <p:nvSpPr>
          <p:cNvPr id="123941" name="Rectangle 44"/>
          <p:cNvSpPr>
            <a:spLocks noChangeArrowheads="1"/>
          </p:cNvSpPr>
          <p:nvPr/>
        </p:nvSpPr>
        <p:spPr bwMode="auto">
          <a:xfrm>
            <a:off x="4552950" y="2420938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70 </a:t>
            </a:r>
            <a:endParaRPr lang="en-US"/>
          </a:p>
        </p:txBody>
      </p:sp>
      <p:sp>
        <p:nvSpPr>
          <p:cNvPr id="123942" name="Rectangle 45"/>
          <p:cNvSpPr>
            <a:spLocks noChangeArrowheads="1"/>
          </p:cNvSpPr>
          <p:nvPr/>
        </p:nvSpPr>
        <p:spPr bwMode="auto">
          <a:xfrm>
            <a:off x="4948238" y="24209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/>
          </a:p>
        </p:txBody>
      </p:sp>
      <p:sp>
        <p:nvSpPr>
          <p:cNvPr id="123943" name="Rectangle 46"/>
          <p:cNvSpPr>
            <a:spLocks noChangeArrowheads="1"/>
          </p:cNvSpPr>
          <p:nvPr/>
        </p:nvSpPr>
        <p:spPr bwMode="auto">
          <a:xfrm>
            <a:off x="7021513" y="2516188"/>
            <a:ext cx="74612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4" name="Freeform 47"/>
          <p:cNvSpPr>
            <a:spLocks/>
          </p:cNvSpPr>
          <p:nvPr/>
        </p:nvSpPr>
        <p:spPr bwMode="auto">
          <a:xfrm>
            <a:off x="7877175" y="2527300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5" name="Line 48"/>
          <p:cNvSpPr>
            <a:spLocks noChangeShapeType="1"/>
          </p:cNvSpPr>
          <p:nvPr/>
        </p:nvSpPr>
        <p:spPr bwMode="auto">
          <a:xfrm>
            <a:off x="6348413" y="2559050"/>
            <a:ext cx="16351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6" name="Rectangle 49"/>
          <p:cNvSpPr>
            <a:spLocks noChangeArrowheads="1"/>
          </p:cNvSpPr>
          <p:nvPr/>
        </p:nvSpPr>
        <p:spPr bwMode="auto">
          <a:xfrm>
            <a:off x="458788" y="2663825"/>
            <a:ext cx="1816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medical causes </a:t>
            </a:r>
            <a:endParaRPr lang="en-US"/>
          </a:p>
        </p:txBody>
      </p:sp>
      <p:sp>
        <p:nvSpPr>
          <p:cNvPr id="123947" name="Rectangle 50"/>
          <p:cNvSpPr>
            <a:spLocks noChangeArrowheads="1"/>
          </p:cNvSpPr>
          <p:nvPr/>
        </p:nvSpPr>
        <p:spPr bwMode="auto">
          <a:xfrm>
            <a:off x="3302000" y="26638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124 </a:t>
            </a:r>
            <a:endParaRPr lang="en-US"/>
          </a:p>
        </p:txBody>
      </p:sp>
      <p:sp>
        <p:nvSpPr>
          <p:cNvPr id="123948" name="Rectangle 51"/>
          <p:cNvSpPr>
            <a:spLocks noChangeArrowheads="1"/>
          </p:cNvSpPr>
          <p:nvPr/>
        </p:nvSpPr>
        <p:spPr bwMode="auto">
          <a:xfrm>
            <a:off x="3805238" y="26638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(2.7%) </a:t>
            </a:r>
            <a:endParaRPr lang="en-US"/>
          </a:p>
        </p:txBody>
      </p:sp>
      <p:sp>
        <p:nvSpPr>
          <p:cNvPr id="123949" name="Rectangle 52"/>
          <p:cNvSpPr>
            <a:spLocks noChangeArrowheads="1"/>
          </p:cNvSpPr>
          <p:nvPr/>
        </p:nvSpPr>
        <p:spPr bwMode="auto">
          <a:xfrm>
            <a:off x="4456113" y="26638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 </a:t>
            </a:r>
            <a:endParaRPr lang="en-US"/>
          </a:p>
        </p:txBody>
      </p:sp>
      <p:sp>
        <p:nvSpPr>
          <p:cNvPr id="123950" name="Rectangle 53"/>
          <p:cNvSpPr>
            <a:spLocks noChangeArrowheads="1"/>
          </p:cNvSpPr>
          <p:nvPr/>
        </p:nvSpPr>
        <p:spPr bwMode="auto">
          <a:xfrm>
            <a:off x="4948238" y="26638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(2.6%) </a:t>
            </a:r>
            <a:endParaRPr lang="en-US"/>
          </a:p>
        </p:txBody>
      </p:sp>
      <p:sp>
        <p:nvSpPr>
          <p:cNvPr id="123951" name="Rectangle 54"/>
          <p:cNvSpPr>
            <a:spLocks noChangeArrowheads="1"/>
          </p:cNvSpPr>
          <p:nvPr/>
        </p:nvSpPr>
        <p:spPr bwMode="auto">
          <a:xfrm>
            <a:off x="7043738" y="2747963"/>
            <a:ext cx="95250" cy="1063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2" name="Line 55"/>
          <p:cNvSpPr>
            <a:spLocks noChangeShapeType="1"/>
          </p:cNvSpPr>
          <p:nvPr/>
        </p:nvSpPr>
        <p:spPr bwMode="auto">
          <a:xfrm>
            <a:off x="6519863" y="2800350"/>
            <a:ext cx="130333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3" name="Rectangle 56"/>
          <p:cNvSpPr>
            <a:spLocks noChangeArrowheads="1"/>
          </p:cNvSpPr>
          <p:nvPr/>
        </p:nvSpPr>
        <p:spPr bwMode="auto">
          <a:xfrm>
            <a:off x="458788" y="2906713"/>
            <a:ext cx="15287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Trauma / fracture </a:t>
            </a:r>
            <a:endParaRPr lang="en-US"/>
          </a:p>
        </p:txBody>
      </p:sp>
      <p:sp>
        <p:nvSpPr>
          <p:cNvPr id="123954" name="Rectangle 57"/>
          <p:cNvSpPr>
            <a:spLocks noChangeArrowheads="1"/>
          </p:cNvSpPr>
          <p:nvPr/>
        </p:nvSpPr>
        <p:spPr bwMode="auto">
          <a:xfrm>
            <a:off x="3398838" y="2906713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34 </a:t>
            </a:r>
            <a:endParaRPr lang="en-US"/>
          </a:p>
        </p:txBody>
      </p:sp>
      <p:sp>
        <p:nvSpPr>
          <p:cNvPr id="123955" name="Rectangle 58"/>
          <p:cNvSpPr>
            <a:spLocks noChangeArrowheads="1"/>
          </p:cNvSpPr>
          <p:nvPr/>
        </p:nvSpPr>
        <p:spPr bwMode="auto">
          <a:xfrm>
            <a:off x="3805238" y="29067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3956" name="Rectangle 59"/>
          <p:cNvSpPr>
            <a:spLocks noChangeArrowheads="1"/>
          </p:cNvSpPr>
          <p:nvPr/>
        </p:nvSpPr>
        <p:spPr bwMode="auto">
          <a:xfrm>
            <a:off x="4552950" y="29067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22 </a:t>
            </a:r>
            <a:endParaRPr lang="en-US"/>
          </a:p>
        </p:txBody>
      </p:sp>
      <p:sp>
        <p:nvSpPr>
          <p:cNvPr id="123957" name="Rectangle 60"/>
          <p:cNvSpPr>
            <a:spLocks noChangeArrowheads="1"/>
          </p:cNvSpPr>
          <p:nvPr/>
        </p:nvSpPr>
        <p:spPr bwMode="auto">
          <a:xfrm>
            <a:off x="4948238" y="29067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(0.5%) </a:t>
            </a:r>
            <a:endParaRPr lang="en-US"/>
          </a:p>
        </p:txBody>
      </p:sp>
      <p:sp>
        <p:nvSpPr>
          <p:cNvPr id="123958" name="Freeform 61"/>
          <p:cNvSpPr>
            <a:spLocks/>
          </p:cNvSpPr>
          <p:nvPr/>
        </p:nvSpPr>
        <p:spPr bwMode="auto">
          <a:xfrm>
            <a:off x="7877175" y="3011488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9" name="Line 62"/>
          <p:cNvSpPr>
            <a:spLocks noChangeShapeType="1"/>
          </p:cNvSpPr>
          <p:nvPr/>
        </p:nvSpPr>
        <p:spPr bwMode="auto">
          <a:xfrm>
            <a:off x="6765925" y="3043238"/>
            <a:ext cx="121761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60" name="Rectangle 63"/>
          <p:cNvSpPr>
            <a:spLocks noChangeArrowheads="1"/>
          </p:cNvSpPr>
          <p:nvPr/>
        </p:nvSpPr>
        <p:spPr bwMode="auto">
          <a:xfrm>
            <a:off x="458788" y="3317875"/>
            <a:ext cx="22971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non-vascular </a:t>
            </a:r>
            <a:endParaRPr lang="en-US"/>
          </a:p>
        </p:txBody>
      </p:sp>
      <p:sp>
        <p:nvSpPr>
          <p:cNvPr id="123961" name="Rectangle 64"/>
          <p:cNvSpPr>
            <a:spLocks noChangeArrowheads="1"/>
          </p:cNvSpPr>
          <p:nvPr/>
        </p:nvSpPr>
        <p:spPr bwMode="auto">
          <a:xfrm>
            <a:off x="3302000" y="3317875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668 </a:t>
            </a:r>
            <a:endParaRPr lang="en-US"/>
          </a:p>
        </p:txBody>
      </p:sp>
      <p:sp>
        <p:nvSpPr>
          <p:cNvPr id="123962" name="Rectangle 65"/>
          <p:cNvSpPr>
            <a:spLocks noChangeArrowheads="1"/>
          </p:cNvSpPr>
          <p:nvPr/>
        </p:nvSpPr>
        <p:spPr bwMode="auto">
          <a:xfrm>
            <a:off x="3697288" y="3317875"/>
            <a:ext cx="7477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(14.4%) </a:t>
            </a:r>
            <a:endParaRPr lang="en-US"/>
          </a:p>
        </p:txBody>
      </p:sp>
      <p:sp>
        <p:nvSpPr>
          <p:cNvPr id="123963" name="Rectangle 66"/>
          <p:cNvSpPr>
            <a:spLocks noChangeArrowheads="1"/>
          </p:cNvSpPr>
          <p:nvPr/>
        </p:nvSpPr>
        <p:spPr bwMode="auto">
          <a:xfrm>
            <a:off x="4456113" y="3317875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612 </a:t>
            </a:r>
            <a:endParaRPr lang="en-US"/>
          </a:p>
        </p:txBody>
      </p:sp>
      <p:sp>
        <p:nvSpPr>
          <p:cNvPr id="123964" name="Rectangle 67"/>
          <p:cNvSpPr>
            <a:spLocks noChangeArrowheads="1"/>
          </p:cNvSpPr>
          <p:nvPr/>
        </p:nvSpPr>
        <p:spPr bwMode="auto">
          <a:xfrm>
            <a:off x="4841875" y="3317875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(13.2%) </a:t>
            </a:r>
            <a:endParaRPr lang="en-US"/>
          </a:p>
        </p:txBody>
      </p:sp>
      <p:sp>
        <p:nvSpPr>
          <p:cNvPr id="123965" name="Rectangle 68"/>
          <p:cNvSpPr>
            <a:spLocks noChangeArrowheads="1"/>
          </p:cNvSpPr>
          <p:nvPr/>
        </p:nvSpPr>
        <p:spPr bwMode="auto">
          <a:xfrm>
            <a:off x="7916863" y="3317875"/>
            <a:ext cx="12144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1.09 (0.98-1.21) </a:t>
            </a:r>
            <a:endParaRPr lang="en-US"/>
          </a:p>
        </p:txBody>
      </p:sp>
      <p:sp>
        <p:nvSpPr>
          <p:cNvPr id="123966" name="Rectangle 69"/>
          <p:cNvSpPr>
            <a:spLocks noChangeArrowheads="1"/>
          </p:cNvSpPr>
          <p:nvPr/>
        </p:nvSpPr>
        <p:spPr bwMode="auto">
          <a:xfrm>
            <a:off x="8269288" y="3508375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p=0.13</a:t>
            </a:r>
            <a:endParaRPr lang="en-US"/>
          </a:p>
        </p:txBody>
      </p:sp>
      <p:sp>
        <p:nvSpPr>
          <p:cNvPr id="123967" name="Freeform 71"/>
          <p:cNvSpPr>
            <a:spLocks/>
          </p:cNvSpPr>
          <p:nvPr/>
        </p:nvSpPr>
        <p:spPr bwMode="auto">
          <a:xfrm>
            <a:off x="6935788" y="3338513"/>
            <a:ext cx="588962" cy="231775"/>
          </a:xfrm>
          <a:custGeom>
            <a:avLst/>
            <a:gdLst>
              <a:gd name="T0" fmla="*/ 2147483647 w 371"/>
              <a:gd name="T1" fmla="*/ 0 h 146"/>
              <a:gd name="T2" fmla="*/ 2147483647 w 371"/>
              <a:gd name="T3" fmla="*/ 2147483647 h 146"/>
              <a:gd name="T4" fmla="*/ 2147483647 w 371"/>
              <a:gd name="T5" fmla="*/ 2147483647 h 146"/>
              <a:gd name="T6" fmla="*/ 0 w 371"/>
              <a:gd name="T7" fmla="*/ 2147483647 h 146"/>
              <a:gd name="T8" fmla="*/ 2147483647 w 371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146"/>
              <a:gd name="T17" fmla="*/ 371 w 371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146">
                <a:moveTo>
                  <a:pt x="175" y="0"/>
                </a:moveTo>
                <a:lnTo>
                  <a:pt x="371" y="73"/>
                </a:lnTo>
                <a:lnTo>
                  <a:pt x="175" y="146"/>
                </a:lnTo>
                <a:lnTo>
                  <a:pt x="0" y="73"/>
                </a:lnTo>
                <a:lnTo>
                  <a:pt x="175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68" name="Rectangle 72"/>
          <p:cNvSpPr>
            <a:spLocks noChangeArrowheads="1"/>
          </p:cNvSpPr>
          <p:nvPr/>
        </p:nvSpPr>
        <p:spPr bwMode="auto">
          <a:xfrm>
            <a:off x="458788" y="3868738"/>
            <a:ext cx="12287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Sudden death </a:t>
            </a:r>
            <a:endParaRPr lang="en-US"/>
          </a:p>
        </p:txBody>
      </p:sp>
      <p:sp>
        <p:nvSpPr>
          <p:cNvPr id="123969" name="Rectangle 73"/>
          <p:cNvSpPr>
            <a:spLocks noChangeArrowheads="1"/>
          </p:cNvSpPr>
          <p:nvPr/>
        </p:nvSpPr>
        <p:spPr bwMode="auto">
          <a:xfrm>
            <a:off x="3398838" y="386873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 </a:t>
            </a:r>
            <a:endParaRPr lang="en-US"/>
          </a:p>
        </p:txBody>
      </p:sp>
      <p:sp>
        <p:nvSpPr>
          <p:cNvPr id="123970" name="Rectangle 74"/>
          <p:cNvSpPr>
            <a:spLocks noChangeArrowheads="1"/>
          </p:cNvSpPr>
          <p:nvPr/>
        </p:nvSpPr>
        <p:spPr bwMode="auto">
          <a:xfrm>
            <a:off x="3805238" y="3868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(1.1%) </a:t>
            </a:r>
            <a:endParaRPr lang="en-US"/>
          </a:p>
        </p:txBody>
      </p:sp>
      <p:sp>
        <p:nvSpPr>
          <p:cNvPr id="123971" name="Rectangle 75"/>
          <p:cNvSpPr>
            <a:spLocks noChangeArrowheads="1"/>
          </p:cNvSpPr>
          <p:nvPr/>
        </p:nvSpPr>
        <p:spPr bwMode="auto">
          <a:xfrm>
            <a:off x="4552950" y="3868738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55 </a:t>
            </a:r>
            <a:endParaRPr lang="en-US"/>
          </a:p>
        </p:txBody>
      </p:sp>
      <p:sp>
        <p:nvSpPr>
          <p:cNvPr id="123972" name="Rectangle 76"/>
          <p:cNvSpPr>
            <a:spLocks noChangeArrowheads="1"/>
          </p:cNvSpPr>
          <p:nvPr/>
        </p:nvSpPr>
        <p:spPr bwMode="auto">
          <a:xfrm>
            <a:off x="4948238" y="3868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(1.2%) </a:t>
            </a:r>
            <a:endParaRPr lang="en-US"/>
          </a:p>
        </p:txBody>
      </p:sp>
      <p:sp>
        <p:nvSpPr>
          <p:cNvPr id="123973" name="Rectangle 77"/>
          <p:cNvSpPr>
            <a:spLocks noChangeArrowheads="1"/>
          </p:cNvSpPr>
          <p:nvPr/>
        </p:nvSpPr>
        <p:spPr bwMode="auto">
          <a:xfrm>
            <a:off x="6732588" y="3963988"/>
            <a:ext cx="65087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74" name="Line 78"/>
          <p:cNvSpPr>
            <a:spLocks noChangeShapeType="1"/>
          </p:cNvSpPr>
          <p:nvPr/>
        </p:nvSpPr>
        <p:spPr bwMode="auto">
          <a:xfrm>
            <a:off x="6048375" y="3995738"/>
            <a:ext cx="176371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75" name="Rectangle 79"/>
          <p:cNvSpPr>
            <a:spLocks noChangeArrowheads="1"/>
          </p:cNvSpPr>
          <p:nvPr/>
        </p:nvSpPr>
        <p:spPr bwMode="auto">
          <a:xfrm>
            <a:off x="458788" y="4111625"/>
            <a:ext cx="19351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Death (reason unclear) </a:t>
            </a:r>
            <a:endParaRPr lang="en-US"/>
          </a:p>
        </p:txBody>
      </p:sp>
      <p:sp>
        <p:nvSpPr>
          <p:cNvPr id="123976" name="Rectangle 80"/>
          <p:cNvSpPr>
            <a:spLocks noChangeArrowheads="1"/>
          </p:cNvSpPr>
          <p:nvPr/>
        </p:nvSpPr>
        <p:spPr bwMode="auto">
          <a:xfrm>
            <a:off x="3398838" y="411162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63 </a:t>
            </a:r>
            <a:endParaRPr lang="en-US"/>
          </a:p>
        </p:txBody>
      </p:sp>
      <p:sp>
        <p:nvSpPr>
          <p:cNvPr id="123977" name="Rectangle 81"/>
          <p:cNvSpPr>
            <a:spLocks noChangeArrowheads="1"/>
          </p:cNvSpPr>
          <p:nvPr/>
        </p:nvSpPr>
        <p:spPr bwMode="auto">
          <a:xfrm>
            <a:off x="3805238" y="41116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(1.4%) </a:t>
            </a:r>
            <a:endParaRPr lang="en-US"/>
          </a:p>
        </p:txBody>
      </p:sp>
      <p:sp>
        <p:nvSpPr>
          <p:cNvPr id="123978" name="Rectangle 82"/>
          <p:cNvSpPr>
            <a:spLocks noChangeArrowheads="1"/>
          </p:cNvSpPr>
          <p:nvPr/>
        </p:nvSpPr>
        <p:spPr bwMode="auto">
          <a:xfrm>
            <a:off x="4552950" y="41116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60 </a:t>
            </a:r>
            <a:endParaRPr lang="en-US"/>
          </a:p>
        </p:txBody>
      </p:sp>
      <p:sp>
        <p:nvSpPr>
          <p:cNvPr id="123979" name="Rectangle 83"/>
          <p:cNvSpPr>
            <a:spLocks noChangeArrowheads="1"/>
          </p:cNvSpPr>
          <p:nvPr/>
        </p:nvSpPr>
        <p:spPr bwMode="auto">
          <a:xfrm>
            <a:off x="4948238" y="41116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(1.3%) </a:t>
            </a:r>
            <a:endParaRPr lang="en-US"/>
          </a:p>
        </p:txBody>
      </p:sp>
      <p:sp>
        <p:nvSpPr>
          <p:cNvPr id="123980" name="Rectangle 84"/>
          <p:cNvSpPr>
            <a:spLocks noChangeArrowheads="1"/>
          </p:cNvSpPr>
          <p:nvPr/>
        </p:nvSpPr>
        <p:spPr bwMode="auto">
          <a:xfrm>
            <a:off x="7075488" y="4206875"/>
            <a:ext cx="74612" cy="746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1" name="Freeform 85"/>
          <p:cNvSpPr>
            <a:spLocks/>
          </p:cNvSpPr>
          <p:nvPr/>
        </p:nvSpPr>
        <p:spPr bwMode="auto">
          <a:xfrm>
            <a:off x="7877175" y="4217988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2" name="Line 86"/>
          <p:cNvSpPr>
            <a:spLocks noChangeShapeType="1"/>
          </p:cNvSpPr>
          <p:nvPr/>
        </p:nvSpPr>
        <p:spPr bwMode="auto">
          <a:xfrm>
            <a:off x="6337300" y="4249738"/>
            <a:ext cx="16462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3" name="Rectangle 87"/>
          <p:cNvSpPr>
            <a:spLocks noChangeArrowheads="1"/>
          </p:cNvSpPr>
          <p:nvPr/>
        </p:nvSpPr>
        <p:spPr bwMode="auto">
          <a:xfrm>
            <a:off x="458788" y="4513263"/>
            <a:ext cx="22653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Unknown causes </a:t>
            </a:r>
            <a:endParaRPr lang="en-US"/>
          </a:p>
        </p:txBody>
      </p:sp>
      <p:sp>
        <p:nvSpPr>
          <p:cNvPr id="123984" name="Rectangle 88"/>
          <p:cNvSpPr>
            <a:spLocks noChangeArrowheads="1"/>
          </p:cNvSpPr>
          <p:nvPr/>
        </p:nvSpPr>
        <p:spPr bwMode="auto">
          <a:xfrm>
            <a:off x="3302000" y="45132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113 </a:t>
            </a:r>
            <a:endParaRPr lang="en-US"/>
          </a:p>
        </p:txBody>
      </p:sp>
      <p:sp>
        <p:nvSpPr>
          <p:cNvPr id="123985" name="Rectangle 89"/>
          <p:cNvSpPr>
            <a:spLocks noChangeArrowheads="1"/>
          </p:cNvSpPr>
          <p:nvPr/>
        </p:nvSpPr>
        <p:spPr bwMode="auto">
          <a:xfrm>
            <a:off x="3794125" y="45132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(2.4%) </a:t>
            </a:r>
            <a:endParaRPr lang="en-US"/>
          </a:p>
        </p:txBody>
      </p:sp>
      <p:sp>
        <p:nvSpPr>
          <p:cNvPr id="123986" name="Rectangle 90"/>
          <p:cNvSpPr>
            <a:spLocks noChangeArrowheads="1"/>
          </p:cNvSpPr>
          <p:nvPr/>
        </p:nvSpPr>
        <p:spPr bwMode="auto">
          <a:xfrm>
            <a:off x="4456113" y="45132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23987" name="Rectangle 91"/>
          <p:cNvSpPr>
            <a:spLocks noChangeArrowheads="1"/>
          </p:cNvSpPr>
          <p:nvPr/>
        </p:nvSpPr>
        <p:spPr bwMode="auto">
          <a:xfrm>
            <a:off x="4937125" y="45132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(2.5%) </a:t>
            </a:r>
            <a:endParaRPr lang="en-US"/>
          </a:p>
        </p:txBody>
      </p:sp>
      <p:sp>
        <p:nvSpPr>
          <p:cNvPr id="123988" name="Rectangle 92"/>
          <p:cNvSpPr>
            <a:spLocks noChangeArrowheads="1"/>
          </p:cNvSpPr>
          <p:nvPr/>
        </p:nvSpPr>
        <p:spPr bwMode="auto">
          <a:xfrm>
            <a:off x="7858125" y="4513263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0.98 (0.76-1.27)</a:t>
            </a:r>
            <a:endParaRPr lang="en-US"/>
          </a:p>
        </p:txBody>
      </p:sp>
      <p:sp>
        <p:nvSpPr>
          <p:cNvPr id="123989" name="Rectangle 93"/>
          <p:cNvSpPr>
            <a:spLocks noChangeArrowheads="1"/>
          </p:cNvSpPr>
          <p:nvPr/>
        </p:nvSpPr>
        <p:spPr bwMode="auto">
          <a:xfrm>
            <a:off x="8191500" y="4702175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p=0.87</a:t>
            </a:r>
            <a:endParaRPr lang="en-US"/>
          </a:p>
        </p:txBody>
      </p:sp>
      <p:sp>
        <p:nvSpPr>
          <p:cNvPr id="123990" name="Freeform 95"/>
          <p:cNvSpPr>
            <a:spLocks/>
          </p:cNvSpPr>
          <p:nvPr/>
        </p:nvSpPr>
        <p:spPr bwMode="auto">
          <a:xfrm>
            <a:off x="6391275" y="4606925"/>
            <a:ext cx="1271588" cy="95250"/>
          </a:xfrm>
          <a:custGeom>
            <a:avLst/>
            <a:gdLst>
              <a:gd name="T0" fmla="*/ 2147483647 w 801"/>
              <a:gd name="T1" fmla="*/ 0 h 60"/>
              <a:gd name="T2" fmla="*/ 2147483647 w 801"/>
              <a:gd name="T3" fmla="*/ 2147483647 h 60"/>
              <a:gd name="T4" fmla="*/ 2147483647 w 801"/>
              <a:gd name="T5" fmla="*/ 2147483647 h 60"/>
              <a:gd name="T6" fmla="*/ 0 w 801"/>
              <a:gd name="T7" fmla="*/ 2147483647 h 60"/>
              <a:gd name="T8" fmla="*/ 2147483647 w 801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1"/>
              <a:gd name="T16" fmla="*/ 0 h 60"/>
              <a:gd name="T17" fmla="*/ 801 w 801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1" h="60">
                <a:moveTo>
                  <a:pt x="350" y="0"/>
                </a:moveTo>
                <a:lnTo>
                  <a:pt x="801" y="27"/>
                </a:lnTo>
                <a:lnTo>
                  <a:pt x="350" y="60"/>
                </a:lnTo>
                <a:lnTo>
                  <a:pt x="0" y="27"/>
                </a:lnTo>
                <a:lnTo>
                  <a:pt x="350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91" name="Rectangle 96"/>
          <p:cNvSpPr>
            <a:spLocks noChangeArrowheads="1"/>
          </p:cNvSpPr>
          <p:nvPr/>
        </p:nvSpPr>
        <p:spPr bwMode="auto">
          <a:xfrm>
            <a:off x="458788" y="5186363"/>
            <a:ext cx="1474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Total: Any death </a:t>
            </a:r>
            <a:endParaRPr lang="en-US"/>
          </a:p>
        </p:txBody>
      </p:sp>
      <p:sp>
        <p:nvSpPr>
          <p:cNvPr id="123992" name="Rectangle 97"/>
          <p:cNvSpPr>
            <a:spLocks noChangeArrowheads="1"/>
          </p:cNvSpPr>
          <p:nvPr/>
        </p:nvSpPr>
        <p:spPr bwMode="auto">
          <a:xfrm>
            <a:off x="3206750" y="5186363"/>
            <a:ext cx="5349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1142 </a:t>
            </a:r>
            <a:endParaRPr lang="en-US"/>
          </a:p>
        </p:txBody>
      </p:sp>
      <p:sp>
        <p:nvSpPr>
          <p:cNvPr id="123993" name="Rectangle 98"/>
          <p:cNvSpPr>
            <a:spLocks noChangeArrowheads="1"/>
          </p:cNvSpPr>
          <p:nvPr/>
        </p:nvSpPr>
        <p:spPr bwMode="auto">
          <a:xfrm>
            <a:off x="3697288" y="5186363"/>
            <a:ext cx="74771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(24.6%) </a:t>
            </a:r>
            <a:endParaRPr lang="en-US"/>
          </a:p>
        </p:txBody>
      </p:sp>
      <p:sp>
        <p:nvSpPr>
          <p:cNvPr id="123994" name="Rectangle 99"/>
          <p:cNvSpPr>
            <a:spLocks noChangeArrowheads="1"/>
          </p:cNvSpPr>
          <p:nvPr/>
        </p:nvSpPr>
        <p:spPr bwMode="auto">
          <a:xfrm>
            <a:off x="4360863" y="5186363"/>
            <a:ext cx="5349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1115 </a:t>
            </a:r>
            <a:endParaRPr lang="en-US"/>
          </a:p>
        </p:txBody>
      </p:sp>
      <p:sp>
        <p:nvSpPr>
          <p:cNvPr id="123995" name="Rectangle 100"/>
          <p:cNvSpPr>
            <a:spLocks noChangeArrowheads="1"/>
          </p:cNvSpPr>
          <p:nvPr/>
        </p:nvSpPr>
        <p:spPr bwMode="auto">
          <a:xfrm>
            <a:off x="4841875" y="518636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(24.1%) </a:t>
            </a:r>
            <a:endParaRPr lang="en-US"/>
          </a:p>
        </p:txBody>
      </p:sp>
      <p:sp>
        <p:nvSpPr>
          <p:cNvPr id="123996" name="Rectangle 101"/>
          <p:cNvSpPr>
            <a:spLocks noChangeArrowheads="1"/>
          </p:cNvSpPr>
          <p:nvPr/>
        </p:nvSpPr>
        <p:spPr bwMode="auto">
          <a:xfrm>
            <a:off x="7872413" y="5186363"/>
            <a:ext cx="12144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1.02 (0.94-1.11) </a:t>
            </a:r>
            <a:endParaRPr lang="en-US"/>
          </a:p>
        </p:txBody>
      </p:sp>
      <p:sp>
        <p:nvSpPr>
          <p:cNvPr id="123997" name="Rectangle 102"/>
          <p:cNvSpPr>
            <a:spLocks noChangeArrowheads="1"/>
          </p:cNvSpPr>
          <p:nvPr/>
        </p:nvSpPr>
        <p:spPr bwMode="auto">
          <a:xfrm>
            <a:off x="8224838" y="5376863"/>
            <a:ext cx="5095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p=0.63</a:t>
            </a:r>
            <a:endParaRPr lang="en-US"/>
          </a:p>
        </p:txBody>
      </p:sp>
      <p:sp>
        <p:nvSpPr>
          <p:cNvPr id="123998" name="Freeform 104"/>
          <p:cNvSpPr>
            <a:spLocks/>
          </p:cNvSpPr>
          <p:nvPr/>
        </p:nvSpPr>
        <p:spPr bwMode="auto">
          <a:xfrm>
            <a:off x="6850063" y="5175250"/>
            <a:ext cx="417512" cy="295275"/>
          </a:xfrm>
          <a:custGeom>
            <a:avLst/>
            <a:gdLst>
              <a:gd name="T0" fmla="*/ 2147483647 w 263"/>
              <a:gd name="T1" fmla="*/ 0 h 186"/>
              <a:gd name="T2" fmla="*/ 2147483647 w 263"/>
              <a:gd name="T3" fmla="*/ 2147483647 h 186"/>
              <a:gd name="T4" fmla="*/ 2147483647 w 263"/>
              <a:gd name="T5" fmla="*/ 2147483647 h 186"/>
              <a:gd name="T6" fmla="*/ 0 w 263"/>
              <a:gd name="T7" fmla="*/ 2147483647 h 186"/>
              <a:gd name="T8" fmla="*/ 2147483647 w 263"/>
              <a:gd name="T9" fmla="*/ 0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"/>
              <a:gd name="T16" fmla="*/ 0 h 186"/>
              <a:gd name="T17" fmla="*/ 263 w 263"/>
              <a:gd name="T18" fmla="*/ 186 h 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" h="186">
                <a:moveTo>
                  <a:pt x="122" y="0"/>
                </a:moveTo>
                <a:lnTo>
                  <a:pt x="263" y="93"/>
                </a:lnTo>
                <a:lnTo>
                  <a:pt x="122" y="186"/>
                </a:lnTo>
                <a:lnTo>
                  <a:pt x="0" y="93"/>
                </a:lnTo>
                <a:lnTo>
                  <a:pt x="12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99" name="Line 105"/>
          <p:cNvSpPr>
            <a:spLocks noChangeShapeType="1"/>
          </p:cNvSpPr>
          <p:nvPr/>
        </p:nvSpPr>
        <p:spPr bwMode="auto">
          <a:xfrm>
            <a:off x="7000875" y="1592263"/>
            <a:ext cx="0" cy="41402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0" name="Line 106"/>
          <p:cNvSpPr>
            <a:spLocks noChangeShapeType="1"/>
          </p:cNvSpPr>
          <p:nvPr/>
        </p:nvSpPr>
        <p:spPr bwMode="auto">
          <a:xfrm>
            <a:off x="6007100" y="575468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1" name="Line 107"/>
          <p:cNvSpPr>
            <a:spLocks noChangeShapeType="1"/>
          </p:cNvSpPr>
          <p:nvPr/>
        </p:nvSpPr>
        <p:spPr bwMode="auto">
          <a:xfrm flipV="1">
            <a:off x="70008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2" name="Line 108"/>
          <p:cNvSpPr>
            <a:spLocks noChangeShapeType="1"/>
          </p:cNvSpPr>
          <p:nvPr/>
        </p:nvSpPr>
        <p:spPr bwMode="auto">
          <a:xfrm flipV="1">
            <a:off x="724535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3" name="Line 109"/>
          <p:cNvSpPr>
            <a:spLocks noChangeShapeType="1"/>
          </p:cNvSpPr>
          <p:nvPr/>
        </p:nvSpPr>
        <p:spPr bwMode="auto">
          <a:xfrm flipV="1">
            <a:off x="7491413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4" name="Line 110"/>
          <p:cNvSpPr>
            <a:spLocks noChangeShapeType="1"/>
          </p:cNvSpPr>
          <p:nvPr/>
        </p:nvSpPr>
        <p:spPr bwMode="auto">
          <a:xfrm flipV="1">
            <a:off x="77374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5" name="Line 111"/>
          <p:cNvSpPr>
            <a:spLocks noChangeShapeType="1"/>
          </p:cNvSpPr>
          <p:nvPr/>
        </p:nvSpPr>
        <p:spPr bwMode="auto">
          <a:xfrm flipV="1">
            <a:off x="7983538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6" name="Line 112"/>
          <p:cNvSpPr>
            <a:spLocks noChangeShapeType="1"/>
          </p:cNvSpPr>
          <p:nvPr/>
        </p:nvSpPr>
        <p:spPr bwMode="auto">
          <a:xfrm flipV="1">
            <a:off x="674370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7" name="Line 113"/>
          <p:cNvSpPr>
            <a:spLocks noChangeShapeType="1"/>
          </p:cNvSpPr>
          <p:nvPr/>
        </p:nvSpPr>
        <p:spPr bwMode="auto">
          <a:xfrm flipV="1">
            <a:off x="6497638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8" name="Line 114"/>
          <p:cNvSpPr>
            <a:spLocks noChangeShapeType="1"/>
          </p:cNvSpPr>
          <p:nvPr/>
        </p:nvSpPr>
        <p:spPr bwMode="auto">
          <a:xfrm flipV="1">
            <a:off x="62515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9" name="Line 115"/>
          <p:cNvSpPr>
            <a:spLocks noChangeShapeType="1"/>
          </p:cNvSpPr>
          <p:nvPr/>
        </p:nvSpPr>
        <p:spPr bwMode="auto">
          <a:xfrm flipV="1">
            <a:off x="600710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10" name="Rectangle 116"/>
          <p:cNvSpPr>
            <a:spLocks noChangeArrowheads="1"/>
          </p:cNvSpPr>
          <p:nvPr/>
        </p:nvSpPr>
        <p:spPr bwMode="auto">
          <a:xfrm>
            <a:off x="6861175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24011" name="Rectangle 117"/>
          <p:cNvSpPr>
            <a:spLocks noChangeArrowheads="1"/>
          </p:cNvSpPr>
          <p:nvPr/>
        </p:nvSpPr>
        <p:spPr bwMode="auto">
          <a:xfrm>
            <a:off x="7353300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24012" name="Rectangle 118"/>
          <p:cNvSpPr>
            <a:spLocks noChangeArrowheads="1"/>
          </p:cNvSpPr>
          <p:nvPr/>
        </p:nvSpPr>
        <p:spPr bwMode="auto">
          <a:xfrm>
            <a:off x="7843838" y="58023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24013" name="Rectangle 119"/>
          <p:cNvSpPr>
            <a:spLocks noChangeArrowheads="1"/>
          </p:cNvSpPr>
          <p:nvPr/>
        </p:nvSpPr>
        <p:spPr bwMode="auto">
          <a:xfrm>
            <a:off x="6359525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24014" name="Rectangle 120"/>
          <p:cNvSpPr>
            <a:spLocks noChangeArrowheads="1"/>
          </p:cNvSpPr>
          <p:nvPr/>
        </p:nvSpPr>
        <p:spPr bwMode="auto">
          <a:xfrm>
            <a:off x="5867400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24015" name="Rectangle 13"/>
          <p:cNvSpPr>
            <a:spLocks noChangeArrowheads="1"/>
          </p:cNvSpPr>
          <p:nvPr/>
        </p:nvSpPr>
        <p:spPr bwMode="auto">
          <a:xfrm>
            <a:off x="5257800" y="6048375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24016" name="Rectangle 14"/>
          <p:cNvSpPr>
            <a:spLocks noChangeArrowheads="1"/>
          </p:cNvSpPr>
          <p:nvPr/>
        </p:nvSpPr>
        <p:spPr bwMode="auto">
          <a:xfrm>
            <a:off x="7310438" y="6048375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Other non-fatal SAEs*</a:t>
            </a:r>
          </a:p>
        </p:txBody>
      </p:sp>
      <p:graphicFrame>
        <p:nvGraphicFramePr>
          <p:cNvPr id="1582166" name="Group 86"/>
          <p:cNvGraphicFramePr>
            <a:graphicFrameLocks noGrp="1"/>
          </p:cNvGraphicFramePr>
          <p:nvPr>
            <p:ph idx="1"/>
          </p:nvPr>
        </p:nvGraphicFramePr>
        <p:xfrm>
          <a:off x="1223963" y="1028700"/>
          <a:ext cx="6696075" cy="5179895"/>
        </p:xfrm>
        <a:graphic>
          <a:graphicData uri="http://schemas.openxmlformats.org/drawingml/2006/table">
            <a:tbl>
              <a:tblPr/>
              <a:tblGrid>
                <a:gridCol w="2303462"/>
                <a:gridCol w="1439863"/>
                <a:gridCol w="1441450"/>
                <a:gridCol w="15113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eze/simva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(n=4650)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(n=4620)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RR  (95% CI)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cardiac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526	 (11.3%)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557	 (12.1%)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0.94  (0.83 – 1.05)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 (excl. cardiac)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324	(7.0%)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367	 (7.9%)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0.88  (0.76 – 1.02)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Cancer (not incident)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73	 (1.6%)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63	 (1.4%)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1.15  (0.82 – 1.61)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renal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1958	 (42.1%)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1966	 (42.6%)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(0.92 – 1.04)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Respiratory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654	 (14.1%)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666	 (14.4%)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(0.88 – 1.09)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Liver/Pancreas/Biliary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82	 (1.8%)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76	 (1.6%)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1.08  (0.79 – 1.47)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Gastrointestinal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957	 (20.6%)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988	 (21.4%)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0.96  (0.87 – 1.04)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Skin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238	 (5.1%)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240	 (5.2%)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(0.82 – 1.18)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Genital &amp; breast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176	 (3.8%)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185	 (4.0%)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0.94  (0.77 – 1.16)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Psychiatric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68	 (1.5%)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62	 (1.3%)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1.09  (0.78 – 1.54)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Neurological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220	 (4.7%)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222	 (4.8%)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(0.82 – 1.19)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Musculoskeletal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483	 (10.4%)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471	 (10.2%)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(0.90 – 1.16)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Hematological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224	 (4.8%)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200	 (4.3%)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1.12  (0.92 – 1.35)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Eye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184	 (4.0%)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179	 (3.9%)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(0.83 – 1.25)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Ear, Nose, Throat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72	 (1.5%)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82	 (1.8%)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0.87  (0.64 – 1.20)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Endocrine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58	 (1.2%)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39	 (0.8%)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1.47  (0.99 – 2.19)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medical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891	 (19.2%)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896	 (19.4%)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(0.90 – 1.09)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Non-medical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340	 (7.3%)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333	 (7.2%)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(0.88 – 1.19)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OF ABOVE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3258	 (70.1%)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3270	 (70.8%)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(0.93 – 1.03)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012" name="TextBox 5"/>
          <p:cNvSpPr txBox="1">
            <a:spLocks noChangeArrowheads="1"/>
          </p:cNvSpPr>
          <p:nvPr/>
        </p:nvSpPr>
        <p:spPr bwMode="auto">
          <a:xfrm>
            <a:off x="322263" y="6192838"/>
            <a:ext cx="7669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*Excludes: MVEs, incident cancer, TIA, hospitalization with angina or heart failure, dialysis access revision, diabetes and hypoglycaemia, dialysis or renal transplantation, pancreatitis, hepatitis, gallstone events, myopathy and rhabdomyolysis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Non-fatal respiratory SAEs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8" y="1844675"/>
          <a:ext cx="9001125" cy="3475038"/>
        </p:xfrm>
        <a:graphic>
          <a:graphicData uri="http://schemas.openxmlformats.org/drawingml/2006/table">
            <a:tbl>
              <a:tblPr/>
              <a:tblGrid>
                <a:gridCol w="3600450"/>
                <a:gridCol w="1698625"/>
                <a:gridCol w="1901825"/>
                <a:gridCol w="1800225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eze/simva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RR  (95% CI)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Pneumonia/Bronchitis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424	 (9.1%)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397	 (8.6%)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1.07  (0.93-1.23)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chest infection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90	 (1.9%)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77	 (1.7%)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1.16  (0.86-1.58)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COPD/Asthma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60	 (1.3%)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59	 (1.3%)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1.01  (0.71-1.45)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respiratory disease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103	 (2.2%)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115	 (2.5%)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0.89  (0.68-1.16)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Symptoms/investigations/surgery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132	 (2.8%)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144	 (3.1%)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0.91  (0.72-1.15)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RESPIRATORY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654	 (14.1%)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666	 (14.4%)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(0.88-1.09)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3138"/>
          </a:xfrm>
        </p:spPr>
        <p:txBody>
          <a:bodyPr/>
          <a:lstStyle/>
          <a:p>
            <a:r>
              <a:rPr lang="en-GB" smtClean="0"/>
              <a:t>Hypothesis-generating result in SEAS trial, and </a:t>
            </a:r>
            <a:br>
              <a:rPr lang="en-GB" smtClean="0"/>
            </a:br>
            <a:r>
              <a:rPr lang="en-GB" smtClean="0"/>
              <a:t>hypothesis-testing in SHARP and IMPROVE-IT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048625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smtClean="0"/>
              <a:t>In SEAS, an apparent excess of about 50% was observed in the incidence of any new cancer (101 vs. 65: RR=1.55; 95% CI 1.13 to 2.12; p=0.006)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This hypothesis was tested in an independent, much larger, data set by unblinding interim cancer data from two ongoing ezetimibe trials (SHARP and IMPROVE-IT)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In SHARP and IMPROVE-IT, there were about 5 times as many cancers as in SEAS, but no support for an excess (313 [1.7%] vs 326 [1.8%]: RR 0.96; 95% CI 0.82-1.12)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SHARP now provides even larger numbers of cancers and even longer duration of treatment to assess risk</a:t>
            </a:r>
          </a:p>
        </p:txBody>
      </p:sp>
      <p:sp>
        <p:nvSpPr>
          <p:cNvPr id="126980" name="Footer Placeholder 3"/>
          <p:cNvSpPr txBox="1">
            <a:spLocks/>
          </p:cNvSpPr>
          <p:nvPr/>
        </p:nvSpPr>
        <p:spPr bwMode="auto">
          <a:xfrm>
            <a:off x="638175" y="629126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 err="1">
                <a:latin typeface="Calibri" pitchFamily="34" charset="0"/>
              </a:rPr>
              <a:t>Peto</a:t>
            </a:r>
            <a:r>
              <a:rPr lang="en-US" sz="1400" dirty="0">
                <a:latin typeface="Calibri" pitchFamily="34" charset="0"/>
              </a:rPr>
              <a:t> et </a:t>
            </a:r>
            <a:r>
              <a:rPr lang="en-US" sz="1400" dirty="0" smtClean="0">
                <a:latin typeface="Calibri" pitchFamily="34" charset="0"/>
              </a:rPr>
              <a:t>al </a:t>
            </a:r>
            <a:r>
              <a:rPr lang="en-US" sz="1400" i="1" dirty="0">
                <a:latin typeface="Calibri" pitchFamily="34" charset="0"/>
              </a:rPr>
              <a:t>N Eng J Med </a:t>
            </a:r>
            <a:r>
              <a:rPr lang="en-US" sz="1400" dirty="0">
                <a:latin typeface="Calibri" pitchFamily="34" charset="0"/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ChangeArrowheads="1"/>
          </p:cNvSpPr>
          <p:nvPr/>
        </p:nvSpPr>
        <p:spPr bwMode="auto">
          <a:xfrm>
            <a:off x="2586038" y="246063"/>
            <a:ext cx="47021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mortality </a:t>
            </a:r>
            <a:endParaRPr lang="en-US" sz="3600"/>
          </a:p>
        </p:txBody>
      </p:sp>
      <p:sp>
        <p:nvSpPr>
          <p:cNvPr id="128003" name="Line 7"/>
          <p:cNvSpPr>
            <a:spLocks noChangeShapeType="1"/>
          </p:cNvSpPr>
          <p:nvPr/>
        </p:nvSpPr>
        <p:spPr bwMode="auto">
          <a:xfrm>
            <a:off x="1377950" y="1527175"/>
            <a:ext cx="1588" cy="38068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4" name="Line 8"/>
          <p:cNvSpPr>
            <a:spLocks noChangeShapeType="1"/>
          </p:cNvSpPr>
          <p:nvPr/>
        </p:nvSpPr>
        <p:spPr bwMode="auto">
          <a:xfrm>
            <a:off x="1377950" y="5334000"/>
            <a:ext cx="62103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5" name="Line 9"/>
          <p:cNvSpPr>
            <a:spLocks noChangeShapeType="1"/>
          </p:cNvSpPr>
          <p:nvPr/>
        </p:nvSpPr>
        <p:spPr bwMode="auto">
          <a:xfrm>
            <a:off x="1377950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6" name="Line 10"/>
          <p:cNvSpPr>
            <a:spLocks noChangeShapeType="1"/>
          </p:cNvSpPr>
          <p:nvPr/>
        </p:nvSpPr>
        <p:spPr bwMode="auto">
          <a:xfrm>
            <a:off x="2617788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7" name="Line 11"/>
          <p:cNvSpPr>
            <a:spLocks noChangeShapeType="1"/>
          </p:cNvSpPr>
          <p:nvPr/>
        </p:nvSpPr>
        <p:spPr bwMode="auto">
          <a:xfrm>
            <a:off x="3857625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8" name="Line 12"/>
          <p:cNvSpPr>
            <a:spLocks noChangeShapeType="1"/>
          </p:cNvSpPr>
          <p:nvPr/>
        </p:nvSpPr>
        <p:spPr bwMode="auto">
          <a:xfrm>
            <a:off x="5097463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9" name="Line 13"/>
          <p:cNvSpPr>
            <a:spLocks noChangeShapeType="1"/>
          </p:cNvSpPr>
          <p:nvPr/>
        </p:nvSpPr>
        <p:spPr bwMode="auto">
          <a:xfrm>
            <a:off x="6337300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0" name="Line 14"/>
          <p:cNvSpPr>
            <a:spLocks noChangeShapeType="1"/>
          </p:cNvSpPr>
          <p:nvPr/>
        </p:nvSpPr>
        <p:spPr bwMode="auto">
          <a:xfrm>
            <a:off x="7577138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1" name="Rectangle 15"/>
          <p:cNvSpPr>
            <a:spLocks noChangeArrowheads="1"/>
          </p:cNvSpPr>
          <p:nvPr/>
        </p:nvSpPr>
        <p:spPr bwMode="auto">
          <a:xfrm>
            <a:off x="1314450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28012" name="Rectangle 16"/>
          <p:cNvSpPr>
            <a:spLocks noChangeArrowheads="1"/>
          </p:cNvSpPr>
          <p:nvPr/>
        </p:nvSpPr>
        <p:spPr bwMode="auto">
          <a:xfrm>
            <a:off x="2554288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28013" name="Rectangle 17"/>
          <p:cNvSpPr>
            <a:spLocks noChangeArrowheads="1"/>
          </p:cNvSpPr>
          <p:nvPr/>
        </p:nvSpPr>
        <p:spPr bwMode="auto">
          <a:xfrm>
            <a:off x="3794125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28014" name="Rectangle 18"/>
          <p:cNvSpPr>
            <a:spLocks noChangeArrowheads="1"/>
          </p:cNvSpPr>
          <p:nvPr/>
        </p:nvSpPr>
        <p:spPr bwMode="auto">
          <a:xfrm>
            <a:off x="5033963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28015" name="Rectangle 19"/>
          <p:cNvSpPr>
            <a:spLocks noChangeArrowheads="1"/>
          </p:cNvSpPr>
          <p:nvPr/>
        </p:nvSpPr>
        <p:spPr bwMode="auto">
          <a:xfrm>
            <a:off x="6273800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28016" name="Rectangle 20"/>
          <p:cNvSpPr>
            <a:spLocks noChangeArrowheads="1"/>
          </p:cNvSpPr>
          <p:nvPr/>
        </p:nvSpPr>
        <p:spPr bwMode="auto">
          <a:xfrm>
            <a:off x="7513638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28017" name="Rectangle 21"/>
          <p:cNvSpPr>
            <a:spLocks noChangeArrowheads="1"/>
          </p:cNvSpPr>
          <p:nvPr/>
        </p:nvSpPr>
        <p:spPr bwMode="auto">
          <a:xfrm>
            <a:off x="3644900" y="5681663"/>
            <a:ext cx="17319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/>
          </a:p>
        </p:txBody>
      </p:sp>
      <p:sp>
        <p:nvSpPr>
          <p:cNvPr id="128018" name="Line 22"/>
          <p:cNvSpPr>
            <a:spLocks noChangeShapeType="1"/>
          </p:cNvSpPr>
          <p:nvPr/>
        </p:nvSpPr>
        <p:spPr bwMode="auto">
          <a:xfrm flipH="1">
            <a:off x="1282700" y="53340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9" name="Line 23"/>
          <p:cNvSpPr>
            <a:spLocks noChangeShapeType="1"/>
          </p:cNvSpPr>
          <p:nvPr/>
        </p:nvSpPr>
        <p:spPr bwMode="auto">
          <a:xfrm flipH="1">
            <a:off x="1282700" y="457517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0" name="Line 24"/>
          <p:cNvSpPr>
            <a:spLocks noChangeShapeType="1"/>
          </p:cNvSpPr>
          <p:nvPr/>
        </p:nvSpPr>
        <p:spPr bwMode="auto">
          <a:xfrm flipH="1">
            <a:off x="1282700" y="380523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1" name="Line 2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2" name="Line 26"/>
          <p:cNvSpPr>
            <a:spLocks noChangeShapeType="1"/>
          </p:cNvSpPr>
          <p:nvPr/>
        </p:nvSpPr>
        <p:spPr bwMode="auto">
          <a:xfrm flipH="1">
            <a:off x="1282700" y="22860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3" name="Line 27"/>
          <p:cNvSpPr>
            <a:spLocks noChangeShapeType="1"/>
          </p:cNvSpPr>
          <p:nvPr/>
        </p:nvSpPr>
        <p:spPr bwMode="auto">
          <a:xfrm flipH="1">
            <a:off x="1282700" y="152717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4" name="Rectangle 28"/>
          <p:cNvSpPr>
            <a:spLocks noChangeArrowheads="1"/>
          </p:cNvSpPr>
          <p:nvPr/>
        </p:nvSpPr>
        <p:spPr bwMode="auto">
          <a:xfrm>
            <a:off x="1057275" y="5186363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28025" name="Rectangle 29"/>
          <p:cNvSpPr>
            <a:spLocks noChangeArrowheads="1"/>
          </p:cNvSpPr>
          <p:nvPr/>
        </p:nvSpPr>
        <p:spPr bwMode="auto">
          <a:xfrm>
            <a:off x="1057275" y="442753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28026" name="Rectangle 30"/>
          <p:cNvSpPr>
            <a:spLocks noChangeArrowheads="1"/>
          </p:cNvSpPr>
          <p:nvPr/>
        </p:nvSpPr>
        <p:spPr bwMode="auto">
          <a:xfrm>
            <a:off x="962025" y="3657600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/>
          </a:p>
        </p:txBody>
      </p:sp>
      <p:sp>
        <p:nvSpPr>
          <p:cNvPr id="128027" name="Rectangle 31"/>
          <p:cNvSpPr>
            <a:spLocks noChangeArrowheads="1"/>
          </p:cNvSpPr>
          <p:nvPr/>
        </p:nvSpPr>
        <p:spPr bwMode="auto">
          <a:xfrm>
            <a:off x="962025" y="2898775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/>
          </a:p>
        </p:txBody>
      </p:sp>
      <p:sp>
        <p:nvSpPr>
          <p:cNvPr id="128028" name="Rectangle 32"/>
          <p:cNvSpPr>
            <a:spLocks noChangeArrowheads="1"/>
          </p:cNvSpPr>
          <p:nvPr/>
        </p:nvSpPr>
        <p:spPr bwMode="auto">
          <a:xfrm>
            <a:off x="962025" y="2138363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/>
          </a:p>
        </p:txBody>
      </p:sp>
      <p:sp>
        <p:nvSpPr>
          <p:cNvPr id="128029" name="Rectangle 33"/>
          <p:cNvSpPr>
            <a:spLocks noChangeArrowheads="1"/>
          </p:cNvSpPr>
          <p:nvPr/>
        </p:nvSpPr>
        <p:spPr bwMode="auto">
          <a:xfrm>
            <a:off x="962025" y="1379538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/>
          </a:p>
        </p:txBody>
      </p:sp>
      <p:sp>
        <p:nvSpPr>
          <p:cNvPr id="128030" name="Rectangle 34"/>
          <p:cNvSpPr>
            <a:spLocks noChangeArrowheads="1"/>
          </p:cNvSpPr>
          <p:nvPr/>
        </p:nvSpPr>
        <p:spPr bwMode="auto">
          <a:xfrm rot="-5400000">
            <a:off x="-821531" y="3240882"/>
            <a:ext cx="2882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/>
          </a:p>
        </p:txBody>
      </p:sp>
      <p:sp>
        <p:nvSpPr>
          <p:cNvPr id="128031" name="Freeform 35"/>
          <p:cNvSpPr>
            <a:spLocks/>
          </p:cNvSpPr>
          <p:nvPr/>
        </p:nvSpPr>
        <p:spPr bwMode="auto">
          <a:xfrm>
            <a:off x="1377950" y="4913313"/>
            <a:ext cx="6210300" cy="420687"/>
          </a:xfrm>
          <a:custGeom>
            <a:avLst/>
            <a:gdLst>
              <a:gd name="T0" fmla="*/ 2147483647 w 3912"/>
              <a:gd name="T1" fmla="*/ 2147483647 h 265"/>
              <a:gd name="T2" fmla="*/ 2147483647 w 3912"/>
              <a:gd name="T3" fmla="*/ 2147483647 h 265"/>
              <a:gd name="T4" fmla="*/ 2147483647 w 3912"/>
              <a:gd name="T5" fmla="*/ 2147483647 h 265"/>
              <a:gd name="T6" fmla="*/ 2147483647 w 3912"/>
              <a:gd name="T7" fmla="*/ 2147483647 h 265"/>
              <a:gd name="T8" fmla="*/ 2147483647 w 3912"/>
              <a:gd name="T9" fmla="*/ 2147483647 h 265"/>
              <a:gd name="T10" fmla="*/ 2147483647 w 3912"/>
              <a:gd name="T11" fmla="*/ 2147483647 h 265"/>
              <a:gd name="T12" fmla="*/ 2147483647 w 3912"/>
              <a:gd name="T13" fmla="*/ 2147483647 h 265"/>
              <a:gd name="T14" fmla="*/ 2147483647 w 3912"/>
              <a:gd name="T15" fmla="*/ 2147483647 h 265"/>
              <a:gd name="T16" fmla="*/ 2147483647 w 3912"/>
              <a:gd name="T17" fmla="*/ 2147483647 h 265"/>
              <a:gd name="T18" fmla="*/ 2147483647 w 3912"/>
              <a:gd name="T19" fmla="*/ 2147483647 h 265"/>
              <a:gd name="T20" fmla="*/ 2147483647 w 3912"/>
              <a:gd name="T21" fmla="*/ 2147483647 h 265"/>
              <a:gd name="T22" fmla="*/ 2147483647 w 3912"/>
              <a:gd name="T23" fmla="*/ 2147483647 h 265"/>
              <a:gd name="T24" fmla="*/ 2147483647 w 3912"/>
              <a:gd name="T25" fmla="*/ 2147483647 h 265"/>
              <a:gd name="T26" fmla="*/ 2147483647 w 3912"/>
              <a:gd name="T27" fmla="*/ 2147483647 h 265"/>
              <a:gd name="T28" fmla="*/ 2147483647 w 3912"/>
              <a:gd name="T29" fmla="*/ 2147483647 h 265"/>
              <a:gd name="T30" fmla="*/ 2147483647 w 3912"/>
              <a:gd name="T31" fmla="*/ 2147483647 h 265"/>
              <a:gd name="T32" fmla="*/ 2147483647 w 3912"/>
              <a:gd name="T33" fmla="*/ 2147483647 h 265"/>
              <a:gd name="T34" fmla="*/ 2147483647 w 3912"/>
              <a:gd name="T35" fmla="*/ 2147483647 h 265"/>
              <a:gd name="T36" fmla="*/ 2147483647 w 3912"/>
              <a:gd name="T37" fmla="*/ 2147483647 h 265"/>
              <a:gd name="T38" fmla="*/ 2147483647 w 3912"/>
              <a:gd name="T39" fmla="*/ 2147483647 h 265"/>
              <a:gd name="T40" fmla="*/ 2147483647 w 3912"/>
              <a:gd name="T41" fmla="*/ 2147483647 h 265"/>
              <a:gd name="T42" fmla="*/ 2147483647 w 3912"/>
              <a:gd name="T43" fmla="*/ 2147483647 h 265"/>
              <a:gd name="T44" fmla="*/ 2147483647 w 3912"/>
              <a:gd name="T45" fmla="*/ 2147483647 h 265"/>
              <a:gd name="T46" fmla="*/ 2147483647 w 3912"/>
              <a:gd name="T47" fmla="*/ 2147483647 h 265"/>
              <a:gd name="T48" fmla="*/ 2147483647 w 3912"/>
              <a:gd name="T49" fmla="*/ 2147483647 h 265"/>
              <a:gd name="T50" fmla="*/ 2147483647 w 3912"/>
              <a:gd name="T51" fmla="*/ 2147483647 h 265"/>
              <a:gd name="T52" fmla="*/ 2147483647 w 3912"/>
              <a:gd name="T53" fmla="*/ 2147483647 h 265"/>
              <a:gd name="T54" fmla="*/ 2147483647 w 3912"/>
              <a:gd name="T55" fmla="*/ 2147483647 h 265"/>
              <a:gd name="T56" fmla="*/ 2147483647 w 3912"/>
              <a:gd name="T57" fmla="*/ 2147483647 h 265"/>
              <a:gd name="T58" fmla="*/ 2147483647 w 3912"/>
              <a:gd name="T59" fmla="*/ 2147483647 h 265"/>
              <a:gd name="T60" fmla="*/ 2147483647 w 3912"/>
              <a:gd name="T61" fmla="*/ 2147483647 h 265"/>
              <a:gd name="T62" fmla="*/ 2147483647 w 3912"/>
              <a:gd name="T63" fmla="*/ 2147483647 h 265"/>
              <a:gd name="T64" fmla="*/ 2147483647 w 3912"/>
              <a:gd name="T65" fmla="*/ 2147483647 h 265"/>
              <a:gd name="T66" fmla="*/ 2147483647 w 3912"/>
              <a:gd name="T67" fmla="*/ 2147483647 h 265"/>
              <a:gd name="T68" fmla="*/ 2147483647 w 3912"/>
              <a:gd name="T69" fmla="*/ 2147483647 h 265"/>
              <a:gd name="T70" fmla="*/ 2147483647 w 3912"/>
              <a:gd name="T71" fmla="*/ 2147483647 h 265"/>
              <a:gd name="T72" fmla="*/ 2147483647 w 3912"/>
              <a:gd name="T73" fmla="*/ 2147483647 h 265"/>
              <a:gd name="T74" fmla="*/ 2147483647 w 3912"/>
              <a:gd name="T75" fmla="*/ 2147483647 h 265"/>
              <a:gd name="T76" fmla="*/ 2147483647 w 3912"/>
              <a:gd name="T77" fmla="*/ 2147483647 h 265"/>
              <a:gd name="T78" fmla="*/ 2147483647 w 3912"/>
              <a:gd name="T79" fmla="*/ 2147483647 h 265"/>
              <a:gd name="T80" fmla="*/ 2147483647 w 3912"/>
              <a:gd name="T81" fmla="*/ 2147483647 h 265"/>
              <a:gd name="T82" fmla="*/ 2147483647 w 3912"/>
              <a:gd name="T83" fmla="*/ 2147483647 h 265"/>
              <a:gd name="T84" fmla="*/ 2147483647 w 3912"/>
              <a:gd name="T85" fmla="*/ 2147483647 h 265"/>
              <a:gd name="T86" fmla="*/ 2147483647 w 3912"/>
              <a:gd name="T87" fmla="*/ 2147483647 h 265"/>
              <a:gd name="T88" fmla="*/ 2147483647 w 3912"/>
              <a:gd name="T89" fmla="*/ 2147483647 h 265"/>
              <a:gd name="T90" fmla="*/ 2147483647 w 3912"/>
              <a:gd name="T91" fmla="*/ 2147483647 h 265"/>
              <a:gd name="T92" fmla="*/ 2147483647 w 3912"/>
              <a:gd name="T93" fmla="*/ 2147483647 h 265"/>
              <a:gd name="T94" fmla="*/ 2147483647 w 3912"/>
              <a:gd name="T95" fmla="*/ 2147483647 h 265"/>
              <a:gd name="T96" fmla="*/ 2147483647 w 3912"/>
              <a:gd name="T97" fmla="*/ 2147483647 h 265"/>
              <a:gd name="T98" fmla="*/ 2147483647 w 3912"/>
              <a:gd name="T99" fmla="*/ 2147483647 h 265"/>
              <a:gd name="T100" fmla="*/ 2147483647 w 3912"/>
              <a:gd name="T101" fmla="*/ 2147483647 h 265"/>
              <a:gd name="T102" fmla="*/ 2147483647 w 3912"/>
              <a:gd name="T103" fmla="*/ 0 h 26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912"/>
              <a:gd name="T157" fmla="*/ 0 h 265"/>
              <a:gd name="T158" fmla="*/ 3912 w 3912"/>
              <a:gd name="T159" fmla="*/ 265 h 26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912" h="265">
                <a:moveTo>
                  <a:pt x="0" y="265"/>
                </a:moveTo>
                <a:lnTo>
                  <a:pt x="95" y="265"/>
                </a:lnTo>
                <a:lnTo>
                  <a:pt x="95" y="259"/>
                </a:lnTo>
                <a:lnTo>
                  <a:pt x="108" y="259"/>
                </a:lnTo>
                <a:lnTo>
                  <a:pt x="202" y="259"/>
                </a:lnTo>
                <a:lnTo>
                  <a:pt x="263" y="259"/>
                </a:lnTo>
                <a:lnTo>
                  <a:pt x="351" y="259"/>
                </a:lnTo>
                <a:lnTo>
                  <a:pt x="351" y="252"/>
                </a:lnTo>
                <a:lnTo>
                  <a:pt x="371" y="252"/>
                </a:lnTo>
                <a:lnTo>
                  <a:pt x="532" y="252"/>
                </a:lnTo>
                <a:lnTo>
                  <a:pt x="620" y="252"/>
                </a:lnTo>
                <a:lnTo>
                  <a:pt x="620" y="245"/>
                </a:lnTo>
                <a:lnTo>
                  <a:pt x="627" y="245"/>
                </a:lnTo>
                <a:lnTo>
                  <a:pt x="660" y="245"/>
                </a:lnTo>
                <a:lnTo>
                  <a:pt x="687" y="245"/>
                </a:lnTo>
                <a:lnTo>
                  <a:pt x="687" y="239"/>
                </a:lnTo>
                <a:lnTo>
                  <a:pt x="734" y="239"/>
                </a:lnTo>
                <a:lnTo>
                  <a:pt x="896" y="239"/>
                </a:lnTo>
                <a:lnTo>
                  <a:pt x="896" y="232"/>
                </a:lnTo>
                <a:lnTo>
                  <a:pt x="950" y="232"/>
                </a:lnTo>
                <a:lnTo>
                  <a:pt x="970" y="232"/>
                </a:lnTo>
                <a:lnTo>
                  <a:pt x="1010" y="232"/>
                </a:lnTo>
                <a:lnTo>
                  <a:pt x="1010" y="225"/>
                </a:lnTo>
                <a:lnTo>
                  <a:pt x="1024" y="225"/>
                </a:lnTo>
                <a:lnTo>
                  <a:pt x="1044" y="225"/>
                </a:lnTo>
                <a:lnTo>
                  <a:pt x="1057" y="225"/>
                </a:lnTo>
                <a:lnTo>
                  <a:pt x="1057" y="219"/>
                </a:lnTo>
                <a:lnTo>
                  <a:pt x="1091" y="219"/>
                </a:lnTo>
                <a:lnTo>
                  <a:pt x="1118" y="219"/>
                </a:lnTo>
                <a:lnTo>
                  <a:pt x="1158" y="219"/>
                </a:lnTo>
                <a:lnTo>
                  <a:pt x="1158" y="212"/>
                </a:lnTo>
                <a:lnTo>
                  <a:pt x="1165" y="212"/>
                </a:lnTo>
                <a:lnTo>
                  <a:pt x="1179" y="212"/>
                </a:lnTo>
                <a:lnTo>
                  <a:pt x="1212" y="212"/>
                </a:lnTo>
                <a:lnTo>
                  <a:pt x="1212" y="205"/>
                </a:lnTo>
                <a:lnTo>
                  <a:pt x="1273" y="205"/>
                </a:lnTo>
                <a:lnTo>
                  <a:pt x="1320" y="205"/>
                </a:lnTo>
                <a:lnTo>
                  <a:pt x="1354" y="205"/>
                </a:lnTo>
                <a:lnTo>
                  <a:pt x="1354" y="199"/>
                </a:lnTo>
                <a:lnTo>
                  <a:pt x="1374" y="199"/>
                </a:lnTo>
                <a:lnTo>
                  <a:pt x="1381" y="199"/>
                </a:lnTo>
                <a:lnTo>
                  <a:pt x="1387" y="199"/>
                </a:lnTo>
                <a:lnTo>
                  <a:pt x="1387" y="192"/>
                </a:lnTo>
                <a:lnTo>
                  <a:pt x="1394" y="192"/>
                </a:lnTo>
                <a:lnTo>
                  <a:pt x="1408" y="192"/>
                </a:lnTo>
                <a:lnTo>
                  <a:pt x="1434" y="192"/>
                </a:lnTo>
                <a:lnTo>
                  <a:pt x="1434" y="186"/>
                </a:lnTo>
                <a:lnTo>
                  <a:pt x="1441" y="186"/>
                </a:lnTo>
                <a:lnTo>
                  <a:pt x="1495" y="186"/>
                </a:lnTo>
                <a:lnTo>
                  <a:pt x="1529" y="186"/>
                </a:lnTo>
                <a:lnTo>
                  <a:pt x="1529" y="179"/>
                </a:lnTo>
                <a:lnTo>
                  <a:pt x="1583" y="179"/>
                </a:lnTo>
                <a:lnTo>
                  <a:pt x="1609" y="179"/>
                </a:lnTo>
                <a:lnTo>
                  <a:pt x="1609" y="172"/>
                </a:lnTo>
                <a:lnTo>
                  <a:pt x="1657" y="172"/>
                </a:lnTo>
                <a:lnTo>
                  <a:pt x="1657" y="166"/>
                </a:lnTo>
                <a:lnTo>
                  <a:pt x="1697" y="166"/>
                </a:lnTo>
                <a:lnTo>
                  <a:pt x="1710" y="166"/>
                </a:lnTo>
                <a:lnTo>
                  <a:pt x="1731" y="166"/>
                </a:lnTo>
                <a:lnTo>
                  <a:pt x="1731" y="159"/>
                </a:lnTo>
                <a:lnTo>
                  <a:pt x="1744" y="159"/>
                </a:lnTo>
                <a:lnTo>
                  <a:pt x="1818" y="159"/>
                </a:lnTo>
                <a:lnTo>
                  <a:pt x="1818" y="152"/>
                </a:lnTo>
                <a:lnTo>
                  <a:pt x="1845" y="152"/>
                </a:lnTo>
                <a:lnTo>
                  <a:pt x="1852" y="152"/>
                </a:lnTo>
                <a:lnTo>
                  <a:pt x="1886" y="152"/>
                </a:lnTo>
                <a:lnTo>
                  <a:pt x="1886" y="146"/>
                </a:lnTo>
                <a:lnTo>
                  <a:pt x="1912" y="146"/>
                </a:lnTo>
                <a:lnTo>
                  <a:pt x="1966" y="146"/>
                </a:lnTo>
                <a:lnTo>
                  <a:pt x="1966" y="139"/>
                </a:lnTo>
                <a:lnTo>
                  <a:pt x="1980" y="139"/>
                </a:lnTo>
                <a:lnTo>
                  <a:pt x="1986" y="139"/>
                </a:lnTo>
                <a:lnTo>
                  <a:pt x="1993" y="139"/>
                </a:lnTo>
                <a:lnTo>
                  <a:pt x="1993" y="132"/>
                </a:lnTo>
                <a:lnTo>
                  <a:pt x="2027" y="132"/>
                </a:lnTo>
                <a:lnTo>
                  <a:pt x="2034" y="132"/>
                </a:lnTo>
                <a:lnTo>
                  <a:pt x="2034" y="126"/>
                </a:lnTo>
                <a:lnTo>
                  <a:pt x="2047" y="126"/>
                </a:lnTo>
                <a:lnTo>
                  <a:pt x="2061" y="126"/>
                </a:lnTo>
                <a:lnTo>
                  <a:pt x="2061" y="119"/>
                </a:lnTo>
                <a:lnTo>
                  <a:pt x="2114" y="119"/>
                </a:lnTo>
                <a:lnTo>
                  <a:pt x="2121" y="119"/>
                </a:lnTo>
                <a:lnTo>
                  <a:pt x="2135" y="119"/>
                </a:lnTo>
                <a:lnTo>
                  <a:pt x="2135" y="112"/>
                </a:lnTo>
                <a:lnTo>
                  <a:pt x="2155" y="112"/>
                </a:lnTo>
                <a:lnTo>
                  <a:pt x="2175" y="112"/>
                </a:lnTo>
                <a:lnTo>
                  <a:pt x="2209" y="112"/>
                </a:lnTo>
                <a:lnTo>
                  <a:pt x="2209" y="106"/>
                </a:lnTo>
                <a:lnTo>
                  <a:pt x="2269" y="106"/>
                </a:lnTo>
                <a:lnTo>
                  <a:pt x="2289" y="106"/>
                </a:lnTo>
                <a:lnTo>
                  <a:pt x="2289" y="99"/>
                </a:lnTo>
                <a:lnTo>
                  <a:pt x="2316" y="99"/>
                </a:lnTo>
                <a:lnTo>
                  <a:pt x="2377" y="99"/>
                </a:lnTo>
                <a:lnTo>
                  <a:pt x="2377" y="93"/>
                </a:lnTo>
                <a:lnTo>
                  <a:pt x="2384" y="93"/>
                </a:lnTo>
                <a:lnTo>
                  <a:pt x="2390" y="93"/>
                </a:lnTo>
                <a:lnTo>
                  <a:pt x="2458" y="93"/>
                </a:lnTo>
                <a:lnTo>
                  <a:pt x="2458" y="86"/>
                </a:lnTo>
                <a:lnTo>
                  <a:pt x="2491" y="86"/>
                </a:lnTo>
                <a:lnTo>
                  <a:pt x="2539" y="86"/>
                </a:lnTo>
                <a:lnTo>
                  <a:pt x="2539" y="79"/>
                </a:lnTo>
                <a:lnTo>
                  <a:pt x="2552" y="79"/>
                </a:lnTo>
                <a:lnTo>
                  <a:pt x="2565" y="79"/>
                </a:lnTo>
                <a:lnTo>
                  <a:pt x="2572" y="79"/>
                </a:lnTo>
                <a:lnTo>
                  <a:pt x="2572" y="73"/>
                </a:lnTo>
                <a:lnTo>
                  <a:pt x="2592" y="73"/>
                </a:lnTo>
                <a:lnTo>
                  <a:pt x="2592" y="66"/>
                </a:lnTo>
                <a:lnTo>
                  <a:pt x="2599" y="66"/>
                </a:lnTo>
                <a:lnTo>
                  <a:pt x="2660" y="66"/>
                </a:lnTo>
                <a:lnTo>
                  <a:pt x="2660" y="59"/>
                </a:lnTo>
                <a:lnTo>
                  <a:pt x="2680" y="59"/>
                </a:lnTo>
                <a:lnTo>
                  <a:pt x="2767" y="59"/>
                </a:lnTo>
                <a:lnTo>
                  <a:pt x="2808" y="59"/>
                </a:lnTo>
                <a:lnTo>
                  <a:pt x="2808" y="53"/>
                </a:lnTo>
                <a:lnTo>
                  <a:pt x="2828" y="53"/>
                </a:lnTo>
                <a:lnTo>
                  <a:pt x="2929" y="53"/>
                </a:lnTo>
                <a:lnTo>
                  <a:pt x="3037" y="53"/>
                </a:lnTo>
                <a:lnTo>
                  <a:pt x="3037" y="46"/>
                </a:lnTo>
                <a:lnTo>
                  <a:pt x="3043" y="46"/>
                </a:lnTo>
                <a:lnTo>
                  <a:pt x="3070" y="46"/>
                </a:lnTo>
                <a:lnTo>
                  <a:pt x="3070" y="39"/>
                </a:lnTo>
                <a:lnTo>
                  <a:pt x="3084" y="39"/>
                </a:lnTo>
                <a:lnTo>
                  <a:pt x="3097" y="39"/>
                </a:lnTo>
                <a:lnTo>
                  <a:pt x="3097" y="33"/>
                </a:lnTo>
                <a:lnTo>
                  <a:pt x="3138" y="33"/>
                </a:lnTo>
                <a:lnTo>
                  <a:pt x="3225" y="33"/>
                </a:lnTo>
                <a:lnTo>
                  <a:pt x="3225" y="26"/>
                </a:lnTo>
                <a:lnTo>
                  <a:pt x="3427" y="26"/>
                </a:lnTo>
                <a:lnTo>
                  <a:pt x="3501" y="26"/>
                </a:lnTo>
                <a:lnTo>
                  <a:pt x="3501" y="19"/>
                </a:lnTo>
                <a:lnTo>
                  <a:pt x="3562" y="19"/>
                </a:lnTo>
                <a:lnTo>
                  <a:pt x="3562" y="13"/>
                </a:lnTo>
                <a:lnTo>
                  <a:pt x="3569" y="13"/>
                </a:lnTo>
                <a:lnTo>
                  <a:pt x="3649" y="13"/>
                </a:lnTo>
                <a:lnTo>
                  <a:pt x="3649" y="6"/>
                </a:lnTo>
                <a:lnTo>
                  <a:pt x="3696" y="6"/>
                </a:lnTo>
                <a:lnTo>
                  <a:pt x="3696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32" name="Freeform 36"/>
          <p:cNvSpPr>
            <a:spLocks/>
          </p:cNvSpPr>
          <p:nvPr/>
        </p:nvSpPr>
        <p:spPr bwMode="auto">
          <a:xfrm>
            <a:off x="1377950" y="4806950"/>
            <a:ext cx="6210300" cy="527050"/>
          </a:xfrm>
          <a:custGeom>
            <a:avLst/>
            <a:gdLst>
              <a:gd name="T0" fmla="*/ 2147483647 w 3912"/>
              <a:gd name="T1" fmla="*/ 2147483647 h 332"/>
              <a:gd name="T2" fmla="*/ 2147483647 w 3912"/>
              <a:gd name="T3" fmla="*/ 2147483647 h 332"/>
              <a:gd name="T4" fmla="*/ 2147483647 w 3912"/>
              <a:gd name="T5" fmla="*/ 2147483647 h 332"/>
              <a:gd name="T6" fmla="*/ 2147483647 w 3912"/>
              <a:gd name="T7" fmla="*/ 2147483647 h 332"/>
              <a:gd name="T8" fmla="*/ 2147483647 w 3912"/>
              <a:gd name="T9" fmla="*/ 2147483647 h 332"/>
              <a:gd name="T10" fmla="*/ 2147483647 w 3912"/>
              <a:gd name="T11" fmla="*/ 2147483647 h 332"/>
              <a:gd name="T12" fmla="*/ 2147483647 w 3912"/>
              <a:gd name="T13" fmla="*/ 2147483647 h 332"/>
              <a:gd name="T14" fmla="*/ 2147483647 w 3912"/>
              <a:gd name="T15" fmla="*/ 2147483647 h 332"/>
              <a:gd name="T16" fmla="*/ 2147483647 w 3912"/>
              <a:gd name="T17" fmla="*/ 2147483647 h 332"/>
              <a:gd name="T18" fmla="*/ 2147483647 w 3912"/>
              <a:gd name="T19" fmla="*/ 2147483647 h 332"/>
              <a:gd name="T20" fmla="*/ 2147483647 w 3912"/>
              <a:gd name="T21" fmla="*/ 2147483647 h 332"/>
              <a:gd name="T22" fmla="*/ 2147483647 w 3912"/>
              <a:gd name="T23" fmla="*/ 2147483647 h 332"/>
              <a:gd name="T24" fmla="*/ 2147483647 w 3912"/>
              <a:gd name="T25" fmla="*/ 2147483647 h 332"/>
              <a:gd name="T26" fmla="*/ 2147483647 w 3912"/>
              <a:gd name="T27" fmla="*/ 2147483647 h 332"/>
              <a:gd name="T28" fmla="*/ 2147483647 w 3912"/>
              <a:gd name="T29" fmla="*/ 2147483647 h 332"/>
              <a:gd name="T30" fmla="*/ 2147483647 w 3912"/>
              <a:gd name="T31" fmla="*/ 2147483647 h 332"/>
              <a:gd name="T32" fmla="*/ 2147483647 w 3912"/>
              <a:gd name="T33" fmla="*/ 2147483647 h 332"/>
              <a:gd name="T34" fmla="*/ 2147483647 w 3912"/>
              <a:gd name="T35" fmla="*/ 2147483647 h 332"/>
              <a:gd name="T36" fmla="*/ 2147483647 w 3912"/>
              <a:gd name="T37" fmla="*/ 2147483647 h 332"/>
              <a:gd name="T38" fmla="*/ 2147483647 w 3912"/>
              <a:gd name="T39" fmla="*/ 2147483647 h 332"/>
              <a:gd name="T40" fmla="*/ 2147483647 w 3912"/>
              <a:gd name="T41" fmla="*/ 2147483647 h 332"/>
              <a:gd name="T42" fmla="*/ 2147483647 w 3912"/>
              <a:gd name="T43" fmla="*/ 2147483647 h 332"/>
              <a:gd name="T44" fmla="*/ 2147483647 w 3912"/>
              <a:gd name="T45" fmla="*/ 2147483647 h 332"/>
              <a:gd name="T46" fmla="*/ 2147483647 w 3912"/>
              <a:gd name="T47" fmla="*/ 2147483647 h 332"/>
              <a:gd name="T48" fmla="*/ 2147483647 w 3912"/>
              <a:gd name="T49" fmla="*/ 2147483647 h 332"/>
              <a:gd name="T50" fmla="*/ 2147483647 w 3912"/>
              <a:gd name="T51" fmla="*/ 2147483647 h 332"/>
              <a:gd name="T52" fmla="*/ 2147483647 w 3912"/>
              <a:gd name="T53" fmla="*/ 2147483647 h 332"/>
              <a:gd name="T54" fmla="*/ 2147483647 w 3912"/>
              <a:gd name="T55" fmla="*/ 2147483647 h 332"/>
              <a:gd name="T56" fmla="*/ 2147483647 w 3912"/>
              <a:gd name="T57" fmla="*/ 2147483647 h 332"/>
              <a:gd name="T58" fmla="*/ 2147483647 w 3912"/>
              <a:gd name="T59" fmla="*/ 2147483647 h 332"/>
              <a:gd name="T60" fmla="*/ 2147483647 w 3912"/>
              <a:gd name="T61" fmla="*/ 2147483647 h 332"/>
              <a:gd name="T62" fmla="*/ 2147483647 w 3912"/>
              <a:gd name="T63" fmla="*/ 2147483647 h 332"/>
              <a:gd name="T64" fmla="*/ 2147483647 w 3912"/>
              <a:gd name="T65" fmla="*/ 2147483647 h 332"/>
              <a:gd name="T66" fmla="*/ 2147483647 w 3912"/>
              <a:gd name="T67" fmla="*/ 2147483647 h 332"/>
              <a:gd name="T68" fmla="*/ 2147483647 w 3912"/>
              <a:gd name="T69" fmla="*/ 2147483647 h 332"/>
              <a:gd name="T70" fmla="*/ 2147483647 w 3912"/>
              <a:gd name="T71" fmla="*/ 2147483647 h 332"/>
              <a:gd name="T72" fmla="*/ 2147483647 w 3912"/>
              <a:gd name="T73" fmla="*/ 2147483647 h 332"/>
              <a:gd name="T74" fmla="*/ 2147483647 w 3912"/>
              <a:gd name="T75" fmla="*/ 2147483647 h 332"/>
              <a:gd name="T76" fmla="*/ 2147483647 w 3912"/>
              <a:gd name="T77" fmla="*/ 2147483647 h 332"/>
              <a:gd name="T78" fmla="*/ 2147483647 w 3912"/>
              <a:gd name="T79" fmla="*/ 2147483647 h 332"/>
              <a:gd name="T80" fmla="*/ 2147483647 w 3912"/>
              <a:gd name="T81" fmla="*/ 2147483647 h 332"/>
              <a:gd name="T82" fmla="*/ 2147483647 w 3912"/>
              <a:gd name="T83" fmla="*/ 2147483647 h 332"/>
              <a:gd name="T84" fmla="*/ 2147483647 w 3912"/>
              <a:gd name="T85" fmla="*/ 2147483647 h 332"/>
              <a:gd name="T86" fmla="*/ 2147483647 w 3912"/>
              <a:gd name="T87" fmla="*/ 2147483647 h 332"/>
              <a:gd name="T88" fmla="*/ 2147483647 w 3912"/>
              <a:gd name="T89" fmla="*/ 2147483647 h 332"/>
              <a:gd name="T90" fmla="*/ 2147483647 w 3912"/>
              <a:gd name="T91" fmla="*/ 2147483647 h 332"/>
              <a:gd name="T92" fmla="*/ 2147483647 w 3912"/>
              <a:gd name="T93" fmla="*/ 2147483647 h 332"/>
              <a:gd name="T94" fmla="*/ 2147483647 w 3912"/>
              <a:gd name="T95" fmla="*/ 2147483647 h 332"/>
              <a:gd name="T96" fmla="*/ 2147483647 w 3912"/>
              <a:gd name="T97" fmla="*/ 2147483647 h 332"/>
              <a:gd name="T98" fmla="*/ 2147483647 w 3912"/>
              <a:gd name="T99" fmla="*/ 2147483647 h 332"/>
              <a:gd name="T100" fmla="*/ 2147483647 w 3912"/>
              <a:gd name="T101" fmla="*/ 2147483647 h 332"/>
              <a:gd name="T102" fmla="*/ 2147483647 w 3912"/>
              <a:gd name="T103" fmla="*/ 2147483647 h 332"/>
              <a:gd name="T104" fmla="*/ 2147483647 w 3912"/>
              <a:gd name="T105" fmla="*/ 2147483647 h 332"/>
              <a:gd name="T106" fmla="*/ 2147483647 w 3912"/>
              <a:gd name="T107" fmla="*/ 2147483647 h 332"/>
              <a:gd name="T108" fmla="*/ 2147483647 w 3912"/>
              <a:gd name="T109" fmla="*/ 2147483647 h 332"/>
              <a:gd name="T110" fmla="*/ 2147483647 w 3912"/>
              <a:gd name="T111" fmla="*/ 2147483647 h 332"/>
              <a:gd name="T112" fmla="*/ 2147483647 w 3912"/>
              <a:gd name="T113" fmla="*/ 2147483647 h 332"/>
              <a:gd name="T114" fmla="*/ 2147483647 w 3912"/>
              <a:gd name="T115" fmla="*/ 2147483647 h 332"/>
              <a:gd name="T116" fmla="*/ 2147483647 w 3912"/>
              <a:gd name="T117" fmla="*/ 0 h 33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912"/>
              <a:gd name="T178" fmla="*/ 0 h 332"/>
              <a:gd name="T179" fmla="*/ 3912 w 3912"/>
              <a:gd name="T180" fmla="*/ 332 h 33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912" h="332">
                <a:moveTo>
                  <a:pt x="0" y="332"/>
                </a:moveTo>
                <a:lnTo>
                  <a:pt x="122" y="332"/>
                </a:lnTo>
                <a:lnTo>
                  <a:pt x="122" y="326"/>
                </a:lnTo>
                <a:lnTo>
                  <a:pt x="297" y="326"/>
                </a:lnTo>
                <a:lnTo>
                  <a:pt x="330" y="326"/>
                </a:lnTo>
                <a:lnTo>
                  <a:pt x="344" y="326"/>
                </a:lnTo>
                <a:lnTo>
                  <a:pt x="404" y="326"/>
                </a:lnTo>
                <a:lnTo>
                  <a:pt x="404" y="319"/>
                </a:lnTo>
                <a:lnTo>
                  <a:pt x="431" y="319"/>
                </a:lnTo>
                <a:lnTo>
                  <a:pt x="452" y="319"/>
                </a:lnTo>
                <a:lnTo>
                  <a:pt x="452" y="312"/>
                </a:lnTo>
                <a:lnTo>
                  <a:pt x="465" y="312"/>
                </a:lnTo>
                <a:lnTo>
                  <a:pt x="492" y="312"/>
                </a:lnTo>
                <a:lnTo>
                  <a:pt x="492" y="306"/>
                </a:lnTo>
                <a:lnTo>
                  <a:pt x="526" y="306"/>
                </a:lnTo>
                <a:lnTo>
                  <a:pt x="579" y="306"/>
                </a:lnTo>
                <a:lnTo>
                  <a:pt x="593" y="306"/>
                </a:lnTo>
                <a:lnTo>
                  <a:pt x="593" y="299"/>
                </a:lnTo>
                <a:lnTo>
                  <a:pt x="613" y="299"/>
                </a:lnTo>
                <a:lnTo>
                  <a:pt x="748" y="299"/>
                </a:lnTo>
                <a:lnTo>
                  <a:pt x="754" y="299"/>
                </a:lnTo>
                <a:lnTo>
                  <a:pt x="754" y="292"/>
                </a:lnTo>
                <a:lnTo>
                  <a:pt x="822" y="292"/>
                </a:lnTo>
                <a:lnTo>
                  <a:pt x="829" y="292"/>
                </a:lnTo>
                <a:lnTo>
                  <a:pt x="882" y="292"/>
                </a:lnTo>
                <a:lnTo>
                  <a:pt x="882" y="286"/>
                </a:lnTo>
                <a:lnTo>
                  <a:pt x="896" y="286"/>
                </a:lnTo>
                <a:lnTo>
                  <a:pt x="909" y="286"/>
                </a:lnTo>
                <a:lnTo>
                  <a:pt x="923" y="286"/>
                </a:lnTo>
                <a:lnTo>
                  <a:pt x="923" y="279"/>
                </a:lnTo>
                <a:lnTo>
                  <a:pt x="943" y="279"/>
                </a:lnTo>
                <a:lnTo>
                  <a:pt x="970" y="279"/>
                </a:lnTo>
                <a:lnTo>
                  <a:pt x="1004" y="279"/>
                </a:lnTo>
                <a:lnTo>
                  <a:pt x="1004" y="272"/>
                </a:lnTo>
                <a:lnTo>
                  <a:pt x="1024" y="272"/>
                </a:lnTo>
                <a:lnTo>
                  <a:pt x="1084" y="272"/>
                </a:lnTo>
                <a:lnTo>
                  <a:pt x="1084" y="266"/>
                </a:lnTo>
                <a:lnTo>
                  <a:pt x="1118" y="266"/>
                </a:lnTo>
                <a:lnTo>
                  <a:pt x="1212" y="266"/>
                </a:lnTo>
                <a:lnTo>
                  <a:pt x="1226" y="266"/>
                </a:lnTo>
                <a:lnTo>
                  <a:pt x="1226" y="259"/>
                </a:lnTo>
                <a:lnTo>
                  <a:pt x="1246" y="259"/>
                </a:lnTo>
                <a:lnTo>
                  <a:pt x="1246" y="253"/>
                </a:lnTo>
                <a:lnTo>
                  <a:pt x="1266" y="253"/>
                </a:lnTo>
                <a:lnTo>
                  <a:pt x="1273" y="253"/>
                </a:lnTo>
                <a:lnTo>
                  <a:pt x="1307" y="253"/>
                </a:lnTo>
                <a:lnTo>
                  <a:pt x="1307" y="246"/>
                </a:lnTo>
                <a:lnTo>
                  <a:pt x="1354" y="246"/>
                </a:lnTo>
                <a:lnTo>
                  <a:pt x="1394" y="246"/>
                </a:lnTo>
                <a:lnTo>
                  <a:pt x="1414" y="246"/>
                </a:lnTo>
                <a:lnTo>
                  <a:pt x="1414" y="239"/>
                </a:lnTo>
                <a:lnTo>
                  <a:pt x="1495" y="239"/>
                </a:lnTo>
                <a:lnTo>
                  <a:pt x="1502" y="239"/>
                </a:lnTo>
                <a:lnTo>
                  <a:pt x="1502" y="233"/>
                </a:lnTo>
                <a:lnTo>
                  <a:pt x="1522" y="233"/>
                </a:lnTo>
                <a:lnTo>
                  <a:pt x="1529" y="233"/>
                </a:lnTo>
                <a:lnTo>
                  <a:pt x="1542" y="233"/>
                </a:lnTo>
                <a:lnTo>
                  <a:pt x="1542" y="226"/>
                </a:lnTo>
                <a:lnTo>
                  <a:pt x="1576" y="226"/>
                </a:lnTo>
                <a:lnTo>
                  <a:pt x="1596" y="226"/>
                </a:lnTo>
                <a:lnTo>
                  <a:pt x="1657" y="226"/>
                </a:lnTo>
                <a:lnTo>
                  <a:pt x="1657" y="219"/>
                </a:lnTo>
                <a:lnTo>
                  <a:pt x="1677" y="219"/>
                </a:lnTo>
                <a:lnTo>
                  <a:pt x="1690" y="219"/>
                </a:lnTo>
                <a:lnTo>
                  <a:pt x="1859" y="219"/>
                </a:lnTo>
                <a:lnTo>
                  <a:pt x="1859" y="213"/>
                </a:lnTo>
                <a:lnTo>
                  <a:pt x="1899" y="213"/>
                </a:lnTo>
                <a:lnTo>
                  <a:pt x="1919" y="213"/>
                </a:lnTo>
                <a:lnTo>
                  <a:pt x="2013" y="213"/>
                </a:lnTo>
                <a:lnTo>
                  <a:pt x="2013" y="206"/>
                </a:lnTo>
                <a:lnTo>
                  <a:pt x="2027" y="206"/>
                </a:lnTo>
                <a:lnTo>
                  <a:pt x="2034" y="206"/>
                </a:lnTo>
                <a:lnTo>
                  <a:pt x="2034" y="199"/>
                </a:lnTo>
                <a:lnTo>
                  <a:pt x="2054" y="199"/>
                </a:lnTo>
                <a:lnTo>
                  <a:pt x="2087" y="199"/>
                </a:lnTo>
                <a:lnTo>
                  <a:pt x="2087" y="193"/>
                </a:lnTo>
                <a:lnTo>
                  <a:pt x="2094" y="193"/>
                </a:lnTo>
                <a:lnTo>
                  <a:pt x="2108" y="193"/>
                </a:lnTo>
                <a:lnTo>
                  <a:pt x="2108" y="186"/>
                </a:lnTo>
                <a:lnTo>
                  <a:pt x="2121" y="186"/>
                </a:lnTo>
                <a:lnTo>
                  <a:pt x="2128" y="186"/>
                </a:lnTo>
                <a:lnTo>
                  <a:pt x="2128" y="179"/>
                </a:lnTo>
                <a:lnTo>
                  <a:pt x="2135" y="179"/>
                </a:lnTo>
                <a:lnTo>
                  <a:pt x="2141" y="179"/>
                </a:lnTo>
                <a:lnTo>
                  <a:pt x="2141" y="173"/>
                </a:lnTo>
                <a:lnTo>
                  <a:pt x="2155" y="173"/>
                </a:lnTo>
                <a:lnTo>
                  <a:pt x="2202" y="173"/>
                </a:lnTo>
                <a:lnTo>
                  <a:pt x="2209" y="173"/>
                </a:lnTo>
                <a:lnTo>
                  <a:pt x="2209" y="166"/>
                </a:lnTo>
                <a:lnTo>
                  <a:pt x="2236" y="166"/>
                </a:lnTo>
                <a:lnTo>
                  <a:pt x="2242" y="166"/>
                </a:lnTo>
                <a:lnTo>
                  <a:pt x="2242" y="160"/>
                </a:lnTo>
                <a:lnTo>
                  <a:pt x="2296" y="160"/>
                </a:lnTo>
                <a:lnTo>
                  <a:pt x="2316" y="160"/>
                </a:lnTo>
                <a:lnTo>
                  <a:pt x="2316" y="153"/>
                </a:lnTo>
                <a:lnTo>
                  <a:pt x="2343" y="153"/>
                </a:lnTo>
                <a:lnTo>
                  <a:pt x="2397" y="153"/>
                </a:lnTo>
                <a:lnTo>
                  <a:pt x="2397" y="146"/>
                </a:lnTo>
                <a:lnTo>
                  <a:pt x="2498" y="146"/>
                </a:lnTo>
                <a:lnTo>
                  <a:pt x="2498" y="140"/>
                </a:lnTo>
                <a:lnTo>
                  <a:pt x="2552" y="140"/>
                </a:lnTo>
                <a:lnTo>
                  <a:pt x="2579" y="140"/>
                </a:lnTo>
                <a:lnTo>
                  <a:pt x="2579" y="133"/>
                </a:lnTo>
                <a:lnTo>
                  <a:pt x="2613" y="133"/>
                </a:lnTo>
                <a:lnTo>
                  <a:pt x="2626" y="133"/>
                </a:lnTo>
                <a:lnTo>
                  <a:pt x="2640" y="133"/>
                </a:lnTo>
                <a:lnTo>
                  <a:pt x="2640" y="126"/>
                </a:lnTo>
                <a:lnTo>
                  <a:pt x="2666" y="126"/>
                </a:lnTo>
                <a:lnTo>
                  <a:pt x="2680" y="126"/>
                </a:lnTo>
                <a:lnTo>
                  <a:pt x="2707" y="126"/>
                </a:lnTo>
                <a:lnTo>
                  <a:pt x="2707" y="120"/>
                </a:lnTo>
                <a:lnTo>
                  <a:pt x="2720" y="120"/>
                </a:lnTo>
                <a:lnTo>
                  <a:pt x="2761" y="120"/>
                </a:lnTo>
                <a:lnTo>
                  <a:pt x="2761" y="113"/>
                </a:lnTo>
                <a:lnTo>
                  <a:pt x="2781" y="113"/>
                </a:lnTo>
                <a:lnTo>
                  <a:pt x="2801" y="113"/>
                </a:lnTo>
                <a:lnTo>
                  <a:pt x="2835" y="113"/>
                </a:lnTo>
                <a:lnTo>
                  <a:pt x="2835" y="106"/>
                </a:lnTo>
                <a:lnTo>
                  <a:pt x="2848" y="106"/>
                </a:lnTo>
                <a:lnTo>
                  <a:pt x="2848" y="100"/>
                </a:lnTo>
                <a:lnTo>
                  <a:pt x="2902" y="100"/>
                </a:lnTo>
                <a:lnTo>
                  <a:pt x="2916" y="100"/>
                </a:lnTo>
                <a:lnTo>
                  <a:pt x="2916" y="93"/>
                </a:lnTo>
                <a:lnTo>
                  <a:pt x="2949" y="93"/>
                </a:lnTo>
                <a:lnTo>
                  <a:pt x="2949" y="86"/>
                </a:lnTo>
                <a:lnTo>
                  <a:pt x="2983" y="86"/>
                </a:lnTo>
                <a:lnTo>
                  <a:pt x="2996" y="86"/>
                </a:lnTo>
                <a:lnTo>
                  <a:pt x="3064" y="86"/>
                </a:lnTo>
                <a:lnTo>
                  <a:pt x="3064" y="80"/>
                </a:lnTo>
                <a:lnTo>
                  <a:pt x="3104" y="80"/>
                </a:lnTo>
                <a:lnTo>
                  <a:pt x="3151" y="80"/>
                </a:lnTo>
                <a:lnTo>
                  <a:pt x="3151" y="73"/>
                </a:lnTo>
                <a:lnTo>
                  <a:pt x="3272" y="73"/>
                </a:lnTo>
                <a:lnTo>
                  <a:pt x="3272" y="67"/>
                </a:lnTo>
                <a:lnTo>
                  <a:pt x="3306" y="67"/>
                </a:lnTo>
                <a:lnTo>
                  <a:pt x="3319" y="67"/>
                </a:lnTo>
                <a:lnTo>
                  <a:pt x="3319" y="60"/>
                </a:lnTo>
                <a:lnTo>
                  <a:pt x="3380" y="60"/>
                </a:lnTo>
                <a:lnTo>
                  <a:pt x="3380" y="53"/>
                </a:lnTo>
                <a:lnTo>
                  <a:pt x="3387" y="53"/>
                </a:lnTo>
                <a:lnTo>
                  <a:pt x="3461" y="53"/>
                </a:lnTo>
                <a:lnTo>
                  <a:pt x="3461" y="47"/>
                </a:lnTo>
                <a:lnTo>
                  <a:pt x="3521" y="47"/>
                </a:lnTo>
                <a:lnTo>
                  <a:pt x="3521" y="40"/>
                </a:lnTo>
                <a:lnTo>
                  <a:pt x="3602" y="40"/>
                </a:lnTo>
                <a:lnTo>
                  <a:pt x="3602" y="33"/>
                </a:lnTo>
                <a:lnTo>
                  <a:pt x="3670" y="33"/>
                </a:lnTo>
                <a:lnTo>
                  <a:pt x="3723" y="33"/>
                </a:lnTo>
                <a:lnTo>
                  <a:pt x="3723" y="27"/>
                </a:lnTo>
                <a:lnTo>
                  <a:pt x="3811" y="27"/>
                </a:lnTo>
                <a:lnTo>
                  <a:pt x="3811" y="20"/>
                </a:lnTo>
                <a:lnTo>
                  <a:pt x="3824" y="20"/>
                </a:lnTo>
                <a:lnTo>
                  <a:pt x="3824" y="13"/>
                </a:lnTo>
                <a:lnTo>
                  <a:pt x="3885" y="13"/>
                </a:lnTo>
                <a:lnTo>
                  <a:pt x="3885" y="7"/>
                </a:lnTo>
                <a:lnTo>
                  <a:pt x="3892" y="7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33" name="Rectangle 37"/>
          <p:cNvSpPr>
            <a:spLocks noChangeArrowheads="1"/>
          </p:cNvSpPr>
          <p:nvPr/>
        </p:nvSpPr>
        <p:spPr bwMode="auto">
          <a:xfrm>
            <a:off x="1998663" y="2308225"/>
            <a:ext cx="2776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Risk ratio 1.15 (0.90-1.48) </a:t>
            </a:r>
            <a:endParaRPr lang="en-US" sz="2000"/>
          </a:p>
        </p:txBody>
      </p:sp>
      <p:sp>
        <p:nvSpPr>
          <p:cNvPr id="128034" name="Rectangle 38"/>
          <p:cNvSpPr>
            <a:spLocks noChangeArrowheads="1"/>
          </p:cNvSpPr>
          <p:nvPr/>
        </p:nvSpPr>
        <p:spPr bwMode="auto">
          <a:xfrm>
            <a:off x="1998663" y="2549525"/>
            <a:ext cx="1811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Logrank 2P=0.26 </a:t>
            </a:r>
            <a:endParaRPr lang="en-US" sz="2000"/>
          </a:p>
        </p:txBody>
      </p:sp>
      <p:sp>
        <p:nvSpPr>
          <p:cNvPr id="128035" name="Rectangle 39"/>
          <p:cNvSpPr>
            <a:spLocks noChangeArrowheads="1"/>
          </p:cNvSpPr>
          <p:nvPr/>
        </p:nvSpPr>
        <p:spPr bwMode="auto">
          <a:xfrm>
            <a:off x="7694613" y="4743450"/>
            <a:ext cx="88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 </a:t>
            </a:r>
            <a:endParaRPr lang="en-US" sz="2000"/>
          </a:p>
        </p:txBody>
      </p:sp>
      <p:sp>
        <p:nvSpPr>
          <p:cNvPr id="128036" name="Rectangle 40"/>
          <p:cNvSpPr>
            <a:spLocks noChangeArrowheads="1"/>
          </p:cNvSpPr>
          <p:nvPr/>
        </p:nvSpPr>
        <p:spPr bwMode="auto">
          <a:xfrm>
            <a:off x="7651750" y="4554538"/>
            <a:ext cx="1096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ChangeArrowheads="1"/>
          </p:cNvSpPr>
          <p:nvPr/>
        </p:nvSpPr>
        <p:spPr bwMode="auto">
          <a:xfrm>
            <a:off x="0" y="85725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27" name="Rectangle 6"/>
          <p:cNvSpPr>
            <a:spLocks noChangeArrowheads="1"/>
          </p:cNvSpPr>
          <p:nvPr/>
        </p:nvSpPr>
        <p:spPr bwMode="auto">
          <a:xfrm>
            <a:off x="1955800" y="307975"/>
            <a:ext cx="617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mortality by year </a:t>
            </a:r>
            <a:endParaRPr lang="en-US" sz="3600"/>
          </a:p>
        </p:txBody>
      </p:sp>
      <p:sp>
        <p:nvSpPr>
          <p:cNvPr id="129028" name="Rectangle 7"/>
          <p:cNvSpPr>
            <a:spLocks noChangeArrowheads="1"/>
          </p:cNvSpPr>
          <p:nvPr/>
        </p:nvSpPr>
        <p:spPr bwMode="auto">
          <a:xfrm>
            <a:off x="4510088" y="412750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9029" name="Rectangle 8"/>
          <p:cNvSpPr>
            <a:spLocks noChangeArrowheads="1"/>
          </p:cNvSpPr>
          <p:nvPr/>
        </p:nvSpPr>
        <p:spPr bwMode="auto">
          <a:xfrm>
            <a:off x="3794125" y="136366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9030" name="Rectangle 9"/>
          <p:cNvSpPr>
            <a:spLocks noChangeArrowheads="1"/>
          </p:cNvSpPr>
          <p:nvPr/>
        </p:nvSpPr>
        <p:spPr bwMode="auto">
          <a:xfrm>
            <a:off x="5886450" y="1363663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29031" name="Rectangle 10"/>
          <p:cNvSpPr>
            <a:spLocks noChangeArrowheads="1"/>
          </p:cNvSpPr>
          <p:nvPr/>
        </p:nvSpPr>
        <p:spPr bwMode="auto">
          <a:xfrm>
            <a:off x="458788" y="1627188"/>
            <a:ext cx="4921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Year</a:t>
            </a:r>
            <a:endParaRPr lang="en-US"/>
          </a:p>
        </p:txBody>
      </p:sp>
      <p:sp>
        <p:nvSpPr>
          <p:cNvPr id="129032" name="Rectangle 11"/>
          <p:cNvSpPr>
            <a:spLocks noChangeArrowheads="1"/>
          </p:cNvSpPr>
          <p:nvPr/>
        </p:nvSpPr>
        <p:spPr bwMode="auto">
          <a:xfrm>
            <a:off x="4189413" y="162718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29033" name="Rectangle 12"/>
          <p:cNvSpPr>
            <a:spLocks noChangeArrowheads="1"/>
          </p:cNvSpPr>
          <p:nvPr/>
        </p:nvSpPr>
        <p:spPr bwMode="auto">
          <a:xfrm>
            <a:off x="2768600" y="162718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29034" name="Rectangle 13"/>
          <p:cNvSpPr>
            <a:spLocks noChangeArrowheads="1"/>
          </p:cNvSpPr>
          <p:nvPr/>
        </p:nvSpPr>
        <p:spPr bwMode="auto">
          <a:xfrm>
            <a:off x="4960938" y="4991100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29035" name="Rectangle 14"/>
          <p:cNvSpPr>
            <a:spLocks noChangeArrowheads="1"/>
          </p:cNvSpPr>
          <p:nvPr/>
        </p:nvSpPr>
        <p:spPr bwMode="auto">
          <a:xfrm>
            <a:off x="7048500" y="4991100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4146550" y="188118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29037" name="Rectangle 16"/>
          <p:cNvSpPr>
            <a:spLocks noChangeArrowheads="1"/>
          </p:cNvSpPr>
          <p:nvPr/>
        </p:nvSpPr>
        <p:spPr bwMode="auto">
          <a:xfrm>
            <a:off x="2778125" y="188118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29038" name="Rectangle 17"/>
          <p:cNvSpPr>
            <a:spLocks noChangeArrowheads="1"/>
          </p:cNvSpPr>
          <p:nvPr/>
        </p:nvSpPr>
        <p:spPr bwMode="auto">
          <a:xfrm>
            <a:off x="458788" y="239712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29039" name="Rectangle 18"/>
          <p:cNvSpPr>
            <a:spLocks noChangeArrowheads="1"/>
          </p:cNvSpPr>
          <p:nvPr/>
        </p:nvSpPr>
        <p:spPr bwMode="auto">
          <a:xfrm>
            <a:off x="2800350" y="23971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29040" name="Rectangle 19"/>
          <p:cNvSpPr>
            <a:spLocks noChangeArrowheads="1"/>
          </p:cNvSpPr>
          <p:nvPr/>
        </p:nvSpPr>
        <p:spPr bwMode="auto">
          <a:xfrm>
            <a:off x="3333750" y="23971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(0.4%) </a:t>
            </a:r>
            <a:endParaRPr lang="en-US"/>
          </a:p>
        </p:txBody>
      </p:sp>
      <p:sp>
        <p:nvSpPr>
          <p:cNvPr id="129041" name="Rectangle 20"/>
          <p:cNvSpPr>
            <a:spLocks noChangeArrowheads="1"/>
          </p:cNvSpPr>
          <p:nvPr/>
        </p:nvSpPr>
        <p:spPr bwMode="auto">
          <a:xfrm>
            <a:off x="4178300" y="23971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/>
          </a:p>
        </p:txBody>
      </p:sp>
      <p:sp>
        <p:nvSpPr>
          <p:cNvPr id="129042" name="Rectangle 21"/>
          <p:cNvSpPr>
            <a:spLocks noChangeArrowheads="1"/>
          </p:cNvSpPr>
          <p:nvPr/>
        </p:nvSpPr>
        <p:spPr bwMode="auto">
          <a:xfrm>
            <a:off x="4702175" y="23971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(0.3%) </a:t>
            </a:r>
            <a:endParaRPr lang="en-US"/>
          </a:p>
        </p:txBody>
      </p:sp>
      <p:sp>
        <p:nvSpPr>
          <p:cNvPr id="129043" name="Freeform 22"/>
          <p:cNvSpPr>
            <a:spLocks/>
          </p:cNvSpPr>
          <p:nvPr/>
        </p:nvSpPr>
        <p:spPr bwMode="auto">
          <a:xfrm>
            <a:off x="7607300" y="2503488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44" name="Line 23"/>
          <p:cNvSpPr>
            <a:spLocks noChangeShapeType="1"/>
          </p:cNvSpPr>
          <p:nvPr/>
        </p:nvSpPr>
        <p:spPr bwMode="auto">
          <a:xfrm>
            <a:off x="5918200" y="2535238"/>
            <a:ext cx="179546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45" name="Rectangle 24"/>
          <p:cNvSpPr>
            <a:spLocks noChangeArrowheads="1"/>
          </p:cNvSpPr>
          <p:nvPr/>
        </p:nvSpPr>
        <p:spPr bwMode="auto">
          <a:xfrm>
            <a:off x="458788" y="2640013"/>
            <a:ext cx="234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29046" name="Rectangle 25"/>
          <p:cNvSpPr>
            <a:spLocks noChangeArrowheads="1"/>
          </p:cNvSpPr>
          <p:nvPr/>
        </p:nvSpPr>
        <p:spPr bwMode="auto">
          <a:xfrm>
            <a:off x="2800350" y="26400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30 </a:t>
            </a:r>
            <a:endParaRPr lang="en-US"/>
          </a:p>
        </p:txBody>
      </p:sp>
      <p:sp>
        <p:nvSpPr>
          <p:cNvPr id="129047" name="Rectangle 26"/>
          <p:cNvSpPr>
            <a:spLocks noChangeArrowheads="1"/>
          </p:cNvSpPr>
          <p:nvPr/>
        </p:nvSpPr>
        <p:spPr bwMode="auto">
          <a:xfrm>
            <a:off x="3333750" y="26400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9048" name="Rectangle 27"/>
          <p:cNvSpPr>
            <a:spLocks noChangeArrowheads="1"/>
          </p:cNvSpPr>
          <p:nvPr/>
        </p:nvSpPr>
        <p:spPr bwMode="auto">
          <a:xfrm>
            <a:off x="4178300" y="26400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27 </a:t>
            </a:r>
            <a:endParaRPr lang="en-US"/>
          </a:p>
        </p:txBody>
      </p:sp>
      <p:sp>
        <p:nvSpPr>
          <p:cNvPr id="129049" name="Rectangle 28"/>
          <p:cNvSpPr>
            <a:spLocks noChangeArrowheads="1"/>
          </p:cNvSpPr>
          <p:nvPr/>
        </p:nvSpPr>
        <p:spPr bwMode="auto">
          <a:xfrm>
            <a:off x="4702175" y="26400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50" name="Rectangle 29"/>
          <p:cNvSpPr>
            <a:spLocks noChangeArrowheads="1"/>
          </p:cNvSpPr>
          <p:nvPr/>
        </p:nvSpPr>
        <p:spPr bwMode="auto">
          <a:xfrm>
            <a:off x="6945313" y="2755900"/>
            <a:ext cx="52387" cy="523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1" name="Freeform 30"/>
          <p:cNvSpPr>
            <a:spLocks/>
          </p:cNvSpPr>
          <p:nvPr/>
        </p:nvSpPr>
        <p:spPr bwMode="auto">
          <a:xfrm>
            <a:off x="7607300" y="2755900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2" name="Line 31"/>
          <p:cNvSpPr>
            <a:spLocks noChangeShapeType="1"/>
          </p:cNvSpPr>
          <p:nvPr/>
        </p:nvSpPr>
        <p:spPr bwMode="auto">
          <a:xfrm>
            <a:off x="5865813" y="2776538"/>
            <a:ext cx="18478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3" name="Rectangle 32"/>
          <p:cNvSpPr>
            <a:spLocks noChangeArrowheads="1"/>
          </p:cNvSpPr>
          <p:nvPr/>
        </p:nvSpPr>
        <p:spPr bwMode="auto">
          <a:xfrm>
            <a:off x="458788" y="289242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29054" name="Rectangle 33"/>
          <p:cNvSpPr>
            <a:spLocks noChangeArrowheads="1"/>
          </p:cNvSpPr>
          <p:nvPr/>
        </p:nvSpPr>
        <p:spPr bwMode="auto">
          <a:xfrm>
            <a:off x="2800350" y="28924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33 </a:t>
            </a:r>
            <a:endParaRPr lang="en-US"/>
          </a:p>
        </p:txBody>
      </p:sp>
      <p:sp>
        <p:nvSpPr>
          <p:cNvPr id="129055" name="Rectangle 34"/>
          <p:cNvSpPr>
            <a:spLocks noChangeArrowheads="1"/>
          </p:cNvSpPr>
          <p:nvPr/>
        </p:nvSpPr>
        <p:spPr bwMode="auto">
          <a:xfrm>
            <a:off x="3333750" y="28924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56" name="Rectangle 35"/>
          <p:cNvSpPr>
            <a:spLocks noChangeArrowheads="1"/>
          </p:cNvSpPr>
          <p:nvPr/>
        </p:nvSpPr>
        <p:spPr bwMode="auto">
          <a:xfrm>
            <a:off x="4178300" y="28924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34 </a:t>
            </a:r>
            <a:endParaRPr lang="en-US"/>
          </a:p>
        </p:txBody>
      </p:sp>
      <p:sp>
        <p:nvSpPr>
          <p:cNvPr id="129057" name="Rectangle 36"/>
          <p:cNvSpPr>
            <a:spLocks noChangeArrowheads="1"/>
          </p:cNvSpPr>
          <p:nvPr/>
        </p:nvSpPr>
        <p:spPr bwMode="auto">
          <a:xfrm>
            <a:off x="4702175" y="28924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58" name="Rectangle 37"/>
          <p:cNvSpPr>
            <a:spLocks noChangeArrowheads="1"/>
          </p:cNvSpPr>
          <p:nvPr/>
        </p:nvSpPr>
        <p:spPr bwMode="auto">
          <a:xfrm>
            <a:off x="6602413" y="2998788"/>
            <a:ext cx="53975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9" name="Freeform 38"/>
          <p:cNvSpPr>
            <a:spLocks/>
          </p:cNvSpPr>
          <p:nvPr/>
        </p:nvSpPr>
        <p:spPr bwMode="auto">
          <a:xfrm>
            <a:off x="5726113" y="2998788"/>
            <a:ext cx="117475" cy="52387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0" name="Freeform 39"/>
          <p:cNvSpPr>
            <a:spLocks/>
          </p:cNvSpPr>
          <p:nvPr/>
        </p:nvSpPr>
        <p:spPr bwMode="auto">
          <a:xfrm>
            <a:off x="7607300" y="2998788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1" name="Line 40"/>
          <p:cNvSpPr>
            <a:spLocks noChangeShapeType="1"/>
          </p:cNvSpPr>
          <p:nvPr/>
        </p:nvSpPr>
        <p:spPr bwMode="auto">
          <a:xfrm>
            <a:off x="5726113" y="3019425"/>
            <a:ext cx="19875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2" name="Rectangle 41"/>
          <p:cNvSpPr>
            <a:spLocks noChangeArrowheads="1"/>
          </p:cNvSpPr>
          <p:nvPr/>
        </p:nvSpPr>
        <p:spPr bwMode="auto">
          <a:xfrm>
            <a:off x="458788" y="3135313"/>
            <a:ext cx="234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29063" name="Rectangle 42"/>
          <p:cNvSpPr>
            <a:spLocks noChangeArrowheads="1"/>
          </p:cNvSpPr>
          <p:nvPr/>
        </p:nvSpPr>
        <p:spPr bwMode="auto">
          <a:xfrm>
            <a:off x="2800350" y="31353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28 </a:t>
            </a:r>
            <a:endParaRPr lang="en-US"/>
          </a:p>
        </p:txBody>
      </p:sp>
      <p:sp>
        <p:nvSpPr>
          <p:cNvPr id="129064" name="Rectangle 43"/>
          <p:cNvSpPr>
            <a:spLocks noChangeArrowheads="1"/>
          </p:cNvSpPr>
          <p:nvPr/>
        </p:nvSpPr>
        <p:spPr bwMode="auto">
          <a:xfrm>
            <a:off x="3333750" y="31353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9065" name="Rectangle 44"/>
          <p:cNvSpPr>
            <a:spLocks noChangeArrowheads="1"/>
          </p:cNvSpPr>
          <p:nvPr/>
        </p:nvSpPr>
        <p:spPr bwMode="auto">
          <a:xfrm>
            <a:off x="4178300" y="31353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 </a:t>
            </a:r>
            <a:endParaRPr lang="en-US"/>
          </a:p>
        </p:txBody>
      </p:sp>
      <p:sp>
        <p:nvSpPr>
          <p:cNvPr id="129066" name="Rectangle 45"/>
          <p:cNvSpPr>
            <a:spLocks noChangeArrowheads="1"/>
          </p:cNvSpPr>
          <p:nvPr/>
        </p:nvSpPr>
        <p:spPr bwMode="auto">
          <a:xfrm>
            <a:off x="4702175" y="31353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67" name="Rectangle 46"/>
          <p:cNvSpPr>
            <a:spLocks noChangeArrowheads="1"/>
          </p:cNvSpPr>
          <p:nvPr/>
        </p:nvSpPr>
        <p:spPr bwMode="auto">
          <a:xfrm>
            <a:off x="7115175" y="3241675"/>
            <a:ext cx="42863" cy="523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8" name="Freeform 47"/>
          <p:cNvSpPr>
            <a:spLocks/>
          </p:cNvSpPr>
          <p:nvPr/>
        </p:nvSpPr>
        <p:spPr bwMode="auto">
          <a:xfrm>
            <a:off x="7607300" y="3241675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9" name="Line 48"/>
          <p:cNvSpPr>
            <a:spLocks noChangeShapeType="1"/>
          </p:cNvSpPr>
          <p:nvPr/>
        </p:nvSpPr>
        <p:spPr bwMode="auto">
          <a:xfrm>
            <a:off x="5918200" y="3273425"/>
            <a:ext cx="1795463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0" name="Rectangle 49"/>
          <p:cNvSpPr>
            <a:spLocks noChangeArrowheads="1"/>
          </p:cNvSpPr>
          <p:nvPr/>
        </p:nvSpPr>
        <p:spPr bwMode="auto">
          <a:xfrm>
            <a:off x="458788" y="337820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5+ </a:t>
            </a:r>
            <a:endParaRPr lang="en-US"/>
          </a:p>
        </p:txBody>
      </p:sp>
      <p:sp>
        <p:nvSpPr>
          <p:cNvPr id="129071" name="Rectangle 50"/>
          <p:cNvSpPr>
            <a:spLocks noChangeArrowheads="1"/>
          </p:cNvSpPr>
          <p:nvPr/>
        </p:nvSpPr>
        <p:spPr bwMode="auto">
          <a:xfrm>
            <a:off x="2800350" y="33782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 </a:t>
            </a:r>
            <a:endParaRPr lang="en-US"/>
          </a:p>
        </p:txBody>
      </p:sp>
      <p:sp>
        <p:nvSpPr>
          <p:cNvPr id="129072" name="Rectangle 51"/>
          <p:cNvSpPr>
            <a:spLocks noChangeArrowheads="1"/>
          </p:cNvSpPr>
          <p:nvPr/>
        </p:nvSpPr>
        <p:spPr bwMode="auto">
          <a:xfrm>
            <a:off x="3333750" y="33782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73" name="Rectangle 52"/>
          <p:cNvSpPr>
            <a:spLocks noChangeArrowheads="1"/>
          </p:cNvSpPr>
          <p:nvPr/>
        </p:nvSpPr>
        <p:spPr bwMode="auto">
          <a:xfrm>
            <a:off x="4178300" y="33782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29074" name="Rectangle 53"/>
          <p:cNvSpPr>
            <a:spLocks noChangeArrowheads="1"/>
          </p:cNvSpPr>
          <p:nvPr/>
        </p:nvSpPr>
        <p:spPr bwMode="auto">
          <a:xfrm>
            <a:off x="4702175" y="33782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75" name="Freeform 54"/>
          <p:cNvSpPr>
            <a:spLocks/>
          </p:cNvSpPr>
          <p:nvPr/>
        </p:nvSpPr>
        <p:spPr bwMode="auto">
          <a:xfrm>
            <a:off x="7607300" y="34845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9"/>
                </a:moveTo>
                <a:lnTo>
                  <a:pt x="0" y="0"/>
                </a:lnTo>
                <a:lnTo>
                  <a:pt x="0" y="33"/>
                </a:lnTo>
                <a:lnTo>
                  <a:pt x="67" y="19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6" name="Line 55"/>
          <p:cNvSpPr>
            <a:spLocks noChangeShapeType="1"/>
          </p:cNvSpPr>
          <p:nvPr/>
        </p:nvSpPr>
        <p:spPr bwMode="auto">
          <a:xfrm>
            <a:off x="6154738" y="3514725"/>
            <a:ext cx="15589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7" name="Rectangle 56"/>
          <p:cNvSpPr>
            <a:spLocks noChangeArrowheads="1"/>
          </p:cNvSpPr>
          <p:nvPr/>
        </p:nvSpPr>
        <p:spPr bwMode="auto">
          <a:xfrm>
            <a:off x="458788" y="3789363"/>
            <a:ext cx="11763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All follow-up </a:t>
            </a:r>
            <a:endParaRPr lang="en-US"/>
          </a:p>
        </p:txBody>
      </p:sp>
      <p:sp>
        <p:nvSpPr>
          <p:cNvPr id="129078" name="Rectangle 57"/>
          <p:cNvSpPr>
            <a:spLocks noChangeArrowheads="1"/>
          </p:cNvSpPr>
          <p:nvPr/>
        </p:nvSpPr>
        <p:spPr bwMode="auto">
          <a:xfrm>
            <a:off x="2703513" y="37893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132 </a:t>
            </a:r>
            <a:endParaRPr lang="en-US"/>
          </a:p>
        </p:txBody>
      </p:sp>
      <p:sp>
        <p:nvSpPr>
          <p:cNvPr id="129079" name="Rectangle 58"/>
          <p:cNvSpPr>
            <a:spLocks noChangeArrowheads="1"/>
          </p:cNvSpPr>
          <p:nvPr/>
        </p:nvSpPr>
        <p:spPr bwMode="auto">
          <a:xfrm>
            <a:off x="3324225" y="37893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/>
          </a:p>
        </p:txBody>
      </p:sp>
      <p:sp>
        <p:nvSpPr>
          <p:cNvPr id="129080" name="Rectangle 59"/>
          <p:cNvSpPr>
            <a:spLocks noChangeArrowheads="1"/>
          </p:cNvSpPr>
          <p:nvPr/>
        </p:nvSpPr>
        <p:spPr bwMode="auto">
          <a:xfrm>
            <a:off x="4083050" y="37893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114 </a:t>
            </a:r>
            <a:endParaRPr lang="en-US"/>
          </a:p>
        </p:txBody>
      </p:sp>
      <p:sp>
        <p:nvSpPr>
          <p:cNvPr id="129081" name="Rectangle 60"/>
          <p:cNvSpPr>
            <a:spLocks noChangeArrowheads="1"/>
          </p:cNvSpPr>
          <p:nvPr/>
        </p:nvSpPr>
        <p:spPr bwMode="auto">
          <a:xfrm>
            <a:off x="4691063" y="3789363"/>
            <a:ext cx="6524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(2.5%) </a:t>
            </a:r>
            <a:endParaRPr lang="en-US"/>
          </a:p>
        </p:txBody>
      </p:sp>
      <p:sp>
        <p:nvSpPr>
          <p:cNvPr id="129082" name="Rectangle 61"/>
          <p:cNvSpPr>
            <a:spLocks noChangeArrowheads="1"/>
          </p:cNvSpPr>
          <p:nvPr/>
        </p:nvSpPr>
        <p:spPr bwMode="auto">
          <a:xfrm>
            <a:off x="7907338" y="3798888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1.15 (0.90-1.48)</a:t>
            </a:r>
            <a:endParaRPr lang="en-US"/>
          </a:p>
        </p:txBody>
      </p:sp>
      <p:sp>
        <p:nvSpPr>
          <p:cNvPr id="129083" name="Rectangle 62"/>
          <p:cNvSpPr>
            <a:spLocks noChangeArrowheads="1"/>
          </p:cNvSpPr>
          <p:nvPr/>
        </p:nvSpPr>
        <p:spPr bwMode="auto">
          <a:xfrm>
            <a:off x="8240713" y="3989388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p=0.26</a:t>
            </a:r>
            <a:endParaRPr lang="en-US"/>
          </a:p>
        </p:txBody>
      </p:sp>
      <p:sp>
        <p:nvSpPr>
          <p:cNvPr id="129084" name="Freeform 64"/>
          <p:cNvSpPr>
            <a:spLocks/>
          </p:cNvSpPr>
          <p:nvPr/>
        </p:nvSpPr>
        <p:spPr bwMode="auto">
          <a:xfrm>
            <a:off x="6475413" y="3873500"/>
            <a:ext cx="1238250" cy="95250"/>
          </a:xfrm>
          <a:custGeom>
            <a:avLst/>
            <a:gdLst>
              <a:gd name="T0" fmla="*/ 2147483647 w 780"/>
              <a:gd name="T1" fmla="*/ 0 h 60"/>
              <a:gd name="T2" fmla="*/ 2147483647 w 780"/>
              <a:gd name="T3" fmla="*/ 2147483647 h 60"/>
              <a:gd name="T4" fmla="*/ 2147483647 w 780"/>
              <a:gd name="T5" fmla="*/ 2147483647 h 60"/>
              <a:gd name="T6" fmla="*/ 2147483647 w 780"/>
              <a:gd name="T7" fmla="*/ 2147483647 h 60"/>
              <a:gd name="T8" fmla="*/ 0 w 780"/>
              <a:gd name="T9" fmla="*/ 2147483647 h 60"/>
              <a:gd name="T10" fmla="*/ 2147483647 w 780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0"/>
              <a:gd name="T19" fmla="*/ 0 h 60"/>
              <a:gd name="T20" fmla="*/ 780 w 780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0" h="60">
                <a:moveTo>
                  <a:pt x="397" y="0"/>
                </a:moveTo>
                <a:lnTo>
                  <a:pt x="780" y="20"/>
                </a:lnTo>
                <a:lnTo>
                  <a:pt x="780" y="40"/>
                </a:lnTo>
                <a:lnTo>
                  <a:pt x="397" y="60"/>
                </a:lnTo>
                <a:lnTo>
                  <a:pt x="0" y="34"/>
                </a:lnTo>
                <a:lnTo>
                  <a:pt x="397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5" name="Line 65"/>
          <p:cNvSpPr>
            <a:spLocks noChangeShapeType="1"/>
          </p:cNvSpPr>
          <p:nvPr/>
        </p:nvSpPr>
        <p:spPr bwMode="auto">
          <a:xfrm>
            <a:off x="6719888" y="1670050"/>
            <a:ext cx="1587" cy="2963863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6" name="Line 66"/>
          <p:cNvSpPr>
            <a:spLocks noChangeShapeType="1"/>
          </p:cNvSpPr>
          <p:nvPr/>
        </p:nvSpPr>
        <p:spPr bwMode="auto">
          <a:xfrm>
            <a:off x="5726113" y="4633913"/>
            <a:ext cx="19875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7" name="Line 67"/>
          <p:cNvSpPr>
            <a:spLocks noChangeShapeType="1"/>
          </p:cNvSpPr>
          <p:nvPr/>
        </p:nvSpPr>
        <p:spPr bwMode="auto">
          <a:xfrm flipV="1">
            <a:off x="6719888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8" name="Line 68"/>
          <p:cNvSpPr>
            <a:spLocks noChangeShapeType="1"/>
          </p:cNvSpPr>
          <p:nvPr/>
        </p:nvSpPr>
        <p:spPr bwMode="auto">
          <a:xfrm flipV="1">
            <a:off x="6965950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9" name="Line 69"/>
          <p:cNvSpPr>
            <a:spLocks noChangeShapeType="1"/>
          </p:cNvSpPr>
          <p:nvPr/>
        </p:nvSpPr>
        <p:spPr bwMode="auto">
          <a:xfrm flipV="1">
            <a:off x="7223125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0" name="Line 70"/>
          <p:cNvSpPr>
            <a:spLocks noChangeShapeType="1"/>
          </p:cNvSpPr>
          <p:nvPr/>
        </p:nvSpPr>
        <p:spPr bwMode="auto">
          <a:xfrm flipV="1">
            <a:off x="7469188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1" name="Line 71"/>
          <p:cNvSpPr>
            <a:spLocks noChangeShapeType="1"/>
          </p:cNvSpPr>
          <p:nvPr/>
        </p:nvSpPr>
        <p:spPr bwMode="auto">
          <a:xfrm flipV="1">
            <a:off x="771366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2" name="Line 72"/>
          <p:cNvSpPr>
            <a:spLocks noChangeShapeType="1"/>
          </p:cNvSpPr>
          <p:nvPr/>
        </p:nvSpPr>
        <p:spPr bwMode="auto">
          <a:xfrm flipV="1">
            <a:off x="647541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3" name="Line 73"/>
          <p:cNvSpPr>
            <a:spLocks noChangeShapeType="1"/>
          </p:cNvSpPr>
          <p:nvPr/>
        </p:nvSpPr>
        <p:spPr bwMode="auto">
          <a:xfrm flipV="1">
            <a:off x="6229350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4" name="Line 74"/>
          <p:cNvSpPr>
            <a:spLocks noChangeShapeType="1"/>
          </p:cNvSpPr>
          <p:nvPr/>
        </p:nvSpPr>
        <p:spPr bwMode="auto">
          <a:xfrm flipV="1">
            <a:off x="5972175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5" name="Line 75"/>
          <p:cNvSpPr>
            <a:spLocks noChangeShapeType="1"/>
          </p:cNvSpPr>
          <p:nvPr/>
        </p:nvSpPr>
        <p:spPr bwMode="auto">
          <a:xfrm flipV="1">
            <a:off x="572611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6" name="Rectangle 76"/>
          <p:cNvSpPr>
            <a:spLocks noChangeArrowheads="1"/>
          </p:cNvSpPr>
          <p:nvPr/>
        </p:nvSpPr>
        <p:spPr bwMode="auto">
          <a:xfrm>
            <a:off x="6581775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29097" name="Rectangle 77"/>
          <p:cNvSpPr>
            <a:spLocks noChangeArrowheads="1"/>
          </p:cNvSpPr>
          <p:nvPr/>
        </p:nvSpPr>
        <p:spPr bwMode="auto">
          <a:xfrm>
            <a:off x="7083425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29098" name="Rectangle 78"/>
          <p:cNvSpPr>
            <a:spLocks noChangeArrowheads="1"/>
          </p:cNvSpPr>
          <p:nvPr/>
        </p:nvSpPr>
        <p:spPr bwMode="auto">
          <a:xfrm>
            <a:off x="757555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29099" name="Rectangle 79"/>
          <p:cNvSpPr>
            <a:spLocks noChangeArrowheads="1"/>
          </p:cNvSpPr>
          <p:nvPr/>
        </p:nvSpPr>
        <p:spPr bwMode="auto">
          <a:xfrm>
            <a:off x="608965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29100" name="Rectangle 80"/>
          <p:cNvSpPr>
            <a:spLocks noChangeArrowheads="1"/>
          </p:cNvSpPr>
          <p:nvPr/>
        </p:nvSpPr>
        <p:spPr bwMode="auto">
          <a:xfrm>
            <a:off x="558800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-71438"/>
            <a:ext cx="8374062" cy="1143001"/>
          </a:xfrm>
        </p:spPr>
        <p:txBody>
          <a:bodyPr/>
          <a:lstStyle/>
          <a:p>
            <a:pPr eaLnBrk="1" hangingPunct="1"/>
            <a:r>
              <a:rPr lang="en-GB" sz="3600" dirty="0" smtClean="0"/>
              <a:t>All-cause mortality versus total cholesterol among 12,000 haemodialysis patients</a:t>
            </a:r>
            <a:endParaRPr lang="en-US" sz="3600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659400"/>
          <a:ext cx="8648700" cy="4052888"/>
        </p:xfrm>
        <a:graphic>
          <a:graphicData uri="http://schemas.openxmlformats.org/presentationml/2006/ole">
            <p:oleObj spid="_x0000_s254978" name="Worksheet" r:id="rId4" imgW="8496361" imgH="3981420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8638" y="6091238"/>
            <a:ext cx="736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err="1">
                <a:latin typeface="+mn-lt"/>
              </a:rPr>
              <a:t>Lowrie</a:t>
            </a:r>
            <a:r>
              <a:rPr lang="en-US" sz="1400" dirty="0">
                <a:latin typeface="+mn-lt"/>
              </a:rPr>
              <a:t> &amp; </a:t>
            </a:r>
            <a:r>
              <a:rPr lang="en-US" sz="1400" dirty="0" smtClean="0">
                <a:latin typeface="+mn-lt"/>
              </a:rPr>
              <a:t>Lew </a:t>
            </a:r>
            <a:r>
              <a:rPr lang="en-US" sz="1400" i="1" dirty="0">
                <a:latin typeface="+mn-lt"/>
              </a:rPr>
              <a:t>Am J Kidney </a:t>
            </a:r>
            <a:r>
              <a:rPr lang="en-US" sz="1400" i="1" dirty="0" err="1" smtClean="0">
                <a:latin typeface="+mn-lt"/>
              </a:rPr>
              <a:t>Dis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1990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1600">
              <a:latin typeface="Calibri" pitchFamily="34" charset="0"/>
            </a:endParaRPr>
          </a:p>
        </p:txBody>
      </p:sp>
      <p:sp>
        <p:nvSpPr>
          <p:cNvPr id="130051" name="Rectangle 6"/>
          <p:cNvSpPr>
            <a:spLocks noChangeArrowheads="1"/>
          </p:cNvSpPr>
          <p:nvPr/>
        </p:nvSpPr>
        <p:spPr bwMode="auto">
          <a:xfrm>
            <a:off x="280988" y="217488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No excess cancer mortality at any individual site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130052" name="Rectangle 7"/>
          <p:cNvSpPr>
            <a:spLocks noChangeArrowheads="1"/>
          </p:cNvSpPr>
          <p:nvPr/>
        </p:nvSpPr>
        <p:spPr bwMode="auto">
          <a:xfrm>
            <a:off x="4510088" y="327025"/>
            <a:ext cx="93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3" name="Rectangle 8"/>
          <p:cNvSpPr>
            <a:spLocks noChangeArrowheads="1"/>
          </p:cNvSpPr>
          <p:nvPr/>
        </p:nvSpPr>
        <p:spPr bwMode="auto">
          <a:xfrm>
            <a:off x="5181600" y="1001713"/>
            <a:ext cx="93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4" name="Rectangle 9"/>
          <p:cNvSpPr>
            <a:spLocks noChangeArrowheads="1"/>
          </p:cNvSpPr>
          <p:nvPr/>
        </p:nvSpPr>
        <p:spPr bwMode="auto">
          <a:xfrm>
            <a:off x="2174875" y="1020763"/>
            <a:ext cx="311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Site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5" name="Rectangle 10"/>
          <p:cNvSpPr>
            <a:spLocks noChangeArrowheads="1"/>
          </p:cNvSpPr>
          <p:nvPr/>
        </p:nvSpPr>
        <p:spPr bwMode="auto">
          <a:xfrm>
            <a:off x="6570663" y="1020763"/>
            <a:ext cx="704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Nominal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P-value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6" name="Rectangle 11"/>
          <p:cNvSpPr>
            <a:spLocks noChangeArrowheads="1"/>
          </p:cNvSpPr>
          <p:nvPr/>
        </p:nvSpPr>
        <p:spPr bwMode="auto">
          <a:xfrm>
            <a:off x="5707063" y="1020763"/>
            <a:ext cx="657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7" name="Rectangle 12"/>
          <p:cNvSpPr>
            <a:spLocks noChangeArrowheads="1"/>
          </p:cNvSpPr>
          <p:nvPr/>
        </p:nvSpPr>
        <p:spPr bwMode="auto">
          <a:xfrm>
            <a:off x="4664075" y="1020763"/>
            <a:ext cx="828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8" name="Rectangle 13"/>
          <p:cNvSpPr>
            <a:spLocks noChangeArrowheads="1"/>
          </p:cNvSpPr>
          <p:nvPr/>
        </p:nvSpPr>
        <p:spPr bwMode="auto">
          <a:xfrm>
            <a:off x="5664200" y="1274763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9" name="Rectangle 14"/>
          <p:cNvSpPr>
            <a:spLocks noChangeArrowheads="1"/>
          </p:cNvSpPr>
          <p:nvPr/>
        </p:nvSpPr>
        <p:spPr bwMode="auto">
          <a:xfrm>
            <a:off x="4675188" y="1274763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0" name="Rectangle 15"/>
          <p:cNvSpPr>
            <a:spLocks noChangeArrowheads="1"/>
          </p:cNvSpPr>
          <p:nvPr/>
        </p:nvSpPr>
        <p:spPr bwMode="auto">
          <a:xfrm>
            <a:off x="2174875" y="1790700"/>
            <a:ext cx="19954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Oropharynx/esophagus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1" name="Rectangle 16"/>
          <p:cNvSpPr>
            <a:spLocks noChangeArrowheads="1"/>
          </p:cNvSpPr>
          <p:nvPr/>
        </p:nvSpPr>
        <p:spPr bwMode="auto">
          <a:xfrm>
            <a:off x="5095875" y="17907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2" name="Rectangle 17"/>
          <p:cNvSpPr>
            <a:spLocks noChangeArrowheads="1"/>
          </p:cNvSpPr>
          <p:nvPr/>
        </p:nvSpPr>
        <p:spPr bwMode="auto">
          <a:xfrm>
            <a:off x="5918200" y="17907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3" name="Rectangle 18"/>
          <p:cNvSpPr>
            <a:spLocks noChangeArrowheads="1"/>
          </p:cNvSpPr>
          <p:nvPr/>
        </p:nvSpPr>
        <p:spPr bwMode="auto">
          <a:xfrm>
            <a:off x="6634163" y="17907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4" name="Rectangle 19"/>
          <p:cNvSpPr>
            <a:spLocks noChangeArrowheads="1"/>
          </p:cNvSpPr>
          <p:nvPr/>
        </p:nvSpPr>
        <p:spPr bwMode="auto">
          <a:xfrm>
            <a:off x="2174875" y="2033588"/>
            <a:ext cx="771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Stomach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5" name="Rectangle 20"/>
          <p:cNvSpPr>
            <a:spLocks noChangeArrowheads="1"/>
          </p:cNvSpPr>
          <p:nvPr/>
        </p:nvSpPr>
        <p:spPr bwMode="auto">
          <a:xfrm>
            <a:off x="4999038" y="20335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6" name="Rectangle 21"/>
          <p:cNvSpPr>
            <a:spLocks noChangeArrowheads="1"/>
          </p:cNvSpPr>
          <p:nvPr/>
        </p:nvSpPr>
        <p:spPr bwMode="auto">
          <a:xfrm>
            <a:off x="5822950" y="20335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7" name="Rectangle 22"/>
          <p:cNvSpPr>
            <a:spLocks noChangeArrowheads="1"/>
          </p:cNvSpPr>
          <p:nvPr/>
        </p:nvSpPr>
        <p:spPr bwMode="auto">
          <a:xfrm>
            <a:off x="6634163" y="20335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8" name="Rectangle 23"/>
          <p:cNvSpPr>
            <a:spLocks noChangeArrowheads="1"/>
          </p:cNvSpPr>
          <p:nvPr/>
        </p:nvSpPr>
        <p:spPr bwMode="auto">
          <a:xfrm>
            <a:off x="2174875" y="2286000"/>
            <a:ext cx="561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Bowel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9" name="Rectangle 24"/>
          <p:cNvSpPr>
            <a:spLocks noChangeArrowheads="1"/>
          </p:cNvSpPr>
          <p:nvPr/>
        </p:nvSpPr>
        <p:spPr bwMode="auto">
          <a:xfrm>
            <a:off x="4999038" y="22860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0" name="Rectangle 25"/>
          <p:cNvSpPr>
            <a:spLocks noChangeArrowheads="1"/>
          </p:cNvSpPr>
          <p:nvPr/>
        </p:nvSpPr>
        <p:spPr bwMode="auto">
          <a:xfrm>
            <a:off x="5822950" y="22860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1" name="Rectangle 26"/>
          <p:cNvSpPr>
            <a:spLocks noChangeArrowheads="1"/>
          </p:cNvSpPr>
          <p:nvPr/>
        </p:nvSpPr>
        <p:spPr bwMode="auto">
          <a:xfrm>
            <a:off x="6634163" y="2286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2" name="Rectangle 27"/>
          <p:cNvSpPr>
            <a:spLocks noChangeArrowheads="1"/>
          </p:cNvSpPr>
          <p:nvPr/>
        </p:nvSpPr>
        <p:spPr bwMode="auto">
          <a:xfrm>
            <a:off x="2174875" y="2528888"/>
            <a:ext cx="788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Pancreas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3" name="Rectangle 28"/>
          <p:cNvSpPr>
            <a:spLocks noChangeArrowheads="1"/>
          </p:cNvSpPr>
          <p:nvPr/>
        </p:nvSpPr>
        <p:spPr bwMode="auto">
          <a:xfrm>
            <a:off x="5095875" y="25288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4" name="Rectangle 29"/>
          <p:cNvSpPr>
            <a:spLocks noChangeArrowheads="1"/>
          </p:cNvSpPr>
          <p:nvPr/>
        </p:nvSpPr>
        <p:spPr bwMode="auto">
          <a:xfrm>
            <a:off x="5822950" y="25288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5" name="Rectangle 30"/>
          <p:cNvSpPr>
            <a:spLocks noChangeArrowheads="1"/>
          </p:cNvSpPr>
          <p:nvPr/>
        </p:nvSpPr>
        <p:spPr bwMode="auto">
          <a:xfrm>
            <a:off x="6634163" y="25288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6" name="Rectangle 31"/>
          <p:cNvSpPr>
            <a:spLocks noChangeArrowheads="1"/>
          </p:cNvSpPr>
          <p:nvPr/>
        </p:nvSpPr>
        <p:spPr bwMode="auto">
          <a:xfrm>
            <a:off x="2174875" y="2771775"/>
            <a:ext cx="1166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Hepatobiliary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7" name="Rectangle 32"/>
          <p:cNvSpPr>
            <a:spLocks noChangeArrowheads="1"/>
          </p:cNvSpPr>
          <p:nvPr/>
        </p:nvSpPr>
        <p:spPr bwMode="auto">
          <a:xfrm>
            <a:off x="5095875" y="27717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8" name="Rectangle 33"/>
          <p:cNvSpPr>
            <a:spLocks noChangeArrowheads="1"/>
          </p:cNvSpPr>
          <p:nvPr/>
        </p:nvSpPr>
        <p:spPr bwMode="auto">
          <a:xfrm>
            <a:off x="5918200" y="27717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9" name="Rectangle 34"/>
          <p:cNvSpPr>
            <a:spLocks noChangeArrowheads="1"/>
          </p:cNvSpPr>
          <p:nvPr/>
        </p:nvSpPr>
        <p:spPr bwMode="auto">
          <a:xfrm>
            <a:off x="6634163" y="27717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0" name="Rectangle 35"/>
          <p:cNvSpPr>
            <a:spLocks noChangeArrowheads="1"/>
          </p:cNvSpPr>
          <p:nvPr/>
        </p:nvSpPr>
        <p:spPr bwMode="auto">
          <a:xfrm>
            <a:off x="2174875" y="3014663"/>
            <a:ext cx="444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Lung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1" name="Rectangle 36"/>
          <p:cNvSpPr>
            <a:spLocks noChangeArrowheads="1"/>
          </p:cNvSpPr>
          <p:nvPr/>
        </p:nvSpPr>
        <p:spPr bwMode="auto">
          <a:xfrm>
            <a:off x="4999038" y="301466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2" name="Rectangle 37"/>
          <p:cNvSpPr>
            <a:spLocks noChangeArrowheads="1"/>
          </p:cNvSpPr>
          <p:nvPr/>
        </p:nvSpPr>
        <p:spPr bwMode="auto">
          <a:xfrm>
            <a:off x="5822950" y="301466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3" name="Rectangle 38"/>
          <p:cNvSpPr>
            <a:spLocks noChangeArrowheads="1"/>
          </p:cNvSpPr>
          <p:nvPr/>
        </p:nvSpPr>
        <p:spPr bwMode="auto">
          <a:xfrm>
            <a:off x="6634163" y="30146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4" name="Rectangle 39"/>
          <p:cNvSpPr>
            <a:spLocks noChangeArrowheads="1"/>
          </p:cNvSpPr>
          <p:nvPr/>
        </p:nvSpPr>
        <p:spPr bwMode="auto">
          <a:xfrm>
            <a:off x="2174875" y="3257550"/>
            <a:ext cx="1492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respiratory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5" name="Rectangle 40"/>
          <p:cNvSpPr>
            <a:spLocks noChangeArrowheads="1"/>
          </p:cNvSpPr>
          <p:nvPr/>
        </p:nvSpPr>
        <p:spPr bwMode="auto">
          <a:xfrm>
            <a:off x="5095875" y="32575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6" name="Rectangle 41"/>
          <p:cNvSpPr>
            <a:spLocks noChangeArrowheads="1"/>
          </p:cNvSpPr>
          <p:nvPr/>
        </p:nvSpPr>
        <p:spPr bwMode="auto">
          <a:xfrm>
            <a:off x="5918200" y="32575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7" name="Rectangle 42"/>
          <p:cNvSpPr>
            <a:spLocks noChangeArrowheads="1"/>
          </p:cNvSpPr>
          <p:nvPr/>
        </p:nvSpPr>
        <p:spPr bwMode="auto">
          <a:xfrm>
            <a:off x="6634163" y="32575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0.65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8" name="Rectangle 43"/>
          <p:cNvSpPr>
            <a:spLocks noChangeArrowheads="1"/>
          </p:cNvSpPr>
          <p:nvPr/>
        </p:nvSpPr>
        <p:spPr bwMode="auto">
          <a:xfrm>
            <a:off x="2174875" y="3509963"/>
            <a:ext cx="387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Skin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9" name="Rectangle 44"/>
          <p:cNvSpPr>
            <a:spLocks noChangeArrowheads="1"/>
          </p:cNvSpPr>
          <p:nvPr/>
        </p:nvSpPr>
        <p:spPr bwMode="auto">
          <a:xfrm>
            <a:off x="5095875" y="35099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0" name="Rectangle 45"/>
          <p:cNvSpPr>
            <a:spLocks noChangeArrowheads="1"/>
          </p:cNvSpPr>
          <p:nvPr/>
        </p:nvSpPr>
        <p:spPr bwMode="auto">
          <a:xfrm>
            <a:off x="5918200" y="35099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1" name="Rectangle 46"/>
          <p:cNvSpPr>
            <a:spLocks noChangeArrowheads="1"/>
          </p:cNvSpPr>
          <p:nvPr/>
        </p:nvSpPr>
        <p:spPr bwMode="auto">
          <a:xfrm>
            <a:off x="6634163" y="35099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0.91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2" name="Rectangle 47"/>
          <p:cNvSpPr>
            <a:spLocks noChangeArrowheads="1"/>
          </p:cNvSpPr>
          <p:nvPr/>
        </p:nvSpPr>
        <p:spPr bwMode="auto">
          <a:xfrm>
            <a:off x="2174875" y="3752850"/>
            <a:ext cx="574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Breast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3" name="Rectangle 48"/>
          <p:cNvSpPr>
            <a:spLocks noChangeArrowheads="1"/>
          </p:cNvSpPr>
          <p:nvPr/>
        </p:nvSpPr>
        <p:spPr bwMode="auto">
          <a:xfrm>
            <a:off x="5095875" y="37528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4" name="Rectangle 49"/>
          <p:cNvSpPr>
            <a:spLocks noChangeArrowheads="1"/>
          </p:cNvSpPr>
          <p:nvPr/>
        </p:nvSpPr>
        <p:spPr bwMode="auto">
          <a:xfrm>
            <a:off x="5918200" y="37528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5" name="Rectangle 50"/>
          <p:cNvSpPr>
            <a:spLocks noChangeArrowheads="1"/>
          </p:cNvSpPr>
          <p:nvPr/>
        </p:nvSpPr>
        <p:spPr bwMode="auto">
          <a:xfrm>
            <a:off x="6634163" y="37528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1.00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6" name="Rectangle 51"/>
          <p:cNvSpPr>
            <a:spLocks noChangeArrowheads="1"/>
          </p:cNvSpPr>
          <p:nvPr/>
        </p:nvSpPr>
        <p:spPr bwMode="auto">
          <a:xfrm>
            <a:off x="2174875" y="3995738"/>
            <a:ext cx="739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Prostate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7" name="Rectangle 52"/>
          <p:cNvSpPr>
            <a:spLocks noChangeArrowheads="1"/>
          </p:cNvSpPr>
          <p:nvPr/>
        </p:nvSpPr>
        <p:spPr bwMode="auto">
          <a:xfrm>
            <a:off x="5095875" y="39957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8" name="Rectangle 53"/>
          <p:cNvSpPr>
            <a:spLocks noChangeArrowheads="1"/>
          </p:cNvSpPr>
          <p:nvPr/>
        </p:nvSpPr>
        <p:spPr bwMode="auto">
          <a:xfrm>
            <a:off x="5918200" y="39957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9" name="Rectangle 54"/>
          <p:cNvSpPr>
            <a:spLocks noChangeArrowheads="1"/>
          </p:cNvSpPr>
          <p:nvPr/>
        </p:nvSpPr>
        <p:spPr bwMode="auto">
          <a:xfrm>
            <a:off x="6634163" y="39957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0" name="Rectangle 55"/>
          <p:cNvSpPr>
            <a:spLocks noChangeArrowheads="1"/>
          </p:cNvSpPr>
          <p:nvPr/>
        </p:nvSpPr>
        <p:spPr bwMode="auto">
          <a:xfrm>
            <a:off x="2174875" y="4238625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Kidney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1" name="Rectangle 56"/>
          <p:cNvSpPr>
            <a:spLocks noChangeArrowheads="1"/>
          </p:cNvSpPr>
          <p:nvPr/>
        </p:nvSpPr>
        <p:spPr bwMode="auto">
          <a:xfrm>
            <a:off x="5095875" y="42386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2" name="Rectangle 57"/>
          <p:cNvSpPr>
            <a:spLocks noChangeArrowheads="1"/>
          </p:cNvSpPr>
          <p:nvPr/>
        </p:nvSpPr>
        <p:spPr bwMode="auto">
          <a:xfrm>
            <a:off x="5918200" y="42386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3" name="Rectangle 58"/>
          <p:cNvSpPr>
            <a:spLocks noChangeArrowheads="1"/>
          </p:cNvSpPr>
          <p:nvPr/>
        </p:nvSpPr>
        <p:spPr bwMode="auto">
          <a:xfrm>
            <a:off x="6634163" y="42386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4" name="Rectangle 59"/>
          <p:cNvSpPr>
            <a:spLocks noChangeArrowheads="1"/>
          </p:cNvSpPr>
          <p:nvPr/>
        </p:nvSpPr>
        <p:spPr bwMode="auto">
          <a:xfrm>
            <a:off x="2174875" y="4491038"/>
            <a:ext cx="1958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Bladder &amp; urinary tract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5" name="Rectangle 60"/>
          <p:cNvSpPr>
            <a:spLocks noChangeArrowheads="1"/>
          </p:cNvSpPr>
          <p:nvPr/>
        </p:nvSpPr>
        <p:spPr bwMode="auto">
          <a:xfrm>
            <a:off x="5095875" y="44910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6" name="Rectangle 61"/>
          <p:cNvSpPr>
            <a:spLocks noChangeArrowheads="1"/>
          </p:cNvSpPr>
          <p:nvPr/>
        </p:nvSpPr>
        <p:spPr bwMode="auto">
          <a:xfrm>
            <a:off x="5918200" y="44910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7" name="Rectangle 62"/>
          <p:cNvSpPr>
            <a:spLocks noChangeArrowheads="1"/>
          </p:cNvSpPr>
          <p:nvPr/>
        </p:nvSpPr>
        <p:spPr bwMode="auto">
          <a:xfrm>
            <a:off x="6634163" y="44910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8" name="Rectangle 63"/>
          <p:cNvSpPr>
            <a:spLocks noChangeArrowheads="1"/>
          </p:cNvSpPr>
          <p:nvPr/>
        </p:nvSpPr>
        <p:spPr bwMode="auto">
          <a:xfrm>
            <a:off x="2174875" y="47339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Genital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9" name="Rectangle 64"/>
          <p:cNvSpPr>
            <a:spLocks noChangeArrowheads="1"/>
          </p:cNvSpPr>
          <p:nvPr/>
        </p:nvSpPr>
        <p:spPr bwMode="auto">
          <a:xfrm>
            <a:off x="5095875" y="47339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0" name="Rectangle 65"/>
          <p:cNvSpPr>
            <a:spLocks noChangeArrowheads="1"/>
          </p:cNvSpPr>
          <p:nvPr/>
        </p:nvSpPr>
        <p:spPr bwMode="auto">
          <a:xfrm>
            <a:off x="5918200" y="47339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1" name="Rectangle 66"/>
          <p:cNvSpPr>
            <a:spLocks noChangeArrowheads="1"/>
          </p:cNvSpPr>
          <p:nvPr/>
        </p:nvSpPr>
        <p:spPr bwMode="auto">
          <a:xfrm>
            <a:off x="6634163" y="47339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2" name="Rectangle 67"/>
          <p:cNvSpPr>
            <a:spLocks noChangeArrowheads="1"/>
          </p:cNvSpPr>
          <p:nvPr/>
        </p:nvSpPr>
        <p:spPr bwMode="auto">
          <a:xfrm>
            <a:off x="2174875" y="4976813"/>
            <a:ext cx="1239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Hematological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3" name="Rectangle 68"/>
          <p:cNvSpPr>
            <a:spLocks noChangeArrowheads="1"/>
          </p:cNvSpPr>
          <p:nvPr/>
        </p:nvSpPr>
        <p:spPr bwMode="auto">
          <a:xfrm>
            <a:off x="5095875" y="49768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4" name="Rectangle 69"/>
          <p:cNvSpPr>
            <a:spLocks noChangeArrowheads="1"/>
          </p:cNvSpPr>
          <p:nvPr/>
        </p:nvSpPr>
        <p:spPr bwMode="auto">
          <a:xfrm>
            <a:off x="5822950" y="49768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5" name="Rectangle 70"/>
          <p:cNvSpPr>
            <a:spLocks noChangeArrowheads="1"/>
          </p:cNvSpPr>
          <p:nvPr/>
        </p:nvSpPr>
        <p:spPr bwMode="auto">
          <a:xfrm>
            <a:off x="6634163" y="49768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0.07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6" name="Rectangle 71"/>
          <p:cNvSpPr>
            <a:spLocks noChangeArrowheads="1"/>
          </p:cNvSpPr>
          <p:nvPr/>
        </p:nvSpPr>
        <p:spPr bwMode="auto">
          <a:xfrm>
            <a:off x="2174875" y="5218113"/>
            <a:ext cx="148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known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7" name="Rectangle 72"/>
          <p:cNvSpPr>
            <a:spLocks noChangeArrowheads="1"/>
          </p:cNvSpPr>
          <p:nvPr/>
        </p:nvSpPr>
        <p:spPr bwMode="auto">
          <a:xfrm>
            <a:off x="5095875" y="52181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8" name="Rectangle 73"/>
          <p:cNvSpPr>
            <a:spLocks noChangeArrowheads="1"/>
          </p:cNvSpPr>
          <p:nvPr/>
        </p:nvSpPr>
        <p:spPr bwMode="auto">
          <a:xfrm>
            <a:off x="5918200" y="52181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9" name="Rectangle 74"/>
          <p:cNvSpPr>
            <a:spLocks noChangeArrowheads="1"/>
          </p:cNvSpPr>
          <p:nvPr/>
        </p:nvSpPr>
        <p:spPr bwMode="auto">
          <a:xfrm>
            <a:off x="6634163" y="52181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0" name="Rectangle 75"/>
          <p:cNvSpPr>
            <a:spLocks noChangeArrowheads="1"/>
          </p:cNvSpPr>
          <p:nvPr/>
        </p:nvSpPr>
        <p:spPr bwMode="auto">
          <a:xfrm>
            <a:off x="2174875" y="5461000"/>
            <a:ext cx="13700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Unspecified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1" name="Rectangle 76"/>
          <p:cNvSpPr>
            <a:spLocks noChangeArrowheads="1"/>
          </p:cNvSpPr>
          <p:nvPr/>
        </p:nvSpPr>
        <p:spPr bwMode="auto">
          <a:xfrm>
            <a:off x="4999038" y="54610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2" name="Rectangle 77"/>
          <p:cNvSpPr>
            <a:spLocks noChangeArrowheads="1"/>
          </p:cNvSpPr>
          <p:nvPr/>
        </p:nvSpPr>
        <p:spPr bwMode="auto">
          <a:xfrm>
            <a:off x="5918200" y="54610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3" name="Rectangle 78"/>
          <p:cNvSpPr>
            <a:spLocks noChangeArrowheads="1"/>
          </p:cNvSpPr>
          <p:nvPr/>
        </p:nvSpPr>
        <p:spPr bwMode="auto">
          <a:xfrm>
            <a:off x="6634163" y="5461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4" name="Rectangle 79"/>
          <p:cNvSpPr>
            <a:spLocks noChangeArrowheads="1"/>
          </p:cNvSpPr>
          <p:nvPr/>
        </p:nvSpPr>
        <p:spPr bwMode="auto">
          <a:xfrm>
            <a:off x="2174875" y="5872163"/>
            <a:ext cx="1625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Any cancer death*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5" name="Rectangle 80"/>
          <p:cNvSpPr>
            <a:spLocks noChangeArrowheads="1"/>
          </p:cNvSpPr>
          <p:nvPr/>
        </p:nvSpPr>
        <p:spPr bwMode="auto">
          <a:xfrm>
            <a:off x="4903788" y="5872163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6" name="Rectangle 81"/>
          <p:cNvSpPr>
            <a:spLocks noChangeArrowheads="1"/>
          </p:cNvSpPr>
          <p:nvPr/>
        </p:nvSpPr>
        <p:spPr bwMode="auto">
          <a:xfrm>
            <a:off x="5726113" y="5872163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7" name="Rectangle 82"/>
          <p:cNvSpPr>
            <a:spLocks noChangeArrowheads="1"/>
          </p:cNvSpPr>
          <p:nvPr/>
        </p:nvSpPr>
        <p:spPr bwMode="auto">
          <a:xfrm>
            <a:off x="6634163" y="5872163"/>
            <a:ext cx="414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00188" y="6156325"/>
            <a:ext cx="614521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* Excludes 18 </a:t>
            </a:r>
            <a:r>
              <a:rPr lang="en-GB" sz="1600" dirty="0" err="1">
                <a:latin typeface="+mj-lt"/>
              </a:rPr>
              <a:t>vs</a:t>
            </a:r>
            <a:r>
              <a:rPr lang="en-GB" sz="1600" dirty="0">
                <a:latin typeface="+mj-lt"/>
              </a:rPr>
              <a:t> 14 deaths from cancer diagnosed before randomization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600">
              <a:latin typeface="+mn-lt"/>
            </a:endParaRPr>
          </a:p>
        </p:txBody>
      </p:sp>
      <p:sp>
        <p:nvSpPr>
          <p:cNvPr id="131075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6" name="Rectangle 6"/>
          <p:cNvSpPr>
            <a:spLocks noChangeArrowheads="1"/>
          </p:cNvSpPr>
          <p:nvPr/>
        </p:nvSpPr>
        <p:spPr bwMode="auto">
          <a:xfrm>
            <a:off x="2574925" y="163513"/>
            <a:ext cx="47736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incidence </a:t>
            </a:r>
            <a:endParaRPr lang="en-US" sz="3600"/>
          </a:p>
        </p:txBody>
      </p:sp>
      <p:sp>
        <p:nvSpPr>
          <p:cNvPr id="131077" name="Line 7"/>
          <p:cNvSpPr>
            <a:spLocks noChangeShapeType="1"/>
          </p:cNvSpPr>
          <p:nvPr/>
        </p:nvSpPr>
        <p:spPr bwMode="auto">
          <a:xfrm>
            <a:off x="1377950" y="1503363"/>
            <a:ext cx="1588" cy="38068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8" name="Line 8"/>
          <p:cNvSpPr>
            <a:spLocks noChangeShapeType="1"/>
          </p:cNvSpPr>
          <p:nvPr/>
        </p:nvSpPr>
        <p:spPr bwMode="auto">
          <a:xfrm>
            <a:off x="1377950" y="5310188"/>
            <a:ext cx="62103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9" name="Line 9"/>
          <p:cNvSpPr>
            <a:spLocks noChangeShapeType="1"/>
          </p:cNvSpPr>
          <p:nvPr/>
        </p:nvSpPr>
        <p:spPr bwMode="auto">
          <a:xfrm>
            <a:off x="1377950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0" name="Line 10"/>
          <p:cNvSpPr>
            <a:spLocks noChangeShapeType="1"/>
          </p:cNvSpPr>
          <p:nvPr/>
        </p:nvSpPr>
        <p:spPr bwMode="auto">
          <a:xfrm>
            <a:off x="2617788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1" name="Line 11"/>
          <p:cNvSpPr>
            <a:spLocks noChangeShapeType="1"/>
          </p:cNvSpPr>
          <p:nvPr/>
        </p:nvSpPr>
        <p:spPr bwMode="auto">
          <a:xfrm>
            <a:off x="3857625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2" name="Line 12"/>
          <p:cNvSpPr>
            <a:spLocks noChangeShapeType="1"/>
          </p:cNvSpPr>
          <p:nvPr/>
        </p:nvSpPr>
        <p:spPr bwMode="auto">
          <a:xfrm>
            <a:off x="5097463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3" name="Line 13"/>
          <p:cNvSpPr>
            <a:spLocks noChangeShapeType="1"/>
          </p:cNvSpPr>
          <p:nvPr/>
        </p:nvSpPr>
        <p:spPr bwMode="auto">
          <a:xfrm>
            <a:off x="6337300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4" name="Line 14"/>
          <p:cNvSpPr>
            <a:spLocks noChangeShapeType="1"/>
          </p:cNvSpPr>
          <p:nvPr/>
        </p:nvSpPr>
        <p:spPr bwMode="auto">
          <a:xfrm>
            <a:off x="7577138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5" name="Rectangle 15"/>
          <p:cNvSpPr>
            <a:spLocks noChangeArrowheads="1"/>
          </p:cNvSpPr>
          <p:nvPr/>
        </p:nvSpPr>
        <p:spPr bwMode="auto">
          <a:xfrm>
            <a:off x="1314450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31086" name="Rectangle 16"/>
          <p:cNvSpPr>
            <a:spLocks noChangeArrowheads="1"/>
          </p:cNvSpPr>
          <p:nvPr/>
        </p:nvSpPr>
        <p:spPr bwMode="auto">
          <a:xfrm>
            <a:off x="2554288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31087" name="Rectangle 17"/>
          <p:cNvSpPr>
            <a:spLocks noChangeArrowheads="1"/>
          </p:cNvSpPr>
          <p:nvPr/>
        </p:nvSpPr>
        <p:spPr bwMode="auto">
          <a:xfrm>
            <a:off x="3794125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31088" name="Rectangle 18"/>
          <p:cNvSpPr>
            <a:spLocks noChangeArrowheads="1"/>
          </p:cNvSpPr>
          <p:nvPr/>
        </p:nvSpPr>
        <p:spPr bwMode="auto">
          <a:xfrm>
            <a:off x="5033963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31089" name="Rectangle 19"/>
          <p:cNvSpPr>
            <a:spLocks noChangeArrowheads="1"/>
          </p:cNvSpPr>
          <p:nvPr/>
        </p:nvSpPr>
        <p:spPr bwMode="auto">
          <a:xfrm>
            <a:off x="6273800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31090" name="Rectangle 20"/>
          <p:cNvSpPr>
            <a:spLocks noChangeArrowheads="1"/>
          </p:cNvSpPr>
          <p:nvPr/>
        </p:nvSpPr>
        <p:spPr bwMode="auto">
          <a:xfrm>
            <a:off x="7513638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31091" name="Rectangle 21"/>
          <p:cNvSpPr>
            <a:spLocks noChangeArrowheads="1"/>
          </p:cNvSpPr>
          <p:nvPr/>
        </p:nvSpPr>
        <p:spPr bwMode="auto">
          <a:xfrm>
            <a:off x="3644900" y="5657850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1092" name="Line 22"/>
          <p:cNvSpPr>
            <a:spLocks noChangeShapeType="1"/>
          </p:cNvSpPr>
          <p:nvPr/>
        </p:nvSpPr>
        <p:spPr bwMode="auto">
          <a:xfrm flipH="1">
            <a:off x="1282700" y="531018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3" name="Line 23"/>
          <p:cNvSpPr>
            <a:spLocks noChangeShapeType="1"/>
          </p:cNvSpPr>
          <p:nvPr/>
        </p:nvSpPr>
        <p:spPr bwMode="auto">
          <a:xfrm flipH="1">
            <a:off x="1282700" y="455136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4" name="Line 24"/>
          <p:cNvSpPr>
            <a:spLocks noChangeShapeType="1"/>
          </p:cNvSpPr>
          <p:nvPr/>
        </p:nvSpPr>
        <p:spPr bwMode="auto">
          <a:xfrm flipH="1">
            <a:off x="1282700" y="378142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5" name="Line 25"/>
          <p:cNvSpPr>
            <a:spLocks noChangeShapeType="1"/>
          </p:cNvSpPr>
          <p:nvPr/>
        </p:nvSpPr>
        <p:spPr bwMode="auto">
          <a:xfrm flipH="1">
            <a:off x="1282700" y="30226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6" name="Line 26"/>
          <p:cNvSpPr>
            <a:spLocks noChangeShapeType="1"/>
          </p:cNvSpPr>
          <p:nvPr/>
        </p:nvSpPr>
        <p:spPr bwMode="auto">
          <a:xfrm flipH="1">
            <a:off x="1282700" y="226218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7" name="Line 27"/>
          <p:cNvSpPr>
            <a:spLocks noChangeShapeType="1"/>
          </p:cNvSpPr>
          <p:nvPr/>
        </p:nvSpPr>
        <p:spPr bwMode="auto">
          <a:xfrm flipH="1">
            <a:off x="1282700" y="150336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8" name="Rectangle 28"/>
          <p:cNvSpPr>
            <a:spLocks noChangeArrowheads="1"/>
          </p:cNvSpPr>
          <p:nvPr/>
        </p:nvSpPr>
        <p:spPr bwMode="auto">
          <a:xfrm>
            <a:off x="1057275" y="5162550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31099" name="Rectangle 29"/>
          <p:cNvSpPr>
            <a:spLocks noChangeArrowheads="1"/>
          </p:cNvSpPr>
          <p:nvPr/>
        </p:nvSpPr>
        <p:spPr bwMode="auto">
          <a:xfrm>
            <a:off x="1057275" y="440372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31100" name="Rectangle 30"/>
          <p:cNvSpPr>
            <a:spLocks noChangeArrowheads="1"/>
          </p:cNvSpPr>
          <p:nvPr/>
        </p:nvSpPr>
        <p:spPr bwMode="auto">
          <a:xfrm>
            <a:off x="962025" y="3633788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/>
          </a:p>
        </p:txBody>
      </p:sp>
      <p:sp>
        <p:nvSpPr>
          <p:cNvPr id="131101" name="Rectangle 31"/>
          <p:cNvSpPr>
            <a:spLocks noChangeArrowheads="1"/>
          </p:cNvSpPr>
          <p:nvPr/>
        </p:nvSpPr>
        <p:spPr bwMode="auto">
          <a:xfrm>
            <a:off x="962025" y="2874963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/>
          </a:p>
        </p:txBody>
      </p:sp>
      <p:sp>
        <p:nvSpPr>
          <p:cNvPr id="131102" name="Rectangle 32"/>
          <p:cNvSpPr>
            <a:spLocks noChangeArrowheads="1"/>
          </p:cNvSpPr>
          <p:nvPr/>
        </p:nvSpPr>
        <p:spPr bwMode="auto">
          <a:xfrm>
            <a:off x="962025" y="2114550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/>
          </a:p>
        </p:txBody>
      </p:sp>
      <p:sp>
        <p:nvSpPr>
          <p:cNvPr id="131103" name="Rectangle 33"/>
          <p:cNvSpPr>
            <a:spLocks noChangeArrowheads="1"/>
          </p:cNvSpPr>
          <p:nvPr/>
        </p:nvSpPr>
        <p:spPr bwMode="auto">
          <a:xfrm>
            <a:off x="962025" y="1355725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/>
          </a:p>
        </p:txBody>
      </p:sp>
      <p:sp>
        <p:nvSpPr>
          <p:cNvPr id="131104" name="Rectangle 34"/>
          <p:cNvSpPr>
            <a:spLocks noChangeArrowheads="1"/>
          </p:cNvSpPr>
          <p:nvPr/>
        </p:nvSpPr>
        <p:spPr bwMode="auto">
          <a:xfrm rot="-5400000">
            <a:off x="-981075" y="3203575"/>
            <a:ext cx="32019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1105" name="Freeform 35"/>
          <p:cNvSpPr>
            <a:spLocks/>
          </p:cNvSpPr>
          <p:nvPr/>
        </p:nvSpPr>
        <p:spPr bwMode="auto">
          <a:xfrm>
            <a:off x="1377950" y="3613150"/>
            <a:ext cx="6210300" cy="1697038"/>
          </a:xfrm>
          <a:custGeom>
            <a:avLst/>
            <a:gdLst>
              <a:gd name="T0" fmla="*/ 2147483647 w 3912"/>
              <a:gd name="T1" fmla="*/ 2147483647 h 1069"/>
              <a:gd name="T2" fmla="*/ 2147483647 w 3912"/>
              <a:gd name="T3" fmla="*/ 2147483647 h 1069"/>
              <a:gd name="T4" fmla="*/ 2147483647 w 3912"/>
              <a:gd name="T5" fmla="*/ 2147483647 h 1069"/>
              <a:gd name="T6" fmla="*/ 2147483647 w 3912"/>
              <a:gd name="T7" fmla="*/ 2147483647 h 1069"/>
              <a:gd name="T8" fmla="*/ 2147483647 w 3912"/>
              <a:gd name="T9" fmla="*/ 2147483647 h 1069"/>
              <a:gd name="T10" fmla="*/ 2147483647 w 3912"/>
              <a:gd name="T11" fmla="*/ 2147483647 h 1069"/>
              <a:gd name="T12" fmla="*/ 2147483647 w 3912"/>
              <a:gd name="T13" fmla="*/ 2147483647 h 1069"/>
              <a:gd name="T14" fmla="*/ 2147483647 w 3912"/>
              <a:gd name="T15" fmla="*/ 2147483647 h 1069"/>
              <a:gd name="T16" fmla="*/ 2147483647 w 3912"/>
              <a:gd name="T17" fmla="*/ 2147483647 h 1069"/>
              <a:gd name="T18" fmla="*/ 2147483647 w 3912"/>
              <a:gd name="T19" fmla="*/ 2147483647 h 1069"/>
              <a:gd name="T20" fmla="*/ 2147483647 w 3912"/>
              <a:gd name="T21" fmla="*/ 2147483647 h 1069"/>
              <a:gd name="T22" fmla="*/ 2147483647 w 3912"/>
              <a:gd name="T23" fmla="*/ 2147483647 h 1069"/>
              <a:gd name="T24" fmla="*/ 2147483647 w 3912"/>
              <a:gd name="T25" fmla="*/ 2147483647 h 1069"/>
              <a:gd name="T26" fmla="*/ 2147483647 w 3912"/>
              <a:gd name="T27" fmla="*/ 2147483647 h 1069"/>
              <a:gd name="T28" fmla="*/ 2147483647 w 3912"/>
              <a:gd name="T29" fmla="*/ 2147483647 h 1069"/>
              <a:gd name="T30" fmla="*/ 2147483647 w 3912"/>
              <a:gd name="T31" fmla="*/ 2147483647 h 1069"/>
              <a:gd name="T32" fmla="*/ 2147483647 w 3912"/>
              <a:gd name="T33" fmla="*/ 2147483647 h 1069"/>
              <a:gd name="T34" fmla="*/ 2147483647 w 3912"/>
              <a:gd name="T35" fmla="*/ 2147483647 h 1069"/>
              <a:gd name="T36" fmla="*/ 2147483647 w 3912"/>
              <a:gd name="T37" fmla="*/ 2147483647 h 1069"/>
              <a:gd name="T38" fmla="*/ 2147483647 w 3912"/>
              <a:gd name="T39" fmla="*/ 2147483647 h 1069"/>
              <a:gd name="T40" fmla="*/ 2147483647 w 3912"/>
              <a:gd name="T41" fmla="*/ 2147483647 h 1069"/>
              <a:gd name="T42" fmla="*/ 2147483647 w 3912"/>
              <a:gd name="T43" fmla="*/ 2147483647 h 1069"/>
              <a:gd name="T44" fmla="*/ 2147483647 w 3912"/>
              <a:gd name="T45" fmla="*/ 2147483647 h 1069"/>
              <a:gd name="T46" fmla="*/ 2147483647 w 3912"/>
              <a:gd name="T47" fmla="*/ 2147483647 h 1069"/>
              <a:gd name="T48" fmla="*/ 2147483647 w 3912"/>
              <a:gd name="T49" fmla="*/ 2147483647 h 1069"/>
              <a:gd name="T50" fmla="*/ 2147483647 w 3912"/>
              <a:gd name="T51" fmla="*/ 2147483647 h 1069"/>
              <a:gd name="T52" fmla="*/ 2147483647 w 3912"/>
              <a:gd name="T53" fmla="*/ 2147483647 h 1069"/>
              <a:gd name="T54" fmla="*/ 2147483647 w 3912"/>
              <a:gd name="T55" fmla="*/ 2147483647 h 1069"/>
              <a:gd name="T56" fmla="*/ 2147483647 w 3912"/>
              <a:gd name="T57" fmla="*/ 2147483647 h 1069"/>
              <a:gd name="T58" fmla="*/ 2147483647 w 3912"/>
              <a:gd name="T59" fmla="*/ 2147483647 h 1069"/>
              <a:gd name="T60" fmla="*/ 2147483647 w 3912"/>
              <a:gd name="T61" fmla="*/ 2147483647 h 1069"/>
              <a:gd name="T62" fmla="*/ 2147483647 w 3912"/>
              <a:gd name="T63" fmla="*/ 2147483647 h 1069"/>
              <a:gd name="T64" fmla="*/ 2147483647 w 3912"/>
              <a:gd name="T65" fmla="*/ 2147483647 h 1069"/>
              <a:gd name="T66" fmla="*/ 2147483647 w 3912"/>
              <a:gd name="T67" fmla="*/ 2147483647 h 1069"/>
              <a:gd name="T68" fmla="*/ 2147483647 w 3912"/>
              <a:gd name="T69" fmla="*/ 2147483647 h 1069"/>
              <a:gd name="T70" fmla="*/ 2147483647 w 3912"/>
              <a:gd name="T71" fmla="*/ 2147483647 h 1069"/>
              <a:gd name="T72" fmla="*/ 2147483647 w 3912"/>
              <a:gd name="T73" fmla="*/ 2147483647 h 1069"/>
              <a:gd name="T74" fmla="*/ 2147483647 w 3912"/>
              <a:gd name="T75" fmla="*/ 2147483647 h 1069"/>
              <a:gd name="T76" fmla="*/ 2147483647 w 3912"/>
              <a:gd name="T77" fmla="*/ 2147483647 h 1069"/>
              <a:gd name="T78" fmla="*/ 2147483647 w 3912"/>
              <a:gd name="T79" fmla="*/ 2147483647 h 1069"/>
              <a:gd name="T80" fmla="*/ 2147483647 w 3912"/>
              <a:gd name="T81" fmla="*/ 2147483647 h 1069"/>
              <a:gd name="T82" fmla="*/ 2147483647 w 3912"/>
              <a:gd name="T83" fmla="*/ 2147483647 h 1069"/>
              <a:gd name="T84" fmla="*/ 2147483647 w 3912"/>
              <a:gd name="T85" fmla="*/ 2147483647 h 1069"/>
              <a:gd name="T86" fmla="*/ 2147483647 w 3912"/>
              <a:gd name="T87" fmla="*/ 2147483647 h 1069"/>
              <a:gd name="T88" fmla="*/ 2147483647 w 3912"/>
              <a:gd name="T89" fmla="*/ 2147483647 h 1069"/>
              <a:gd name="T90" fmla="*/ 2147483647 w 3912"/>
              <a:gd name="T91" fmla="*/ 2147483647 h 1069"/>
              <a:gd name="T92" fmla="*/ 2147483647 w 3912"/>
              <a:gd name="T93" fmla="*/ 2147483647 h 1069"/>
              <a:gd name="T94" fmla="*/ 2147483647 w 3912"/>
              <a:gd name="T95" fmla="*/ 2147483647 h 1069"/>
              <a:gd name="T96" fmla="*/ 2147483647 w 3912"/>
              <a:gd name="T97" fmla="*/ 2147483647 h 1069"/>
              <a:gd name="T98" fmla="*/ 2147483647 w 3912"/>
              <a:gd name="T99" fmla="*/ 2147483647 h 1069"/>
              <a:gd name="T100" fmla="*/ 2147483647 w 3912"/>
              <a:gd name="T101" fmla="*/ 2147483647 h 1069"/>
              <a:gd name="T102" fmla="*/ 2147483647 w 3912"/>
              <a:gd name="T103" fmla="*/ 2147483647 h 1069"/>
              <a:gd name="T104" fmla="*/ 2147483647 w 3912"/>
              <a:gd name="T105" fmla="*/ 2147483647 h 1069"/>
              <a:gd name="T106" fmla="*/ 2147483647 w 3912"/>
              <a:gd name="T107" fmla="*/ 2147483647 h 1069"/>
              <a:gd name="T108" fmla="*/ 2147483647 w 3912"/>
              <a:gd name="T109" fmla="*/ 2147483647 h 1069"/>
              <a:gd name="T110" fmla="*/ 2147483647 w 3912"/>
              <a:gd name="T111" fmla="*/ 2147483647 h 1069"/>
              <a:gd name="T112" fmla="*/ 2147483647 w 3912"/>
              <a:gd name="T113" fmla="*/ 2147483647 h 1069"/>
              <a:gd name="T114" fmla="*/ 2147483647 w 3912"/>
              <a:gd name="T115" fmla="*/ 2147483647 h 1069"/>
              <a:gd name="T116" fmla="*/ 2147483647 w 3912"/>
              <a:gd name="T117" fmla="*/ 2147483647 h 1069"/>
              <a:gd name="T118" fmla="*/ 2147483647 w 3912"/>
              <a:gd name="T119" fmla="*/ 2147483647 h 1069"/>
              <a:gd name="T120" fmla="*/ 2147483647 w 3912"/>
              <a:gd name="T121" fmla="*/ 2147483647 h 1069"/>
              <a:gd name="T122" fmla="*/ 2147483647 w 3912"/>
              <a:gd name="T123" fmla="*/ 2147483647 h 1069"/>
              <a:gd name="T124" fmla="*/ 2147483647 w 3912"/>
              <a:gd name="T125" fmla="*/ 2147483647 h 106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12"/>
              <a:gd name="T190" fmla="*/ 0 h 1069"/>
              <a:gd name="T191" fmla="*/ 3912 w 3912"/>
              <a:gd name="T192" fmla="*/ 1069 h 106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12" h="1069">
                <a:moveTo>
                  <a:pt x="0" y="1069"/>
                </a:moveTo>
                <a:lnTo>
                  <a:pt x="27" y="1069"/>
                </a:lnTo>
                <a:lnTo>
                  <a:pt x="27" y="1063"/>
                </a:lnTo>
                <a:lnTo>
                  <a:pt x="54" y="1063"/>
                </a:lnTo>
                <a:lnTo>
                  <a:pt x="54" y="1056"/>
                </a:lnTo>
                <a:lnTo>
                  <a:pt x="68" y="1056"/>
                </a:lnTo>
                <a:lnTo>
                  <a:pt x="75" y="1056"/>
                </a:lnTo>
                <a:lnTo>
                  <a:pt x="75" y="1049"/>
                </a:lnTo>
                <a:lnTo>
                  <a:pt x="81" y="1049"/>
                </a:lnTo>
                <a:lnTo>
                  <a:pt x="88" y="1049"/>
                </a:lnTo>
                <a:lnTo>
                  <a:pt x="88" y="1043"/>
                </a:lnTo>
                <a:lnTo>
                  <a:pt x="95" y="1043"/>
                </a:lnTo>
                <a:lnTo>
                  <a:pt x="101" y="1043"/>
                </a:lnTo>
                <a:lnTo>
                  <a:pt x="108" y="1043"/>
                </a:lnTo>
                <a:lnTo>
                  <a:pt x="108" y="1036"/>
                </a:lnTo>
                <a:lnTo>
                  <a:pt x="122" y="1036"/>
                </a:lnTo>
                <a:lnTo>
                  <a:pt x="128" y="1036"/>
                </a:lnTo>
                <a:lnTo>
                  <a:pt x="142" y="1036"/>
                </a:lnTo>
                <a:lnTo>
                  <a:pt x="142" y="1029"/>
                </a:lnTo>
                <a:lnTo>
                  <a:pt x="149" y="1029"/>
                </a:lnTo>
                <a:lnTo>
                  <a:pt x="155" y="1029"/>
                </a:lnTo>
                <a:lnTo>
                  <a:pt x="162" y="1029"/>
                </a:lnTo>
                <a:lnTo>
                  <a:pt x="162" y="1023"/>
                </a:lnTo>
                <a:lnTo>
                  <a:pt x="169" y="1023"/>
                </a:lnTo>
                <a:lnTo>
                  <a:pt x="196" y="1023"/>
                </a:lnTo>
                <a:lnTo>
                  <a:pt x="209" y="1023"/>
                </a:lnTo>
                <a:lnTo>
                  <a:pt x="209" y="1016"/>
                </a:lnTo>
                <a:lnTo>
                  <a:pt x="243" y="1016"/>
                </a:lnTo>
                <a:lnTo>
                  <a:pt x="250" y="1016"/>
                </a:lnTo>
                <a:lnTo>
                  <a:pt x="250" y="1009"/>
                </a:lnTo>
                <a:lnTo>
                  <a:pt x="256" y="1009"/>
                </a:lnTo>
                <a:lnTo>
                  <a:pt x="270" y="1009"/>
                </a:lnTo>
                <a:lnTo>
                  <a:pt x="270" y="1003"/>
                </a:lnTo>
                <a:lnTo>
                  <a:pt x="283" y="1003"/>
                </a:lnTo>
                <a:lnTo>
                  <a:pt x="290" y="1003"/>
                </a:lnTo>
                <a:lnTo>
                  <a:pt x="290" y="996"/>
                </a:lnTo>
                <a:lnTo>
                  <a:pt x="310" y="996"/>
                </a:lnTo>
                <a:lnTo>
                  <a:pt x="317" y="996"/>
                </a:lnTo>
                <a:lnTo>
                  <a:pt x="324" y="996"/>
                </a:lnTo>
                <a:lnTo>
                  <a:pt x="324" y="990"/>
                </a:lnTo>
                <a:lnTo>
                  <a:pt x="330" y="990"/>
                </a:lnTo>
                <a:lnTo>
                  <a:pt x="337" y="990"/>
                </a:lnTo>
                <a:lnTo>
                  <a:pt x="337" y="983"/>
                </a:lnTo>
                <a:lnTo>
                  <a:pt x="344" y="983"/>
                </a:lnTo>
                <a:lnTo>
                  <a:pt x="357" y="983"/>
                </a:lnTo>
                <a:lnTo>
                  <a:pt x="364" y="983"/>
                </a:lnTo>
                <a:lnTo>
                  <a:pt x="364" y="976"/>
                </a:lnTo>
                <a:lnTo>
                  <a:pt x="377" y="976"/>
                </a:lnTo>
                <a:lnTo>
                  <a:pt x="384" y="976"/>
                </a:lnTo>
                <a:lnTo>
                  <a:pt x="384" y="970"/>
                </a:lnTo>
                <a:lnTo>
                  <a:pt x="398" y="970"/>
                </a:lnTo>
                <a:lnTo>
                  <a:pt x="425" y="970"/>
                </a:lnTo>
                <a:lnTo>
                  <a:pt x="438" y="970"/>
                </a:lnTo>
                <a:lnTo>
                  <a:pt x="438" y="963"/>
                </a:lnTo>
                <a:lnTo>
                  <a:pt x="465" y="963"/>
                </a:lnTo>
                <a:lnTo>
                  <a:pt x="472" y="963"/>
                </a:lnTo>
                <a:lnTo>
                  <a:pt x="472" y="956"/>
                </a:lnTo>
                <a:lnTo>
                  <a:pt x="485" y="956"/>
                </a:lnTo>
                <a:lnTo>
                  <a:pt x="492" y="956"/>
                </a:lnTo>
                <a:lnTo>
                  <a:pt x="492" y="950"/>
                </a:lnTo>
                <a:lnTo>
                  <a:pt x="512" y="950"/>
                </a:lnTo>
                <a:lnTo>
                  <a:pt x="519" y="950"/>
                </a:lnTo>
                <a:lnTo>
                  <a:pt x="519" y="943"/>
                </a:lnTo>
                <a:lnTo>
                  <a:pt x="526" y="943"/>
                </a:lnTo>
                <a:lnTo>
                  <a:pt x="539" y="943"/>
                </a:lnTo>
                <a:lnTo>
                  <a:pt x="539" y="936"/>
                </a:lnTo>
                <a:lnTo>
                  <a:pt x="553" y="936"/>
                </a:lnTo>
                <a:lnTo>
                  <a:pt x="559" y="936"/>
                </a:lnTo>
                <a:lnTo>
                  <a:pt x="559" y="930"/>
                </a:lnTo>
                <a:lnTo>
                  <a:pt x="573" y="930"/>
                </a:lnTo>
                <a:lnTo>
                  <a:pt x="579" y="930"/>
                </a:lnTo>
                <a:lnTo>
                  <a:pt x="593" y="930"/>
                </a:lnTo>
                <a:lnTo>
                  <a:pt x="593" y="923"/>
                </a:lnTo>
                <a:lnTo>
                  <a:pt x="606" y="923"/>
                </a:lnTo>
                <a:lnTo>
                  <a:pt x="613" y="923"/>
                </a:lnTo>
                <a:lnTo>
                  <a:pt x="620" y="923"/>
                </a:lnTo>
                <a:lnTo>
                  <a:pt x="620" y="916"/>
                </a:lnTo>
                <a:lnTo>
                  <a:pt x="633" y="916"/>
                </a:lnTo>
                <a:lnTo>
                  <a:pt x="633" y="910"/>
                </a:lnTo>
                <a:lnTo>
                  <a:pt x="640" y="910"/>
                </a:lnTo>
                <a:lnTo>
                  <a:pt x="647" y="910"/>
                </a:lnTo>
                <a:lnTo>
                  <a:pt x="647" y="903"/>
                </a:lnTo>
                <a:lnTo>
                  <a:pt x="667" y="903"/>
                </a:lnTo>
                <a:lnTo>
                  <a:pt x="674" y="903"/>
                </a:lnTo>
                <a:lnTo>
                  <a:pt x="694" y="903"/>
                </a:lnTo>
                <a:lnTo>
                  <a:pt x="694" y="897"/>
                </a:lnTo>
                <a:lnTo>
                  <a:pt x="701" y="897"/>
                </a:lnTo>
                <a:lnTo>
                  <a:pt x="714" y="897"/>
                </a:lnTo>
                <a:lnTo>
                  <a:pt x="714" y="890"/>
                </a:lnTo>
                <a:lnTo>
                  <a:pt x="721" y="890"/>
                </a:lnTo>
                <a:lnTo>
                  <a:pt x="721" y="883"/>
                </a:lnTo>
                <a:lnTo>
                  <a:pt x="728" y="883"/>
                </a:lnTo>
                <a:lnTo>
                  <a:pt x="734" y="883"/>
                </a:lnTo>
                <a:lnTo>
                  <a:pt x="754" y="883"/>
                </a:lnTo>
                <a:lnTo>
                  <a:pt x="754" y="877"/>
                </a:lnTo>
                <a:lnTo>
                  <a:pt x="761" y="877"/>
                </a:lnTo>
                <a:lnTo>
                  <a:pt x="761" y="870"/>
                </a:lnTo>
                <a:lnTo>
                  <a:pt x="775" y="870"/>
                </a:lnTo>
                <a:lnTo>
                  <a:pt x="781" y="870"/>
                </a:lnTo>
                <a:lnTo>
                  <a:pt x="781" y="863"/>
                </a:lnTo>
                <a:lnTo>
                  <a:pt x="788" y="863"/>
                </a:lnTo>
                <a:lnTo>
                  <a:pt x="788" y="857"/>
                </a:lnTo>
                <a:lnTo>
                  <a:pt x="802" y="857"/>
                </a:lnTo>
                <a:lnTo>
                  <a:pt x="808" y="857"/>
                </a:lnTo>
                <a:lnTo>
                  <a:pt x="808" y="850"/>
                </a:lnTo>
                <a:lnTo>
                  <a:pt x="822" y="850"/>
                </a:lnTo>
                <a:lnTo>
                  <a:pt x="822" y="843"/>
                </a:lnTo>
                <a:lnTo>
                  <a:pt x="835" y="843"/>
                </a:lnTo>
                <a:lnTo>
                  <a:pt x="849" y="843"/>
                </a:lnTo>
                <a:lnTo>
                  <a:pt x="849" y="837"/>
                </a:lnTo>
                <a:lnTo>
                  <a:pt x="882" y="837"/>
                </a:lnTo>
                <a:lnTo>
                  <a:pt x="896" y="837"/>
                </a:lnTo>
                <a:lnTo>
                  <a:pt x="896" y="830"/>
                </a:lnTo>
                <a:lnTo>
                  <a:pt x="903" y="830"/>
                </a:lnTo>
                <a:lnTo>
                  <a:pt x="909" y="830"/>
                </a:lnTo>
                <a:lnTo>
                  <a:pt x="909" y="823"/>
                </a:lnTo>
                <a:lnTo>
                  <a:pt x="916" y="823"/>
                </a:lnTo>
                <a:lnTo>
                  <a:pt x="930" y="823"/>
                </a:lnTo>
                <a:lnTo>
                  <a:pt x="930" y="817"/>
                </a:lnTo>
                <a:lnTo>
                  <a:pt x="943" y="817"/>
                </a:lnTo>
                <a:lnTo>
                  <a:pt x="950" y="817"/>
                </a:lnTo>
                <a:lnTo>
                  <a:pt x="950" y="810"/>
                </a:lnTo>
                <a:lnTo>
                  <a:pt x="970" y="810"/>
                </a:lnTo>
                <a:lnTo>
                  <a:pt x="983" y="810"/>
                </a:lnTo>
                <a:lnTo>
                  <a:pt x="983" y="804"/>
                </a:lnTo>
                <a:lnTo>
                  <a:pt x="990" y="804"/>
                </a:lnTo>
                <a:lnTo>
                  <a:pt x="1004" y="804"/>
                </a:lnTo>
                <a:lnTo>
                  <a:pt x="1004" y="797"/>
                </a:lnTo>
                <a:lnTo>
                  <a:pt x="1010" y="797"/>
                </a:lnTo>
                <a:lnTo>
                  <a:pt x="1031" y="797"/>
                </a:lnTo>
                <a:lnTo>
                  <a:pt x="1031" y="790"/>
                </a:lnTo>
                <a:lnTo>
                  <a:pt x="1037" y="790"/>
                </a:lnTo>
                <a:lnTo>
                  <a:pt x="1051" y="790"/>
                </a:lnTo>
                <a:lnTo>
                  <a:pt x="1051" y="784"/>
                </a:lnTo>
                <a:lnTo>
                  <a:pt x="1064" y="784"/>
                </a:lnTo>
                <a:lnTo>
                  <a:pt x="1084" y="784"/>
                </a:lnTo>
                <a:lnTo>
                  <a:pt x="1091" y="784"/>
                </a:lnTo>
                <a:lnTo>
                  <a:pt x="1091" y="777"/>
                </a:lnTo>
                <a:lnTo>
                  <a:pt x="1098" y="777"/>
                </a:lnTo>
                <a:lnTo>
                  <a:pt x="1111" y="777"/>
                </a:lnTo>
                <a:lnTo>
                  <a:pt x="1125" y="777"/>
                </a:lnTo>
                <a:lnTo>
                  <a:pt x="1125" y="770"/>
                </a:lnTo>
                <a:lnTo>
                  <a:pt x="1145" y="770"/>
                </a:lnTo>
                <a:lnTo>
                  <a:pt x="1152" y="770"/>
                </a:lnTo>
                <a:lnTo>
                  <a:pt x="1152" y="764"/>
                </a:lnTo>
                <a:lnTo>
                  <a:pt x="1158" y="764"/>
                </a:lnTo>
                <a:lnTo>
                  <a:pt x="1158" y="757"/>
                </a:lnTo>
                <a:lnTo>
                  <a:pt x="1165" y="757"/>
                </a:lnTo>
                <a:lnTo>
                  <a:pt x="1179" y="757"/>
                </a:lnTo>
                <a:lnTo>
                  <a:pt x="1179" y="750"/>
                </a:lnTo>
                <a:lnTo>
                  <a:pt x="1185" y="750"/>
                </a:lnTo>
                <a:lnTo>
                  <a:pt x="1185" y="744"/>
                </a:lnTo>
                <a:lnTo>
                  <a:pt x="1199" y="744"/>
                </a:lnTo>
                <a:lnTo>
                  <a:pt x="1212" y="744"/>
                </a:lnTo>
                <a:lnTo>
                  <a:pt x="1212" y="737"/>
                </a:lnTo>
                <a:lnTo>
                  <a:pt x="1232" y="737"/>
                </a:lnTo>
                <a:lnTo>
                  <a:pt x="1239" y="737"/>
                </a:lnTo>
                <a:lnTo>
                  <a:pt x="1246" y="737"/>
                </a:lnTo>
                <a:lnTo>
                  <a:pt x="1246" y="730"/>
                </a:lnTo>
                <a:lnTo>
                  <a:pt x="1266" y="730"/>
                </a:lnTo>
                <a:lnTo>
                  <a:pt x="1273" y="730"/>
                </a:lnTo>
                <a:lnTo>
                  <a:pt x="1273" y="724"/>
                </a:lnTo>
                <a:lnTo>
                  <a:pt x="1327" y="724"/>
                </a:lnTo>
                <a:lnTo>
                  <a:pt x="1327" y="717"/>
                </a:lnTo>
                <a:lnTo>
                  <a:pt x="1340" y="717"/>
                </a:lnTo>
                <a:lnTo>
                  <a:pt x="1347" y="717"/>
                </a:lnTo>
                <a:lnTo>
                  <a:pt x="1347" y="710"/>
                </a:lnTo>
                <a:lnTo>
                  <a:pt x="1354" y="710"/>
                </a:lnTo>
                <a:lnTo>
                  <a:pt x="1360" y="710"/>
                </a:lnTo>
                <a:lnTo>
                  <a:pt x="1360" y="704"/>
                </a:lnTo>
                <a:lnTo>
                  <a:pt x="1381" y="704"/>
                </a:lnTo>
                <a:lnTo>
                  <a:pt x="1387" y="704"/>
                </a:lnTo>
                <a:lnTo>
                  <a:pt x="1408" y="704"/>
                </a:lnTo>
                <a:lnTo>
                  <a:pt x="1408" y="697"/>
                </a:lnTo>
                <a:lnTo>
                  <a:pt x="1428" y="697"/>
                </a:lnTo>
                <a:lnTo>
                  <a:pt x="1434" y="697"/>
                </a:lnTo>
                <a:lnTo>
                  <a:pt x="1441" y="697"/>
                </a:lnTo>
                <a:lnTo>
                  <a:pt x="1441" y="691"/>
                </a:lnTo>
                <a:lnTo>
                  <a:pt x="1448" y="691"/>
                </a:lnTo>
                <a:lnTo>
                  <a:pt x="1482" y="691"/>
                </a:lnTo>
                <a:lnTo>
                  <a:pt x="1482" y="684"/>
                </a:lnTo>
                <a:lnTo>
                  <a:pt x="1482" y="677"/>
                </a:lnTo>
                <a:lnTo>
                  <a:pt x="1488" y="677"/>
                </a:lnTo>
                <a:lnTo>
                  <a:pt x="1495" y="677"/>
                </a:lnTo>
                <a:lnTo>
                  <a:pt x="1502" y="677"/>
                </a:lnTo>
                <a:lnTo>
                  <a:pt x="1502" y="671"/>
                </a:lnTo>
                <a:lnTo>
                  <a:pt x="1515" y="671"/>
                </a:lnTo>
                <a:lnTo>
                  <a:pt x="1515" y="664"/>
                </a:lnTo>
                <a:lnTo>
                  <a:pt x="1522" y="664"/>
                </a:lnTo>
                <a:lnTo>
                  <a:pt x="1529" y="664"/>
                </a:lnTo>
                <a:lnTo>
                  <a:pt x="1535" y="664"/>
                </a:lnTo>
                <a:lnTo>
                  <a:pt x="1535" y="657"/>
                </a:lnTo>
                <a:lnTo>
                  <a:pt x="1549" y="657"/>
                </a:lnTo>
                <a:lnTo>
                  <a:pt x="1556" y="657"/>
                </a:lnTo>
                <a:lnTo>
                  <a:pt x="1556" y="651"/>
                </a:lnTo>
                <a:lnTo>
                  <a:pt x="1562" y="651"/>
                </a:lnTo>
                <a:lnTo>
                  <a:pt x="1576" y="651"/>
                </a:lnTo>
                <a:lnTo>
                  <a:pt x="1576" y="644"/>
                </a:lnTo>
                <a:lnTo>
                  <a:pt x="1583" y="644"/>
                </a:lnTo>
                <a:lnTo>
                  <a:pt x="1596" y="644"/>
                </a:lnTo>
                <a:lnTo>
                  <a:pt x="1596" y="637"/>
                </a:lnTo>
                <a:lnTo>
                  <a:pt x="1603" y="637"/>
                </a:lnTo>
                <a:lnTo>
                  <a:pt x="1630" y="637"/>
                </a:lnTo>
                <a:lnTo>
                  <a:pt x="1630" y="631"/>
                </a:lnTo>
                <a:lnTo>
                  <a:pt x="1643" y="631"/>
                </a:lnTo>
                <a:lnTo>
                  <a:pt x="1650" y="631"/>
                </a:lnTo>
                <a:lnTo>
                  <a:pt x="1650" y="624"/>
                </a:lnTo>
                <a:lnTo>
                  <a:pt x="1670" y="624"/>
                </a:lnTo>
                <a:lnTo>
                  <a:pt x="1684" y="624"/>
                </a:lnTo>
                <a:lnTo>
                  <a:pt x="1684" y="617"/>
                </a:lnTo>
                <a:lnTo>
                  <a:pt x="1690" y="617"/>
                </a:lnTo>
                <a:lnTo>
                  <a:pt x="1690" y="611"/>
                </a:lnTo>
                <a:lnTo>
                  <a:pt x="1704" y="611"/>
                </a:lnTo>
                <a:lnTo>
                  <a:pt x="1710" y="611"/>
                </a:lnTo>
                <a:lnTo>
                  <a:pt x="1717" y="611"/>
                </a:lnTo>
                <a:lnTo>
                  <a:pt x="1717" y="604"/>
                </a:lnTo>
                <a:lnTo>
                  <a:pt x="1724" y="604"/>
                </a:lnTo>
                <a:lnTo>
                  <a:pt x="1724" y="598"/>
                </a:lnTo>
                <a:lnTo>
                  <a:pt x="1731" y="598"/>
                </a:lnTo>
                <a:lnTo>
                  <a:pt x="1758" y="598"/>
                </a:lnTo>
                <a:lnTo>
                  <a:pt x="1758" y="591"/>
                </a:lnTo>
                <a:lnTo>
                  <a:pt x="1764" y="591"/>
                </a:lnTo>
                <a:lnTo>
                  <a:pt x="1764" y="584"/>
                </a:lnTo>
                <a:lnTo>
                  <a:pt x="1771" y="584"/>
                </a:lnTo>
                <a:lnTo>
                  <a:pt x="1785" y="584"/>
                </a:lnTo>
                <a:lnTo>
                  <a:pt x="1785" y="578"/>
                </a:lnTo>
                <a:lnTo>
                  <a:pt x="1805" y="578"/>
                </a:lnTo>
                <a:lnTo>
                  <a:pt x="1818" y="578"/>
                </a:lnTo>
                <a:lnTo>
                  <a:pt x="1818" y="571"/>
                </a:lnTo>
                <a:lnTo>
                  <a:pt x="1825" y="571"/>
                </a:lnTo>
                <a:lnTo>
                  <a:pt x="1825" y="564"/>
                </a:lnTo>
                <a:lnTo>
                  <a:pt x="1832" y="564"/>
                </a:lnTo>
                <a:lnTo>
                  <a:pt x="1832" y="558"/>
                </a:lnTo>
                <a:lnTo>
                  <a:pt x="1845" y="558"/>
                </a:lnTo>
                <a:lnTo>
                  <a:pt x="1845" y="551"/>
                </a:lnTo>
                <a:lnTo>
                  <a:pt x="1859" y="551"/>
                </a:lnTo>
                <a:lnTo>
                  <a:pt x="1865" y="551"/>
                </a:lnTo>
                <a:lnTo>
                  <a:pt x="1865" y="544"/>
                </a:lnTo>
                <a:lnTo>
                  <a:pt x="1872" y="544"/>
                </a:lnTo>
                <a:lnTo>
                  <a:pt x="1892" y="544"/>
                </a:lnTo>
                <a:lnTo>
                  <a:pt x="1899" y="544"/>
                </a:lnTo>
                <a:lnTo>
                  <a:pt x="1899" y="538"/>
                </a:lnTo>
                <a:lnTo>
                  <a:pt x="1906" y="538"/>
                </a:lnTo>
                <a:lnTo>
                  <a:pt x="1906" y="531"/>
                </a:lnTo>
                <a:lnTo>
                  <a:pt x="1912" y="531"/>
                </a:lnTo>
                <a:lnTo>
                  <a:pt x="1912" y="524"/>
                </a:lnTo>
                <a:lnTo>
                  <a:pt x="1919" y="524"/>
                </a:lnTo>
                <a:lnTo>
                  <a:pt x="1926" y="524"/>
                </a:lnTo>
                <a:lnTo>
                  <a:pt x="1933" y="524"/>
                </a:lnTo>
                <a:lnTo>
                  <a:pt x="1933" y="518"/>
                </a:lnTo>
                <a:lnTo>
                  <a:pt x="1946" y="518"/>
                </a:lnTo>
                <a:lnTo>
                  <a:pt x="1946" y="511"/>
                </a:lnTo>
                <a:lnTo>
                  <a:pt x="1960" y="511"/>
                </a:lnTo>
                <a:lnTo>
                  <a:pt x="1966" y="511"/>
                </a:lnTo>
                <a:lnTo>
                  <a:pt x="1980" y="511"/>
                </a:lnTo>
                <a:lnTo>
                  <a:pt x="1980" y="505"/>
                </a:lnTo>
                <a:lnTo>
                  <a:pt x="1993" y="505"/>
                </a:lnTo>
                <a:lnTo>
                  <a:pt x="1993" y="498"/>
                </a:lnTo>
                <a:lnTo>
                  <a:pt x="2000" y="498"/>
                </a:lnTo>
                <a:lnTo>
                  <a:pt x="2000" y="491"/>
                </a:lnTo>
                <a:lnTo>
                  <a:pt x="2007" y="491"/>
                </a:lnTo>
                <a:lnTo>
                  <a:pt x="2013" y="491"/>
                </a:lnTo>
                <a:lnTo>
                  <a:pt x="2013" y="485"/>
                </a:lnTo>
                <a:lnTo>
                  <a:pt x="2020" y="485"/>
                </a:lnTo>
                <a:lnTo>
                  <a:pt x="2027" y="485"/>
                </a:lnTo>
                <a:lnTo>
                  <a:pt x="2034" y="485"/>
                </a:lnTo>
                <a:lnTo>
                  <a:pt x="2034" y="478"/>
                </a:lnTo>
                <a:lnTo>
                  <a:pt x="2054" y="478"/>
                </a:lnTo>
                <a:lnTo>
                  <a:pt x="2074" y="478"/>
                </a:lnTo>
                <a:lnTo>
                  <a:pt x="2074" y="471"/>
                </a:lnTo>
                <a:lnTo>
                  <a:pt x="2081" y="471"/>
                </a:lnTo>
                <a:lnTo>
                  <a:pt x="2094" y="471"/>
                </a:lnTo>
                <a:lnTo>
                  <a:pt x="2094" y="465"/>
                </a:lnTo>
                <a:lnTo>
                  <a:pt x="2101" y="465"/>
                </a:lnTo>
                <a:lnTo>
                  <a:pt x="2114" y="465"/>
                </a:lnTo>
                <a:lnTo>
                  <a:pt x="2114" y="458"/>
                </a:lnTo>
                <a:lnTo>
                  <a:pt x="2121" y="458"/>
                </a:lnTo>
                <a:lnTo>
                  <a:pt x="2128" y="458"/>
                </a:lnTo>
                <a:lnTo>
                  <a:pt x="2135" y="458"/>
                </a:lnTo>
                <a:lnTo>
                  <a:pt x="2135" y="451"/>
                </a:lnTo>
                <a:lnTo>
                  <a:pt x="2141" y="451"/>
                </a:lnTo>
                <a:lnTo>
                  <a:pt x="2148" y="451"/>
                </a:lnTo>
                <a:lnTo>
                  <a:pt x="2148" y="445"/>
                </a:lnTo>
                <a:lnTo>
                  <a:pt x="2155" y="445"/>
                </a:lnTo>
                <a:lnTo>
                  <a:pt x="2155" y="438"/>
                </a:lnTo>
                <a:lnTo>
                  <a:pt x="2162" y="438"/>
                </a:lnTo>
                <a:lnTo>
                  <a:pt x="2168" y="438"/>
                </a:lnTo>
                <a:lnTo>
                  <a:pt x="2168" y="431"/>
                </a:lnTo>
                <a:lnTo>
                  <a:pt x="2175" y="431"/>
                </a:lnTo>
                <a:lnTo>
                  <a:pt x="2182" y="431"/>
                </a:lnTo>
                <a:lnTo>
                  <a:pt x="2188" y="431"/>
                </a:lnTo>
                <a:lnTo>
                  <a:pt x="2188" y="425"/>
                </a:lnTo>
                <a:lnTo>
                  <a:pt x="2209" y="425"/>
                </a:lnTo>
                <a:lnTo>
                  <a:pt x="2215" y="425"/>
                </a:lnTo>
                <a:lnTo>
                  <a:pt x="2215" y="418"/>
                </a:lnTo>
                <a:lnTo>
                  <a:pt x="2222" y="418"/>
                </a:lnTo>
                <a:lnTo>
                  <a:pt x="2229" y="418"/>
                </a:lnTo>
                <a:lnTo>
                  <a:pt x="2236" y="418"/>
                </a:lnTo>
                <a:lnTo>
                  <a:pt x="2236" y="412"/>
                </a:lnTo>
                <a:lnTo>
                  <a:pt x="2249" y="412"/>
                </a:lnTo>
                <a:lnTo>
                  <a:pt x="2296" y="412"/>
                </a:lnTo>
                <a:lnTo>
                  <a:pt x="2296" y="405"/>
                </a:lnTo>
                <a:lnTo>
                  <a:pt x="2310" y="405"/>
                </a:lnTo>
                <a:lnTo>
                  <a:pt x="2316" y="405"/>
                </a:lnTo>
                <a:lnTo>
                  <a:pt x="2316" y="398"/>
                </a:lnTo>
                <a:lnTo>
                  <a:pt x="2337" y="398"/>
                </a:lnTo>
                <a:lnTo>
                  <a:pt x="2357" y="398"/>
                </a:lnTo>
                <a:lnTo>
                  <a:pt x="2357" y="392"/>
                </a:lnTo>
                <a:lnTo>
                  <a:pt x="2363" y="392"/>
                </a:lnTo>
                <a:lnTo>
                  <a:pt x="2377" y="392"/>
                </a:lnTo>
                <a:lnTo>
                  <a:pt x="2377" y="385"/>
                </a:lnTo>
                <a:lnTo>
                  <a:pt x="2384" y="385"/>
                </a:lnTo>
                <a:lnTo>
                  <a:pt x="2384" y="378"/>
                </a:lnTo>
                <a:lnTo>
                  <a:pt x="2411" y="378"/>
                </a:lnTo>
                <a:lnTo>
                  <a:pt x="2451" y="378"/>
                </a:lnTo>
                <a:lnTo>
                  <a:pt x="2451" y="372"/>
                </a:lnTo>
                <a:lnTo>
                  <a:pt x="2458" y="372"/>
                </a:lnTo>
                <a:lnTo>
                  <a:pt x="2458" y="365"/>
                </a:lnTo>
                <a:lnTo>
                  <a:pt x="2464" y="365"/>
                </a:lnTo>
                <a:lnTo>
                  <a:pt x="2471" y="365"/>
                </a:lnTo>
                <a:lnTo>
                  <a:pt x="2471" y="358"/>
                </a:lnTo>
                <a:lnTo>
                  <a:pt x="2512" y="358"/>
                </a:lnTo>
                <a:lnTo>
                  <a:pt x="2518" y="358"/>
                </a:lnTo>
                <a:lnTo>
                  <a:pt x="2539" y="358"/>
                </a:lnTo>
                <a:lnTo>
                  <a:pt x="2539" y="352"/>
                </a:lnTo>
                <a:lnTo>
                  <a:pt x="2545" y="352"/>
                </a:lnTo>
                <a:lnTo>
                  <a:pt x="2559" y="352"/>
                </a:lnTo>
                <a:lnTo>
                  <a:pt x="2559" y="345"/>
                </a:lnTo>
                <a:lnTo>
                  <a:pt x="2572" y="345"/>
                </a:lnTo>
                <a:lnTo>
                  <a:pt x="2586" y="345"/>
                </a:lnTo>
                <a:lnTo>
                  <a:pt x="2586" y="338"/>
                </a:lnTo>
                <a:lnTo>
                  <a:pt x="2599" y="338"/>
                </a:lnTo>
                <a:lnTo>
                  <a:pt x="2606" y="338"/>
                </a:lnTo>
                <a:lnTo>
                  <a:pt x="2606" y="332"/>
                </a:lnTo>
                <a:lnTo>
                  <a:pt x="2613" y="332"/>
                </a:lnTo>
                <a:lnTo>
                  <a:pt x="2613" y="325"/>
                </a:lnTo>
                <a:lnTo>
                  <a:pt x="2619" y="325"/>
                </a:lnTo>
                <a:lnTo>
                  <a:pt x="2626" y="325"/>
                </a:lnTo>
                <a:lnTo>
                  <a:pt x="2626" y="319"/>
                </a:lnTo>
                <a:lnTo>
                  <a:pt x="2633" y="319"/>
                </a:lnTo>
                <a:lnTo>
                  <a:pt x="2646" y="319"/>
                </a:lnTo>
                <a:lnTo>
                  <a:pt x="2653" y="319"/>
                </a:lnTo>
                <a:lnTo>
                  <a:pt x="2653" y="312"/>
                </a:lnTo>
                <a:lnTo>
                  <a:pt x="2714" y="312"/>
                </a:lnTo>
                <a:lnTo>
                  <a:pt x="2714" y="305"/>
                </a:lnTo>
                <a:lnTo>
                  <a:pt x="2720" y="305"/>
                </a:lnTo>
                <a:lnTo>
                  <a:pt x="2727" y="305"/>
                </a:lnTo>
                <a:lnTo>
                  <a:pt x="2734" y="305"/>
                </a:lnTo>
                <a:lnTo>
                  <a:pt x="2734" y="299"/>
                </a:lnTo>
                <a:lnTo>
                  <a:pt x="2761" y="299"/>
                </a:lnTo>
                <a:lnTo>
                  <a:pt x="2761" y="292"/>
                </a:lnTo>
                <a:lnTo>
                  <a:pt x="2767" y="292"/>
                </a:lnTo>
                <a:lnTo>
                  <a:pt x="2781" y="292"/>
                </a:lnTo>
                <a:lnTo>
                  <a:pt x="2781" y="285"/>
                </a:lnTo>
                <a:lnTo>
                  <a:pt x="2801" y="285"/>
                </a:lnTo>
                <a:lnTo>
                  <a:pt x="2828" y="285"/>
                </a:lnTo>
                <a:lnTo>
                  <a:pt x="2828" y="279"/>
                </a:lnTo>
                <a:lnTo>
                  <a:pt x="2855" y="279"/>
                </a:lnTo>
                <a:lnTo>
                  <a:pt x="2862" y="279"/>
                </a:lnTo>
                <a:lnTo>
                  <a:pt x="2875" y="279"/>
                </a:lnTo>
                <a:lnTo>
                  <a:pt x="2875" y="272"/>
                </a:lnTo>
                <a:lnTo>
                  <a:pt x="2895" y="272"/>
                </a:lnTo>
                <a:lnTo>
                  <a:pt x="2902" y="272"/>
                </a:lnTo>
                <a:lnTo>
                  <a:pt x="2902" y="265"/>
                </a:lnTo>
                <a:lnTo>
                  <a:pt x="2909" y="265"/>
                </a:lnTo>
                <a:lnTo>
                  <a:pt x="2936" y="265"/>
                </a:lnTo>
                <a:lnTo>
                  <a:pt x="2936" y="259"/>
                </a:lnTo>
                <a:lnTo>
                  <a:pt x="2949" y="259"/>
                </a:lnTo>
                <a:lnTo>
                  <a:pt x="2949" y="252"/>
                </a:lnTo>
                <a:lnTo>
                  <a:pt x="2956" y="252"/>
                </a:lnTo>
                <a:lnTo>
                  <a:pt x="2976" y="252"/>
                </a:lnTo>
                <a:lnTo>
                  <a:pt x="2976" y="245"/>
                </a:lnTo>
                <a:lnTo>
                  <a:pt x="2983" y="245"/>
                </a:lnTo>
                <a:lnTo>
                  <a:pt x="2983" y="239"/>
                </a:lnTo>
                <a:lnTo>
                  <a:pt x="2996" y="239"/>
                </a:lnTo>
                <a:lnTo>
                  <a:pt x="2996" y="232"/>
                </a:lnTo>
                <a:lnTo>
                  <a:pt x="3010" y="232"/>
                </a:lnTo>
                <a:lnTo>
                  <a:pt x="3017" y="232"/>
                </a:lnTo>
                <a:lnTo>
                  <a:pt x="3017" y="226"/>
                </a:lnTo>
                <a:lnTo>
                  <a:pt x="3037" y="226"/>
                </a:lnTo>
                <a:lnTo>
                  <a:pt x="3043" y="226"/>
                </a:lnTo>
                <a:lnTo>
                  <a:pt x="3043" y="219"/>
                </a:lnTo>
                <a:lnTo>
                  <a:pt x="3057" y="219"/>
                </a:lnTo>
                <a:lnTo>
                  <a:pt x="3070" y="219"/>
                </a:lnTo>
                <a:lnTo>
                  <a:pt x="3070" y="212"/>
                </a:lnTo>
                <a:lnTo>
                  <a:pt x="3077" y="212"/>
                </a:lnTo>
                <a:lnTo>
                  <a:pt x="3077" y="206"/>
                </a:lnTo>
                <a:lnTo>
                  <a:pt x="3084" y="206"/>
                </a:lnTo>
                <a:lnTo>
                  <a:pt x="3084" y="199"/>
                </a:lnTo>
                <a:lnTo>
                  <a:pt x="3091" y="199"/>
                </a:lnTo>
                <a:lnTo>
                  <a:pt x="3104" y="199"/>
                </a:lnTo>
                <a:lnTo>
                  <a:pt x="3104" y="192"/>
                </a:lnTo>
                <a:lnTo>
                  <a:pt x="3118" y="192"/>
                </a:lnTo>
                <a:lnTo>
                  <a:pt x="3118" y="186"/>
                </a:lnTo>
                <a:lnTo>
                  <a:pt x="3131" y="186"/>
                </a:lnTo>
                <a:lnTo>
                  <a:pt x="3138" y="186"/>
                </a:lnTo>
                <a:lnTo>
                  <a:pt x="3138" y="179"/>
                </a:lnTo>
                <a:lnTo>
                  <a:pt x="3198" y="179"/>
                </a:lnTo>
                <a:lnTo>
                  <a:pt x="3205" y="179"/>
                </a:lnTo>
                <a:lnTo>
                  <a:pt x="3205" y="172"/>
                </a:lnTo>
                <a:lnTo>
                  <a:pt x="3212" y="172"/>
                </a:lnTo>
                <a:lnTo>
                  <a:pt x="3218" y="172"/>
                </a:lnTo>
                <a:lnTo>
                  <a:pt x="3218" y="166"/>
                </a:lnTo>
                <a:lnTo>
                  <a:pt x="3266" y="166"/>
                </a:lnTo>
                <a:lnTo>
                  <a:pt x="3319" y="166"/>
                </a:lnTo>
                <a:lnTo>
                  <a:pt x="3319" y="159"/>
                </a:lnTo>
                <a:lnTo>
                  <a:pt x="3340" y="159"/>
                </a:lnTo>
                <a:lnTo>
                  <a:pt x="3360" y="159"/>
                </a:lnTo>
                <a:lnTo>
                  <a:pt x="3360" y="152"/>
                </a:lnTo>
                <a:lnTo>
                  <a:pt x="3360" y="146"/>
                </a:lnTo>
                <a:lnTo>
                  <a:pt x="3373" y="146"/>
                </a:lnTo>
                <a:lnTo>
                  <a:pt x="3373" y="139"/>
                </a:lnTo>
                <a:lnTo>
                  <a:pt x="3387" y="139"/>
                </a:lnTo>
                <a:lnTo>
                  <a:pt x="3394" y="139"/>
                </a:lnTo>
                <a:lnTo>
                  <a:pt x="3394" y="132"/>
                </a:lnTo>
                <a:lnTo>
                  <a:pt x="3414" y="132"/>
                </a:lnTo>
                <a:lnTo>
                  <a:pt x="3434" y="132"/>
                </a:lnTo>
                <a:lnTo>
                  <a:pt x="3434" y="126"/>
                </a:lnTo>
                <a:lnTo>
                  <a:pt x="3447" y="126"/>
                </a:lnTo>
                <a:lnTo>
                  <a:pt x="3447" y="119"/>
                </a:lnTo>
                <a:lnTo>
                  <a:pt x="3461" y="119"/>
                </a:lnTo>
                <a:lnTo>
                  <a:pt x="3461" y="113"/>
                </a:lnTo>
                <a:lnTo>
                  <a:pt x="3468" y="113"/>
                </a:lnTo>
                <a:lnTo>
                  <a:pt x="3468" y="106"/>
                </a:lnTo>
                <a:lnTo>
                  <a:pt x="3501" y="106"/>
                </a:lnTo>
                <a:lnTo>
                  <a:pt x="3501" y="99"/>
                </a:lnTo>
                <a:lnTo>
                  <a:pt x="3501" y="93"/>
                </a:lnTo>
                <a:lnTo>
                  <a:pt x="3508" y="93"/>
                </a:lnTo>
                <a:lnTo>
                  <a:pt x="3508" y="86"/>
                </a:lnTo>
                <a:lnTo>
                  <a:pt x="3521" y="86"/>
                </a:lnTo>
                <a:lnTo>
                  <a:pt x="3521" y="79"/>
                </a:lnTo>
                <a:lnTo>
                  <a:pt x="3575" y="79"/>
                </a:lnTo>
                <a:lnTo>
                  <a:pt x="3582" y="79"/>
                </a:lnTo>
                <a:lnTo>
                  <a:pt x="3582" y="73"/>
                </a:lnTo>
                <a:lnTo>
                  <a:pt x="3609" y="73"/>
                </a:lnTo>
                <a:lnTo>
                  <a:pt x="3609" y="66"/>
                </a:lnTo>
                <a:lnTo>
                  <a:pt x="3649" y="66"/>
                </a:lnTo>
                <a:lnTo>
                  <a:pt x="3649" y="59"/>
                </a:lnTo>
                <a:lnTo>
                  <a:pt x="3656" y="59"/>
                </a:lnTo>
                <a:lnTo>
                  <a:pt x="3683" y="59"/>
                </a:lnTo>
                <a:lnTo>
                  <a:pt x="3683" y="53"/>
                </a:lnTo>
                <a:lnTo>
                  <a:pt x="3690" y="53"/>
                </a:lnTo>
                <a:lnTo>
                  <a:pt x="3690" y="46"/>
                </a:lnTo>
                <a:lnTo>
                  <a:pt x="3804" y="46"/>
                </a:lnTo>
                <a:lnTo>
                  <a:pt x="3804" y="39"/>
                </a:lnTo>
                <a:lnTo>
                  <a:pt x="3811" y="39"/>
                </a:lnTo>
                <a:lnTo>
                  <a:pt x="3824" y="39"/>
                </a:lnTo>
                <a:lnTo>
                  <a:pt x="3824" y="33"/>
                </a:lnTo>
                <a:lnTo>
                  <a:pt x="3838" y="33"/>
                </a:lnTo>
                <a:lnTo>
                  <a:pt x="3838" y="26"/>
                </a:lnTo>
                <a:lnTo>
                  <a:pt x="3845" y="26"/>
                </a:lnTo>
                <a:lnTo>
                  <a:pt x="3845" y="20"/>
                </a:lnTo>
                <a:lnTo>
                  <a:pt x="3872" y="20"/>
                </a:lnTo>
                <a:lnTo>
                  <a:pt x="3872" y="13"/>
                </a:lnTo>
                <a:lnTo>
                  <a:pt x="3878" y="13"/>
                </a:lnTo>
                <a:lnTo>
                  <a:pt x="3878" y="6"/>
                </a:lnTo>
                <a:lnTo>
                  <a:pt x="3892" y="6"/>
                </a:lnTo>
                <a:lnTo>
                  <a:pt x="3892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106" name="Freeform 36"/>
          <p:cNvSpPr>
            <a:spLocks/>
          </p:cNvSpPr>
          <p:nvPr/>
        </p:nvSpPr>
        <p:spPr bwMode="auto">
          <a:xfrm>
            <a:off x="1377950" y="3517900"/>
            <a:ext cx="6210300" cy="1792288"/>
          </a:xfrm>
          <a:custGeom>
            <a:avLst/>
            <a:gdLst>
              <a:gd name="T0" fmla="*/ 2147483647 w 3912"/>
              <a:gd name="T1" fmla="*/ 2147483647 h 1129"/>
              <a:gd name="T2" fmla="*/ 2147483647 w 3912"/>
              <a:gd name="T3" fmla="*/ 2147483647 h 1129"/>
              <a:gd name="T4" fmla="*/ 2147483647 w 3912"/>
              <a:gd name="T5" fmla="*/ 2147483647 h 1129"/>
              <a:gd name="T6" fmla="*/ 2147483647 w 3912"/>
              <a:gd name="T7" fmla="*/ 2147483647 h 1129"/>
              <a:gd name="T8" fmla="*/ 2147483647 w 3912"/>
              <a:gd name="T9" fmla="*/ 2147483647 h 1129"/>
              <a:gd name="T10" fmla="*/ 2147483647 w 3912"/>
              <a:gd name="T11" fmla="*/ 2147483647 h 1129"/>
              <a:gd name="T12" fmla="*/ 2147483647 w 3912"/>
              <a:gd name="T13" fmla="*/ 2147483647 h 1129"/>
              <a:gd name="T14" fmla="*/ 2147483647 w 3912"/>
              <a:gd name="T15" fmla="*/ 2147483647 h 1129"/>
              <a:gd name="T16" fmla="*/ 2147483647 w 3912"/>
              <a:gd name="T17" fmla="*/ 2147483647 h 1129"/>
              <a:gd name="T18" fmla="*/ 2147483647 w 3912"/>
              <a:gd name="T19" fmla="*/ 2147483647 h 1129"/>
              <a:gd name="T20" fmla="*/ 2147483647 w 3912"/>
              <a:gd name="T21" fmla="*/ 2147483647 h 1129"/>
              <a:gd name="T22" fmla="*/ 2147483647 w 3912"/>
              <a:gd name="T23" fmla="*/ 2147483647 h 1129"/>
              <a:gd name="T24" fmla="*/ 2147483647 w 3912"/>
              <a:gd name="T25" fmla="*/ 2147483647 h 1129"/>
              <a:gd name="T26" fmla="*/ 2147483647 w 3912"/>
              <a:gd name="T27" fmla="*/ 2147483647 h 1129"/>
              <a:gd name="T28" fmla="*/ 2147483647 w 3912"/>
              <a:gd name="T29" fmla="*/ 2147483647 h 1129"/>
              <a:gd name="T30" fmla="*/ 2147483647 w 3912"/>
              <a:gd name="T31" fmla="*/ 2147483647 h 1129"/>
              <a:gd name="T32" fmla="*/ 2147483647 w 3912"/>
              <a:gd name="T33" fmla="*/ 2147483647 h 1129"/>
              <a:gd name="T34" fmla="*/ 2147483647 w 3912"/>
              <a:gd name="T35" fmla="*/ 2147483647 h 1129"/>
              <a:gd name="T36" fmla="*/ 2147483647 w 3912"/>
              <a:gd name="T37" fmla="*/ 2147483647 h 1129"/>
              <a:gd name="T38" fmla="*/ 2147483647 w 3912"/>
              <a:gd name="T39" fmla="*/ 2147483647 h 1129"/>
              <a:gd name="T40" fmla="*/ 2147483647 w 3912"/>
              <a:gd name="T41" fmla="*/ 2147483647 h 1129"/>
              <a:gd name="T42" fmla="*/ 2147483647 w 3912"/>
              <a:gd name="T43" fmla="*/ 2147483647 h 1129"/>
              <a:gd name="T44" fmla="*/ 2147483647 w 3912"/>
              <a:gd name="T45" fmla="*/ 2147483647 h 1129"/>
              <a:gd name="T46" fmla="*/ 2147483647 w 3912"/>
              <a:gd name="T47" fmla="*/ 2147483647 h 1129"/>
              <a:gd name="T48" fmla="*/ 2147483647 w 3912"/>
              <a:gd name="T49" fmla="*/ 2147483647 h 1129"/>
              <a:gd name="T50" fmla="*/ 2147483647 w 3912"/>
              <a:gd name="T51" fmla="*/ 2147483647 h 1129"/>
              <a:gd name="T52" fmla="*/ 2147483647 w 3912"/>
              <a:gd name="T53" fmla="*/ 2147483647 h 1129"/>
              <a:gd name="T54" fmla="*/ 2147483647 w 3912"/>
              <a:gd name="T55" fmla="*/ 2147483647 h 1129"/>
              <a:gd name="T56" fmla="*/ 2147483647 w 3912"/>
              <a:gd name="T57" fmla="*/ 2147483647 h 1129"/>
              <a:gd name="T58" fmla="*/ 2147483647 w 3912"/>
              <a:gd name="T59" fmla="*/ 2147483647 h 1129"/>
              <a:gd name="T60" fmla="*/ 2147483647 w 3912"/>
              <a:gd name="T61" fmla="*/ 2147483647 h 1129"/>
              <a:gd name="T62" fmla="*/ 2147483647 w 3912"/>
              <a:gd name="T63" fmla="*/ 2147483647 h 1129"/>
              <a:gd name="T64" fmla="*/ 2147483647 w 3912"/>
              <a:gd name="T65" fmla="*/ 2147483647 h 1129"/>
              <a:gd name="T66" fmla="*/ 2147483647 w 3912"/>
              <a:gd name="T67" fmla="*/ 2147483647 h 1129"/>
              <a:gd name="T68" fmla="*/ 2147483647 w 3912"/>
              <a:gd name="T69" fmla="*/ 2147483647 h 1129"/>
              <a:gd name="T70" fmla="*/ 2147483647 w 3912"/>
              <a:gd name="T71" fmla="*/ 2147483647 h 1129"/>
              <a:gd name="T72" fmla="*/ 2147483647 w 3912"/>
              <a:gd name="T73" fmla="*/ 2147483647 h 1129"/>
              <a:gd name="T74" fmla="*/ 2147483647 w 3912"/>
              <a:gd name="T75" fmla="*/ 2147483647 h 1129"/>
              <a:gd name="T76" fmla="*/ 2147483647 w 3912"/>
              <a:gd name="T77" fmla="*/ 2147483647 h 1129"/>
              <a:gd name="T78" fmla="*/ 2147483647 w 3912"/>
              <a:gd name="T79" fmla="*/ 2147483647 h 1129"/>
              <a:gd name="T80" fmla="*/ 2147483647 w 3912"/>
              <a:gd name="T81" fmla="*/ 2147483647 h 1129"/>
              <a:gd name="T82" fmla="*/ 2147483647 w 3912"/>
              <a:gd name="T83" fmla="*/ 2147483647 h 1129"/>
              <a:gd name="T84" fmla="*/ 2147483647 w 3912"/>
              <a:gd name="T85" fmla="*/ 2147483647 h 1129"/>
              <a:gd name="T86" fmla="*/ 2147483647 w 3912"/>
              <a:gd name="T87" fmla="*/ 2147483647 h 1129"/>
              <a:gd name="T88" fmla="*/ 2147483647 w 3912"/>
              <a:gd name="T89" fmla="*/ 2147483647 h 1129"/>
              <a:gd name="T90" fmla="*/ 2147483647 w 3912"/>
              <a:gd name="T91" fmla="*/ 2147483647 h 1129"/>
              <a:gd name="T92" fmla="*/ 2147483647 w 3912"/>
              <a:gd name="T93" fmla="*/ 2147483647 h 1129"/>
              <a:gd name="T94" fmla="*/ 2147483647 w 3912"/>
              <a:gd name="T95" fmla="*/ 2147483647 h 1129"/>
              <a:gd name="T96" fmla="*/ 2147483647 w 3912"/>
              <a:gd name="T97" fmla="*/ 2147483647 h 1129"/>
              <a:gd name="T98" fmla="*/ 2147483647 w 3912"/>
              <a:gd name="T99" fmla="*/ 2147483647 h 1129"/>
              <a:gd name="T100" fmla="*/ 2147483647 w 3912"/>
              <a:gd name="T101" fmla="*/ 2147483647 h 1129"/>
              <a:gd name="T102" fmla="*/ 2147483647 w 3912"/>
              <a:gd name="T103" fmla="*/ 2147483647 h 1129"/>
              <a:gd name="T104" fmla="*/ 2147483647 w 3912"/>
              <a:gd name="T105" fmla="*/ 2147483647 h 1129"/>
              <a:gd name="T106" fmla="*/ 2147483647 w 3912"/>
              <a:gd name="T107" fmla="*/ 2147483647 h 1129"/>
              <a:gd name="T108" fmla="*/ 2147483647 w 3912"/>
              <a:gd name="T109" fmla="*/ 2147483647 h 1129"/>
              <a:gd name="T110" fmla="*/ 2147483647 w 3912"/>
              <a:gd name="T111" fmla="*/ 2147483647 h 1129"/>
              <a:gd name="T112" fmla="*/ 2147483647 w 3912"/>
              <a:gd name="T113" fmla="*/ 2147483647 h 1129"/>
              <a:gd name="T114" fmla="*/ 2147483647 w 3912"/>
              <a:gd name="T115" fmla="*/ 2147483647 h 1129"/>
              <a:gd name="T116" fmla="*/ 2147483647 w 3912"/>
              <a:gd name="T117" fmla="*/ 2147483647 h 1129"/>
              <a:gd name="T118" fmla="*/ 2147483647 w 3912"/>
              <a:gd name="T119" fmla="*/ 2147483647 h 1129"/>
              <a:gd name="T120" fmla="*/ 2147483647 w 3912"/>
              <a:gd name="T121" fmla="*/ 2147483647 h 1129"/>
              <a:gd name="T122" fmla="*/ 2147483647 w 3912"/>
              <a:gd name="T123" fmla="*/ 2147483647 h 1129"/>
              <a:gd name="T124" fmla="*/ 2147483647 w 3912"/>
              <a:gd name="T125" fmla="*/ 2147483647 h 112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12"/>
              <a:gd name="T190" fmla="*/ 0 h 1129"/>
              <a:gd name="T191" fmla="*/ 3912 w 3912"/>
              <a:gd name="T192" fmla="*/ 1129 h 112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12" h="1129">
                <a:moveTo>
                  <a:pt x="0" y="1129"/>
                </a:moveTo>
                <a:lnTo>
                  <a:pt x="14" y="1129"/>
                </a:lnTo>
                <a:lnTo>
                  <a:pt x="14" y="1123"/>
                </a:lnTo>
                <a:lnTo>
                  <a:pt x="21" y="1123"/>
                </a:lnTo>
                <a:lnTo>
                  <a:pt x="27" y="1123"/>
                </a:lnTo>
                <a:lnTo>
                  <a:pt x="61" y="1123"/>
                </a:lnTo>
                <a:lnTo>
                  <a:pt x="61" y="1116"/>
                </a:lnTo>
                <a:lnTo>
                  <a:pt x="115" y="1116"/>
                </a:lnTo>
                <a:lnTo>
                  <a:pt x="122" y="1116"/>
                </a:lnTo>
                <a:lnTo>
                  <a:pt x="135" y="1116"/>
                </a:lnTo>
                <a:lnTo>
                  <a:pt x="135" y="1109"/>
                </a:lnTo>
                <a:lnTo>
                  <a:pt x="149" y="1109"/>
                </a:lnTo>
                <a:lnTo>
                  <a:pt x="155" y="1109"/>
                </a:lnTo>
                <a:lnTo>
                  <a:pt x="155" y="1103"/>
                </a:lnTo>
                <a:lnTo>
                  <a:pt x="169" y="1103"/>
                </a:lnTo>
                <a:lnTo>
                  <a:pt x="176" y="1103"/>
                </a:lnTo>
                <a:lnTo>
                  <a:pt x="176" y="1096"/>
                </a:lnTo>
                <a:lnTo>
                  <a:pt x="196" y="1096"/>
                </a:lnTo>
                <a:lnTo>
                  <a:pt x="209" y="1096"/>
                </a:lnTo>
                <a:lnTo>
                  <a:pt x="209" y="1089"/>
                </a:lnTo>
                <a:lnTo>
                  <a:pt x="229" y="1089"/>
                </a:lnTo>
                <a:lnTo>
                  <a:pt x="236" y="1089"/>
                </a:lnTo>
                <a:lnTo>
                  <a:pt x="236" y="1083"/>
                </a:lnTo>
                <a:lnTo>
                  <a:pt x="243" y="1083"/>
                </a:lnTo>
                <a:lnTo>
                  <a:pt x="256" y="1083"/>
                </a:lnTo>
                <a:lnTo>
                  <a:pt x="256" y="1076"/>
                </a:lnTo>
                <a:lnTo>
                  <a:pt x="270" y="1076"/>
                </a:lnTo>
                <a:lnTo>
                  <a:pt x="283" y="1076"/>
                </a:lnTo>
                <a:lnTo>
                  <a:pt x="283" y="1069"/>
                </a:lnTo>
                <a:lnTo>
                  <a:pt x="290" y="1069"/>
                </a:lnTo>
                <a:lnTo>
                  <a:pt x="297" y="1069"/>
                </a:lnTo>
                <a:lnTo>
                  <a:pt x="297" y="1063"/>
                </a:lnTo>
                <a:lnTo>
                  <a:pt x="303" y="1063"/>
                </a:lnTo>
                <a:lnTo>
                  <a:pt x="310" y="1063"/>
                </a:lnTo>
                <a:lnTo>
                  <a:pt x="317" y="1063"/>
                </a:lnTo>
                <a:lnTo>
                  <a:pt x="317" y="1056"/>
                </a:lnTo>
                <a:lnTo>
                  <a:pt x="324" y="1056"/>
                </a:lnTo>
                <a:lnTo>
                  <a:pt x="330" y="1056"/>
                </a:lnTo>
                <a:lnTo>
                  <a:pt x="330" y="1050"/>
                </a:lnTo>
                <a:lnTo>
                  <a:pt x="344" y="1050"/>
                </a:lnTo>
                <a:lnTo>
                  <a:pt x="357" y="1050"/>
                </a:lnTo>
                <a:lnTo>
                  <a:pt x="357" y="1043"/>
                </a:lnTo>
                <a:lnTo>
                  <a:pt x="364" y="1043"/>
                </a:lnTo>
                <a:lnTo>
                  <a:pt x="377" y="1043"/>
                </a:lnTo>
                <a:lnTo>
                  <a:pt x="404" y="1043"/>
                </a:lnTo>
                <a:lnTo>
                  <a:pt x="404" y="1036"/>
                </a:lnTo>
                <a:lnTo>
                  <a:pt x="425" y="1036"/>
                </a:lnTo>
                <a:lnTo>
                  <a:pt x="431" y="1036"/>
                </a:lnTo>
                <a:lnTo>
                  <a:pt x="431" y="1030"/>
                </a:lnTo>
                <a:lnTo>
                  <a:pt x="438" y="1030"/>
                </a:lnTo>
                <a:lnTo>
                  <a:pt x="445" y="1030"/>
                </a:lnTo>
                <a:lnTo>
                  <a:pt x="445" y="1023"/>
                </a:lnTo>
                <a:lnTo>
                  <a:pt x="458" y="1023"/>
                </a:lnTo>
                <a:lnTo>
                  <a:pt x="458" y="1016"/>
                </a:lnTo>
                <a:lnTo>
                  <a:pt x="472" y="1016"/>
                </a:lnTo>
                <a:lnTo>
                  <a:pt x="478" y="1016"/>
                </a:lnTo>
                <a:lnTo>
                  <a:pt x="478" y="1010"/>
                </a:lnTo>
                <a:lnTo>
                  <a:pt x="478" y="1003"/>
                </a:lnTo>
                <a:lnTo>
                  <a:pt x="499" y="1003"/>
                </a:lnTo>
                <a:lnTo>
                  <a:pt x="499" y="996"/>
                </a:lnTo>
                <a:lnTo>
                  <a:pt x="505" y="996"/>
                </a:lnTo>
                <a:lnTo>
                  <a:pt x="512" y="996"/>
                </a:lnTo>
                <a:lnTo>
                  <a:pt x="512" y="990"/>
                </a:lnTo>
                <a:lnTo>
                  <a:pt x="519" y="990"/>
                </a:lnTo>
                <a:lnTo>
                  <a:pt x="553" y="990"/>
                </a:lnTo>
                <a:lnTo>
                  <a:pt x="559" y="990"/>
                </a:lnTo>
                <a:lnTo>
                  <a:pt x="573" y="990"/>
                </a:lnTo>
                <a:lnTo>
                  <a:pt x="573" y="983"/>
                </a:lnTo>
                <a:lnTo>
                  <a:pt x="573" y="976"/>
                </a:lnTo>
                <a:lnTo>
                  <a:pt x="579" y="976"/>
                </a:lnTo>
                <a:lnTo>
                  <a:pt x="586" y="976"/>
                </a:lnTo>
                <a:lnTo>
                  <a:pt x="606" y="976"/>
                </a:lnTo>
                <a:lnTo>
                  <a:pt x="613" y="976"/>
                </a:lnTo>
                <a:lnTo>
                  <a:pt x="613" y="970"/>
                </a:lnTo>
                <a:lnTo>
                  <a:pt x="613" y="963"/>
                </a:lnTo>
                <a:lnTo>
                  <a:pt x="620" y="963"/>
                </a:lnTo>
                <a:lnTo>
                  <a:pt x="653" y="963"/>
                </a:lnTo>
                <a:lnTo>
                  <a:pt x="653" y="957"/>
                </a:lnTo>
                <a:lnTo>
                  <a:pt x="680" y="957"/>
                </a:lnTo>
                <a:lnTo>
                  <a:pt x="680" y="950"/>
                </a:lnTo>
                <a:lnTo>
                  <a:pt x="694" y="950"/>
                </a:lnTo>
                <a:lnTo>
                  <a:pt x="701" y="950"/>
                </a:lnTo>
                <a:lnTo>
                  <a:pt x="701" y="943"/>
                </a:lnTo>
                <a:lnTo>
                  <a:pt x="707" y="943"/>
                </a:lnTo>
                <a:lnTo>
                  <a:pt x="714" y="943"/>
                </a:lnTo>
                <a:lnTo>
                  <a:pt x="714" y="937"/>
                </a:lnTo>
                <a:lnTo>
                  <a:pt x="734" y="937"/>
                </a:lnTo>
                <a:lnTo>
                  <a:pt x="754" y="937"/>
                </a:lnTo>
                <a:lnTo>
                  <a:pt x="754" y="930"/>
                </a:lnTo>
                <a:lnTo>
                  <a:pt x="775" y="930"/>
                </a:lnTo>
                <a:lnTo>
                  <a:pt x="802" y="930"/>
                </a:lnTo>
                <a:lnTo>
                  <a:pt x="808" y="930"/>
                </a:lnTo>
                <a:lnTo>
                  <a:pt x="808" y="923"/>
                </a:lnTo>
                <a:lnTo>
                  <a:pt x="822" y="923"/>
                </a:lnTo>
                <a:lnTo>
                  <a:pt x="835" y="923"/>
                </a:lnTo>
                <a:lnTo>
                  <a:pt x="842" y="923"/>
                </a:lnTo>
                <a:lnTo>
                  <a:pt x="842" y="917"/>
                </a:lnTo>
                <a:lnTo>
                  <a:pt x="849" y="917"/>
                </a:lnTo>
                <a:lnTo>
                  <a:pt x="855" y="917"/>
                </a:lnTo>
                <a:lnTo>
                  <a:pt x="855" y="910"/>
                </a:lnTo>
                <a:lnTo>
                  <a:pt x="862" y="910"/>
                </a:lnTo>
                <a:lnTo>
                  <a:pt x="882" y="910"/>
                </a:lnTo>
                <a:lnTo>
                  <a:pt x="882" y="903"/>
                </a:lnTo>
                <a:lnTo>
                  <a:pt x="896" y="903"/>
                </a:lnTo>
                <a:lnTo>
                  <a:pt x="896" y="897"/>
                </a:lnTo>
                <a:lnTo>
                  <a:pt x="903" y="897"/>
                </a:lnTo>
                <a:lnTo>
                  <a:pt x="903" y="890"/>
                </a:lnTo>
                <a:lnTo>
                  <a:pt x="916" y="890"/>
                </a:lnTo>
                <a:lnTo>
                  <a:pt x="930" y="890"/>
                </a:lnTo>
                <a:lnTo>
                  <a:pt x="943" y="890"/>
                </a:lnTo>
                <a:lnTo>
                  <a:pt x="943" y="883"/>
                </a:lnTo>
                <a:lnTo>
                  <a:pt x="950" y="883"/>
                </a:lnTo>
                <a:lnTo>
                  <a:pt x="956" y="883"/>
                </a:lnTo>
                <a:lnTo>
                  <a:pt x="963" y="883"/>
                </a:lnTo>
                <a:lnTo>
                  <a:pt x="963" y="877"/>
                </a:lnTo>
                <a:lnTo>
                  <a:pt x="970" y="877"/>
                </a:lnTo>
                <a:lnTo>
                  <a:pt x="997" y="877"/>
                </a:lnTo>
                <a:lnTo>
                  <a:pt x="997" y="870"/>
                </a:lnTo>
                <a:lnTo>
                  <a:pt x="1004" y="870"/>
                </a:lnTo>
                <a:lnTo>
                  <a:pt x="1010" y="870"/>
                </a:lnTo>
                <a:lnTo>
                  <a:pt x="1017" y="870"/>
                </a:lnTo>
                <a:lnTo>
                  <a:pt x="1017" y="864"/>
                </a:lnTo>
                <a:lnTo>
                  <a:pt x="1044" y="864"/>
                </a:lnTo>
                <a:lnTo>
                  <a:pt x="1057" y="864"/>
                </a:lnTo>
                <a:lnTo>
                  <a:pt x="1064" y="864"/>
                </a:lnTo>
                <a:lnTo>
                  <a:pt x="1064" y="857"/>
                </a:lnTo>
                <a:lnTo>
                  <a:pt x="1078" y="857"/>
                </a:lnTo>
                <a:lnTo>
                  <a:pt x="1091" y="857"/>
                </a:lnTo>
                <a:lnTo>
                  <a:pt x="1098" y="857"/>
                </a:lnTo>
                <a:lnTo>
                  <a:pt x="1098" y="850"/>
                </a:lnTo>
                <a:lnTo>
                  <a:pt x="1105" y="850"/>
                </a:lnTo>
                <a:lnTo>
                  <a:pt x="1125" y="850"/>
                </a:lnTo>
                <a:lnTo>
                  <a:pt x="1125" y="844"/>
                </a:lnTo>
                <a:lnTo>
                  <a:pt x="1131" y="844"/>
                </a:lnTo>
                <a:lnTo>
                  <a:pt x="1138" y="844"/>
                </a:lnTo>
                <a:lnTo>
                  <a:pt x="1138" y="837"/>
                </a:lnTo>
                <a:lnTo>
                  <a:pt x="1152" y="837"/>
                </a:lnTo>
                <a:lnTo>
                  <a:pt x="1152" y="830"/>
                </a:lnTo>
                <a:lnTo>
                  <a:pt x="1165" y="830"/>
                </a:lnTo>
                <a:lnTo>
                  <a:pt x="1172" y="830"/>
                </a:lnTo>
                <a:lnTo>
                  <a:pt x="1172" y="824"/>
                </a:lnTo>
                <a:lnTo>
                  <a:pt x="1179" y="824"/>
                </a:lnTo>
                <a:lnTo>
                  <a:pt x="1185" y="824"/>
                </a:lnTo>
                <a:lnTo>
                  <a:pt x="1185" y="817"/>
                </a:lnTo>
                <a:lnTo>
                  <a:pt x="1192" y="817"/>
                </a:lnTo>
                <a:lnTo>
                  <a:pt x="1206" y="817"/>
                </a:lnTo>
                <a:lnTo>
                  <a:pt x="1206" y="810"/>
                </a:lnTo>
                <a:lnTo>
                  <a:pt x="1226" y="810"/>
                </a:lnTo>
                <a:lnTo>
                  <a:pt x="1232" y="810"/>
                </a:lnTo>
                <a:lnTo>
                  <a:pt x="1239" y="810"/>
                </a:lnTo>
                <a:lnTo>
                  <a:pt x="1239" y="804"/>
                </a:lnTo>
                <a:lnTo>
                  <a:pt x="1246" y="804"/>
                </a:lnTo>
                <a:lnTo>
                  <a:pt x="1259" y="804"/>
                </a:lnTo>
                <a:lnTo>
                  <a:pt x="1259" y="797"/>
                </a:lnTo>
                <a:lnTo>
                  <a:pt x="1266" y="797"/>
                </a:lnTo>
                <a:lnTo>
                  <a:pt x="1273" y="797"/>
                </a:lnTo>
                <a:lnTo>
                  <a:pt x="1273" y="790"/>
                </a:lnTo>
                <a:lnTo>
                  <a:pt x="1280" y="790"/>
                </a:lnTo>
                <a:lnTo>
                  <a:pt x="1280" y="784"/>
                </a:lnTo>
                <a:lnTo>
                  <a:pt x="1293" y="784"/>
                </a:lnTo>
                <a:lnTo>
                  <a:pt x="1300" y="784"/>
                </a:lnTo>
                <a:lnTo>
                  <a:pt x="1300" y="777"/>
                </a:lnTo>
                <a:lnTo>
                  <a:pt x="1313" y="777"/>
                </a:lnTo>
                <a:lnTo>
                  <a:pt x="1333" y="777"/>
                </a:lnTo>
                <a:lnTo>
                  <a:pt x="1347" y="777"/>
                </a:lnTo>
                <a:lnTo>
                  <a:pt x="1347" y="770"/>
                </a:lnTo>
                <a:lnTo>
                  <a:pt x="1354" y="770"/>
                </a:lnTo>
                <a:lnTo>
                  <a:pt x="1354" y="764"/>
                </a:lnTo>
                <a:lnTo>
                  <a:pt x="1360" y="764"/>
                </a:lnTo>
                <a:lnTo>
                  <a:pt x="1374" y="764"/>
                </a:lnTo>
                <a:lnTo>
                  <a:pt x="1374" y="757"/>
                </a:lnTo>
                <a:lnTo>
                  <a:pt x="1381" y="757"/>
                </a:lnTo>
                <a:lnTo>
                  <a:pt x="1387" y="757"/>
                </a:lnTo>
                <a:lnTo>
                  <a:pt x="1387" y="751"/>
                </a:lnTo>
                <a:lnTo>
                  <a:pt x="1401" y="751"/>
                </a:lnTo>
                <a:lnTo>
                  <a:pt x="1421" y="751"/>
                </a:lnTo>
                <a:lnTo>
                  <a:pt x="1421" y="744"/>
                </a:lnTo>
                <a:lnTo>
                  <a:pt x="1441" y="744"/>
                </a:lnTo>
                <a:lnTo>
                  <a:pt x="1448" y="744"/>
                </a:lnTo>
                <a:lnTo>
                  <a:pt x="1448" y="737"/>
                </a:lnTo>
                <a:lnTo>
                  <a:pt x="1461" y="737"/>
                </a:lnTo>
                <a:lnTo>
                  <a:pt x="1468" y="737"/>
                </a:lnTo>
                <a:lnTo>
                  <a:pt x="1468" y="731"/>
                </a:lnTo>
                <a:lnTo>
                  <a:pt x="1488" y="731"/>
                </a:lnTo>
                <a:lnTo>
                  <a:pt x="1502" y="731"/>
                </a:lnTo>
                <a:lnTo>
                  <a:pt x="1508" y="731"/>
                </a:lnTo>
                <a:lnTo>
                  <a:pt x="1508" y="724"/>
                </a:lnTo>
                <a:lnTo>
                  <a:pt x="1522" y="724"/>
                </a:lnTo>
                <a:lnTo>
                  <a:pt x="1529" y="724"/>
                </a:lnTo>
                <a:lnTo>
                  <a:pt x="1535" y="724"/>
                </a:lnTo>
                <a:lnTo>
                  <a:pt x="1535" y="717"/>
                </a:lnTo>
                <a:lnTo>
                  <a:pt x="1542" y="717"/>
                </a:lnTo>
                <a:lnTo>
                  <a:pt x="1556" y="717"/>
                </a:lnTo>
                <a:lnTo>
                  <a:pt x="1562" y="717"/>
                </a:lnTo>
                <a:lnTo>
                  <a:pt x="1562" y="711"/>
                </a:lnTo>
                <a:lnTo>
                  <a:pt x="1576" y="711"/>
                </a:lnTo>
                <a:lnTo>
                  <a:pt x="1583" y="711"/>
                </a:lnTo>
                <a:lnTo>
                  <a:pt x="1583" y="704"/>
                </a:lnTo>
                <a:lnTo>
                  <a:pt x="1589" y="704"/>
                </a:lnTo>
                <a:lnTo>
                  <a:pt x="1589" y="697"/>
                </a:lnTo>
                <a:lnTo>
                  <a:pt x="1596" y="697"/>
                </a:lnTo>
                <a:lnTo>
                  <a:pt x="1596" y="691"/>
                </a:lnTo>
                <a:lnTo>
                  <a:pt x="1603" y="691"/>
                </a:lnTo>
                <a:lnTo>
                  <a:pt x="1609" y="691"/>
                </a:lnTo>
                <a:lnTo>
                  <a:pt x="1623" y="691"/>
                </a:lnTo>
                <a:lnTo>
                  <a:pt x="1623" y="684"/>
                </a:lnTo>
                <a:lnTo>
                  <a:pt x="1630" y="684"/>
                </a:lnTo>
                <a:lnTo>
                  <a:pt x="1684" y="684"/>
                </a:lnTo>
                <a:lnTo>
                  <a:pt x="1690" y="684"/>
                </a:lnTo>
                <a:lnTo>
                  <a:pt x="1690" y="677"/>
                </a:lnTo>
                <a:lnTo>
                  <a:pt x="1704" y="677"/>
                </a:lnTo>
                <a:lnTo>
                  <a:pt x="1710" y="677"/>
                </a:lnTo>
                <a:lnTo>
                  <a:pt x="1724" y="677"/>
                </a:lnTo>
                <a:lnTo>
                  <a:pt x="1724" y="671"/>
                </a:lnTo>
                <a:lnTo>
                  <a:pt x="1731" y="671"/>
                </a:lnTo>
                <a:lnTo>
                  <a:pt x="1731" y="664"/>
                </a:lnTo>
                <a:lnTo>
                  <a:pt x="1737" y="664"/>
                </a:lnTo>
                <a:lnTo>
                  <a:pt x="1751" y="664"/>
                </a:lnTo>
                <a:lnTo>
                  <a:pt x="1751" y="658"/>
                </a:lnTo>
                <a:lnTo>
                  <a:pt x="1758" y="658"/>
                </a:lnTo>
                <a:lnTo>
                  <a:pt x="1764" y="658"/>
                </a:lnTo>
                <a:lnTo>
                  <a:pt x="1764" y="651"/>
                </a:lnTo>
                <a:lnTo>
                  <a:pt x="1778" y="651"/>
                </a:lnTo>
                <a:lnTo>
                  <a:pt x="1785" y="651"/>
                </a:lnTo>
                <a:lnTo>
                  <a:pt x="1785" y="644"/>
                </a:lnTo>
                <a:lnTo>
                  <a:pt x="1811" y="644"/>
                </a:lnTo>
                <a:lnTo>
                  <a:pt x="1818" y="644"/>
                </a:lnTo>
                <a:lnTo>
                  <a:pt x="1838" y="644"/>
                </a:lnTo>
                <a:lnTo>
                  <a:pt x="1838" y="638"/>
                </a:lnTo>
                <a:lnTo>
                  <a:pt x="1845" y="638"/>
                </a:lnTo>
                <a:lnTo>
                  <a:pt x="1852" y="638"/>
                </a:lnTo>
                <a:lnTo>
                  <a:pt x="1852" y="631"/>
                </a:lnTo>
                <a:lnTo>
                  <a:pt x="1865" y="631"/>
                </a:lnTo>
                <a:lnTo>
                  <a:pt x="1886" y="631"/>
                </a:lnTo>
                <a:lnTo>
                  <a:pt x="1886" y="624"/>
                </a:lnTo>
                <a:lnTo>
                  <a:pt x="1892" y="624"/>
                </a:lnTo>
                <a:lnTo>
                  <a:pt x="1899" y="624"/>
                </a:lnTo>
                <a:lnTo>
                  <a:pt x="1912" y="624"/>
                </a:lnTo>
                <a:lnTo>
                  <a:pt x="1912" y="618"/>
                </a:lnTo>
                <a:lnTo>
                  <a:pt x="1919" y="618"/>
                </a:lnTo>
                <a:lnTo>
                  <a:pt x="1919" y="611"/>
                </a:lnTo>
                <a:lnTo>
                  <a:pt x="1939" y="611"/>
                </a:lnTo>
                <a:lnTo>
                  <a:pt x="1939" y="604"/>
                </a:lnTo>
                <a:lnTo>
                  <a:pt x="1986" y="604"/>
                </a:lnTo>
                <a:lnTo>
                  <a:pt x="1993" y="604"/>
                </a:lnTo>
                <a:lnTo>
                  <a:pt x="1993" y="598"/>
                </a:lnTo>
                <a:lnTo>
                  <a:pt x="2000" y="598"/>
                </a:lnTo>
                <a:lnTo>
                  <a:pt x="2007" y="598"/>
                </a:lnTo>
                <a:lnTo>
                  <a:pt x="2007" y="591"/>
                </a:lnTo>
                <a:lnTo>
                  <a:pt x="2013" y="591"/>
                </a:lnTo>
                <a:lnTo>
                  <a:pt x="2027" y="591"/>
                </a:lnTo>
                <a:lnTo>
                  <a:pt x="2027" y="584"/>
                </a:lnTo>
                <a:lnTo>
                  <a:pt x="2034" y="584"/>
                </a:lnTo>
                <a:lnTo>
                  <a:pt x="2054" y="584"/>
                </a:lnTo>
                <a:lnTo>
                  <a:pt x="2054" y="578"/>
                </a:lnTo>
                <a:lnTo>
                  <a:pt x="2061" y="578"/>
                </a:lnTo>
                <a:lnTo>
                  <a:pt x="2067" y="578"/>
                </a:lnTo>
                <a:lnTo>
                  <a:pt x="2067" y="571"/>
                </a:lnTo>
                <a:lnTo>
                  <a:pt x="2081" y="571"/>
                </a:lnTo>
                <a:lnTo>
                  <a:pt x="2087" y="571"/>
                </a:lnTo>
                <a:lnTo>
                  <a:pt x="2094" y="571"/>
                </a:lnTo>
                <a:lnTo>
                  <a:pt x="2094" y="565"/>
                </a:lnTo>
                <a:lnTo>
                  <a:pt x="2101" y="565"/>
                </a:lnTo>
                <a:lnTo>
                  <a:pt x="2108" y="565"/>
                </a:lnTo>
                <a:lnTo>
                  <a:pt x="2114" y="565"/>
                </a:lnTo>
                <a:lnTo>
                  <a:pt x="2114" y="558"/>
                </a:lnTo>
                <a:lnTo>
                  <a:pt x="2128" y="558"/>
                </a:lnTo>
                <a:lnTo>
                  <a:pt x="2128" y="551"/>
                </a:lnTo>
                <a:lnTo>
                  <a:pt x="2162" y="551"/>
                </a:lnTo>
                <a:lnTo>
                  <a:pt x="2168" y="551"/>
                </a:lnTo>
                <a:lnTo>
                  <a:pt x="2168" y="545"/>
                </a:lnTo>
                <a:lnTo>
                  <a:pt x="2175" y="545"/>
                </a:lnTo>
                <a:lnTo>
                  <a:pt x="2188" y="545"/>
                </a:lnTo>
                <a:lnTo>
                  <a:pt x="2195" y="545"/>
                </a:lnTo>
                <a:lnTo>
                  <a:pt x="2195" y="538"/>
                </a:lnTo>
                <a:lnTo>
                  <a:pt x="2202" y="538"/>
                </a:lnTo>
                <a:lnTo>
                  <a:pt x="2202" y="531"/>
                </a:lnTo>
                <a:lnTo>
                  <a:pt x="2209" y="531"/>
                </a:lnTo>
                <a:lnTo>
                  <a:pt x="2215" y="531"/>
                </a:lnTo>
                <a:lnTo>
                  <a:pt x="2215" y="525"/>
                </a:lnTo>
                <a:lnTo>
                  <a:pt x="2222" y="525"/>
                </a:lnTo>
                <a:lnTo>
                  <a:pt x="2229" y="525"/>
                </a:lnTo>
                <a:lnTo>
                  <a:pt x="2229" y="518"/>
                </a:lnTo>
                <a:lnTo>
                  <a:pt x="2236" y="518"/>
                </a:lnTo>
                <a:lnTo>
                  <a:pt x="2236" y="511"/>
                </a:lnTo>
                <a:lnTo>
                  <a:pt x="2242" y="511"/>
                </a:lnTo>
                <a:lnTo>
                  <a:pt x="2249" y="511"/>
                </a:lnTo>
                <a:lnTo>
                  <a:pt x="2249" y="505"/>
                </a:lnTo>
                <a:lnTo>
                  <a:pt x="2263" y="505"/>
                </a:lnTo>
                <a:lnTo>
                  <a:pt x="2276" y="505"/>
                </a:lnTo>
                <a:lnTo>
                  <a:pt x="2276" y="498"/>
                </a:lnTo>
                <a:lnTo>
                  <a:pt x="2289" y="498"/>
                </a:lnTo>
                <a:lnTo>
                  <a:pt x="2310" y="498"/>
                </a:lnTo>
                <a:lnTo>
                  <a:pt x="2337" y="498"/>
                </a:lnTo>
                <a:lnTo>
                  <a:pt x="2337" y="491"/>
                </a:lnTo>
                <a:lnTo>
                  <a:pt x="2343" y="491"/>
                </a:lnTo>
                <a:lnTo>
                  <a:pt x="2343" y="485"/>
                </a:lnTo>
                <a:lnTo>
                  <a:pt x="2350" y="485"/>
                </a:lnTo>
                <a:lnTo>
                  <a:pt x="2357" y="485"/>
                </a:lnTo>
                <a:lnTo>
                  <a:pt x="2363" y="485"/>
                </a:lnTo>
                <a:lnTo>
                  <a:pt x="2363" y="478"/>
                </a:lnTo>
                <a:lnTo>
                  <a:pt x="2377" y="478"/>
                </a:lnTo>
                <a:lnTo>
                  <a:pt x="2397" y="478"/>
                </a:lnTo>
                <a:lnTo>
                  <a:pt x="2397" y="472"/>
                </a:lnTo>
                <a:lnTo>
                  <a:pt x="2431" y="472"/>
                </a:lnTo>
                <a:lnTo>
                  <a:pt x="2444" y="472"/>
                </a:lnTo>
                <a:lnTo>
                  <a:pt x="2444" y="465"/>
                </a:lnTo>
                <a:lnTo>
                  <a:pt x="2458" y="465"/>
                </a:lnTo>
                <a:lnTo>
                  <a:pt x="2464" y="465"/>
                </a:lnTo>
                <a:lnTo>
                  <a:pt x="2471" y="465"/>
                </a:lnTo>
                <a:lnTo>
                  <a:pt x="2471" y="458"/>
                </a:lnTo>
                <a:lnTo>
                  <a:pt x="2491" y="458"/>
                </a:lnTo>
                <a:lnTo>
                  <a:pt x="2491" y="452"/>
                </a:lnTo>
                <a:lnTo>
                  <a:pt x="2505" y="452"/>
                </a:lnTo>
                <a:lnTo>
                  <a:pt x="2512" y="452"/>
                </a:lnTo>
                <a:lnTo>
                  <a:pt x="2539" y="452"/>
                </a:lnTo>
                <a:lnTo>
                  <a:pt x="2539" y="445"/>
                </a:lnTo>
                <a:lnTo>
                  <a:pt x="2545" y="445"/>
                </a:lnTo>
                <a:lnTo>
                  <a:pt x="2552" y="445"/>
                </a:lnTo>
                <a:lnTo>
                  <a:pt x="2559" y="445"/>
                </a:lnTo>
                <a:lnTo>
                  <a:pt x="2559" y="438"/>
                </a:lnTo>
                <a:lnTo>
                  <a:pt x="2572" y="438"/>
                </a:lnTo>
                <a:lnTo>
                  <a:pt x="2572" y="432"/>
                </a:lnTo>
                <a:lnTo>
                  <a:pt x="2579" y="432"/>
                </a:lnTo>
                <a:lnTo>
                  <a:pt x="2579" y="425"/>
                </a:lnTo>
                <a:lnTo>
                  <a:pt x="2579" y="418"/>
                </a:lnTo>
                <a:lnTo>
                  <a:pt x="2606" y="418"/>
                </a:lnTo>
                <a:lnTo>
                  <a:pt x="2613" y="418"/>
                </a:lnTo>
                <a:lnTo>
                  <a:pt x="2633" y="418"/>
                </a:lnTo>
                <a:lnTo>
                  <a:pt x="2633" y="412"/>
                </a:lnTo>
                <a:lnTo>
                  <a:pt x="2646" y="412"/>
                </a:lnTo>
                <a:lnTo>
                  <a:pt x="2646" y="405"/>
                </a:lnTo>
                <a:lnTo>
                  <a:pt x="2653" y="405"/>
                </a:lnTo>
                <a:lnTo>
                  <a:pt x="2666" y="405"/>
                </a:lnTo>
                <a:lnTo>
                  <a:pt x="2666" y="398"/>
                </a:lnTo>
                <a:lnTo>
                  <a:pt x="2693" y="398"/>
                </a:lnTo>
                <a:lnTo>
                  <a:pt x="2714" y="398"/>
                </a:lnTo>
                <a:lnTo>
                  <a:pt x="2714" y="392"/>
                </a:lnTo>
                <a:lnTo>
                  <a:pt x="2714" y="385"/>
                </a:lnTo>
                <a:lnTo>
                  <a:pt x="2720" y="385"/>
                </a:lnTo>
                <a:lnTo>
                  <a:pt x="2727" y="385"/>
                </a:lnTo>
                <a:lnTo>
                  <a:pt x="2754" y="385"/>
                </a:lnTo>
                <a:lnTo>
                  <a:pt x="2754" y="379"/>
                </a:lnTo>
                <a:lnTo>
                  <a:pt x="2761" y="379"/>
                </a:lnTo>
                <a:lnTo>
                  <a:pt x="2761" y="372"/>
                </a:lnTo>
                <a:lnTo>
                  <a:pt x="2767" y="372"/>
                </a:lnTo>
                <a:lnTo>
                  <a:pt x="2774" y="372"/>
                </a:lnTo>
                <a:lnTo>
                  <a:pt x="2774" y="365"/>
                </a:lnTo>
                <a:lnTo>
                  <a:pt x="2808" y="365"/>
                </a:lnTo>
                <a:lnTo>
                  <a:pt x="2808" y="359"/>
                </a:lnTo>
                <a:lnTo>
                  <a:pt x="2835" y="359"/>
                </a:lnTo>
                <a:lnTo>
                  <a:pt x="2855" y="359"/>
                </a:lnTo>
                <a:lnTo>
                  <a:pt x="2889" y="359"/>
                </a:lnTo>
                <a:lnTo>
                  <a:pt x="2889" y="352"/>
                </a:lnTo>
                <a:lnTo>
                  <a:pt x="2895" y="352"/>
                </a:lnTo>
                <a:lnTo>
                  <a:pt x="2902" y="352"/>
                </a:lnTo>
                <a:lnTo>
                  <a:pt x="2902" y="345"/>
                </a:lnTo>
                <a:lnTo>
                  <a:pt x="2909" y="345"/>
                </a:lnTo>
                <a:lnTo>
                  <a:pt x="2942" y="345"/>
                </a:lnTo>
                <a:lnTo>
                  <a:pt x="2942" y="339"/>
                </a:lnTo>
                <a:lnTo>
                  <a:pt x="2969" y="339"/>
                </a:lnTo>
                <a:lnTo>
                  <a:pt x="2969" y="332"/>
                </a:lnTo>
                <a:lnTo>
                  <a:pt x="2969" y="325"/>
                </a:lnTo>
                <a:lnTo>
                  <a:pt x="2983" y="325"/>
                </a:lnTo>
                <a:lnTo>
                  <a:pt x="2990" y="325"/>
                </a:lnTo>
                <a:lnTo>
                  <a:pt x="2996" y="325"/>
                </a:lnTo>
                <a:lnTo>
                  <a:pt x="2996" y="319"/>
                </a:lnTo>
                <a:lnTo>
                  <a:pt x="3003" y="319"/>
                </a:lnTo>
                <a:lnTo>
                  <a:pt x="3010" y="319"/>
                </a:lnTo>
                <a:lnTo>
                  <a:pt x="3010" y="312"/>
                </a:lnTo>
                <a:lnTo>
                  <a:pt x="3023" y="312"/>
                </a:lnTo>
                <a:lnTo>
                  <a:pt x="3023" y="305"/>
                </a:lnTo>
                <a:lnTo>
                  <a:pt x="3037" y="305"/>
                </a:lnTo>
                <a:lnTo>
                  <a:pt x="3037" y="299"/>
                </a:lnTo>
                <a:lnTo>
                  <a:pt x="3050" y="299"/>
                </a:lnTo>
                <a:lnTo>
                  <a:pt x="3050" y="292"/>
                </a:lnTo>
                <a:lnTo>
                  <a:pt x="3070" y="292"/>
                </a:lnTo>
                <a:lnTo>
                  <a:pt x="3077" y="292"/>
                </a:lnTo>
                <a:lnTo>
                  <a:pt x="3097" y="292"/>
                </a:lnTo>
                <a:lnTo>
                  <a:pt x="3097" y="286"/>
                </a:lnTo>
                <a:lnTo>
                  <a:pt x="3104" y="286"/>
                </a:lnTo>
                <a:lnTo>
                  <a:pt x="3104" y="279"/>
                </a:lnTo>
                <a:lnTo>
                  <a:pt x="3118" y="279"/>
                </a:lnTo>
                <a:lnTo>
                  <a:pt x="3118" y="272"/>
                </a:lnTo>
                <a:lnTo>
                  <a:pt x="3138" y="272"/>
                </a:lnTo>
                <a:lnTo>
                  <a:pt x="3192" y="272"/>
                </a:lnTo>
                <a:lnTo>
                  <a:pt x="3192" y="266"/>
                </a:lnTo>
                <a:lnTo>
                  <a:pt x="3205" y="266"/>
                </a:lnTo>
                <a:lnTo>
                  <a:pt x="3205" y="259"/>
                </a:lnTo>
                <a:lnTo>
                  <a:pt x="3212" y="259"/>
                </a:lnTo>
                <a:lnTo>
                  <a:pt x="3218" y="259"/>
                </a:lnTo>
                <a:lnTo>
                  <a:pt x="3218" y="252"/>
                </a:lnTo>
                <a:lnTo>
                  <a:pt x="3218" y="246"/>
                </a:lnTo>
                <a:lnTo>
                  <a:pt x="3225" y="246"/>
                </a:lnTo>
                <a:lnTo>
                  <a:pt x="3239" y="246"/>
                </a:lnTo>
                <a:lnTo>
                  <a:pt x="3239" y="239"/>
                </a:lnTo>
                <a:lnTo>
                  <a:pt x="3266" y="239"/>
                </a:lnTo>
                <a:lnTo>
                  <a:pt x="3279" y="239"/>
                </a:lnTo>
                <a:lnTo>
                  <a:pt x="3279" y="232"/>
                </a:lnTo>
                <a:lnTo>
                  <a:pt x="3279" y="226"/>
                </a:lnTo>
                <a:lnTo>
                  <a:pt x="3286" y="226"/>
                </a:lnTo>
                <a:lnTo>
                  <a:pt x="3286" y="219"/>
                </a:lnTo>
                <a:lnTo>
                  <a:pt x="3313" y="219"/>
                </a:lnTo>
                <a:lnTo>
                  <a:pt x="3319" y="219"/>
                </a:lnTo>
                <a:lnTo>
                  <a:pt x="3319" y="212"/>
                </a:lnTo>
                <a:lnTo>
                  <a:pt x="3326" y="212"/>
                </a:lnTo>
                <a:lnTo>
                  <a:pt x="3326" y="206"/>
                </a:lnTo>
                <a:lnTo>
                  <a:pt x="3360" y="206"/>
                </a:lnTo>
                <a:lnTo>
                  <a:pt x="3367" y="206"/>
                </a:lnTo>
                <a:lnTo>
                  <a:pt x="3367" y="199"/>
                </a:lnTo>
                <a:lnTo>
                  <a:pt x="3380" y="199"/>
                </a:lnTo>
                <a:lnTo>
                  <a:pt x="3380" y="192"/>
                </a:lnTo>
                <a:lnTo>
                  <a:pt x="3400" y="192"/>
                </a:lnTo>
                <a:lnTo>
                  <a:pt x="3400" y="186"/>
                </a:lnTo>
                <a:lnTo>
                  <a:pt x="3407" y="186"/>
                </a:lnTo>
                <a:lnTo>
                  <a:pt x="3414" y="186"/>
                </a:lnTo>
                <a:lnTo>
                  <a:pt x="3414" y="179"/>
                </a:lnTo>
                <a:lnTo>
                  <a:pt x="3420" y="179"/>
                </a:lnTo>
                <a:lnTo>
                  <a:pt x="3434" y="179"/>
                </a:lnTo>
                <a:lnTo>
                  <a:pt x="3434" y="173"/>
                </a:lnTo>
                <a:lnTo>
                  <a:pt x="3447" y="173"/>
                </a:lnTo>
                <a:lnTo>
                  <a:pt x="3447" y="166"/>
                </a:lnTo>
                <a:lnTo>
                  <a:pt x="3468" y="166"/>
                </a:lnTo>
                <a:lnTo>
                  <a:pt x="3468" y="159"/>
                </a:lnTo>
                <a:lnTo>
                  <a:pt x="3481" y="159"/>
                </a:lnTo>
                <a:lnTo>
                  <a:pt x="3481" y="153"/>
                </a:lnTo>
                <a:lnTo>
                  <a:pt x="3495" y="153"/>
                </a:lnTo>
                <a:lnTo>
                  <a:pt x="3501" y="153"/>
                </a:lnTo>
                <a:lnTo>
                  <a:pt x="3501" y="146"/>
                </a:lnTo>
                <a:lnTo>
                  <a:pt x="3508" y="146"/>
                </a:lnTo>
                <a:lnTo>
                  <a:pt x="3508" y="139"/>
                </a:lnTo>
                <a:lnTo>
                  <a:pt x="3528" y="139"/>
                </a:lnTo>
                <a:lnTo>
                  <a:pt x="3535" y="139"/>
                </a:lnTo>
                <a:lnTo>
                  <a:pt x="3535" y="133"/>
                </a:lnTo>
                <a:lnTo>
                  <a:pt x="3548" y="133"/>
                </a:lnTo>
                <a:lnTo>
                  <a:pt x="3548" y="126"/>
                </a:lnTo>
                <a:lnTo>
                  <a:pt x="3555" y="126"/>
                </a:lnTo>
                <a:lnTo>
                  <a:pt x="3555" y="119"/>
                </a:lnTo>
                <a:lnTo>
                  <a:pt x="3589" y="119"/>
                </a:lnTo>
                <a:lnTo>
                  <a:pt x="3589" y="113"/>
                </a:lnTo>
                <a:lnTo>
                  <a:pt x="3596" y="113"/>
                </a:lnTo>
                <a:lnTo>
                  <a:pt x="3596" y="106"/>
                </a:lnTo>
                <a:lnTo>
                  <a:pt x="3629" y="106"/>
                </a:lnTo>
                <a:lnTo>
                  <a:pt x="3629" y="99"/>
                </a:lnTo>
                <a:lnTo>
                  <a:pt x="3636" y="99"/>
                </a:lnTo>
                <a:lnTo>
                  <a:pt x="3643" y="99"/>
                </a:lnTo>
                <a:lnTo>
                  <a:pt x="3643" y="93"/>
                </a:lnTo>
                <a:lnTo>
                  <a:pt x="3649" y="93"/>
                </a:lnTo>
                <a:lnTo>
                  <a:pt x="3649" y="86"/>
                </a:lnTo>
                <a:lnTo>
                  <a:pt x="3649" y="80"/>
                </a:lnTo>
                <a:lnTo>
                  <a:pt x="3656" y="80"/>
                </a:lnTo>
                <a:lnTo>
                  <a:pt x="3670" y="80"/>
                </a:lnTo>
                <a:lnTo>
                  <a:pt x="3670" y="66"/>
                </a:lnTo>
                <a:lnTo>
                  <a:pt x="3670" y="60"/>
                </a:lnTo>
                <a:lnTo>
                  <a:pt x="3696" y="60"/>
                </a:lnTo>
                <a:lnTo>
                  <a:pt x="3737" y="60"/>
                </a:lnTo>
                <a:lnTo>
                  <a:pt x="3737" y="53"/>
                </a:lnTo>
                <a:lnTo>
                  <a:pt x="3744" y="53"/>
                </a:lnTo>
                <a:lnTo>
                  <a:pt x="3744" y="46"/>
                </a:lnTo>
                <a:lnTo>
                  <a:pt x="3750" y="46"/>
                </a:lnTo>
                <a:lnTo>
                  <a:pt x="3750" y="40"/>
                </a:lnTo>
                <a:lnTo>
                  <a:pt x="3771" y="40"/>
                </a:lnTo>
                <a:lnTo>
                  <a:pt x="3771" y="33"/>
                </a:lnTo>
                <a:lnTo>
                  <a:pt x="3784" y="33"/>
                </a:lnTo>
                <a:lnTo>
                  <a:pt x="3804" y="33"/>
                </a:lnTo>
                <a:lnTo>
                  <a:pt x="3804" y="26"/>
                </a:lnTo>
                <a:lnTo>
                  <a:pt x="3831" y="26"/>
                </a:lnTo>
                <a:lnTo>
                  <a:pt x="3831" y="20"/>
                </a:lnTo>
                <a:lnTo>
                  <a:pt x="3838" y="20"/>
                </a:lnTo>
                <a:lnTo>
                  <a:pt x="3838" y="13"/>
                </a:lnTo>
                <a:lnTo>
                  <a:pt x="3878" y="13"/>
                </a:lnTo>
                <a:lnTo>
                  <a:pt x="3878" y="6"/>
                </a:lnTo>
                <a:lnTo>
                  <a:pt x="3878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107" name="Rectangle 37"/>
          <p:cNvSpPr>
            <a:spLocks noChangeArrowheads="1"/>
          </p:cNvSpPr>
          <p:nvPr/>
        </p:nvSpPr>
        <p:spPr bwMode="auto">
          <a:xfrm>
            <a:off x="1998663" y="2284413"/>
            <a:ext cx="2776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Risk ratio 0.99 (0.87-1.13) </a:t>
            </a:r>
            <a:endParaRPr lang="en-US" sz="2000"/>
          </a:p>
        </p:txBody>
      </p:sp>
      <p:sp>
        <p:nvSpPr>
          <p:cNvPr id="131108" name="Rectangle 38"/>
          <p:cNvSpPr>
            <a:spLocks noChangeArrowheads="1"/>
          </p:cNvSpPr>
          <p:nvPr/>
        </p:nvSpPr>
        <p:spPr bwMode="auto">
          <a:xfrm>
            <a:off x="1998663" y="2525713"/>
            <a:ext cx="1811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Logrank 2P=0.89 </a:t>
            </a:r>
            <a:endParaRPr lang="en-US" sz="2000"/>
          </a:p>
        </p:txBody>
      </p:sp>
      <p:sp>
        <p:nvSpPr>
          <p:cNvPr id="131109" name="Rectangle 39"/>
          <p:cNvSpPr>
            <a:spLocks noChangeArrowheads="1"/>
          </p:cNvSpPr>
          <p:nvPr/>
        </p:nvSpPr>
        <p:spPr bwMode="auto">
          <a:xfrm>
            <a:off x="7694613" y="3475038"/>
            <a:ext cx="88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 </a:t>
            </a:r>
            <a:endParaRPr lang="en-US" sz="2000"/>
          </a:p>
        </p:txBody>
      </p:sp>
      <p:sp>
        <p:nvSpPr>
          <p:cNvPr id="131110" name="Rectangle 40"/>
          <p:cNvSpPr>
            <a:spLocks noChangeArrowheads="1"/>
          </p:cNvSpPr>
          <p:nvPr/>
        </p:nvSpPr>
        <p:spPr bwMode="auto">
          <a:xfrm>
            <a:off x="7651750" y="3263900"/>
            <a:ext cx="1096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600">
              <a:latin typeface="+mn-lt"/>
            </a:endParaRPr>
          </a:p>
        </p:txBody>
      </p:sp>
      <p:sp>
        <p:nvSpPr>
          <p:cNvPr id="132099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1600">
              <a:latin typeface="Calibri" pitchFamily="34" charset="0"/>
            </a:endParaRPr>
          </a:p>
        </p:txBody>
      </p:sp>
      <p:sp>
        <p:nvSpPr>
          <p:cNvPr id="132100" name="Rectangle 6"/>
          <p:cNvSpPr>
            <a:spLocks noChangeArrowheads="1"/>
          </p:cNvSpPr>
          <p:nvPr/>
        </p:nvSpPr>
        <p:spPr bwMode="auto">
          <a:xfrm>
            <a:off x="0" y="3095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No excess cancer incidence at any individual site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132101" name="Rectangle 7"/>
          <p:cNvSpPr>
            <a:spLocks noChangeArrowheads="1"/>
          </p:cNvSpPr>
          <p:nvPr/>
        </p:nvSpPr>
        <p:spPr bwMode="auto">
          <a:xfrm>
            <a:off x="4510088" y="327025"/>
            <a:ext cx="93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2" name="Rectangle 8"/>
          <p:cNvSpPr>
            <a:spLocks noChangeArrowheads="1"/>
          </p:cNvSpPr>
          <p:nvPr/>
        </p:nvSpPr>
        <p:spPr bwMode="auto">
          <a:xfrm>
            <a:off x="5311775" y="1236663"/>
            <a:ext cx="93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3" name="Rectangle 9"/>
          <p:cNvSpPr>
            <a:spLocks noChangeArrowheads="1"/>
          </p:cNvSpPr>
          <p:nvPr/>
        </p:nvSpPr>
        <p:spPr bwMode="auto">
          <a:xfrm>
            <a:off x="2103438" y="1277938"/>
            <a:ext cx="311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Site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4" name="Rectangle 10"/>
          <p:cNvSpPr>
            <a:spLocks noChangeArrowheads="1"/>
          </p:cNvSpPr>
          <p:nvPr/>
        </p:nvSpPr>
        <p:spPr bwMode="auto">
          <a:xfrm>
            <a:off x="6615113" y="1277938"/>
            <a:ext cx="7032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Nominal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p-value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5" name="Rectangle 11"/>
          <p:cNvSpPr>
            <a:spLocks noChangeArrowheads="1"/>
          </p:cNvSpPr>
          <p:nvPr/>
        </p:nvSpPr>
        <p:spPr bwMode="auto">
          <a:xfrm>
            <a:off x="5753100" y="1277938"/>
            <a:ext cx="657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6" name="Rectangle 12"/>
          <p:cNvSpPr>
            <a:spLocks noChangeArrowheads="1"/>
          </p:cNvSpPr>
          <p:nvPr/>
        </p:nvSpPr>
        <p:spPr bwMode="auto">
          <a:xfrm>
            <a:off x="4722813" y="1277938"/>
            <a:ext cx="828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7" name="Rectangle 13"/>
          <p:cNvSpPr>
            <a:spLocks noChangeArrowheads="1"/>
          </p:cNvSpPr>
          <p:nvPr/>
        </p:nvSpPr>
        <p:spPr bwMode="auto">
          <a:xfrm>
            <a:off x="5710238" y="1531938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8" name="Rectangle 14"/>
          <p:cNvSpPr>
            <a:spLocks noChangeArrowheads="1"/>
          </p:cNvSpPr>
          <p:nvPr/>
        </p:nvSpPr>
        <p:spPr bwMode="auto">
          <a:xfrm>
            <a:off x="4733925" y="1531938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9" name="Rectangle 15"/>
          <p:cNvSpPr>
            <a:spLocks noChangeArrowheads="1"/>
          </p:cNvSpPr>
          <p:nvPr/>
        </p:nvSpPr>
        <p:spPr bwMode="auto">
          <a:xfrm>
            <a:off x="2103438" y="1804988"/>
            <a:ext cx="19954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Oropharynx/esophagus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0" name="Rectangle 16"/>
          <p:cNvSpPr>
            <a:spLocks noChangeArrowheads="1"/>
          </p:cNvSpPr>
          <p:nvPr/>
        </p:nvSpPr>
        <p:spPr bwMode="auto">
          <a:xfrm>
            <a:off x="5129213" y="18049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1" name="Rectangle 17"/>
          <p:cNvSpPr>
            <a:spLocks noChangeArrowheads="1"/>
          </p:cNvSpPr>
          <p:nvPr/>
        </p:nvSpPr>
        <p:spPr bwMode="auto">
          <a:xfrm>
            <a:off x="5953125" y="18049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2" name="Rectangle 18"/>
          <p:cNvSpPr>
            <a:spLocks noChangeArrowheads="1"/>
          </p:cNvSpPr>
          <p:nvPr/>
        </p:nvSpPr>
        <p:spPr bwMode="auto">
          <a:xfrm>
            <a:off x="6764338" y="18049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3" name="Rectangle 19"/>
          <p:cNvSpPr>
            <a:spLocks noChangeArrowheads="1"/>
          </p:cNvSpPr>
          <p:nvPr/>
        </p:nvSpPr>
        <p:spPr bwMode="auto">
          <a:xfrm>
            <a:off x="2103438" y="2047875"/>
            <a:ext cx="771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Stomach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4" name="Rectangle 20"/>
          <p:cNvSpPr>
            <a:spLocks noChangeArrowheads="1"/>
          </p:cNvSpPr>
          <p:nvPr/>
        </p:nvSpPr>
        <p:spPr bwMode="auto">
          <a:xfrm>
            <a:off x="5129213" y="204787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5" name="Rectangle 21"/>
          <p:cNvSpPr>
            <a:spLocks noChangeArrowheads="1"/>
          </p:cNvSpPr>
          <p:nvPr/>
        </p:nvSpPr>
        <p:spPr bwMode="auto">
          <a:xfrm>
            <a:off x="5953125" y="204787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6" name="Rectangle 22"/>
          <p:cNvSpPr>
            <a:spLocks noChangeArrowheads="1"/>
          </p:cNvSpPr>
          <p:nvPr/>
        </p:nvSpPr>
        <p:spPr bwMode="auto">
          <a:xfrm>
            <a:off x="6764338" y="20478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7" name="Rectangle 23"/>
          <p:cNvSpPr>
            <a:spLocks noChangeArrowheads="1"/>
          </p:cNvSpPr>
          <p:nvPr/>
        </p:nvSpPr>
        <p:spPr bwMode="auto">
          <a:xfrm>
            <a:off x="2103438" y="2290763"/>
            <a:ext cx="561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Bowel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8" name="Rectangle 24"/>
          <p:cNvSpPr>
            <a:spLocks noChangeArrowheads="1"/>
          </p:cNvSpPr>
          <p:nvPr/>
        </p:nvSpPr>
        <p:spPr bwMode="auto">
          <a:xfrm>
            <a:off x="5129213" y="229076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9" name="Rectangle 25"/>
          <p:cNvSpPr>
            <a:spLocks noChangeArrowheads="1"/>
          </p:cNvSpPr>
          <p:nvPr/>
        </p:nvSpPr>
        <p:spPr bwMode="auto">
          <a:xfrm>
            <a:off x="5953125" y="229076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0" name="Rectangle 26"/>
          <p:cNvSpPr>
            <a:spLocks noChangeArrowheads="1"/>
          </p:cNvSpPr>
          <p:nvPr/>
        </p:nvSpPr>
        <p:spPr bwMode="auto">
          <a:xfrm>
            <a:off x="6764338" y="22907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0.06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1" name="Rectangle 27"/>
          <p:cNvSpPr>
            <a:spLocks noChangeArrowheads="1"/>
          </p:cNvSpPr>
          <p:nvPr/>
        </p:nvSpPr>
        <p:spPr bwMode="auto">
          <a:xfrm>
            <a:off x="2103438" y="2543175"/>
            <a:ext cx="788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Pancreas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2" name="Rectangle 28"/>
          <p:cNvSpPr>
            <a:spLocks noChangeArrowheads="1"/>
          </p:cNvSpPr>
          <p:nvPr/>
        </p:nvSpPr>
        <p:spPr bwMode="auto">
          <a:xfrm>
            <a:off x="5226050" y="25431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3" name="Rectangle 29"/>
          <p:cNvSpPr>
            <a:spLocks noChangeArrowheads="1"/>
          </p:cNvSpPr>
          <p:nvPr/>
        </p:nvSpPr>
        <p:spPr bwMode="auto">
          <a:xfrm>
            <a:off x="5953125" y="254317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4" name="Rectangle 30"/>
          <p:cNvSpPr>
            <a:spLocks noChangeArrowheads="1"/>
          </p:cNvSpPr>
          <p:nvPr/>
        </p:nvSpPr>
        <p:spPr bwMode="auto">
          <a:xfrm>
            <a:off x="6764338" y="25431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5" name="Rectangle 31"/>
          <p:cNvSpPr>
            <a:spLocks noChangeArrowheads="1"/>
          </p:cNvSpPr>
          <p:nvPr/>
        </p:nvSpPr>
        <p:spPr bwMode="auto">
          <a:xfrm>
            <a:off x="2103438" y="2786063"/>
            <a:ext cx="1166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Hepatobiliary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6" name="Rectangle 32"/>
          <p:cNvSpPr>
            <a:spLocks noChangeArrowheads="1"/>
          </p:cNvSpPr>
          <p:nvPr/>
        </p:nvSpPr>
        <p:spPr bwMode="auto">
          <a:xfrm>
            <a:off x="5226050" y="27860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7" name="Rectangle 33"/>
          <p:cNvSpPr>
            <a:spLocks noChangeArrowheads="1"/>
          </p:cNvSpPr>
          <p:nvPr/>
        </p:nvSpPr>
        <p:spPr bwMode="auto">
          <a:xfrm>
            <a:off x="6048375" y="27860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8" name="Rectangle 34"/>
          <p:cNvSpPr>
            <a:spLocks noChangeArrowheads="1"/>
          </p:cNvSpPr>
          <p:nvPr/>
        </p:nvSpPr>
        <p:spPr bwMode="auto">
          <a:xfrm>
            <a:off x="6764338" y="27860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9" name="Rectangle 35"/>
          <p:cNvSpPr>
            <a:spLocks noChangeArrowheads="1"/>
          </p:cNvSpPr>
          <p:nvPr/>
        </p:nvSpPr>
        <p:spPr bwMode="auto">
          <a:xfrm>
            <a:off x="2103438" y="3028950"/>
            <a:ext cx="444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Lung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0" name="Rectangle 36"/>
          <p:cNvSpPr>
            <a:spLocks noChangeArrowheads="1"/>
          </p:cNvSpPr>
          <p:nvPr/>
        </p:nvSpPr>
        <p:spPr bwMode="auto">
          <a:xfrm>
            <a:off x="5129213" y="302895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1" name="Rectangle 37"/>
          <p:cNvSpPr>
            <a:spLocks noChangeArrowheads="1"/>
          </p:cNvSpPr>
          <p:nvPr/>
        </p:nvSpPr>
        <p:spPr bwMode="auto">
          <a:xfrm>
            <a:off x="5953125" y="302895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2" name="Rectangle 38"/>
          <p:cNvSpPr>
            <a:spLocks noChangeArrowheads="1"/>
          </p:cNvSpPr>
          <p:nvPr/>
        </p:nvSpPr>
        <p:spPr bwMode="auto">
          <a:xfrm>
            <a:off x="6764338" y="30289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3" name="Rectangle 39"/>
          <p:cNvSpPr>
            <a:spLocks noChangeArrowheads="1"/>
          </p:cNvSpPr>
          <p:nvPr/>
        </p:nvSpPr>
        <p:spPr bwMode="auto">
          <a:xfrm>
            <a:off x="2103438" y="3271838"/>
            <a:ext cx="1492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respiratory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4" name="Rectangle 40"/>
          <p:cNvSpPr>
            <a:spLocks noChangeArrowheads="1"/>
          </p:cNvSpPr>
          <p:nvPr/>
        </p:nvSpPr>
        <p:spPr bwMode="auto">
          <a:xfrm>
            <a:off x="5226050" y="32718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5" name="Rectangle 41"/>
          <p:cNvSpPr>
            <a:spLocks noChangeArrowheads="1"/>
          </p:cNvSpPr>
          <p:nvPr/>
        </p:nvSpPr>
        <p:spPr bwMode="auto">
          <a:xfrm>
            <a:off x="6048375" y="32718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6" name="Rectangle 42"/>
          <p:cNvSpPr>
            <a:spLocks noChangeArrowheads="1"/>
          </p:cNvSpPr>
          <p:nvPr/>
        </p:nvSpPr>
        <p:spPr bwMode="auto">
          <a:xfrm>
            <a:off x="6764338" y="32718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7" name="Rectangle 43"/>
          <p:cNvSpPr>
            <a:spLocks noChangeArrowheads="1"/>
          </p:cNvSpPr>
          <p:nvPr/>
        </p:nvSpPr>
        <p:spPr bwMode="auto">
          <a:xfrm>
            <a:off x="2103438" y="3514725"/>
            <a:ext cx="387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Skin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8" name="Rectangle 44"/>
          <p:cNvSpPr>
            <a:spLocks noChangeArrowheads="1"/>
          </p:cNvSpPr>
          <p:nvPr/>
        </p:nvSpPr>
        <p:spPr bwMode="auto">
          <a:xfrm>
            <a:off x="5033963" y="3514725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136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9" name="Rectangle 45"/>
          <p:cNvSpPr>
            <a:spLocks noChangeArrowheads="1"/>
          </p:cNvSpPr>
          <p:nvPr/>
        </p:nvSpPr>
        <p:spPr bwMode="auto">
          <a:xfrm>
            <a:off x="5856288" y="3514725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153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0" name="Rectangle 46"/>
          <p:cNvSpPr>
            <a:spLocks noChangeArrowheads="1"/>
          </p:cNvSpPr>
          <p:nvPr/>
        </p:nvSpPr>
        <p:spPr bwMode="auto">
          <a:xfrm>
            <a:off x="6764338" y="35147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1" name="Rectangle 47"/>
          <p:cNvSpPr>
            <a:spLocks noChangeArrowheads="1"/>
          </p:cNvSpPr>
          <p:nvPr/>
        </p:nvSpPr>
        <p:spPr bwMode="auto">
          <a:xfrm>
            <a:off x="2103438" y="3767138"/>
            <a:ext cx="574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Breast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2" name="Rectangle 48"/>
          <p:cNvSpPr>
            <a:spLocks noChangeArrowheads="1"/>
          </p:cNvSpPr>
          <p:nvPr/>
        </p:nvSpPr>
        <p:spPr bwMode="auto">
          <a:xfrm>
            <a:off x="5129213" y="37671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3" name="Rectangle 49"/>
          <p:cNvSpPr>
            <a:spLocks noChangeArrowheads="1"/>
          </p:cNvSpPr>
          <p:nvPr/>
        </p:nvSpPr>
        <p:spPr bwMode="auto">
          <a:xfrm>
            <a:off x="5953125" y="37671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4" name="Rectangle 50"/>
          <p:cNvSpPr>
            <a:spLocks noChangeArrowheads="1"/>
          </p:cNvSpPr>
          <p:nvPr/>
        </p:nvSpPr>
        <p:spPr bwMode="auto">
          <a:xfrm>
            <a:off x="6764338" y="37671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5" name="Rectangle 51"/>
          <p:cNvSpPr>
            <a:spLocks noChangeArrowheads="1"/>
          </p:cNvSpPr>
          <p:nvPr/>
        </p:nvSpPr>
        <p:spPr bwMode="auto">
          <a:xfrm>
            <a:off x="2103438" y="4010025"/>
            <a:ext cx="739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Prostate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6" name="Rectangle 52"/>
          <p:cNvSpPr>
            <a:spLocks noChangeArrowheads="1"/>
          </p:cNvSpPr>
          <p:nvPr/>
        </p:nvSpPr>
        <p:spPr bwMode="auto">
          <a:xfrm>
            <a:off x="5129213" y="40100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7" name="Rectangle 53"/>
          <p:cNvSpPr>
            <a:spLocks noChangeArrowheads="1"/>
          </p:cNvSpPr>
          <p:nvPr/>
        </p:nvSpPr>
        <p:spPr bwMode="auto">
          <a:xfrm>
            <a:off x="5953125" y="40100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8" name="Rectangle 54"/>
          <p:cNvSpPr>
            <a:spLocks noChangeArrowheads="1"/>
          </p:cNvSpPr>
          <p:nvPr/>
        </p:nvSpPr>
        <p:spPr bwMode="auto">
          <a:xfrm>
            <a:off x="6764338" y="40100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9" name="Rectangle 55"/>
          <p:cNvSpPr>
            <a:spLocks noChangeArrowheads="1"/>
          </p:cNvSpPr>
          <p:nvPr/>
        </p:nvSpPr>
        <p:spPr bwMode="auto">
          <a:xfrm>
            <a:off x="2103438" y="4252913"/>
            <a:ext cx="609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Kidney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0" name="Rectangle 56"/>
          <p:cNvSpPr>
            <a:spLocks noChangeArrowheads="1"/>
          </p:cNvSpPr>
          <p:nvPr/>
        </p:nvSpPr>
        <p:spPr bwMode="auto">
          <a:xfrm>
            <a:off x="5129213" y="425291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1" name="Rectangle 57"/>
          <p:cNvSpPr>
            <a:spLocks noChangeArrowheads="1"/>
          </p:cNvSpPr>
          <p:nvPr/>
        </p:nvSpPr>
        <p:spPr bwMode="auto">
          <a:xfrm>
            <a:off x="5953125" y="42529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2" name="Rectangle 58"/>
          <p:cNvSpPr>
            <a:spLocks noChangeArrowheads="1"/>
          </p:cNvSpPr>
          <p:nvPr/>
        </p:nvSpPr>
        <p:spPr bwMode="auto">
          <a:xfrm>
            <a:off x="6764338" y="42529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3" name="Rectangle 59"/>
          <p:cNvSpPr>
            <a:spLocks noChangeArrowheads="1"/>
          </p:cNvSpPr>
          <p:nvPr/>
        </p:nvSpPr>
        <p:spPr bwMode="auto">
          <a:xfrm>
            <a:off x="2103438" y="44958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Bladder &amp; urinary tract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4" name="Rectangle 60"/>
          <p:cNvSpPr>
            <a:spLocks noChangeArrowheads="1"/>
          </p:cNvSpPr>
          <p:nvPr/>
        </p:nvSpPr>
        <p:spPr bwMode="auto">
          <a:xfrm>
            <a:off x="5129213" y="44958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5" name="Rectangle 61"/>
          <p:cNvSpPr>
            <a:spLocks noChangeArrowheads="1"/>
          </p:cNvSpPr>
          <p:nvPr/>
        </p:nvSpPr>
        <p:spPr bwMode="auto">
          <a:xfrm>
            <a:off x="5953125" y="4495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6" name="Rectangle 62"/>
          <p:cNvSpPr>
            <a:spLocks noChangeArrowheads="1"/>
          </p:cNvSpPr>
          <p:nvPr/>
        </p:nvSpPr>
        <p:spPr bwMode="auto">
          <a:xfrm>
            <a:off x="6764338" y="44958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7" name="Rectangle 63"/>
          <p:cNvSpPr>
            <a:spLocks noChangeArrowheads="1"/>
          </p:cNvSpPr>
          <p:nvPr/>
        </p:nvSpPr>
        <p:spPr bwMode="auto">
          <a:xfrm>
            <a:off x="2103438" y="4748213"/>
            <a:ext cx="642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Genital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8" name="Rectangle 64"/>
          <p:cNvSpPr>
            <a:spLocks noChangeArrowheads="1"/>
          </p:cNvSpPr>
          <p:nvPr/>
        </p:nvSpPr>
        <p:spPr bwMode="auto">
          <a:xfrm>
            <a:off x="5129213" y="474821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9" name="Rectangle 65"/>
          <p:cNvSpPr>
            <a:spLocks noChangeArrowheads="1"/>
          </p:cNvSpPr>
          <p:nvPr/>
        </p:nvSpPr>
        <p:spPr bwMode="auto">
          <a:xfrm>
            <a:off x="5953125" y="47482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0" name="Rectangle 66"/>
          <p:cNvSpPr>
            <a:spLocks noChangeArrowheads="1"/>
          </p:cNvSpPr>
          <p:nvPr/>
        </p:nvSpPr>
        <p:spPr bwMode="auto">
          <a:xfrm>
            <a:off x="6764338" y="47482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0.69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1" name="Rectangle 67"/>
          <p:cNvSpPr>
            <a:spLocks noChangeArrowheads="1"/>
          </p:cNvSpPr>
          <p:nvPr/>
        </p:nvSpPr>
        <p:spPr bwMode="auto">
          <a:xfrm>
            <a:off x="2103438" y="4991100"/>
            <a:ext cx="1239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Hematological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2" name="Rectangle 68"/>
          <p:cNvSpPr>
            <a:spLocks noChangeArrowheads="1"/>
          </p:cNvSpPr>
          <p:nvPr/>
        </p:nvSpPr>
        <p:spPr bwMode="auto">
          <a:xfrm>
            <a:off x="5129213" y="49911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3" name="Rectangle 69"/>
          <p:cNvSpPr>
            <a:spLocks noChangeArrowheads="1"/>
          </p:cNvSpPr>
          <p:nvPr/>
        </p:nvSpPr>
        <p:spPr bwMode="auto">
          <a:xfrm>
            <a:off x="5953125" y="49911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4" name="Rectangle 70"/>
          <p:cNvSpPr>
            <a:spLocks noChangeArrowheads="1"/>
          </p:cNvSpPr>
          <p:nvPr/>
        </p:nvSpPr>
        <p:spPr bwMode="auto">
          <a:xfrm>
            <a:off x="6764338" y="49911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5" name="Rectangle 71"/>
          <p:cNvSpPr>
            <a:spLocks noChangeArrowheads="1"/>
          </p:cNvSpPr>
          <p:nvPr/>
        </p:nvSpPr>
        <p:spPr bwMode="auto">
          <a:xfrm>
            <a:off x="2103438" y="5233988"/>
            <a:ext cx="148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known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6" name="Rectangle 72"/>
          <p:cNvSpPr>
            <a:spLocks noChangeArrowheads="1"/>
          </p:cNvSpPr>
          <p:nvPr/>
        </p:nvSpPr>
        <p:spPr bwMode="auto">
          <a:xfrm>
            <a:off x="5226050" y="52339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7" name="Rectangle 73"/>
          <p:cNvSpPr>
            <a:spLocks noChangeArrowheads="1"/>
          </p:cNvSpPr>
          <p:nvPr/>
        </p:nvSpPr>
        <p:spPr bwMode="auto">
          <a:xfrm>
            <a:off x="5953125" y="52339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8" name="Rectangle 74"/>
          <p:cNvSpPr>
            <a:spLocks noChangeArrowheads="1"/>
          </p:cNvSpPr>
          <p:nvPr/>
        </p:nvSpPr>
        <p:spPr bwMode="auto">
          <a:xfrm>
            <a:off x="6764338" y="52339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9" name="Rectangle 75"/>
          <p:cNvSpPr>
            <a:spLocks noChangeArrowheads="1"/>
          </p:cNvSpPr>
          <p:nvPr/>
        </p:nvSpPr>
        <p:spPr bwMode="auto">
          <a:xfrm>
            <a:off x="2103438" y="5475288"/>
            <a:ext cx="1370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Unspecified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0" name="Rectangle 76"/>
          <p:cNvSpPr>
            <a:spLocks noChangeArrowheads="1"/>
          </p:cNvSpPr>
          <p:nvPr/>
        </p:nvSpPr>
        <p:spPr bwMode="auto">
          <a:xfrm>
            <a:off x="5129213" y="54752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1" name="Rectangle 77"/>
          <p:cNvSpPr>
            <a:spLocks noChangeArrowheads="1"/>
          </p:cNvSpPr>
          <p:nvPr/>
        </p:nvSpPr>
        <p:spPr bwMode="auto">
          <a:xfrm>
            <a:off x="6048375" y="54752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2" name="Rectangle 78"/>
          <p:cNvSpPr>
            <a:spLocks noChangeArrowheads="1"/>
          </p:cNvSpPr>
          <p:nvPr/>
        </p:nvSpPr>
        <p:spPr bwMode="auto">
          <a:xfrm>
            <a:off x="6764338" y="54752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3" name="Rectangle 79"/>
          <p:cNvSpPr>
            <a:spLocks noChangeArrowheads="1"/>
          </p:cNvSpPr>
          <p:nvPr/>
        </p:nvSpPr>
        <p:spPr bwMode="auto">
          <a:xfrm>
            <a:off x="2103438" y="5888038"/>
            <a:ext cx="1717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Any incident cancer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4" name="Rectangle 80"/>
          <p:cNvSpPr>
            <a:spLocks noChangeArrowheads="1"/>
          </p:cNvSpPr>
          <p:nvPr/>
        </p:nvSpPr>
        <p:spPr bwMode="auto">
          <a:xfrm>
            <a:off x="5033963" y="5888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438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5" name="Rectangle 81"/>
          <p:cNvSpPr>
            <a:spLocks noChangeArrowheads="1"/>
          </p:cNvSpPr>
          <p:nvPr/>
        </p:nvSpPr>
        <p:spPr bwMode="auto">
          <a:xfrm>
            <a:off x="5856288" y="5888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439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6" name="Rectangle 82"/>
          <p:cNvSpPr>
            <a:spLocks noChangeArrowheads="1"/>
          </p:cNvSpPr>
          <p:nvPr/>
        </p:nvSpPr>
        <p:spPr bwMode="auto">
          <a:xfrm>
            <a:off x="6764338" y="5888038"/>
            <a:ext cx="414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0.89 </a:t>
            </a:r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RENAL OUTCOMES</a:t>
            </a:r>
            <a:endParaRPr lang="en-GB" dirty="0"/>
          </a:p>
        </p:txBody>
      </p:sp>
      <p:sp>
        <p:nvSpPr>
          <p:cNvPr id="133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8"/>
          <p:cNvSpPr>
            <a:spLocks noChangeArrowheads="1"/>
          </p:cNvSpPr>
          <p:nvPr/>
        </p:nvSpPr>
        <p:spPr bwMode="auto">
          <a:xfrm>
            <a:off x="3890963" y="1544638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7" name="Rectangle 9"/>
          <p:cNvSpPr>
            <a:spLocks noChangeArrowheads="1"/>
          </p:cNvSpPr>
          <p:nvPr/>
        </p:nvSpPr>
        <p:spPr bwMode="auto">
          <a:xfrm>
            <a:off x="5621338" y="1544638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8" name="Rectangle 10"/>
          <p:cNvSpPr>
            <a:spLocks noChangeArrowheads="1"/>
          </p:cNvSpPr>
          <p:nvPr/>
        </p:nvSpPr>
        <p:spPr bwMode="auto">
          <a:xfrm>
            <a:off x="458788" y="1544638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9" name="Rectangle 11"/>
          <p:cNvSpPr>
            <a:spLocks noChangeArrowheads="1"/>
          </p:cNvSpPr>
          <p:nvPr/>
        </p:nvSpPr>
        <p:spPr bwMode="auto">
          <a:xfrm>
            <a:off x="4114800" y="15446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0" name="Rectangle 12"/>
          <p:cNvSpPr>
            <a:spLocks noChangeArrowheads="1"/>
          </p:cNvSpPr>
          <p:nvPr/>
        </p:nvSpPr>
        <p:spPr bwMode="auto">
          <a:xfrm>
            <a:off x="3024188" y="154463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1" name="Rectangle 13"/>
          <p:cNvSpPr>
            <a:spLocks noChangeArrowheads="1"/>
          </p:cNvSpPr>
          <p:nvPr/>
        </p:nvSpPr>
        <p:spPr bwMode="auto">
          <a:xfrm>
            <a:off x="5464175" y="490220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2" name="Rectangle 14"/>
          <p:cNvSpPr>
            <a:spLocks noChangeArrowheads="1"/>
          </p:cNvSpPr>
          <p:nvPr/>
        </p:nvSpPr>
        <p:spPr bwMode="auto">
          <a:xfrm>
            <a:off x="6753225" y="4902200"/>
            <a:ext cx="700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3" name="Rectangle 15"/>
          <p:cNvSpPr>
            <a:spLocks noChangeArrowheads="1"/>
          </p:cNvSpPr>
          <p:nvPr/>
        </p:nvSpPr>
        <p:spPr bwMode="auto">
          <a:xfrm>
            <a:off x="4071938" y="1844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(n=3130)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4" name="Rectangle 16"/>
          <p:cNvSpPr>
            <a:spLocks noChangeArrowheads="1"/>
          </p:cNvSpPr>
          <p:nvPr/>
        </p:nvSpPr>
        <p:spPr bwMode="auto">
          <a:xfrm>
            <a:off x="3035300" y="1844675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(n=3117)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5" name="Rectangle 17"/>
          <p:cNvSpPr>
            <a:spLocks noChangeArrowheads="1"/>
          </p:cNvSpPr>
          <p:nvPr/>
        </p:nvSpPr>
        <p:spPr bwMode="auto">
          <a:xfrm>
            <a:off x="458788" y="2349500"/>
            <a:ext cx="17319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Main renal outcome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6" name="Rectangle 18"/>
          <p:cNvSpPr>
            <a:spLocks noChangeArrowheads="1"/>
          </p:cNvSpPr>
          <p:nvPr/>
        </p:nvSpPr>
        <p:spPr bwMode="auto">
          <a:xfrm>
            <a:off x="458788" y="2663825"/>
            <a:ext cx="1976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End-stage renal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7" name="Rectangle 19"/>
          <p:cNvSpPr>
            <a:spLocks noChangeArrowheads="1"/>
          </p:cNvSpPr>
          <p:nvPr/>
        </p:nvSpPr>
        <p:spPr bwMode="auto">
          <a:xfrm>
            <a:off x="2895600" y="2663825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1057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8" name="Rectangle 20"/>
          <p:cNvSpPr>
            <a:spLocks noChangeArrowheads="1"/>
          </p:cNvSpPr>
          <p:nvPr/>
        </p:nvSpPr>
        <p:spPr bwMode="auto">
          <a:xfrm>
            <a:off x="3333750" y="26638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(33.9%)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9" name="Rectangle 21"/>
          <p:cNvSpPr>
            <a:spLocks noChangeArrowheads="1"/>
          </p:cNvSpPr>
          <p:nvPr/>
        </p:nvSpPr>
        <p:spPr bwMode="auto">
          <a:xfrm>
            <a:off x="3943350" y="2663825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1084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0" name="Rectangle 22"/>
          <p:cNvSpPr>
            <a:spLocks noChangeArrowheads="1"/>
          </p:cNvSpPr>
          <p:nvPr/>
        </p:nvSpPr>
        <p:spPr bwMode="auto">
          <a:xfrm>
            <a:off x="4371975" y="26638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1" name="Rectangle 23"/>
          <p:cNvSpPr>
            <a:spLocks noChangeArrowheads="1"/>
          </p:cNvSpPr>
          <p:nvPr/>
        </p:nvSpPr>
        <p:spPr bwMode="auto">
          <a:xfrm>
            <a:off x="7321550" y="2663825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0.97 (0.89-1.05)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2" name="Rectangle 24"/>
          <p:cNvSpPr>
            <a:spLocks noChangeArrowheads="1"/>
          </p:cNvSpPr>
          <p:nvPr/>
        </p:nvSpPr>
        <p:spPr bwMode="auto">
          <a:xfrm>
            <a:off x="6219825" y="2652713"/>
            <a:ext cx="300038" cy="29527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63" name="Line 25"/>
          <p:cNvSpPr>
            <a:spLocks noChangeShapeType="1"/>
          </p:cNvSpPr>
          <p:nvPr/>
        </p:nvSpPr>
        <p:spPr bwMode="auto">
          <a:xfrm>
            <a:off x="6176963" y="2800350"/>
            <a:ext cx="40640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64" name="Rectangle 26"/>
          <p:cNvSpPr>
            <a:spLocks noChangeArrowheads="1"/>
          </p:cNvSpPr>
          <p:nvPr/>
        </p:nvSpPr>
        <p:spPr bwMode="auto">
          <a:xfrm>
            <a:off x="458788" y="3284538"/>
            <a:ext cx="20193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Tertiary renal outcomes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5" name="Rectangle 27"/>
          <p:cNvSpPr>
            <a:spLocks noChangeArrowheads="1"/>
          </p:cNvSpPr>
          <p:nvPr/>
        </p:nvSpPr>
        <p:spPr bwMode="auto">
          <a:xfrm>
            <a:off x="458788" y="3671888"/>
            <a:ext cx="1250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ESRD or death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6" name="Rectangle 28"/>
          <p:cNvSpPr>
            <a:spLocks noChangeArrowheads="1"/>
          </p:cNvSpPr>
          <p:nvPr/>
        </p:nvSpPr>
        <p:spPr bwMode="auto">
          <a:xfrm>
            <a:off x="2895600" y="3671888"/>
            <a:ext cx="5238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1477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7" name="Rectangle 29"/>
          <p:cNvSpPr>
            <a:spLocks noChangeArrowheads="1"/>
          </p:cNvSpPr>
          <p:nvPr/>
        </p:nvSpPr>
        <p:spPr bwMode="auto">
          <a:xfrm>
            <a:off x="3333750" y="36718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(47.4%)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8" name="Rectangle 30"/>
          <p:cNvSpPr>
            <a:spLocks noChangeArrowheads="1"/>
          </p:cNvSpPr>
          <p:nvPr/>
        </p:nvSpPr>
        <p:spPr bwMode="auto">
          <a:xfrm>
            <a:off x="3943350" y="3671888"/>
            <a:ext cx="5238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1513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9" name="Rectangle 31"/>
          <p:cNvSpPr>
            <a:spLocks noChangeArrowheads="1"/>
          </p:cNvSpPr>
          <p:nvPr/>
        </p:nvSpPr>
        <p:spPr bwMode="auto">
          <a:xfrm>
            <a:off x="4371975" y="36718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(48.3%)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0" name="Rectangle 32"/>
          <p:cNvSpPr>
            <a:spLocks noChangeArrowheads="1"/>
          </p:cNvSpPr>
          <p:nvPr/>
        </p:nvSpPr>
        <p:spPr bwMode="auto">
          <a:xfrm>
            <a:off x="7321550" y="3671888"/>
            <a:ext cx="1377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0.97 (0.90-1.04)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1" name="Rectangle 33"/>
          <p:cNvSpPr>
            <a:spLocks noChangeArrowheads="1"/>
          </p:cNvSpPr>
          <p:nvPr/>
        </p:nvSpPr>
        <p:spPr bwMode="auto">
          <a:xfrm>
            <a:off x="6199188" y="3630613"/>
            <a:ext cx="352425" cy="3476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72" name="Rectangle 35"/>
          <p:cNvSpPr>
            <a:spLocks noChangeArrowheads="1"/>
          </p:cNvSpPr>
          <p:nvPr/>
        </p:nvSpPr>
        <p:spPr bwMode="auto">
          <a:xfrm>
            <a:off x="458788" y="4089400"/>
            <a:ext cx="1849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ESRD or 2 x creatinine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3" name="Rectangle 36"/>
          <p:cNvSpPr>
            <a:spLocks noChangeArrowheads="1"/>
          </p:cNvSpPr>
          <p:nvPr/>
        </p:nvSpPr>
        <p:spPr bwMode="auto">
          <a:xfrm>
            <a:off x="2895600" y="4089400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4" name="Rectangle 37"/>
          <p:cNvSpPr>
            <a:spLocks noChangeArrowheads="1"/>
          </p:cNvSpPr>
          <p:nvPr/>
        </p:nvSpPr>
        <p:spPr bwMode="auto">
          <a:xfrm>
            <a:off x="3333750" y="40894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(38.2%)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5" name="Rectangle 38"/>
          <p:cNvSpPr>
            <a:spLocks noChangeArrowheads="1"/>
          </p:cNvSpPr>
          <p:nvPr/>
        </p:nvSpPr>
        <p:spPr bwMode="auto">
          <a:xfrm>
            <a:off x="3943350" y="4089400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1257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6" name="Rectangle 39"/>
          <p:cNvSpPr>
            <a:spLocks noChangeArrowheads="1"/>
          </p:cNvSpPr>
          <p:nvPr/>
        </p:nvSpPr>
        <p:spPr bwMode="auto">
          <a:xfrm>
            <a:off x="4371975" y="40894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(40.2%)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7" name="Rectangle 40"/>
          <p:cNvSpPr>
            <a:spLocks noChangeArrowheads="1"/>
          </p:cNvSpPr>
          <p:nvPr/>
        </p:nvSpPr>
        <p:spPr bwMode="auto">
          <a:xfrm>
            <a:off x="7321550" y="4089400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0.93 (0.86-1.01)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8" name="Rectangle 41"/>
          <p:cNvSpPr>
            <a:spLocks noChangeArrowheads="1"/>
          </p:cNvSpPr>
          <p:nvPr/>
        </p:nvSpPr>
        <p:spPr bwMode="auto">
          <a:xfrm>
            <a:off x="6134100" y="4068763"/>
            <a:ext cx="320675" cy="31591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79" name="Line 42"/>
          <p:cNvSpPr>
            <a:spLocks noChangeShapeType="1"/>
          </p:cNvSpPr>
          <p:nvPr/>
        </p:nvSpPr>
        <p:spPr bwMode="auto">
          <a:xfrm>
            <a:off x="6113463" y="4225925"/>
            <a:ext cx="3730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0" name="Line 43"/>
          <p:cNvSpPr>
            <a:spLocks noChangeShapeType="1"/>
          </p:cNvSpPr>
          <p:nvPr/>
        </p:nvSpPr>
        <p:spPr bwMode="auto">
          <a:xfrm>
            <a:off x="6454775" y="2093913"/>
            <a:ext cx="1588" cy="2414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1" name="Line 44"/>
          <p:cNvSpPr>
            <a:spLocks noChangeShapeType="1"/>
          </p:cNvSpPr>
          <p:nvPr/>
        </p:nvSpPr>
        <p:spPr bwMode="auto">
          <a:xfrm>
            <a:off x="5461000" y="4552950"/>
            <a:ext cx="19875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2" name="Line 45"/>
          <p:cNvSpPr>
            <a:spLocks noChangeShapeType="1"/>
          </p:cNvSpPr>
          <p:nvPr/>
        </p:nvSpPr>
        <p:spPr bwMode="auto">
          <a:xfrm flipV="1">
            <a:off x="6454775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3" name="Line 46"/>
          <p:cNvSpPr>
            <a:spLocks noChangeShapeType="1"/>
          </p:cNvSpPr>
          <p:nvPr/>
        </p:nvSpPr>
        <p:spPr bwMode="auto">
          <a:xfrm flipV="1">
            <a:off x="6700838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4" name="Line 47"/>
          <p:cNvSpPr>
            <a:spLocks noChangeShapeType="1"/>
          </p:cNvSpPr>
          <p:nvPr/>
        </p:nvSpPr>
        <p:spPr bwMode="auto">
          <a:xfrm flipV="1">
            <a:off x="695801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5" name="Line 48"/>
          <p:cNvSpPr>
            <a:spLocks noChangeShapeType="1"/>
          </p:cNvSpPr>
          <p:nvPr/>
        </p:nvSpPr>
        <p:spPr bwMode="auto">
          <a:xfrm flipV="1">
            <a:off x="7204075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6" name="Line 49"/>
          <p:cNvSpPr>
            <a:spLocks noChangeShapeType="1"/>
          </p:cNvSpPr>
          <p:nvPr/>
        </p:nvSpPr>
        <p:spPr bwMode="auto">
          <a:xfrm flipV="1">
            <a:off x="7448550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7" name="Line 50"/>
          <p:cNvSpPr>
            <a:spLocks noChangeShapeType="1"/>
          </p:cNvSpPr>
          <p:nvPr/>
        </p:nvSpPr>
        <p:spPr bwMode="auto">
          <a:xfrm flipV="1">
            <a:off x="620871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8" name="Line 51"/>
          <p:cNvSpPr>
            <a:spLocks noChangeShapeType="1"/>
          </p:cNvSpPr>
          <p:nvPr/>
        </p:nvSpPr>
        <p:spPr bwMode="auto">
          <a:xfrm flipV="1">
            <a:off x="5964238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9" name="Line 52"/>
          <p:cNvSpPr>
            <a:spLocks noChangeShapeType="1"/>
          </p:cNvSpPr>
          <p:nvPr/>
        </p:nvSpPr>
        <p:spPr bwMode="auto">
          <a:xfrm flipV="1">
            <a:off x="570706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0" name="Line 53"/>
          <p:cNvSpPr>
            <a:spLocks noChangeShapeType="1"/>
          </p:cNvSpPr>
          <p:nvPr/>
        </p:nvSpPr>
        <p:spPr bwMode="auto">
          <a:xfrm flipV="1">
            <a:off x="5461000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1" name="Rectangle 54"/>
          <p:cNvSpPr>
            <a:spLocks noChangeArrowheads="1"/>
          </p:cNvSpPr>
          <p:nvPr/>
        </p:nvSpPr>
        <p:spPr bwMode="auto">
          <a:xfrm>
            <a:off x="6316663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2" name="Rectangle 55"/>
          <p:cNvSpPr>
            <a:spLocks noChangeArrowheads="1"/>
          </p:cNvSpPr>
          <p:nvPr/>
        </p:nvSpPr>
        <p:spPr bwMode="auto">
          <a:xfrm>
            <a:off x="6818313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3" name="Rectangle 56"/>
          <p:cNvSpPr>
            <a:spLocks noChangeArrowheads="1"/>
          </p:cNvSpPr>
          <p:nvPr/>
        </p:nvSpPr>
        <p:spPr bwMode="auto">
          <a:xfrm>
            <a:off x="731043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4" name="Rectangle 57"/>
          <p:cNvSpPr>
            <a:spLocks noChangeArrowheads="1"/>
          </p:cNvSpPr>
          <p:nvPr/>
        </p:nvSpPr>
        <p:spPr bwMode="auto">
          <a:xfrm>
            <a:off x="582453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5" name="Rectangle 58"/>
          <p:cNvSpPr>
            <a:spLocks noChangeArrowheads="1"/>
          </p:cNvSpPr>
          <p:nvPr/>
        </p:nvSpPr>
        <p:spPr bwMode="auto">
          <a:xfrm>
            <a:off x="532288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6" name="Titl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No beneficial (or adverse) effect on </a:t>
            </a:r>
            <a:br>
              <a:rPr lang="en-GB" sz="3600" smtClean="0"/>
            </a:br>
            <a:r>
              <a:rPr lang="en-GB" sz="3600" smtClean="0"/>
              <a:t>pre-specified renal outcomes</a:t>
            </a:r>
          </a:p>
        </p:txBody>
      </p:sp>
      <p:sp>
        <p:nvSpPr>
          <p:cNvPr id="134197" name="Line 34"/>
          <p:cNvSpPr>
            <a:spLocks noChangeShapeType="1"/>
          </p:cNvSpPr>
          <p:nvPr/>
        </p:nvSpPr>
        <p:spPr bwMode="auto">
          <a:xfrm>
            <a:off x="6208713" y="3808413"/>
            <a:ext cx="342900" cy="1587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8" name="Line 34"/>
          <p:cNvSpPr>
            <a:spLocks noChangeShapeType="1"/>
          </p:cNvSpPr>
          <p:nvPr/>
        </p:nvSpPr>
        <p:spPr bwMode="auto">
          <a:xfrm>
            <a:off x="6137275" y="4225925"/>
            <a:ext cx="319088" cy="1588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9" name="Line 34"/>
          <p:cNvSpPr>
            <a:spLocks noChangeShapeType="1"/>
          </p:cNvSpPr>
          <p:nvPr/>
        </p:nvSpPr>
        <p:spPr bwMode="auto">
          <a:xfrm>
            <a:off x="6224588" y="2800350"/>
            <a:ext cx="293687" cy="1588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5171" name="Rectangle 9"/>
          <p:cNvSpPr>
            <a:spLocks noChangeArrowheads="1"/>
          </p:cNvSpPr>
          <p:nvPr/>
        </p:nvSpPr>
        <p:spPr bwMode="auto">
          <a:xfrm>
            <a:off x="6167438" y="1249363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2" name="Rectangle 10"/>
          <p:cNvSpPr>
            <a:spLocks noChangeArrowheads="1"/>
          </p:cNvSpPr>
          <p:nvPr/>
        </p:nvSpPr>
        <p:spPr bwMode="auto">
          <a:xfrm>
            <a:off x="458788" y="1249363"/>
            <a:ext cx="520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3" name="Rectangle 11"/>
          <p:cNvSpPr>
            <a:spLocks noChangeArrowheads="1"/>
          </p:cNvSpPr>
          <p:nvPr/>
        </p:nvSpPr>
        <p:spPr bwMode="auto">
          <a:xfrm>
            <a:off x="4541838" y="1249363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4" name="Rectangle 12"/>
          <p:cNvSpPr>
            <a:spLocks noChangeArrowheads="1"/>
          </p:cNvSpPr>
          <p:nvPr/>
        </p:nvSpPr>
        <p:spPr bwMode="auto">
          <a:xfrm>
            <a:off x="3197225" y="1249363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5" name="Rectangle 13"/>
          <p:cNvSpPr>
            <a:spLocks noChangeArrowheads="1"/>
          </p:cNvSpPr>
          <p:nvPr/>
        </p:nvSpPr>
        <p:spPr bwMode="auto">
          <a:xfrm>
            <a:off x="5554663" y="5726113"/>
            <a:ext cx="935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6" name="Rectangle 14"/>
          <p:cNvSpPr>
            <a:spLocks noChangeArrowheads="1"/>
          </p:cNvSpPr>
          <p:nvPr/>
        </p:nvSpPr>
        <p:spPr bwMode="auto">
          <a:xfrm>
            <a:off x="7615238" y="5726113"/>
            <a:ext cx="741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7" name="Rectangle 15"/>
          <p:cNvSpPr>
            <a:spLocks noChangeArrowheads="1"/>
          </p:cNvSpPr>
          <p:nvPr/>
        </p:nvSpPr>
        <p:spPr bwMode="auto">
          <a:xfrm>
            <a:off x="4498975" y="15192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(n=3130)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8" name="Rectangle 16"/>
          <p:cNvSpPr>
            <a:spLocks noChangeArrowheads="1"/>
          </p:cNvSpPr>
          <p:nvPr/>
        </p:nvSpPr>
        <p:spPr bwMode="auto">
          <a:xfrm>
            <a:off x="3208338" y="1519238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(n=3117)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9" name="Rectangle 17"/>
          <p:cNvSpPr>
            <a:spLocks noChangeArrowheads="1"/>
          </p:cNvSpPr>
          <p:nvPr/>
        </p:nvSpPr>
        <p:spPr bwMode="auto">
          <a:xfrm>
            <a:off x="458788" y="2060575"/>
            <a:ext cx="3460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MDRD estimated GFR (mL/min/1.73m²)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0" name="Rectangle 18"/>
          <p:cNvSpPr>
            <a:spLocks noChangeArrowheads="1"/>
          </p:cNvSpPr>
          <p:nvPr/>
        </p:nvSpPr>
        <p:spPr bwMode="auto">
          <a:xfrm>
            <a:off x="458788" y="2336800"/>
            <a:ext cx="1285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  (stage 2-3)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1" name="Rectangle 19"/>
          <p:cNvSpPr>
            <a:spLocks noChangeArrowheads="1"/>
          </p:cNvSpPr>
          <p:nvPr/>
        </p:nvSpPr>
        <p:spPr bwMode="auto">
          <a:xfrm>
            <a:off x="555625" y="2336800"/>
            <a:ext cx="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2" name="Rectangle 20"/>
          <p:cNvSpPr>
            <a:spLocks noChangeArrowheads="1"/>
          </p:cNvSpPr>
          <p:nvPr/>
        </p:nvSpPr>
        <p:spPr bwMode="auto">
          <a:xfrm>
            <a:off x="3251200" y="2336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96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3" name="Rectangle 21"/>
          <p:cNvSpPr>
            <a:spLocks noChangeArrowheads="1"/>
          </p:cNvSpPr>
          <p:nvPr/>
        </p:nvSpPr>
        <p:spPr bwMode="auto">
          <a:xfrm>
            <a:off x="3657600" y="2336800"/>
            <a:ext cx="579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(8.4%)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4" name="Rectangle 22"/>
          <p:cNvSpPr>
            <a:spLocks noChangeArrowheads="1"/>
          </p:cNvSpPr>
          <p:nvPr/>
        </p:nvSpPr>
        <p:spPr bwMode="auto">
          <a:xfrm>
            <a:off x="4552950" y="2336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5" name="Rectangle 23"/>
          <p:cNvSpPr>
            <a:spLocks noChangeArrowheads="1"/>
          </p:cNvSpPr>
          <p:nvPr/>
        </p:nvSpPr>
        <p:spPr bwMode="auto">
          <a:xfrm>
            <a:off x="4948238" y="2336800"/>
            <a:ext cx="579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6" name="Rectangle 24"/>
          <p:cNvSpPr>
            <a:spLocks noChangeArrowheads="1"/>
          </p:cNvSpPr>
          <p:nvPr/>
        </p:nvSpPr>
        <p:spPr bwMode="auto">
          <a:xfrm>
            <a:off x="7181850" y="2432050"/>
            <a:ext cx="85725" cy="8413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187" name="Freeform 25"/>
          <p:cNvSpPr>
            <a:spLocks/>
          </p:cNvSpPr>
          <p:nvPr/>
        </p:nvSpPr>
        <p:spPr bwMode="auto">
          <a:xfrm>
            <a:off x="7877175" y="24431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8" name="Line 26"/>
          <p:cNvSpPr>
            <a:spLocks noChangeShapeType="1"/>
          </p:cNvSpPr>
          <p:nvPr/>
        </p:nvSpPr>
        <p:spPr bwMode="auto">
          <a:xfrm>
            <a:off x="6540500" y="2474913"/>
            <a:ext cx="14430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9" name="Rectangle 27"/>
          <p:cNvSpPr>
            <a:spLocks noChangeArrowheads="1"/>
          </p:cNvSpPr>
          <p:nvPr/>
        </p:nvSpPr>
        <p:spPr bwMode="auto">
          <a:xfrm>
            <a:off x="458788" y="2651125"/>
            <a:ext cx="1835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≥15 and &lt;30  (stage 4)</a:t>
            </a:r>
          </a:p>
        </p:txBody>
      </p:sp>
      <p:sp>
        <p:nvSpPr>
          <p:cNvPr id="135190" name="Rectangle 28"/>
          <p:cNvSpPr>
            <a:spLocks noChangeArrowheads="1"/>
          </p:cNvSpPr>
          <p:nvPr/>
        </p:nvSpPr>
        <p:spPr bwMode="auto">
          <a:xfrm>
            <a:off x="555625" y="2651125"/>
            <a:ext cx="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1" name="Rectangle 29"/>
          <p:cNvSpPr>
            <a:spLocks noChangeArrowheads="1"/>
          </p:cNvSpPr>
          <p:nvPr/>
        </p:nvSpPr>
        <p:spPr bwMode="auto">
          <a:xfrm>
            <a:off x="3154363" y="2651125"/>
            <a:ext cx="360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454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2" name="Rectangle 30"/>
          <p:cNvSpPr>
            <a:spLocks noChangeArrowheads="1"/>
          </p:cNvSpPr>
          <p:nvPr/>
        </p:nvSpPr>
        <p:spPr bwMode="auto">
          <a:xfrm>
            <a:off x="3560763" y="2651125"/>
            <a:ext cx="6842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(36.4%)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3" name="Rectangle 31"/>
          <p:cNvSpPr>
            <a:spLocks noChangeArrowheads="1"/>
          </p:cNvSpPr>
          <p:nvPr/>
        </p:nvSpPr>
        <p:spPr bwMode="auto">
          <a:xfrm>
            <a:off x="4456113" y="2651125"/>
            <a:ext cx="35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489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4" name="Rectangle 32"/>
          <p:cNvSpPr>
            <a:spLocks noChangeArrowheads="1"/>
          </p:cNvSpPr>
          <p:nvPr/>
        </p:nvSpPr>
        <p:spPr bwMode="auto">
          <a:xfrm>
            <a:off x="4851400" y="26511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(37.1%)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5" name="Rectangle 33"/>
          <p:cNvSpPr>
            <a:spLocks noChangeArrowheads="1"/>
          </p:cNvSpPr>
          <p:nvPr/>
        </p:nvSpPr>
        <p:spPr bwMode="auto">
          <a:xfrm>
            <a:off x="6797675" y="2693988"/>
            <a:ext cx="192088" cy="18891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196" name="Line 34"/>
          <p:cNvSpPr>
            <a:spLocks noChangeShapeType="1"/>
          </p:cNvSpPr>
          <p:nvPr/>
        </p:nvSpPr>
        <p:spPr bwMode="auto">
          <a:xfrm>
            <a:off x="6605588" y="2789238"/>
            <a:ext cx="6080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97" name="Rectangle 35"/>
          <p:cNvSpPr>
            <a:spLocks noChangeArrowheads="1"/>
          </p:cNvSpPr>
          <p:nvPr/>
        </p:nvSpPr>
        <p:spPr bwMode="auto">
          <a:xfrm>
            <a:off x="458788" y="2967038"/>
            <a:ext cx="1119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&lt;15  (stage 5)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8" name="Rectangle 36"/>
          <p:cNvSpPr>
            <a:spLocks noChangeArrowheads="1"/>
          </p:cNvSpPr>
          <p:nvPr/>
        </p:nvSpPr>
        <p:spPr bwMode="auto">
          <a:xfrm>
            <a:off x="3154363" y="2967038"/>
            <a:ext cx="3603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471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9" name="Rectangle 37"/>
          <p:cNvSpPr>
            <a:spLocks noChangeArrowheads="1"/>
          </p:cNvSpPr>
          <p:nvPr/>
        </p:nvSpPr>
        <p:spPr bwMode="auto">
          <a:xfrm>
            <a:off x="3560763" y="2967038"/>
            <a:ext cx="6842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(76.7%)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0" name="Rectangle 38"/>
          <p:cNvSpPr>
            <a:spLocks noChangeArrowheads="1"/>
          </p:cNvSpPr>
          <p:nvPr/>
        </p:nvSpPr>
        <p:spPr bwMode="auto">
          <a:xfrm>
            <a:off x="4456113" y="2967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473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1" name="Rectangle 39"/>
          <p:cNvSpPr>
            <a:spLocks noChangeArrowheads="1"/>
          </p:cNvSpPr>
          <p:nvPr/>
        </p:nvSpPr>
        <p:spPr bwMode="auto">
          <a:xfrm>
            <a:off x="4851400" y="29670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(77.9%)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2" name="Rectangle 40"/>
          <p:cNvSpPr>
            <a:spLocks noChangeArrowheads="1"/>
          </p:cNvSpPr>
          <p:nvPr/>
        </p:nvSpPr>
        <p:spPr bwMode="auto">
          <a:xfrm>
            <a:off x="6861175" y="3009900"/>
            <a:ext cx="192088" cy="188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03" name="Line 41"/>
          <p:cNvSpPr>
            <a:spLocks noChangeShapeType="1"/>
          </p:cNvSpPr>
          <p:nvPr/>
        </p:nvSpPr>
        <p:spPr bwMode="auto">
          <a:xfrm>
            <a:off x="6669088" y="3103563"/>
            <a:ext cx="6191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04" name="Rectangle 42"/>
          <p:cNvSpPr>
            <a:spLocks noChangeArrowheads="1"/>
          </p:cNvSpPr>
          <p:nvPr/>
        </p:nvSpPr>
        <p:spPr bwMode="auto">
          <a:xfrm>
            <a:off x="458788" y="3414713"/>
            <a:ext cx="1708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Urinary ACR (mg/g)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5" name="Rectangle 43"/>
          <p:cNvSpPr>
            <a:spLocks noChangeArrowheads="1"/>
          </p:cNvSpPr>
          <p:nvPr/>
        </p:nvSpPr>
        <p:spPr bwMode="auto">
          <a:xfrm>
            <a:off x="458788" y="3730625"/>
            <a:ext cx="10906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&lt;30  (normo)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6" name="Rectangle 44"/>
          <p:cNvSpPr>
            <a:spLocks noChangeArrowheads="1"/>
          </p:cNvSpPr>
          <p:nvPr/>
        </p:nvSpPr>
        <p:spPr bwMode="auto">
          <a:xfrm>
            <a:off x="3251200" y="37306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68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7" name="Rectangle 45"/>
          <p:cNvSpPr>
            <a:spLocks noChangeArrowheads="1"/>
          </p:cNvSpPr>
          <p:nvPr/>
        </p:nvSpPr>
        <p:spPr bwMode="auto">
          <a:xfrm>
            <a:off x="3560763" y="3730625"/>
            <a:ext cx="684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(12.5%)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8" name="Rectangle 46"/>
          <p:cNvSpPr>
            <a:spLocks noChangeArrowheads="1"/>
          </p:cNvSpPr>
          <p:nvPr/>
        </p:nvSpPr>
        <p:spPr bwMode="auto">
          <a:xfrm>
            <a:off x="4552950" y="37306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9" name="Rectangle 47"/>
          <p:cNvSpPr>
            <a:spLocks noChangeArrowheads="1"/>
          </p:cNvSpPr>
          <p:nvPr/>
        </p:nvSpPr>
        <p:spPr bwMode="auto">
          <a:xfrm>
            <a:off x="4851400" y="3730625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0" name="Rectangle 48"/>
          <p:cNvSpPr>
            <a:spLocks noChangeArrowheads="1"/>
          </p:cNvSpPr>
          <p:nvPr/>
        </p:nvSpPr>
        <p:spPr bwMode="auto">
          <a:xfrm>
            <a:off x="6850063" y="3835400"/>
            <a:ext cx="76200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11" name="Line 49"/>
          <p:cNvSpPr>
            <a:spLocks noChangeShapeType="1"/>
          </p:cNvSpPr>
          <p:nvPr/>
        </p:nvSpPr>
        <p:spPr bwMode="auto">
          <a:xfrm>
            <a:off x="6219825" y="3867150"/>
            <a:ext cx="159226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12" name="Rectangle 50"/>
          <p:cNvSpPr>
            <a:spLocks noChangeArrowheads="1"/>
          </p:cNvSpPr>
          <p:nvPr/>
        </p:nvSpPr>
        <p:spPr bwMode="auto">
          <a:xfrm>
            <a:off x="458788" y="4044950"/>
            <a:ext cx="18240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 and &lt;300  (micro)</a:t>
            </a:r>
          </a:p>
        </p:txBody>
      </p:sp>
      <p:sp>
        <p:nvSpPr>
          <p:cNvPr id="135213" name="Rectangle 51"/>
          <p:cNvSpPr>
            <a:spLocks noChangeArrowheads="1"/>
          </p:cNvSpPr>
          <p:nvPr/>
        </p:nvSpPr>
        <p:spPr bwMode="auto">
          <a:xfrm>
            <a:off x="555625" y="4044950"/>
            <a:ext cx="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4" name="Rectangle 52"/>
          <p:cNvSpPr>
            <a:spLocks noChangeArrowheads="1"/>
          </p:cNvSpPr>
          <p:nvPr/>
        </p:nvSpPr>
        <p:spPr bwMode="auto">
          <a:xfrm>
            <a:off x="3154363" y="4044950"/>
            <a:ext cx="3603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281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5" name="Rectangle 53"/>
          <p:cNvSpPr>
            <a:spLocks noChangeArrowheads="1"/>
          </p:cNvSpPr>
          <p:nvPr/>
        </p:nvSpPr>
        <p:spPr bwMode="auto">
          <a:xfrm>
            <a:off x="3560763" y="4044950"/>
            <a:ext cx="684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(27.2%)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6" name="Rectangle 54"/>
          <p:cNvSpPr>
            <a:spLocks noChangeArrowheads="1"/>
          </p:cNvSpPr>
          <p:nvPr/>
        </p:nvSpPr>
        <p:spPr bwMode="auto">
          <a:xfrm>
            <a:off x="4456113" y="40449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7" name="Rectangle 55"/>
          <p:cNvSpPr>
            <a:spLocks noChangeArrowheads="1"/>
          </p:cNvSpPr>
          <p:nvPr/>
        </p:nvSpPr>
        <p:spPr bwMode="auto">
          <a:xfrm>
            <a:off x="4851400" y="40449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(30.0%)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8" name="Rectangle 56"/>
          <p:cNvSpPr>
            <a:spLocks noChangeArrowheads="1"/>
          </p:cNvSpPr>
          <p:nvPr/>
        </p:nvSpPr>
        <p:spPr bwMode="auto">
          <a:xfrm>
            <a:off x="6626225" y="4108450"/>
            <a:ext cx="160338" cy="1571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19" name="Line 57"/>
          <p:cNvSpPr>
            <a:spLocks noChangeShapeType="1"/>
          </p:cNvSpPr>
          <p:nvPr/>
        </p:nvSpPr>
        <p:spPr bwMode="auto">
          <a:xfrm>
            <a:off x="6391275" y="4181475"/>
            <a:ext cx="69532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20" name="Rectangle 58"/>
          <p:cNvSpPr>
            <a:spLocks noChangeArrowheads="1"/>
          </p:cNvSpPr>
          <p:nvPr/>
        </p:nvSpPr>
        <p:spPr bwMode="auto">
          <a:xfrm>
            <a:off x="458788" y="4368800"/>
            <a:ext cx="1158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≥300  (macro)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1" name="Rectangle 59"/>
          <p:cNvSpPr>
            <a:spLocks noChangeArrowheads="1"/>
          </p:cNvSpPr>
          <p:nvPr/>
        </p:nvSpPr>
        <p:spPr bwMode="auto">
          <a:xfrm>
            <a:off x="3154363" y="4368800"/>
            <a:ext cx="360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621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2" name="Rectangle 60"/>
          <p:cNvSpPr>
            <a:spLocks noChangeArrowheads="1"/>
          </p:cNvSpPr>
          <p:nvPr/>
        </p:nvSpPr>
        <p:spPr bwMode="auto">
          <a:xfrm>
            <a:off x="3560763" y="4368800"/>
            <a:ext cx="6842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(51.6%)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3" name="Rectangle 61"/>
          <p:cNvSpPr>
            <a:spLocks noChangeArrowheads="1"/>
          </p:cNvSpPr>
          <p:nvPr/>
        </p:nvSpPr>
        <p:spPr bwMode="auto">
          <a:xfrm>
            <a:off x="4456113" y="4368800"/>
            <a:ext cx="35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602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4" name="Rectangle 62"/>
          <p:cNvSpPr>
            <a:spLocks noChangeArrowheads="1"/>
          </p:cNvSpPr>
          <p:nvPr/>
        </p:nvSpPr>
        <p:spPr bwMode="auto">
          <a:xfrm>
            <a:off x="4851400" y="4368800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(52.1%)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5" name="Rectangle 63"/>
          <p:cNvSpPr>
            <a:spLocks noChangeArrowheads="1"/>
          </p:cNvSpPr>
          <p:nvPr/>
        </p:nvSpPr>
        <p:spPr bwMode="auto">
          <a:xfrm>
            <a:off x="6786563" y="4389438"/>
            <a:ext cx="223837" cy="22225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26" name="Line 64"/>
          <p:cNvSpPr>
            <a:spLocks noChangeShapeType="1"/>
          </p:cNvSpPr>
          <p:nvPr/>
        </p:nvSpPr>
        <p:spPr bwMode="auto">
          <a:xfrm>
            <a:off x="6646863" y="4495800"/>
            <a:ext cx="5349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27" name="Rectangle 65"/>
          <p:cNvSpPr>
            <a:spLocks noChangeArrowheads="1"/>
          </p:cNvSpPr>
          <p:nvPr/>
        </p:nvSpPr>
        <p:spPr bwMode="auto">
          <a:xfrm>
            <a:off x="458788" y="4843463"/>
            <a:ext cx="10112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All patients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8" name="Rectangle 66"/>
          <p:cNvSpPr>
            <a:spLocks noChangeArrowheads="1"/>
          </p:cNvSpPr>
          <p:nvPr/>
        </p:nvSpPr>
        <p:spPr bwMode="auto">
          <a:xfrm>
            <a:off x="3059113" y="4843463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1057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9" name="Rectangle 67"/>
          <p:cNvSpPr>
            <a:spLocks noChangeArrowheads="1"/>
          </p:cNvSpPr>
          <p:nvPr/>
        </p:nvSpPr>
        <p:spPr bwMode="auto">
          <a:xfrm>
            <a:off x="3549650" y="4843463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(33.9%)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0" name="Rectangle 68"/>
          <p:cNvSpPr>
            <a:spLocks noChangeArrowheads="1"/>
          </p:cNvSpPr>
          <p:nvPr/>
        </p:nvSpPr>
        <p:spPr bwMode="auto">
          <a:xfrm>
            <a:off x="4360863" y="4843463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1084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1" name="Rectangle 69"/>
          <p:cNvSpPr>
            <a:spLocks noChangeArrowheads="1"/>
          </p:cNvSpPr>
          <p:nvPr/>
        </p:nvSpPr>
        <p:spPr bwMode="auto">
          <a:xfrm>
            <a:off x="4841875" y="4843463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(34.6%)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2" name="Rectangle 70"/>
          <p:cNvSpPr>
            <a:spLocks noChangeArrowheads="1"/>
          </p:cNvSpPr>
          <p:nvPr/>
        </p:nvSpPr>
        <p:spPr bwMode="auto">
          <a:xfrm>
            <a:off x="7651750" y="4675188"/>
            <a:ext cx="13382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0.97 (0.89-1.05)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33" name="Rectangle 71"/>
          <p:cNvSpPr>
            <a:spLocks noChangeArrowheads="1"/>
          </p:cNvSpPr>
          <p:nvPr/>
        </p:nvSpPr>
        <p:spPr bwMode="auto">
          <a:xfrm>
            <a:off x="8007350" y="4864100"/>
            <a:ext cx="627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p=0.41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34" name="Freeform 73"/>
          <p:cNvSpPr>
            <a:spLocks/>
          </p:cNvSpPr>
          <p:nvPr/>
        </p:nvSpPr>
        <p:spPr bwMode="auto">
          <a:xfrm>
            <a:off x="6711950" y="4832350"/>
            <a:ext cx="406400" cy="295275"/>
          </a:xfrm>
          <a:custGeom>
            <a:avLst/>
            <a:gdLst>
              <a:gd name="T0" fmla="*/ 2147483647 w 256"/>
              <a:gd name="T1" fmla="*/ 0 h 186"/>
              <a:gd name="T2" fmla="*/ 2147483647 w 256"/>
              <a:gd name="T3" fmla="*/ 2147483647 h 186"/>
              <a:gd name="T4" fmla="*/ 2147483647 w 256"/>
              <a:gd name="T5" fmla="*/ 2147483647 h 186"/>
              <a:gd name="T6" fmla="*/ 0 w 256"/>
              <a:gd name="T7" fmla="*/ 2147483647 h 186"/>
              <a:gd name="T8" fmla="*/ 2147483647 w 256"/>
              <a:gd name="T9" fmla="*/ 0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"/>
              <a:gd name="T16" fmla="*/ 0 h 186"/>
              <a:gd name="T17" fmla="*/ 256 w 256"/>
              <a:gd name="T18" fmla="*/ 186 h 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" h="186">
                <a:moveTo>
                  <a:pt x="121" y="0"/>
                </a:moveTo>
                <a:lnTo>
                  <a:pt x="256" y="93"/>
                </a:lnTo>
                <a:lnTo>
                  <a:pt x="121" y="186"/>
                </a:lnTo>
                <a:lnTo>
                  <a:pt x="0" y="93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5" name="Line 74"/>
          <p:cNvSpPr>
            <a:spLocks noChangeShapeType="1"/>
          </p:cNvSpPr>
          <p:nvPr/>
        </p:nvSpPr>
        <p:spPr bwMode="auto">
          <a:xfrm>
            <a:off x="7000875" y="1771650"/>
            <a:ext cx="1588" cy="3578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6" name="Line 75"/>
          <p:cNvSpPr>
            <a:spLocks noChangeShapeType="1"/>
          </p:cNvSpPr>
          <p:nvPr/>
        </p:nvSpPr>
        <p:spPr bwMode="auto">
          <a:xfrm>
            <a:off x="6007100" y="54229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7" name="Line 76"/>
          <p:cNvSpPr>
            <a:spLocks noChangeShapeType="1"/>
          </p:cNvSpPr>
          <p:nvPr/>
        </p:nvSpPr>
        <p:spPr bwMode="auto">
          <a:xfrm flipV="1">
            <a:off x="70008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8" name="Line 77"/>
          <p:cNvSpPr>
            <a:spLocks noChangeShapeType="1"/>
          </p:cNvSpPr>
          <p:nvPr/>
        </p:nvSpPr>
        <p:spPr bwMode="auto">
          <a:xfrm flipV="1">
            <a:off x="724535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9" name="Line 78"/>
          <p:cNvSpPr>
            <a:spLocks noChangeShapeType="1"/>
          </p:cNvSpPr>
          <p:nvPr/>
        </p:nvSpPr>
        <p:spPr bwMode="auto">
          <a:xfrm flipV="1">
            <a:off x="7491413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0" name="Line 79"/>
          <p:cNvSpPr>
            <a:spLocks noChangeShapeType="1"/>
          </p:cNvSpPr>
          <p:nvPr/>
        </p:nvSpPr>
        <p:spPr bwMode="auto">
          <a:xfrm flipV="1">
            <a:off x="77374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1" name="Line 80"/>
          <p:cNvSpPr>
            <a:spLocks noChangeShapeType="1"/>
          </p:cNvSpPr>
          <p:nvPr/>
        </p:nvSpPr>
        <p:spPr bwMode="auto">
          <a:xfrm flipV="1">
            <a:off x="7983538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2" name="Line 81"/>
          <p:cNvSpPr>
            <a:spLocks noChangeShapeType="1"/>
          </p:cNvSpPr>
          <p:nvPr/>
        </p:nvSpPr>
        <p:spPr bwMode="auto">
          <a:xfrm flipV="1">
            <a:off x="674370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3" name="Line 82"/>
          <p:cNvSpPr>
            <a:spLocks noChangeShapeType="1"/>
          </p:cNvSpPr>
          <p:nvPr/>
        </p:nvSpPr>
        <p:spPr bwMode="auto">
          <a:xfrm flipV="1">
            <a:off x="6497638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4" name="Line 83"/>
          <p:cNvSpPr>
            <a:spLocks noChangeShapeType="1"/>
          </p:cNvSpPr>
          <p:nvPr/>
        </p:nvSpPr>
        <p:spPr bwMode="auto">
          <a:xfrm flipV="1">
            <a:off x="62515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5" name="Line 84"/>
          <p:cNvSpPr>
            <a:spLocks noChangeShapeType="1"/>
          </p:cNvSpPr>
          <p:nvPr/>
        </p:nvSpPr>
        <p:spPr bwMode="auto">
          <a:xfrm flipV="1">
            <a:off x="600710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6" name="Rectangle 85"/>
          <p:cNvSpPr>
            <a:spLocks noChangeArrowheads="1"/>
          </p:cNvSpPr>
          <p:nvPr/>
        </p:nvSpPr>
        <p:spPr bwMode="auto">
          <a:xfrm>
            <a:off x="6861175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7" name="Rectangle 86"/>
          <p:cNvSpPr>
            <a:spLocks noChangeArrowheads="1"/>
          </p:cNvSpPr>
          <p:nvPr/>
        </p:nvSpPr>
        <p:spPr bwMode="auto">
          <a:xfrm>
            <a:off x="7353300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8" name="Rectangle 87"/>
          <p:cNvSpPr>
            <a:spLocks noChangeArrowheads="1"/>
          </p:cNvSpPr>
          <p:nvPr/>
        </p:nvSpPr>
        <p:spPr bwMode="auto">
          <a:xfrm>
            <a:off x="7843838" y="5443538"/>
            <a:ext cx="309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9" name="Rectangle 88"/>
          <p:cNvSpPr>
            <a:spLocks noChangeArrowheads="1"/>
          </p:cNvSpPr>
          <p:nvPr/>
        </p:nvSpPr>
        <p:spPr bwMode="auto">
          <a:xfrm>
            <a:off x="6359525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50" name="Rectangle 89"/>
          <p:cNvSpPr>
            <a:spLocks noChangeArrowheads="1"/>
          </p:cNvSpPr>
          <p:nvPr/>
        </p:nvSpPr>
        <p:spPr bwMode="auto">
          <a:xfrm>
            <a:off x="5867400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51" name="Title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3584575" algn="l"/>
              </a:tabLst>
            </a:pPr>
            <a:r>
              <a:rPr lang="en-GB" sz="3600">
                <a:solidFill>
                  <a:srgbClr val="993366"/>
                </a:solidFill>
                <a:latin typeface="Calibri" pitchFamily="34" charset="0"/>
                <a:cs typeface="Times New Roman" pitchFamily="18" charset="0"/>
              </a:rPr>
              <a:t>Lack of effect on progression to end-stage renal disease subdivided by disease stage at start</a:t>
            </a:r>
          </a:p>
        </p:txBody>
      </p:sp>
      <p:sp>
        <p:nvSpPr>
          <p:cNvPr id="135252" name="Line 56"/>
          <p:cNvSpPr>
            <a:spLocks noChangeShapeType="1"/>
          </p:cNvSpPr>
          <p:nvPr/>
        </p:nvSpPr>
        <p:spPr bwMode="auto">
          <a:xfrm>
            <a:off x="6904038" y="2293938"/>
            <a:ext cx="1587" cy="3135312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Efficacy outcomes</a:t>
            </a:r>
            <a:endParaRPr lang="en-GB" dirty="0"/>
          </a:p>
        </p:txBody>
      </p:sp>
      <p:sp>
        <p:nvSpPr>
          <p:cNvPr id="136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Line 7"/>
          <p:cNvSpPr>
            <a:spLocks noChangeShapeType="1"/>
          </p:cNvSpPr>
          <p:nvPr/>
        </p:nvSpPr>
        <p:spPr bwMode="auto">
          <a:xfrm>
            <a:off x="1377950" y="1273175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19" name="Line 8"/>
          <p:cNvSpPr>
            <a:spLocks noChangeShapeType="1"/>
          </p:cNvSpPr>
          <p:nvPr/>
        </p:nvSpPr>
        <p:spPr bwMode="auto">
          <a:xfrm>
            <a:off x="1377950" y="5713413"/>
            <a:ext cx="6210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0" name="Line 9"/>
          <p:cNvSpPr>
            <a:spLocks noChangeShapeType="1"/>
          </p:cNvSpPr>
          <p:nvPr/>
        </p:nvSpPr>
        <p:spPr bwMode="auto">
          <a:xfrm>
            <a:off x="137795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1" name="Line 10"/>
          <p:cNvSpPr>
            <a:spLocks noChangeShapeType="1"/>
          </p:cNvSpPr>
          <p:nvPr/>
        </p:nvSpPr>
        <p:spPr bwMode="auto">
          <a:xfrm>
            <a:off x="261778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2" name="Line 11"/>
          <p:cNvSpPr>
            <a:spLocks noChangeShapeType="1"/>
          </p:cNvSpPr>
          <p:nvPr/>
        </p:nvSpPr>
        <p:spPr bwMode="auto">
          <a:xfrm>
            <a:off x="3857625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3" name="Line 12"/>
          <p:cNvSpPr>
            <a:spLocks noChangeShapeType="1"/>
          </p:cNvSpPr>
          <p:nvPr/>
        </p:nvSpPr>
        <p:spPr bwMode="auto">
          <a:xfrm>
            <a:off x="5097463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4" name="Line 13"/>
          <p:cNvSpPr>
            <a:spLocks noChangeShapeType="1"/>
          </p:cNvSpPr>
          <p:nvPr/>
        </p:nvSpPr>
        <p:spPr bwMode="auto">
          <a:xfrm>
            <a:off x="633730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5" name="Line 14"/>
          <p:cNvSpPr>
            <a:spLocks noChangeShapeType="1"/>
          </p:cNvSpPr>
          <p:nvPr/>
        </p:nvSpPr>
        <p:spPr bwMode="auto">
          <a:xfrm>
            <a:off x="757713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6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7227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7228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7229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7230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7231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7232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7233" name="Line 22"/>
          <p:cNvSpPr>
            <a:spLocks noChangeShapeType="1"/>
          </p:cNvSpPr>
          <p:nvPr/>
        </p:nvSpPr>
        <p:spPr bwMode="auto">
          <a:xfrm flipH="1">
            <a:off x="1282700" y="5713413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4" name="Line 23"/>
          <p:cNvSpPr>
            <a:spLocks noChangeShapeType="1"/>
          </p:cNvSpPr>
          <p:nvPr/>
        </p:nvSpPr>
        <p:spPr bwMode="auto">
          <a:xfrm flipH="1">
            <a:off x="1282700" y="4827588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5" name="Line 24"/>
          <p:cNvSpPr>
            <a:spLocks noChangeShapeType="1"/>
          </p:cNvSpPr>
          <p:nvPr/>
        </p:nvSpPr>
        <p:spPr bwMode="auto">
          <a:xfrm flipH="1">
            <a:off x="1282700" y="393065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6" name="Line 25"/>
          <p:cNvSpPr>
            <a:spLocks noChangeShapeType="1"/>
          </p:cNvSpPr>
          <p:nvPr/>
        </p:nvSpPr>
        <p:spPr bwMode="auto">
          <a:xfrm flipH="1">
            <a:off x="1282700" y="304482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7" name="Line 26"/>
          <p:cNvSpPr>
            <a:spLocks noChangeShapeType="1"/>
          </p:cNvSpPr>
          <p:nvPr/>
        </p:nvSpPr>
        <p:spPr bwMode="auto">
          <a:xfrm flipH="1">
            <a:off x="1282700" y="215900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8" name="Line 27"/>
          <p:cNvSpPr>
            <a:spLocks noChangeShapeType="1"/>
          </p:cNvSpPr>
          <p:nvPr/>
        </p:nvSpPr>
        <p:spPr bwMode="auto">
          <a:xfrm flipH="1">
            <a:off x="1282700" y="127317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9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7240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7241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7242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7243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7244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7245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7246" name="Freeform 35"/>
          <p:cNvSpPr>
            <a:spLocks/>
          </p:cNvSpPr>
          <p:nvPr/>
        </p:nvSpPr>
        <p:spPr bwMode="auto">
          <a:xfrm>
            <a:off x="1377950" y="2886075"/>
            <a:ext cx="6210300" cy="2827338"/>
          </a:xfrm>
          <a:custGeom>
            <a:avLst/>
            <a:gdLst>
              <a:gd name="T0" fmla="*/ 2147483647 w 3912"/>
              <a:gd name="T1" fmla="*/ 2147483647 h 1781"/>
              <a:gd name="T2" fmla="*/ 2147483647 w 3912"/>
              <a:gd name="T3" fmla="*/ 2147483647 h 1781"/>
              <a:gd name="T4" fmla="*/ 2147483647 w 3912"/>
              <a:gd name="T5" fmla="*/ 2147483647 h 1781"/>
              <a:gd name="T6" fmla="*/ 2147483647 w 3912"/>
              <a:gd name="T7" fmla="*/ 2147483647 h 1781"/>
              <a:gd name="T8" fmla="*/ 2147483647 w 3912"/>
              <a:gd name="T9" fmla="*/ 2147483647 h 1781"/>
              <a:gd name="T10" fmla="*/ 2147483647 w 3912"/>
              <a:gd name="T11" fmla="*/ 2147483647 h 1781"/>
              <a:gd name="T12" fmla="*/ 2147483647 w 3912"/>
              <a:gd name="T13" fmla="*/ 2147483647 h 1781"/>
              <a:gd name="T14" fmla="*/ 2147483647 w 3912"/>
              <a:gd name="T15" fmla="*/ 2147483647 h 1781"/>
              <a:gd name="T16" fmla="*/ 2147483647 w 3912"/>
              <a:gd name="T17" fmla="*/ 2147483647 h 1781"/>
              <a:gd name="T18" fmla="*/ 2147483647 w 3912"/>
              <a:gd name="T19" fmla="*/ 2147483647 h 1781"/>
              <a:gd name="T20" fmla="*/ 2147483647 w 3912"/>
              <a:gd name="T21" fmla="*/ 2147483647 h 1781"/>
              <a:gd name="T22" fmla="*/ 2147483647 w 3912"/>
              <a:gd name="T23" fmla="*/ 2147483647 h 1781"/>
              <a:gd name="T24" fmla="*/ 2147483647 w 3912"/>
              <a:gd name="T25" fmla="*/ 2147483647 h 1781"/>
              <a:gd name="T26" fmla="*/ 2147483647 w 3912"/>
              <a:gd name="T27" fmla="*/ 2147483647 h 1781"/>
              <a:gd name="T28" fmla="*/ 2147483647 w 3912"/>
              <a:gd name="T29" fmla="*/ 2147483647 h 1781"/>
              <a:gd name="T30" fmla="*/ 2147483647 w 3912"/>
              <a:gd name="T31" fmla="*/ 2147483647 h 1781"/>
              <a:gd name="T32" fmla="*/ 2147483647 w 3912"/>
              <a:gd name="T33" fmla="*/ 2147483647 h 1781"/>
              <a:gd name="T34" fmla="*/ 2147483647 w 3912"/>
              <a:gd name="T35" fmla="*/ 2147483647 h 1781"/>
              <a:gd name="T36" fmla="*/ 2147483647 w 3912"/>
              <a:gd name="T37" fmla="*/ 2147483647 h 1781"/>
              <a:gd name="T38" fmla="*/ 2147483647 w 3912"/>
              <a:gd name="T39" fmla="*/ 2147483647 h 1781"/>
              <a:gd name="T40" fmla="*/ 2147483647 w 3912"/>
              <a:gd name="T41" fmla="*/ 2147483647 h 1781"/>
              <a:gd name="T42" fmla="*/ 2147483647 w 3912"/>
              <a:gd name="T43" fmla="*/ 2147483647 h 1781"/>
              <a:gd name="T44" fmla="*/ 2147483647 w 3912"/>
              <a:gd name="T45" fmla="*/ 2147483647 h 1781"/>
              <a:gd name="T46" fmla="*/ 2147483647 w 3912"/>
              <a:gd name="T47" fmla="*/ 2147483647 h 1781"/>
              <a:gd name="T48" fmla="*/ 2147483647 w 3912"/>
              <a:gd name="T49" fmla="*/ 2147483647 h 1781"/>
              <a:gd name="T50" fmla="*/ 2147483647 w 3912"/>
              <a:gd name="T51" fmla="*/ 2147483647 h 1781"/>
              <a:gd name="T52" fmla="*/ 2147483647 w 3912"/>
              <a:gd name="T53" fmla="*/ 2147483647 h 1781"/>
              <a:gd name="T54" fmla="*/ 2147483647 w 3912"/>
              <a:gd name="T55" fmla="*/ 2147483647 h 1781"/>
              <a:gd name="T56" fmla="*/ 2147483647 w 3912"/>
              <a:gd name="T57" fmla="*/ 2147483647 h 1781"/>
              <a:gd name="T58" fmla="*/ 2147483647 w 3912"/>
              <a:gd name="T59" fmla="*/ 2147483647 h 1781"/>
              <a:gd name="T60" fmla="*/ 2147483647 w 3912"/>
              <a:gd name="T61" fmla="*/ 2147483647 h 1781"/>
              <a:gd name="T62" fmla="*/ 2147483647 w 3912"/>
              <a:gd name="T63" fmla="*/ 2147483647 h 1781"/>
              <a:gd name="T64" fmla="*/ 2147483647 w 3912"/>
              <a:gd name="T65" fmla="*/ 2147483647 h 1781"/>
              <a:gd name="T66" fmla="*/ 2147483647 w 3912"/>
              <a:gd name="T67" fmla="*/ 2147483647 h 1781"/>
              <a:gd name="T68" fmla="*/ 2147483647 w 3912"/>
              <a:gd name="T69" fmla="*/ 2147483647 h 1781"/>
              <a:gd name="T70" fmla="*/ 2147483647 w 3912"/>
              <a:gd name="T71" fmla="*/ 2147483647 h 1781"/>
              <a:gd name="T72" fmla="*/ 2147483647 w 3912"/>
              <a:gd name="T73" fmla="*/ 2147483647 h 1781"/>
              <a:gd name="T74" fmla="*/ 2147483647 w 3912"/>
              <a:gd name="T75" fmla="*/ 2147483647 h 1781"/>
              <a:gd name="T76" fmla="*/ 2147483647 w 3912"/>
              <a:gd name="T77" fmla="*/ 2147483647 h 1781"/>
              <a:gd name="T78" fmla="*/ 2147483647 w 3912"/>
              <a:gd name="T79" fmla="*/ 2147483647 h 1781"/>
              <a:gd name="T80" fmla="*/ 2147483647 w 3912"/>
              <a:gd name="T81" fmla="*/ 2147483647 h 1781"/>
              <a:gd name="T82" fmla="*/ 2147483647 w 3912"/>
              <a:gd name="T83" fmla="*/ 2147483647 h 1781"/>
              <a:gd name="T84" fmla="*/ 2147483647 w 3912"/>
              <a:gd name="T85" fmla="*/ 2147483647 h 1781"/>
              <a:gd name="T86" fmla="*/ 2147483647 w 3912"/>
              <a:gd name="T87" fmla="*/ 2147483647 h 1781"/>
              <a:gd name="T88" fmla="*/ 2147483647 w 3912"/>
              <a:gd name="T89" fmla="*/ 2147483647 h 1781"/>
              <a:gd name="T90" fmla="*/ 2147483647 w 3912"/>
              <a:gd name="T91" fmla="*/ 2147483647 h 1781"/>
              <a:gd name="T92" fmla="*/ 2147483647 w 3912"/>
              <a:gd name="T93" fmla="*/ 2147483647 h 1781"/>
              <a:gd name="T94" fmla="*/ 2147483647 w 3912"/>
              <a:gd name="T95" fmla="*/ 2147483647 h 1781"/>
              <a:gd name="T96" fmla="*/ 2147483647 w 3912"/>
              <a:gd name="T97" fmla="*/ 2147483647 h 1781"/>
              <a:gd name="T98" fmla="*/ 2147483647 w 3912"/>
              <a:gd name="T99" fmla="*/ 2147483647 h 1781"/>
              <a:gd name="T100" fmla="*/ 2147483647 w 3912"/>
              <a:gd name="T101" fmla="*/ 2147483647 h 1781"/>
              <a:gd name="T102" fmla="*/ 2147483647 w 3912"/>
              <a:gd name="T103" fmla="*/ 2147483647 h 1781"/>
              <a:gd name="T104" fmla="*/ 2147483647 w 3912"/>
              <a:gd name="T105" fmla="*/ 2147483647 h 1781"/>
              <a:gd name="T106" fmla="*/ 2147483647 w 3912"/>
              <a:gd name="T107" fmla="*/ 2147483647 h 1781"/>
              <a:gd name="T108" fmla="*/ 2147483647 w 3912"/>
              <a:gd name="T109" fmla="*/ 2147483647 h 1781"/>
              <a:gd name="T110" fmla="*/ 2147483647 w 3912"/>
              <a:gd name="T111" fmla="*/ 2147483647 h 1781"/>
              <a:gd name="T112" fmla="*/ 2147483647 w 3912"/>
              <a:gd name="T113" fmla="*/ 2147483647 h 1781"/>
              <a:gd name="T114" fmla="*/ 2147483647 w 3912"/>
              <a:gd name="T115" fmla="*/ 2147483647 h 1781"/>
              <a:gd name="T116" fmla="*/ 2147483647 w 3912"/>
              <a:gd name="T117" fmla="*/ 2147483647 h 1781"/>
              <a:gd name="T118" fmla="*/ 2147483647 w 3912"/>
              <a:gd name="T119" fmla="*/ 2147483647 h 17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1781"/>
              <a:gd name="T182" fmla="*/ 3912 w 3912"/>
              <a:gd name="T183" fmla="*/ 1781 h 17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1781">
                <a:moveTo>
                  <a:pt x="0" y="1781"/>
                </a:moveTo>
                <a:lnTo>
                  <a:pt x="0" y="1781"/>
                </a:lnTo>
                <a:lnTo>
                  <a:pt x="0" y="1774"/>
                </a:lnTo>
                <a:lnTo>
                  <a:pt x="7" y="1774"/>
                </a:lnTo>
                <a:lnTo>
                  <a:pt x="14" y="1774"/>
                </a:lnTo>
                <a:lnTo>
                  <a:pt x="14" y="1768"/>
                </a:lnTo>
                <a:lnTo>
                  <a:pt x="21" y="1768"/>
                </a:lnTo>
                <a:lnTo>
                  <a:pt x="21" y="1761"/>
                </a:lnTo>
                <a:lnTo>
                  <a:pt x="27" y="1761"/>
                </a:lnTo>
                <a:lnTo>
                  <a:pt x="27" y="1754"/>
                </a:lnTo>
                <a:lnTo>
                  <a:pt x="34" y="1754"/>
                </a:lnTo>
                <a:lnTo>
                  <a:pt x="41" y="1754"/>
                </a:lnTo>
                <a:lnTo>
                  <a:pt x="48" y="1754"/>
                </a:lnTo>
                <a:lnTo>
                  <a:pt x="48" y="1748"/>
                </a:lnTo>
                <a:lnTo>
                  <a:pt x="54" y="1748"/>
                </a:lnTo>
                <a:lnTo>
                  <a:pt x="68" y="1748"/>
                </a:lnTo>
                <a:lnTo>
                  <a:pt x="68" y="1741"/>
                </a:lnTo>
                <a:lnTo>
                  <a:pt x="68" y="1734"/>
                </a:lnTo>
                <a:lnTo>
                  <a:pt x="75" y="1734"/>
                </a:lnTo>
                <a:lnTo>
                  <a:pt x="75" y="1728"/>
                </a:lnTo>
                <a:lnTo>
                  <a:pt x="81" y="1728"/>
                </a:lnTo>
                <a:lnTo>
                  <a:pt x="88" y="1728"/>
                </a:lnTo>
                <a:lnTo>
                  <a:pt x="88" y="1721"/>
                </a:lnTo>
                <a:lnTo>
                  <a:pt x="95" y="1721"/>
                </a:lnTo>
                <a:lnTo>
                  <a:pt x="95" y="1714"/>
                </a:lnTo>
                <a:lnTo>
                  <a:pt x="101" y="1714"/>
                </a:lnTo>
                <a:lnTo>
                  <a:pt x="101" y="1708"/>
                </a:lnTo>
                <a:lnTo>
                  <a:pt x="108" y="1708"/>
                </a:lnTo>
                <a:lnTo>
                  <a:pt x="108" y="1701"/>
                </a:lnTo>
                <a:lnTo>
                  <a:pt x="115" y="1701"/>
                </a:lnTo>
                <a:lnTo>
                  <a:pt x="135" y="1701"/>
                </a:lnTo>
                <a:lnTo>
                  <a:pt x="135" y="1695"/>
                </a:lnTo>
                <a:lnTo>
                  <a:pt x="135" y="1688"/>
                </a:lnTo>
                <a:lnTo>
                  <a:pt x="142" y="1688"/>
                </a:lnTo>
                <a:lnTo>
                  <a:pt x="149" y="1688"/>
                </a:lnTo>
                <a:lnTo>
                  <a:pt x="149" y="1681"/>
                </a:lnTo>
                <a:lnTo>
                  <a:pt x="155" y="1681"/>
                </a:lnTo>
                <a:lnTo>
                  <a:pt x="155" y="1675"/>
                </a:lnTo>
                <a:lnTo>
                  <a:pt x="162" y="1675"/>
                </a:lnTo>
                <a:lnTo>
                  <a:pt x="162" y="1668"/>
                </a:lnTo>
                <a:lnTo>
                  <a:pt x="169" y="1668"/>
                </a:lnTo>
                <a:lnTo>
                  <a:pt x="169" y="1661"/>
                </a:lnTo>
                <a:lnTo>
                  <a:pt x="176" y="1661"/>
                </a:lnTo>
                <a:lnTo>
                  <a:pt x="182" y="1661"/>
                </a:lnTo>
                <a:lnTo>
                  <a:pt x="182" y="1655"/>
                </a:lnTo>
                <a:lnTo>
                  <a:pt x="189" y="1655"/>
                </a:lnTo>
                <a:lnTo>
                  <a:pt x="189" y="1648"/>
                </a:lnTo>
                <a:lnTo>
                  <a:pt x="202" y="1648"/>
                </a:lnTo>
                <a:lnTo>
                  <a:pt x="202" y="1641"/>
                </a:lnTo>
                <a:lnTo>
                  <a:pt x="209" y="1641"/>
                </a:lnTo>
                <a:lnTo>
                  <a:pt x="216" y="1641"/>
                </a:lnTo>
                <a:lnTo>
                  <a:pt x="223" y="1641"/>
                </a:lnTo>
                <a:lnTo>
                  <a:pt x="223" y="1635"/>
                </a:lnTo>
                <a:lnTo>
                  <a:pt x="229" y="1635"/>
                </a:lnTo>
                <a:lnTo>
                  <a:pt x="229" y="1628"/>
                </a:lnTo>
                <a:lnTo>
                  <a:pt x="229" y="1621"/>
                </a:lnTo>
                <a:lnTo>
                  <a:pt x="236" y="1621"/>
                </a:lnTo>
                <a:lnTo>
                  <a:pt x="243" y="1621"/>
                </a:lnTo>
                <a:lnTo>
                  <a:pt x="250" y="1621"/>
                </a:lnTo>
                <a:lnTo>
                  <a:pt x="250" y="1615"/>
                </a:lnTo>
                <a:lnTo>
                  <a:pt x="250" y="1608"/>
                </a:lnTo>
                <a:lnTo>
                  <a:pt x="256" y="1608"/>
                </a:lnTo>
                <a:lnTo>
                  <a:pt x="256" y="1601"/>
                </a:lnTo>
                <a:lnTo>
                  <a:pt x="263" y="1601"/>
                </a:lnTo>
                <a:lnTo>
                  <a:pt x="263" y="1595"/>
                </a:lnTo>
                <a:lnTo>
                  <a:pt x="276" y="1595"/>
                </a:lnTo>
                <a:lnTo>
                  <a:pt x="283" y="1595"/>
                </a:lnTo>
                <a:lnTo>
                  <a:pt x="297" y="1595"/>
                </a:lnTo>
                <a:lnTo>
                  <a:pt x="297" y="1588"/>
                </a:lnTo>
                <a:lnTo>
                  <a:pt x="297" y="1582"/>
                </a:lnTo>
                <a:lnTo>
                  <a:pt x="303" y="1582"/>
                </a:lnTo>
                <a:lnTo>
                  <a:pt x="310" y="1582"/>
                </a:lnTo>
                <a:lnTo>
                  <a:pt x="310" y="1575"/>
                </a:lnTo>
                <a:lnTo>
                  <a:pt x="324" y="1575"/>
                </a:lnTo>
                <a:lnTo>
                  <a:pt x="330" y="1575"/>
                </a:lnTo>
                <a:lnTo>
                  <a:pt x="330" y="1568"/>
                </a:lnTo>
                <a:lnTo>
                  <a:pt x="337" y="1568"/>
                </a:lnTo>
                <a:lnTo>
                  <a:pt x="344" y="1568"/>
                </a:lnTo>
                <a:lnTo>
                  <a:pt x="351" y="1568"/>
                </a:lnTo>
                <a:lnTo>
                  <a:pt x="351" y="1562"/>
                </a:lnTo>
                <a:lnTo>
                  <a:pt x="357" y="1562"/>
                </a:lnTo>
                <a:lnTo>
                  <a:pt x="357" y="1555"/>
                </a:lnTo>
                <a:lnTo>
                  <a:pt x="371" y="1555"/>
                </a:lnTo>
                <a:lnTo>
                  <a:pt x="371" y="1548"/>
                </a:lnTo>
                <a:lnTo>
                  <a:pt x="377" y="1548"/>
                </a:lnTo>
                <a:lnTo>
                  <a:pt x="384" y="1548"/>
                </a:lnTo>
                <a:lnTo>
                  <a:pt x="391" y="1548"/>
                </a:lnTo>
                <a:lnTo>
                  <a:pt x="391" y="1542"/>
                </a:lnTo>
                <a:lnTo>
                  <a:pt x="398" y="1542"/>
                </a:lnTo>
                <a:lnTo>
                  <a:pt x="404" y="1542"/>
                </a:lnTo>
                <a:lnTo>
                  <a:pt x="404" y="1535"/>
                </a:lnTo>
                <a:lnTo>
                  <a:pt x="411" y="1535"/>
                </a:lnTo>
                <a:lnTo>
                  <a:pt x="418" y="1535"/>
                </a:lnTo>
                <a:lnTo>
                  <a:pt x="425" y="1535"/>
                </a:lnTo>
                <a:lnTo>
                  <a:pt x="425" y="1528"/>
                </a:lnTo>
                <a:lnTo>
                  <a:pt x="431" y="1528"/>
                </a:lnTo>
                <a:lnTo>
                  <a:pt x="431" y="1522"/>
                </a:lnTo>
                <a:lnTo>
                  <a:pt x="438" y="1522"/>
                </a:lnTo>
                <a:lnTo>
                  <a:pt x="438" y="1515"/>
                </a:lnTo>
                <a:lnTo>
                  <a:pt x="438" y="1508"/>
                </a:lnTo>
                <a:lnTo>
                  <a:pt x="452" y="1508"/>
                </a:lnTo>
                <a:lnTo>
                  <a:pt x="458" y="1508"/>
                </a:lnTo>
                <a:lnTo>
                  <a:pt x="458" y="1502"/>
                </a:lnTo>
                <a:lnTo>
                  <a:pt x="478" y="1502"/>
                </a:lnTo>
                <a:lnTo>
                  <a:pt x="478" y="1495"/>
                </a:lnTo>
                <a:lnTo>
                  <a:pt x="492" y="1495"/>
                </a:lnTo>
                <a:lnTo>
                  <a:pt x="492" y="1489"/>
                </a:lnTo>
                <a:lnTo>
                  <a:pt x="492" y="1482"/>
                </a:lnTo>
                <a:lnTo>
                  <a:pt x="499" y="1482"/>
                </a:lnTo>
                <a:lnTo>
                  <a:pt x="505" y="1482"/>
                </a:lnTo>
                <a:lnTo>
                  <a:pt x="505" y="1475"/>
                </a:lnTo>
                <a:lnTo>
                  <a:pt x="519" y="1475"/>
                </a:lnTo>
                <a:lnTo>
                  <a:pt x="532" y="1475"/>
                </a:lnTo>
                <a:lnTo>
                  <a:pt x="532" y="1469"/>
                </a:lnTo>
                <a:lnTo>
                  <a:pt x="546" y="1469"/>
                </a:lnTo>
                <a:lnTo>
                  <a:pt x="553" y="1469"/>
                </a:lnTo>
                <a:lnTo>
                  <a:pt x="553" y="1462"/>
                </a:lnTo>
                <a:lnTo>
                  <a:pt x="559" y="1462"/>
                </a:lnTo>
                <a:lnTo>
                  <a:pt x="566" y="1462"/>
                </a:lnTo>
                <a:lnTo>
                  <a:pt x="573" y="1462"/>
                </a:lnTo>
                <a:lnTo>
                  <a:pt x="573" y="1455"/>
                </a:lnTo>
                <a:lnTo>
                  <a:pt x="573" y="1449"/>
                </a:lnTo>
                <a:lnTo>
                  <a:pt x="579" y="1449"/>
                </a:lnTo>
                <a:lnTo>
                  <a:pt x="579" y="1442"/>
                </a:lnTo>
                <a:lnTo>
                  <a:pt x="593" y="1442"/>
                </a:lnTo>
                <a:lnTo>
                  <a:pt x="613" y="1442"/>
                </a:lnTo>
                <a:lnTo>
                  <a:pt x="613" y="1435"/>
                </a:lnTo>
                <a:lnTo>
                  <a:pt x="620" y="1435"/>
                </a:lnTo>
                <a:lnTo>
                  <a:pt x="627" y="1435"/>
                </a:lnTo>
                <a:lnTo>
                  <a:pt x="627" y="1429"/>
                </a:lnTo>
                <a:lnTo>
                  <a:pt x="633" y="1429"/>
                </a:lnTo>
                <a:lnTo>
                  <a:pt x="640" y="1429"/>
                </a:lnTo>
                <a:lnTo>
                  <a:pt x="640" y="1422"/>
                </a:lnTo>
                <a:lnTo>
                  <a:pt x="647" y="1422"/>
                </a:lnTo>
                <a:lnTo>
                  <a:pt x="653" y="1422"/>
                </a:lnTo>
                <a:lnTo>
                  <a:pt x="667" y="1422"/>
                </a:lnTo>
                <a:lnTo>
                  <a:pt x="667" y="1415"/>
                </a:lnTo>
                <a:lnTo>
                  <a:pt x="674" y="1415"/>
                </a:lnTo>
                <a:lnTo>
                  <a:pt x="694" y="1415"/>
                </a:lnTo>
                <a:lnTo>
                  <a:pt x="694" y="1409"/>
                </a:lnTo>
                <a:lnTo>
                  <a:pt x="701" y="1409"/>
                </a:lnTo>
                <a:lnTo>
                  <a:pt x="701" y="1402"/>
                </a:lnTo>
                <a:lnTo>
                  <a:pt x="714" y="1402"/>
                </a:lnTo>
                <a:lnTo>
                  <a:pt x="714" y="1396"/>
                </a:lnTo>
                <a:lnTo>
                  <a:pt x="721" y="1396"/>
                </a:lnTo>
                <a:lnTo>
                  <a:pt x="728" y="1396"/>
                </a:lnTo>
                <a:lnTo>
                  <a:pt x="728" y="1389"/>
                </a:lnTo>
                <a:lnTo>
                  <a:pt x="734" y="1389"/>
                </a:lnTo>
                <a:lnTo>
                  <a:pt x="734" y="1382"/>
                </a:lnTo>
                <a:lnTo>
                  <a:pt x="741" y="1382"/>
                </a:lnTo>
                <a:lnTo>
                  <a:pt x="741" y="1376"/>
                </a:lnTo>
                <a:lnTo>
                  <a:pt x="748" y="1376"/>
                </a:lnTo>
                <a:lnTo>
                  <a:pt x="748" y="1369"/>
                </a:lnTo>
                <a:lnTo>
                  <a:pt x="754" y="1369"/>
                </a:lnTo>
                <a:lnTo>
                  <a:pt x="754" y="1362"/>
                </a:lnTo>
                <a:lnTo>
                  <a:pt x="761" y="1362"/>
                </a:lnTo>
                <a:lnTo>
                  <a:pt x="761" y="1356"/>
                </a:lnTo>
                <a:lnTo>
                  <a:pt x="775" y="1356"/>
                </a:lnTo>
                <a:lnTo>
                  <a:pt x="788" y="1356"/>
                </a:lnTo>
                <a:lnTo>
                  <a:pt x="788" y="1349"/>
                </a:lnTo>
                <a:lnTo>
                  <a:pt x="795" y="1349"/>
                </a:lnTo>
                <a:lnTo>
                  <a:pt x="795" y="1342"/>
                </a:lnTo>
                <a:lnTo>
                  <a:pt x="802" y="1342"/>
                </a:lnTo>
                <a:lnTo>
                  <a:pt x="802" y="1336"/>
                </a:lnTo>
                <a:lnTo>
                  <a:pt x="808" y="1336"/>
                </a:lnTo>
                <a:lnTo>
                  <a:pt x="808" y="1329"/>
                </a:lnTo>
                <a:lnTo>
                  <a:pt x="808" y="1322"/>
                </a:lnTo>
                <a:lnTo>
                  <a:pt x="815" y="1322"/>
                </a:lnTo>
                <a:lnTo>
                  <a:pt x="815" y="1316"/>
                </a:lnTo>
                <a:lnTo>
                  <a:pt x="822" y="1316"/>
                </a:lnTo>
                <a:lnTo>
                  <a:pt x="822" y="1309"/>
                </a:lnTo>
                <a:lnTo>
                  <a:pt x="829" y="1309"/>
                </a:lnTo>
                <a:lnTo>
                  <a:pt x="835" y="1309"/>
                </a:lnTo>
                <a:lnTo>
                  <a:pt x="835" y="1303"/>
                </a:lnTo>
                <a:lnTo>
                  <a:pt x="842" y="1303"/>
                </a:lnTo>
                <a:lnTo>
                  <a:pt x="842" y="1296"/>
                </a:lnTo>
                <a:lnTo>
                  <a:pt x="849" y="1296"/>
                </a:lnTo>
                <a:lnTo>
                  <a:pt x="849" y="1289"/>
                </a:lnTo>
                <a:lnTo>
                  <a:pt x="855" y="1289"/>
                </a:lnTo>
                <a:lnTo>
                  <a:pt x="855" y="1283"/>
                </a:lnTo>
                <a:lnTo>
                  <a:pt x="862" y="1283"/>
                </a:lnTo>
                <a:lnTo>
                  <a:pt x="862" y="1276"/>
                </a:lnTo>
                <a:lnTo>
                  <a:pt x="869" y="1276"/>
                </a:lnTo>
                <a:lnTo>
                  <a:pt x="869" y="1269"/>
                </a:lnTo>
                <a:lnTo>
                  <a:pt x="876" y="1269"/>
                </a:lnTo>
                <a:lnTo>
                  <a:pt x="876" y="1263"/>
                </a:lnTo>
                <a:lnTo>
                  <a:pt x="882" y="1263"/>
                </a:lnTo>
                <a:lnTo>
                  <a:pt x="889" y="1263"/>
                </a:lnTo>
                <a:lnTo>
                  <a:pt x="889" y="1256"/>
                </a:lnTo>
                <a:lnTo>
                  <a:pt x="896" y="1256"/>
                </a:lnTo>
                <a:lnTo>
                  <a:pt x="896" y="1249"/>
                </a:lnTo>
                <a:lnTo>
                  <a:pt x="896" y="1243"/>
                </a:lnTo>
                <a:lnTo>
                  <a:pt x="909" y="1243"/>
                </a:lnTo>
                <a:lnTo>
                  <a:pt x="909" y="1236"/>
                </a:lnTo>
                <a:lnTo>
                  <a:pt x="943" y="1236"/>
                </a:lnTo>
                <a:lnTo>
                  <a:pt x="943" y="1229"/>
                </a:lnTo>
                <a:lnTo>
                  <a:pt x="950" y="1229"/>
                </a:lnTo>
                <a:lnTo>
                  <a:pt x="963" y="1229"/>
                </a:lnTo>
                <a:lnTo>
                  <a:pt x="963" y="1223"/>
                </a:lnTo>
                <a:lnTo>
                  <a:pt x="970" y="1223"/>
                </a:lnTo>
                <a:lnTo>
                  <a:pt x="983" y="1223"/>
                </a:lnTo>
                <a:lnTo>
                  <a:pt x="983" y="1216"/>
                </a:lnTo>
                <a:lnTo>
                  <a:pt x="997" y="1216"/>
                </a:lnTo>
                <a:lnTo>
                  <a:pt x="1004" y="1216"/>
                </a:lnTo>
                <a:lnTo>
                  <a:pt x="1017" y="1216"/>
                </a:lnTo>
                <a:lnTo>
                  <a:pt x="1017" y="1210"/>
                </a:lnTo>
                <a:lnTo>
                  <a:pt x="1024" y="1210"/>
                </a:lnTo>
                <a:lnTo>
                  <a:pt x="1024" y="1203"/>
                </a:lnTo>
                <a:lnTo>
                  <a:pt x="1031" y="1203"/>
                </a:lnTo>
                <a:lnTo>
                  <a:pt x="1037" y="1203"/>
                </a:lnTo>
                <a:lnTo>
                  <a:pt x="1037" y="1196"/>
                </a:lnTo>
                <a:lnTo>
                  <a:pt x="1051" y="1196"/>
                </a:lnTo>
                <a:lnTo>
                  <a:pt x="1057" y="1196"/>
                </a:lnTo>
                <a:lnTo>
                  <a:pt x="1057" y="1190"/>
                </a:lnTo>
                <a:lnTo>
                  <a:pt x="1078" y="1190"/>
                </a:lnTo>
                <a:lnTo>
                  <a:pt x="1084" y="1190"/>
                </a:lnTo>
                <a:lnTo>
                  <a:pt x="1084" y="1183"/>
                </a:lnTo>
                <a:lnTo>
                  <a:pt x="1091" y="1183"/>
                </a:lnTo>
                <a:lnTo>
                  <a:pt x="1091" y="1176"/>
                </a:lnTo>
                <a:lnTo>
                  <a:pt x="1118" y="1176"/>
                </a:lnTo>
                <a:lnTo>
                  <a:pt x="1118" y="1170"/>
                </a:lnTo>
                <a:lnTo>
                  <a:pt x="1125" y="1170"/>
                </a:lnTo>
                <a:lnTo>
                  <a:pt x="1138" y="1170"/>
                </a:lnTo>
                <a:lnTo>
                  <a:pt x="1152" y="1170"/>
                </a:lnTo>
                <a:lnTo>
                  <a:pt x="1152" y="1163"/>
                </a:lnTo>
                <a:lnTo>
                  <a:pt x="1165" y="1163"/>
                </a:lnTo>
                <a:lnTo>
                  <a:pt x="1172" y="1163"/>
                </a:lnTo>
                <a:lnTo>
                  <a:pt x="1172" y="1156"/>
                </a:lnTo>
                <a:lnTo>
                  <a:pt x="1179" y="1156"/>
                </a:lnTo>
                <a:lnTo>
                  <a:pt x="1185" y="1156"/>
                </a:lnTo>
                <a:lnTo>
                  <a:pt x="1185" y="1150"/>
                </a:lnTo>
                <a:lnTo>
                  <a:pt x="1199" y="1150"/>
                </a:lnTo>
                <a:lnTo>
                  <a:pt x="1206" y="1150"/>
                </a:lnTo>
                <a:lnTo>
                  <a:pt x="1206" y="1143"/>
                </a:lnTo>
                <a:lnTo>
                  <a:pt x="1212" y="1143"/>
                </a:lnTo>
                <a:lnTo>
                  <a:pt x="1219" y="1143"/>
                </a:lnTo>
                <a:lnTo>
                  <a:pt x="1219" y="1136"/>
                </a:lnTo>
                <a:lnTo>
                  <a:pt x="1226" y="1136"/>
                </a:lnTo>
                <a:lnTo>
                  <a:pt x="1226" y="1130"/>
                </a:lnTo>
                <a:lnTo>
                  <a:pt x="1232" y="1130"/>
                </a:lnTo>
                <a:lnTo>
                  <a:pt x="1239" y="1130"/>
                </a:lnTo>
                <a:lnTo>
                  <a:pt x="1239" y="1123"/>
                </a:lnTo>
                <a:lnTo>
                  <a:pt x="1246" y="1123"/>
                </a:lnTo>
                <a:lnTo>
                  <a:pt x="1253" y="1123"/>
                </a:lnTo>
                <a:lnTo>
                  <a:pt x="1253" y="1117"/>
                </a:lnTo>
                <a:lnTo>
                  <a:pt x="1259" y="1117"/>
                </a:lnTo>
                <a:lnTo>
                  <a:pt x="1266" y="1117"/>
                </a:lnTo>
                <a:lnTo>
                  <a:pt x="1266" y="1110"/>
                </a:lnTo>
                <a:lnTo>
                  <a:pt x="1273" y="1110"/>
                </a:lnTo>
                <a:lnTo>
                  <a:pt x="1273" y="1103"/>
                </a:lnTo>
                <a:lnTo>
                  <a:pt x="1280" y="1103"/>
                </a:lnTo>
                <a:lnTo>
                  <a:pt x="1280" y="1097"/>
                </a:lnTo>
                <a:lnTo>
                  <a:pt x="1286" y="1097"/>
                </a:lnTo>
                <a:lnTo>
                  <a:pt x="1286" y="1090"/>
                </a:lnTo>
                <a:lnTo>
                  <a:pt x="1293" y="1090"/>
                </a:lnTo>
                <a:lnTo>
                  <a:pt x="1300" y="1090"/>
                </a:lnTo>
                <a:lnTo>
                  <a:pt x="1307" y="1090"/>
                </a:lnTo>
                <a:lnTo>
                  <a:pt x="1307" y="1083"/>
                </a:lnTo>
                <a:lnTo>
                  <a:pt x="1313" y="1083"/>
                </a:lnTo>
                <a:lnTo>
                  <a:pt x="1313" y="1077"/>
                </a:lnTo>
                <a:lnTo>
                  <a:pt x="1320" y="1077"/>
                </a:lnTo>
                <a:lnTo>
                  <a:pt x="1340" y="1077"/>
                </a:lnTo>
                <a:lnTo>
                  <a:pt x="1340" y="1070"/>
                </a:lnTo>
                <a:lnTo>
                  <a:pt x="1374" y="1070"/>
                </a:lnTo>
                <a:lnTo>
                  <a:pt x="1374" y="1063"/>
                </a:lnTo>
                <a:lnTo>
                  <a:pt x="1381" y="1063"/>
                </a:lnTo>
                <a:lnTo>
                  <a:pt x="1387" y="1063"/>
                </a:lnTo>
                <a:lnTo>
                  <a:pt x="1387" y="1057"/>
                </a:lnTo>
                <a:lnTo>
                  <a:pt x="1401" y="1057"/>
                </a:lnTo>
                <a:lnTo>
                  <a:pt x="1408" y="1057"/>
                </a:lnTo>
                <a:lnTo>
                  <a:pt x="1408" y="1050"/>
                </a:lnTo>
                <a:lnTo>
                  <a:pt x="1414" y="1050"/>
                </a:lnTo>
                <a:lnTo>
                  <a:pt x="1428" y="1050"/>
                </a:lnTo>
                <a:lnTo>
                  <a:pt x="1428" y="1043"/>
                </a:lnTo>
                <a:lnTo>
                  <a:pt x="1441" y="1043"/>
                </a:lnTo>
                <a:lnTo>
                  <a:pt x="1441" y="1037"/>
                </a:lnTo>
                <a:lnTo>
                  <a:pt x="1448" y="1037"/>
                </a:lnTo>
                <a:lnTo>
                  <a:pt x="1455" y="1037"/>
                </a:lnTo>
                <a:lnTo>
                  <a:pt x="1455" y="1030"/>
                </a:lnTo>
                <a:lnTo>
                  <a:pt x="1461" y="1030"/>
                </a:lnTo>
                <a:lnTo>
                  <a:pt x="1461" y="1023"/>
                </a:lnTo>
                <a:lnTo>
                  <a:pt x="1468" y="1023"/>
                </a:lnTo>
                <a:lnTo>
                  <a:pt x="1488" y="1023"/>
                </a:lnTo>
                <a:lnTo>
                  <a:pt x="1488" y="1017"/>
                </a:lnTo>
                <a:lnTo>
                  <a:pt x="1495" y="1017"/>
                </a:lnTo>
                <a:lnTo>
                  <a:pt x="1502" y="1017"/>
                </a:lnTo>
                <a:lnTo>
                  <a:pt x="1502" y="1010"/>
                </a:lnTo>
                <a:lnTo>
                  <a:pt x="1515" y="1010"/>
                </a:lnTo>
                <a:lnTo>
                  <a:pt x="1522" y="1010"/>
                </a:lnTo>
                <a:lnTo>
                  <a:pt x="1522" y="1004"/>
                </a:lnTo>
                <a:lnTo>
                  <a:pt x="1529" y="1004"/>
                </a:lnTo>
                <a:lnTo>
                  <a:pt x="1529" y="997"/>
                </a:lnTo>
                <a:lnTo>
                  <a:pt x="1542" y="997"/>
                </a:lnTo>
                <a:lnTo>
                  <a:pt x="1542" y="990"/>
                </a:lnTo>
                <a:lnTo>
                  <a:pt x="1549" y="990"/>
                </a:lnTo>
                <a:lnTo>
                  <a:pt x="1556" y="990"/>
                </a:lnTo>
                <a:lnTo>
                  <a:pt x="1556" y="984"/>
                </a:lnTo>
                <a:lnTo>
                  <a:pt x="1562" y="984"/>
                </a:lnTo>
                <a:lnTo>
                  <a:pt x="1569" y="984"/>
                </a:lnTo>
                <a:lnTo>
                  <a:pt x="1569" y="977"/>
                </a:lnTo>
                <a:lnTo>
                  <a:pt x="1576" y="977"/>
                </a:lnTo>
                <a:lnTo>
                  <a:pt x="1589" y="977"/>
                </a:lnTo>
                <a:lnTo>
                  <a:pt x="1603" y="977"/>
                </a:lnTo>
                <a:lnTo>
                  <a:pt x="1603" y="970"/>
                </a:lnTo>
                <a:lnTo>
                  <a:pt x="1609" y="970"/>
                </a:lnTo>
                <a:lnTo>
                  <a:pt x="1609" y="964"/>
                </a:lnTo>
                <a:lnTo>
                  <a:pt x="1623" y="964"/>
                </a:lnTo>
                <a:lnTo>
                  <a:pt x="1650" y="964"/>
                </a:lnTo>
                <a:lnTo>
                  <a:pt x="1657" y="964"/>
                </a:lnTo>
                <a:lnTo>
                  <a:pt x="1657" y="957"/>
                </a:lnTo>
                <a:lnTo>
                  <a:pt x="1663" y="957"/>
                </a:lnTo>
                <a:lnTo>
                  <a:pt x="1663" y="950"/>
                </a:lnTo>
                <a:lnTo>
                  <a:pt x="1677" y="950"/>
                </a:lnTo>
                <a:lnTo>
                  <a:pt x="1684" y="950"/>
                </a:lnTo>
                <a:lnTo>
                  <a:pt x="1684" y="944"/>
                </a:lnTo>
                <a:lnTo>
                  <a:pt x="1690" y="944"/>
                </a:lnTo>
                <a:lnTo>
                  <a:pt x="1690" y="937"/>
                </a:lnTo>
                <a:lnTo>
                  <a:pt x="1697" y="937"/>
                </a:lnTo>
                <a:lnTo>
                  <a:pt x="1697" y="930"/>
                </a:lnTo>
                <a:lnTo>
                  <a:pt x="1710" y="930"/>
                </a:lnTo>
                <a:lnTo>
                  <a:pt x="1710" y="924"/>
                </a:lnTo>
                <a:lnTo>
                  <a:pt x="1710" y="917"/>
                </a:lnTo>
                <a:lnTo>
                  <a:pt x="1717" y="917"/>
                </a:lnTo>
                <a:lnTo>
                  <a:pt x="1737" y="917"/>
                </a:lnTo>
                <a:lnTo>
                  <a:pt x="1737" y="911"/>
                </a:lnTo>
                <a:lnTo>
                  <a:pt x="1751" y="911"/>
                </a:lnTo>
                <a:lnTo>
                  <a:pt x="1751" y="904"/>
                </a:lnTo>
                <a:lnTo>
                  <a:pt x="1758" y="904"/>
                </a:lnTo>
                <a:lnTo>
                  <a:pt x="1764" y="904"/>
                </a:lnTo>
                <a:lnTo>
                  <a:pt x="1764" y="897"/>
                </a:lnTo>
                <a:lnTo>
                  <a:pt x="1764" y="891"/>
                </a:lnTo>
                <a:lnTo>
                  <a:pt x="1771" y="891"/>
                </a:lnTo>
                <a:lnTo>
                  <a:pt x="1771" y="884"/>
                </a:lnTo>
                <a:lnTo>
                  <a:pt x="1778" y="884"/>
                </a:lnTo>
                <a:lnTo>
                  <a:pt x="1785" y="884"/>
                </a:lnTo>
                <a:lnTo>
                  <a:pt x="1785" y="877"/>
                </a:lnTo>
                <a:lnTo>
                  <a:pt x="1798" y="877"/>
                </a:lnTo>
                <a:lnTo>
                  <a:pt x="1798" y="871"/>
                </a:lnTo>
                <a:lnTo>
                  <a:pt x="1811" y="871"/>
                </a:lnTo>
                <a:lnTo>
                  <a:pt x="1811" y="864"/>
                </a:lnTo>
                <a:lnTo>
                  <a:pt x="1825" y="864"/>
                </a:lnTo>
                <a:lnTo>
                  <a:pt x="1832" y="864"/>
                </a:lnTo>
                <a:lnTo>
                  <a:pt x="1832" y="857"/>
                </a:lnTo>
                <a:lnTo>
                  <a:pt x="1838" y="857"/>
                </a:lnTo>
                <a:lnTo>
                  <a:pt x="1845" y="857"/>
                </a:lnTo>
                <a:lnTo>
                  <a:pt x="1845" y="851"/>
                </a:lnTo>
                <a:lnTo>
                  <a:pt x="1852" y="851"/>
                </a:lnTo>
                <a:lnTo>
                  <a:pt x="1852" y="844"/>
                </a:lnTo>
                <a:lnTo>
                  <a:pt x="1859" y="844"/>
                </a:lnTo>
                <a:lnTo>
                  <a:pt x="1859" y="837"/>
                </a:lnTo>
                <a:lnTo>
                  <a:pt x="1872" y="837"/>
                </a:lnTo>
                <a:lnTo>
                  <a:pt x="1879" y="837"/>
                </a:lnTo>
                <a:lnTo>
                  <a:pt x="1879" y="831"/>
                </a:lnTo>
                <a:lnTo>
                  <a:pt x="1886" y="831"/>
                </a:lnTo>
                <a:lnTo>
                  <a:pt x="1886" y="824"/>
                </a:lnTo>
                <a:lnTo>
                  <a:pt x="1892" y="824"/>
                </a:lnTo>
                <a:lnTo>
                  <a:pt x="1899" y="824"/>
                </a:lnTo>
                <a:lnTo>
                  <a:pt x="1899" y="818"/>
                </a:lnTo>
                <a:lnTo>
                  <a:pt x="1919" y="818"/>
                </a:lnTo>
                <a:lnTo>
                  <a:pt x="1919" y="811"/>
                </a:lnTo>
                <a:lnTo>
                  <a:pt x="1926" y="811"/>
                </a:lnTo>
                <a:lnTo>
                  <a:pt x="1933" y="811"/>
                </a:lnTo>
                <a:lnTo>
                  <a:pt x="1933" y="804"/>
                </a:lnTo>
                <a:lnTo>
                  <a:pt x="1939" y="804"/>
                </a:lnTo>
                <a:lnTo>
                  <a:pt x="1946" y="804"/>
                </a:lnTo>
                <a:lnTo>
                  <a:pt x="1946" y="798"/>
                </a:lnTo>
                <a:lnTo>
                  <a:pt x="1953" y="798"/>
                </a:lnTo>
                <a:lnTo>
                  <a:pt x="1980" y="798"/>
                </a:lnTo>
                <a:lnTo>
                  <a:pt x="1980" y="791"/>
                </a:lnTo>
                <a:lnTo>
                  <a:pt x="1993" y="791"/>
                </a:lnTo>
                <a:lnTo>
                  <a:pt x="2007" y="791"/>
                </a:lnTo>
                <a:lnTo>
                  <a:pt x="2007" y="784"/>
                </a:lnTo>
                <a:lnTo>
                  <a:pt x="2013" y="784"/>
                </a:lnTo>
                <a:lnTo>
                  <a:pt x="2020" y="784"/>
                </a:lnTo>
                <a:lnTo>
                  <a:pt x="2020" y="778"/>
                </a:lnTo>
                <a:lnTo>
                  <a:pt x="2034" y="778"/>
                </a:lnTo>
                <a:lnTo>
                  <a:pt x="2034" y="771"/>
                </a:lnTo>
                <a:lnTo>
                  <a:pt x="2054" y="771"/>
                </a:lnTo>
                <a:lnTo>
                  <a:pt x="2067" y="771"/>
                </a:lnTo>
                <a:lnTo>
                  <a:pt x="2067" y="764"/>
                </a:lnTo>
                <a:lnTo>
                  <a:pt x="2074" y="764"/>
                </a:lnTo>
                <a:lnTo>
                  <a:pt x="2074" y="758"/>
                </a:lnTo>
                <a:lnTo>
                  <a:pt x="2081" y="758"/>
                </a:lnTo>
                <a:lnTo>
                  <a:pt x="2081" y="751"/>
                </a:lnTo>
                <a:lnTo>
                  <a:pt x="2087" y="751"/>
                </a:lnTo>
                <a:lnTo>
                  <a:pt x="2087" y="744"/>
                </a:lnTo>
                <a:lnTo>
                  <a:pt x="2094" y="744"/>
                </a:lnTo>
                <a:lnTo>
                  <a:pt x="2108" y="744"/>
                </a:lnTo>
                <a:lnTo>
                  <a:pt x="2108" y="738"/>
                </a:lnTo>
                <a:lnTo>
                  <a:pt x="2114" y="738"/>
                </a:lnTo>
                <a:lnTo>
                  <a:pt x="2114" y="731"/>
                </a:lnTo>
                <a:lnTo>
                  <a:pt x="2121" y="731"/>
                </a:lnTo>
                <a:lnTo>
                  <a:pt x="2128" y="731"/>
                </a:lnTo>
                <a:lnTo>
                  <a:pt x="2135" y="731"/>
                </a:lnTo>
                <a:lnTo>
                  <a:pt x="2135" y="725"/>
                </a:lnTo>
                <a:lnTo>
                  <a:pt x="2141" y="725"/>
                </a:lnTo>
                <a:lnTo>
                  <a:pt x="2141" y="718"/>
                </a:lnTo>
                <a:lnTo>
                  <a:pt x="2148" y="718"/>
                </a:lnTo>
                <a:lnTo>
                  <a:pt x="2168" y="718"/>
                </a:lnTo>
                <a:lnTo>
                  <a:pt x="2168" y="711"/>
                </a:lnTo>
                <a:lnTo>
                  <a:pt x="2168" y="705"/>
                </a:lnTo>
                <a:lnTo>
                  <a:pt x="2175" y="705"/>
                </a:lnTo>
                <a:lnTo>
                  <a:pt x="2182" y="705"/>
                </a:lnTo>
                <a:lnTo>
                  <a:pt x="2182" y="698"/>
                </a:lnTo>
                <a:lnTo>
                  <a:pt x="2188" y="698"/>
                </a:lnTo>
                <a:lnTo>
                  <a:pt x="2195" y="698"/>
                </a:lnTo>
                <a:lnTo>
                  <a:pt x="2195" y="691"/>
                </a:lnTo>
                <a:lnTo>
                  <a:pt x="2195" y="685"/>
                </a:lnTo>
                <a:lnTo>
                  <a:pt x="2202" y="685"/>
                </a:lnTo>
                <a:lnTo>
                  <a:pt x="2202" y="678"/>
                </a:lnTo>
                <a:lnTo>
                  <a:pt x="2202" y="671"/>
                </a:lnTo>
                <a:lnTo>
                  <a:pt x="2209" y="671"/>
                </a:lnTo>
                <a:lnTo>
                  <a:pt x="2209" y="665"/>
                </a:lnTo>
                <a:lnTo>
                  <a:pt x="2236" y="665"/>
                </a:lnTo>
                <a:lnTo>
                  <a:pt x="2236" y="658"/>
                </a:lnTo>
                <a:lnTo>
                  <a:pt x="2242" y="658"/>
                </a:lnTo>
                <a:lnTo>
                  <a:pt x="2249" y="658"/>
                </a:lnTo>
                <a:lnTo>
                  <a:pt x="2249" y="651"/>
                </a:lnTo>
                <a:lnTo>
                  <a:pt x="2256" y="651"/>
                </a:lnTo>
                <a:lnTo>
                  <a:pt x="2256" y="645"/>
                </a:lnTo>
                <a:lnTo>
                  <a:pt x="2263" y="645"/>
                </a:lnTo>
                <a:lnTo>
                  <a:pt x="2269" y="645"/>
                </a:lnTo>
                <a:lnTo>
                  <a:pt x="2269" y="632"/>
                </a:lnTo>
                <a:lnTo>
                  <a:pt x="2276" y="632"/>
                </a:lnTo>
                <a:lnTo>
                  <a:pt x="2283" y="632"/>
                </a:lnTo>
                <a:lnTo>
                  <a:pt x="2283" y="625"/>
                </a:lnTo>
                <a:lnTo>
                  <a:pt x="2283" y="618"/>
                </a:lnTo>
                <a:lnTo>
                  <a:pt x="2296" y="618"/>
                </a:lnTo>
                <a:lnTo>
                  <a:pt x="2296" y="612"/>
                </a:lnTo>
                <a:lnTo>
                  <a:pt x="2310" y="612"/>
                </a:lnTo>
                <a:lnTo>
                  <a:pt x="2310" y="605"/>
                </a:lnTo>
                <a:lnTo>
                  <a:pt x="2323" y="605"/>
                </a:lnTo>
                <a:lnTo>
                  <a:pt x="2323" y="598"/>
                </a:lnTo>
                <a:lnTo>
                  <a:pt x="2337" y="598"/>
                </a:lnTo>
                <a:lnTo>
                  <a:pt x="2343" y="598"/>
                </a:lnTo>
                <a:lnTo>
                  <a:pt x="2343" y="592"/>
                </a:lnTo>
                <a:lnTo>
                  <a:pt x="2350" y="592"/>
                </a:lnTo>
                <a:lnTo>
                  <a:pt x="2357" y="592"/>
                </a:lnTo>
                <a:lnTo>
                  <a:pt x="2357" y="585"/>
                </a:lnTo>
                <a:lnTo>
                  <a:pt x="2363" y="585"/>
                </a:lnTo>
                <a:lnTo>
                  <a:pt x="2370" y="585"/>
                </a:lnTo>
                <a:lnTo>
                  <a:pt x="2370" y="578"/>
                </a:lnTo>
                <a:lnTo>
                  <a:pt x="2384" y="578"/>
                </a:lnTo>
                <a:lnTo>
                  <a:pt x="2397" y="578"/>
                </a:lnTo>
                <a:lnTo>
                  <a:pt x="2397" y="572"/>
                </a:lnTo>
                <a:lnTo>
                  <a:pt x="2424" y="572"/>
                </a:lnTo>
                <a:lnTo>
                  <a:pt x="2424" y="565"/>
                </a:lnTo>
                <a:lnTo>
                  <a:pt x="2438" y="565"/>
                </a:lnTo>
                <a:lnTo>
                  <a:pt x="2478" y="565"/>
                </a:lnTo>
                <a:lnTo>
                  <a:pt x="2478" y="558"/>
                </a:lnTo>
                <a:lnTo>
                  <a:pt x="2491" y="558"/>
                </a:lnTo>
                <a:lnTo>
                  <a:pt x="2498" y="558"/>
                </a:lnTo>
                <a:lnTo>
                  <a:pt x="2498" y="552"/>
                </a:lnTo>
                <a:lnTo>
                  <a:pt x="2518" y="552"/>
                </a:lnTo>
                <a:lnTo>
                  <a:pt x="2525" y="552"/>
                </a:lnTo>
                <a:lnTo>
                  <a:pt x="2525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39" y="539"/>
                </a:lnTo>
                <a:lnTo>
                  <a:pt x="2565" y="539"/>
                </a:lnTo>
                <a:lnTo>
                  <a:pt x="2565" y="532"/>
                </a:lnTo>
                <a:lnTo>
                  <a:pt x="2572" y="532"/>
                </a:lnTo>
                <a:lnTo>
                  <a:pt x="2592" y="532"/>
                </a:lnTo>
                <a:lnTo>
                  <a:pt x="2613" y="532"/>
                </a:lnTo>
                <a:lnTo>
                  <a:pt x="2613" y="525"/>
                </a:lnTo>
                <a:lnTo>
                  <a:pt x="2633" y="525"/>
                </a:lnTo>
                <a:lnTo>
                  <a:pt x="2633" y="519"/>
                </a:lnTo>
                <a:lnTo>
                  <a:pt x="2640" y="519"/>
                </a:lnTo>
                <a:lnTo>
                  <a:pt x="2640" y="512"/>
                </a:lnTo>
                <a:lnTo>
                  <a:pt x="2653" y="512"/>
                </a:lnTo>
                <a:lnTo>
                  <a:pt x="2653" y="505"/>
                </a:lnTo>
                <a:lnTo>
                  <a:pt x="2660" y="505"/>
                </a:lnTo>
                <a:lnTo>
                  <a:pt x="2707" y="505"/>
                </a:lnTo>
                <a:lnTo>
                  <a:pt x="2707" y="499"/>
                </a:lnTo>
                <a:lnTo>
                  <a:pt x="2720" y="499"/>
                </a:lnTo>
                <a:lnTo>
                  <a:pt x="2734" y="499"/>
                </a:lnTo>
                <a:lnTo>
                  <a:pt x="2734" y="492"/>
                </a:lnTo>
                <a:lnTo>
                  <a:pt x="2741" y="492"/>
                </a:lnTo>
                <a:lnTo>
                  <a:pt x="2747" y="492"/>
                </a:lnTo>
                <a:lnTo>
                  <a:pt x="2747" y="485"/>
                </a:lnTo>
                <a:lnTo>
                  <a:pt x="2761" y="485"/>
                </a:lnTo>
                <a:lnTo>
                  <a:pt x="2767" y="485"/>
                </a:lnTo>
                <a:lnTo>
                  <a:pt x="2767" y="479"/>
                </a:lnTo>
                <a:lnTo>
                  <a:pt x="2767" y="472"/>
                </a:lnTo>
                <a:lnTo>
                  <a:pt x="2781" y="472"/>
                </a:lnTo>
                <a:lnTo>
                  <a:pt x="2781" y="465"/>
                </a:lnTo>
                <a:lnTo>
                  <a:pt x="2801" y="465"/>
                </a:lnTo>
                <a:lnTo>
                  <a:pt x="2801" y="459"/>
                </a:lnTo>
                <a:lnTo>
                  <a:pt x="2808" y="459"/>
                </a:lnTo>
                <a:lnTo>
                  <a:pt x="2821" y="459"/>
                </a:lnTo>
                <a:lnTo>
                  <a:pt x="2821" y="452"/>
                </a:lnTo>
                <a:lnTo>
                  <a:pt x="2828" y="452"/>
                </a:lnTo>
                <a:lnTo>
                  <a:pt x="2835" y="452"/>
                </a:lnTo>
                <a:lnTo>
                  <a:pt x="2835" y="445"/>
                </a:lnTo>
                <a:lnTo>
                  <a:pt x="2848" y="445"/>
                </a:lnTo>
                <a:lnTo>
                  <a:pt x="2848" y="439"/>
                </a:lnTo>
                <a:lnTo>
                  <a:pt x="2855" y="439"/>
                </a:lnTo>
                <a:lnTo>
                  <a:pt x="2855" y="432"/>
                </a:lnTo>
                <a:lnTo>
                  <a:pt x="2862" y="432"/>
                </a:lnTo>
                <a:lnTo>
                  <a:pt x="2868" y="432"/>
                </a:lnTo>
                <a:lnTo>
                  <a:pt x="2868" y="426"/>
                </a:lnTo>
                <a:lnTo>
                  <a:pt x="2875" y="426"/>
                </a:lnTo>
                <a:lnTo>
                  <a:pt x="2882" y="426"/>
                </a:lnTo>
                <a:lnTo>
                  <a:pt x="2882" y="419"/>
                </a:lnTo>
                <a:lnTo>
                  <a:pt x="2895" y="419"/>
                </a:lnTo>
                <a:lnTo>
                  <a:pt x="2902" y="419"/>
                </a:lnTo>
                <a:lnTo>
                  <a:pt x="2916" y="419"/>
                </a:lnTo>
                <a:lnTo>
                  <a:pt x="2916" y="412"/>
                </a:lnTo>
                <a:lnTo>
                  <a:pt x="2922" y="412"/>
                </a:lnTo>
                <a:lnTo>
                  <a:pt x="2922" y="406"/>
                </a:lnTo>
                <a:lnTo>
                  <a:pt x="2929" y="406"/>
                </a:lnTo>
                <a:lnTo>
                  <a:pt x="2936" y="406"/>
                </a:lnTo>
                <a:lnTo>
                  <a:pt x="2936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86"/>
                </a:lnTo>
                <a:lnTo>
                  <a:pt x="2963" y="386"/>
                </a:lnTo>
                <a:lnTo>
                  <a:pt x="2976" y="386"/>
                </a:lnTo>
                <a:lnTo>
                  <a:pt x="2976" y="379"/>
                </a:lnTo>
                <a:lnTo>
                  <a:pt x="2983" y="379"/>
                </a:lnTo>
                <a:lnTo>
                  <a:pt x="2983" y="372"/>
                </a:lnTo>
                <a:lnTo>
                  <a:pt x="2990" y="372"/>
                </a:lnTo>
                <a:lnTo>
                  <a:pt x="2996" y="372"/>
                </a:lnTo>
                <a:lnTo>
                  <a:pt x="2996" y="366"/>
                </a:lnTo>
                <a:lnTo>
                  <a:pt x="3017" y="366"/>
                </a:lnTo>
                <a:lnTo>
                  <a:pt x="3017" y="359"/>
                </a:lnTo>
                <a:lnTo>
                  <a:pt x="3030" y="359"/>
                </a:lnTo>
                <a:lnTo>
                  <a:pt x="3043" y="359"/>
                </a:lnTo>
                <a:lnTo>
                  <a:pt x="3043" y="352"/>
                </a:lnTo>
                <a:lnTo>
                  <a:pt x="3050" y="352"/>
                </a:lnTo>
                <a:lnTo>
                  <a:pt x="3050" y="346"/>
                </a:lnTo>
                <a:lnTo>
                  <a:pt x="3057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84" y="339"/>
                </a:lnTo>
                <a:lnTo>
                  <a:pt x="3084" y="333"/>
                </a:lnTo>
                <a:lnTo>
                  <a:pt x="3084" y="326"/>
                </a:lnTo>
                <a:lnTo>
                  <a:pt x="3091" y="326"/>
                </a:lnTo>
                <a:lnTo>
                  <a:pt x="3091" y="319"/>
                </a:lnTo>
                <a:lnTo>
                  <a:pt x="3104" y="319"/>
                </a:lnTo>
                <a:lnTo>
                  <a:pt x="3131" y="319"/>
                </a:lnTo>
                <a:lnTo>
                  <a:pt x="3131" y="313"/>
                </a:lnTo>
                <a:lnTo>
                  <a:pt x="3131" y="306"/>
                </a:lnTo>
                <a:lnTo>
                  <a:pt x="3165" y="306"/>
                </a:lnTo>
                <a:lnTo>
                  <a:pt x="3198" y="306"/>
                </a:lnTo>
                <a:lnTo>
                  <a:pt x="3198" y="299"/>
                </a:lnTo>
                <a:lnTo>
                  <a:pt x="3205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45" y="293"/>
                </a:lnTo>
                <a:lnTo>
                  <a:pt x="3245" y="286"/>
                </a:lnTo>
                <a:lnTo>
                  <a:pt x="3259" y="286"/>
                </a:lnTo>
                <a:lnTo>
                  <a:pt x="3266" y="286"/>
                </a:lnTo>
                <a:lnTo>
                  <a:pt x="3266" y="279"/>
                </a:lnTo>
                <a:lnTo>
                  <a:pt x="3272" y="279"/>
                </a:lnTo>
                <a:lnTo>
                  <a:pt x="3272" y="273"/>
                </a:lnTo>
                <a:lnTo>
                  <a:pt x="3279" y="273"/>
                </a:lnTo>
                <a:lnTo>
                  <a:pt x="3286" y="273"/>
                </a:lnTo>
                <a:lnTo>
                  <a:pt x="3286" y="266"/>
                </a:lnTo>
                <a:lnTo>
                  <a:pt x="3293" y="266"/>
                </a:lnTo>
                <a:lnTo>
                  <a:pt x="3333" y="266"/>
                </a:lnTo>
                <a:lnTo>
                  <a:pt x="3333" y="259"/>
                </a:lnTo>
                <a:lnTo>
                  <a:pt x="3353" y="259"/>
                </a:lnTo>
                <a:lnTo>
                  <a:pt x="3353" y="253"/>
                </a:lnTo>
                <a:lnTo>
                  <a:pt x="3360" y="253"/>
                </a:lnTo>
                <a:lnTo>
                  <a:pt x="3360" y="246"/>
                </a:lnTo>
                <a:lnTo>
                  <a:pt x="3387" y="246"/>
                </a:lnTo>
                <a:lnTo>
                  <a:pt x="3387" y="240"/>
                </a:lnTo>
                <a:lnTo>
                  <a:pt x="3400" y="240"/>
                </a:lnTo>
                <a:lnTo>
                  <a:pt x="3400" y="233"/>
                </a:lnTo>
                <a:lnTo>
                  <a:pt x="3414" y="233"/>
                </a:lnTo>
                <a:lnTo>
                  <a:pt x="3414" y="226"/>
                </a:lnTo>
                <a:lnTo>
                  <a:pt x="3420" y="226"/>
                </a:lnTo>
                <a:lnTo>
                  <a:pt x="3427" y="226"/>
                </a:lnTo>
                <a:lnTo>
                  <a:pt x="3427" y="220"/>
                </a:lnTo>
                <a:lnTo>
                  <a:pt x="3427" y="213"/>
                </a:lnTo>
                <a:lnTo>
                  <a:pt x="3434" y="213"/>
                </a:lnTo>
                <a:lnTo>
                  <a:pt x="3434" y="206"/>
                </a:lnTo>
                <a:lnTo>
                  <a:pt x="3454" y="206"/>
                </a:lnTo>
                <a:lnTo>
                  <a:pt x="3454" y="200"/>
                </a:lnTo>
                <a:lnTo>
                  <a:pt x="3454" y="193"/>
                </a:lnTo>
                <a:lnTo>
                  <a:pt x="3474" y="193"/>
                </a:lnTo>
                <a:lnTo>
                  <a:pt x="3474" y="186"/>
                </a:lnTo>
                <a:lnTo>
                  <a:pt x="3481" y="186"/>
                </a:lnTo>
                <a:lnTo>
                  <a:pt x="3481" y="180"/>
                </a:lnTo>
                <a:lnTo>
                  <a:pt x="3501" y="180"/>
                </a:lnTo>
                <a:lnTo>
                  <a:pt x="3515" y="180"/>
                </a:lnTo>
                <a:lnTo>
                  <a:pt x="3515" y="166"/>
                </a:lnTo>
                <a:lnTo>
                  <a:pt x="3528" y="166"/>
                </a:lnTo>
                <a:lnTo>
                  <a:pt x="3528" y="160"/>
                </a:lnTo>
                <a:lnTo>
                  <a:pt x="3535" y="160"/>
                </a:lnTo>
                <a:lnTo>
                  <a:pt x="3542" y="160"/>
                </a:lnTo>
                <a:lnTo>
                  <a:pt x="3542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62" y="147"/>
                </a:lnTo>
                <a:lnTo>
                  <a:pt x="3562" y="140"/>
                </a:lnTo>
                <a:lnTo>
                  <a:pt x="3575" y="140"/>
                </a:lnTo>
                <a:lnTo>
                  <a:pt x="3575" y="133"/>
                </a:lnTo>
                <a:lnTo>
                  <a:pt x="3582" y="133"/>
                </a:lnTo>
                <a:lnTo>
                  <a:pt x="3582" y="127"/>
                </a:lnTo>
                <a:lnTo>
                  <a:pt x="3596" y="127"/>
                </a:lnTo>
                <a:lnTo>
                  <a:pt x="3602" y="127"/>
                </a:lnTo>
                <a:lnTo>
                  <a:pt x="3602" y="120"/>
                </a:lnTo>
                <a:lnTo>
                  <a:pt x="3649" y="120"/>
                </a:lnTo>
                <a:lnTo>
                  <a:pt x="3649" y="113"/>
                </a:lnTo>
                <a:lnTo>
                  <a:pt x="3670" y="113"/>
                </a:lnTo>
                <a:lnTo>
                  <a:pt x="3670" y="107"/>
                </a:lnTo>
                <a:lnTo>
                  <a:pt x="3683" y="107"/>
                </a:lnTo>
                <a:lnTo>
                  <a:pt x="3683" y="100"/>
                </a:lnTo>
                <a:lnTo>
                  <a:pt x="3717" y="100"/>
                </a:lnTo>
                <a:lnTo>
                  <a:pt x="3717" y="93"/>
                </a:lnTo>
                <a:lnTo>
                  <a:pt x="3730" y="93"/>
                </a:lnTo>
                <a:lnTo>
                  <a:pt x="3730" y="87"/>
                </a:lnTo>
                <a:lnTo>
                  <a:pt x="3737" y="87"/>
                </a:lnTo>
                <a:lnTo>
                  <a:pt x="3737" y="80"/>
                </a:lnTo>
                <a:lnTo>
                  <a:pt x="3744" y="80"/>
                </a:lnTo>
                <a:lnTo>
                  <a:pt x="3757" y="80"/>
                </a:lnTo>
                <a:lnTo>
                  <a:pt x="3757" y="73"/>
                </a:lnTo>
                <a:lnTo>
                  <a:pt x="3771" y="73"/>
                </a:lnTo>
                <a:lnTo>
                  <a:pt x="3771" y="67"/>
                </a:lnTo>
                <a:lnTo>
                  <a:pt x="3784" y="67"/>
                </a:lnTo>
                <a:lnTo>
                  <a:pt x="3784" y="60"/>
                </a:lnTo>
                <a:lnTo>
                  <a:pt x="3824" y="60"/>
                </a:lnTo>
                <a:lnTo>
                  <a:pt x="3824" y="54"/>
                </a:lnTo>
                <a:lnTo>
                  <a:pt x="3831" y="54"/>
                </a:lnTo>
                <a:lnTo>
                  <a:pt x="3831" y="47"/>
                </a:lnTo>
                <a:lnTo>
                  <a:pt x="3838" y="47"/>
                </a:lnTo>
                <a:lnTo>
                  <a:pt x="3838" y="40"/>
                </a:lnTo>
                <a:lnTo>
                  <a:pt x="3845" y="40"/>
                </a:lnTo>
                <a:lnTo>
                  <a:pt x="3845" y="34"/>
                </a:lnTo>
                <a:lnTo>
                  <a:pt x="3851" y="34"/>
                </a:lnTo>
                <a:lnTo>
                  <a:pt x="3851" y="27"/>
                </a:lnTo>
                <a:lnTo>
                  <a:pt x="3865" y="27"/>
                </a:lnTo>
                <a:lnTo>
                  <a:pt x="3865" y="20"/>
                </a:lnTo>
                <a:lnTo>
                  <a:pt x="3878" y="20"/>
                </a:lnTo>
                <a:lnTo>
                  <a:pt x="3878" y="14"/>
                </a:lnTo>
                <a:lnTo>
                  <a:pt x="3905" y="14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47" name="Freeform 36"/>
          <p:cNvSpPr>
            <a:spLocks/>
          </p:cNvSpPr>
          <p:nvPr/>
        </p:nvSpPr>
        <p:spPr bwMode="auto">
          <a:xfrm>
            <a:off x="1377950" y="3414713"/>
            <a:ext cx="6210300" cy="2287587"/>
          </a:xfrm>
          <a:custGeom>
            <a:avLst/>
            <a:gdLst>
              <a:gd name="T0" fmla="*/ 2147483647 w 3912"/>
              <a:gd name="T1" fmla="*/ 2147483647 h 1441"/>
              <a:gd name="T2" fmla="*/ 2147483647 w 3912"/>
              <a:gd name="T3" fmla="*/ 2147483647 h 1441"/>
              <a:gd name="T4" fmla="*/ 2147483647 w 3912"/>
              <a:gd name="T5" fmla="*/ 2147483647 h 1441"/>
              <a:gd name="T6" fmla="*/ 2147483647 w 3912"/>
              <a:gd name="T7" fmla="*/ 2147483647 h 1441"/>
              <a:gd name="T8" fmla="*/ 2147483647 w 3912"/>
              <a:gd name="T9" fmla="*/ 2147483647 h 1441"/>
              <a:gd name="T10" fmla="*/ 2147483647 w 3912"/>
              <a:gd name="T11" fmla="*/ 2147483647 h 1441"/>
              <a:gd name="T12" fmla="*/ 2147483647 w 3912"/>
              <a:gd name="T13" fmla="*/ 2147483647 h 1441"/>
              <a:gd name="T14" fmla="*/ 2147483647 w 3912"/>
              <a:gd name="T15" fmla="*/ 2147483647 h 1441"/>
              <a:gd name="T16" fmla="*/ 2147483647 w 3912"/>
              <a:gd name="T17" fmla="*/ 2147483647 h 1441"/>
              <a:gd name="T18" fmla="*/ 2147483647 w 3912"/>
              <a:gd name="T19" fmla="*/ 2147483647 h 1441"/>
              <a:gd name="T20" fmla="*/ 2147483647 w 3912"/>
              <a:gd name="T21" fmla="*/ 2147483647 h 1441"/>
              <a:gd name="T22" fmla="*/ 2147483647 w 3912"/>
              <a:gd name="T23" fmla="*/ 2147483647 h 1441"/>
              <a:gd name="T24" fmla="*/ 2147483647 w 3912"/>
              <a:gd name="T25" fmla="*/ 2147483647 h 1441"/>
              <a:gd name="T26" fmla="*/ 2147483647 w 3912"/>
              <a:gd name="T27" fmla="*/ 2147483647 h 1441"/>
              <a:gd name="T28" fmla="*/ 2147483647 w 3912"/>
              <a:gd name="T29" fmla="*/ 2147483647 h 1441"/>
              <a:gd name="T30" fmla="*/ 2147483647 w 3912"/>
              <a:gd name="T31" fmla="*/ 2147483647 h 1441"/>
              <a:gd name="T32" fmla="*/ 2147483647 w 3912"/>
              <a:gd name="T33" fmla="*/ 2147483647 h 1441"/>
              <a:gd name="T34" fmla="*/ 2147483647 w 3912"/>
              <a:gd name="T35" fmla="*/ 2147483647 h 1441"/>
              <a:gd name="T36" fmla="*/ 2147483647 w 3912"/>
              <a:gd name="T37" fmla="*/ 2147483647 h 1441"/>
              <a:gd name="T38" fmla="*/ 2147483647 w 3912"/>
              <a:gd name="T39" fmla="*/ 2147483647 h 1441"/>
              <a:gd name="T40" fmla="*/ 2147483647 w 3912"/>
              <a:gd name="T41" fmla="*/ 2147483647 h 1441"/>
              <a:gd name="T42" fmla="*/ 2147483647 w 3912"/>
              <a:gd name="T43" fmla="*/ 2147483647 h 1441"/>
              <a:gd name="T44" fmla="*/ 2147483647 w 3912"/>
              <a:gd name="T45" fmla="*/ 2147483647 h 1441"/>
              <a:gd name="T46" fmla="*/ 2147483647 w 3912"/>
              <a:gd name="T47" fmla="*/ 2147483647 h 1441"/>
              <a:gd name="T48" fmla="*/ 2147483647 w 3912"/>
              <a:gd name="T49" fmla="*/ 2147483647 h 1441"/>
              <a:gd name="T50" fmla="*/ 2147483647 w 3912"/>
              <a:gd name="T51" fmla="*/ 2147483647 h 1441"/>
              <a:gd name="T52" fmla="*/ 2147483647 w 3912"/>
              <a:gd name="T53" fmla="*/ 2147483647 h 1441"/>
              <a:gd name="T54" fmla="*/ 2147483647 w 3912"/>
              <a:gd name="T55" fmla="*/ 2147483647 h 1441"/>
              <a:gd name="T56" fmla="*/ 2147483647 w 3912"/>
              <a:gd name="T57" fmla="*/ 2147483647 h 1441"/>
              <a:gd name="T58" fmla="*/ 2147483647 w 3912"/>
              <a:gd name="T59" fmla="*/ 2147483647 h 1441"/>
              <a:gd name="T60" fmla="*/ 2147483647 w 3912"/>
              <a:gd name="T61" fmla="*/ 2147483647 h 1441"/>
              <a:gd name="T62" fmla="*/ 2147483647 w 3912"/>
              <a:gd name="T63" fmla="*/ 2147483647 h 1441"/>
              <a:gd name="T64" fmla="*/ 2147483647 w 3912"/>
              <a:gd name="T65" fmla="*/ 2147483647 h 1441"/>
              <a:gd name="T66" fmla="*/ 2147483647 w 3912"/>
              <a:gd name="T67" fmla="*/ 2147483647 h 1441"/>
              <a:gd name="T68" fmla="*/ 2147483647 w 3912"/>
              <a:gd name="T69" fmla="*/ 2147483647 h 1441"/>
              <a:gd name="T70" fmla="*/ 2147483647 w 3912"/>
              <a:gd name="T71" fmla="*/ 2147483647 h 1441"/>
              <a:gd name="T72" fmla="*/ 2147483647 w 3912"/>
              <a:gd name="T73" fmla="*/ 2147483647 h 1441"/>
              <a:gd name="T74" fmla="*/ 2147483647 w 3912"/>
              <a:gd name="T75" fmla="*/ 2147483647 h 1441"/>
              <a:gd name="T76" fmla="*/ 2147483647 w 3912"/>
              <a:gd name="T77" fmla="*/ 2147483647 h 1441"/>
              <a:gd name="T78" fmla="*/ 2147483647 w 3912"/>
              <a:gd name="T79" fmla="*/ 2147483647 h 1441"/>
              <a:gd name="T80" fmla="*/ 2147483647 w 3912"/>
              <a:gd name="T81" fmla="*/ 2147483647 h 1441"/>
              <a:gd name="T82" fmla="*/ 2147483647 w 3912"/>
              <a:gd name="T83" fmla="*/ 2147483647 h 1441"/>
              <a:gd name="T84" fmla="*/ 2147483647 w 3912"/>
              <a:gd name="T85" fmla="*/ 2147483647 h 1441"/>
              <a:gd name="T86" fmla="*/ 2147483647 w 3912"/>
              <a:gd name="T87" fmla="*/ 2147483647 h 1441"/>
              <a:gd name="T88" fmla="*/ 2147483647 w 3912"/>
              <a:gd name="T89" fmla="*/ 2147483647 h 1441"/>
              <a:gd name="T90" fmla="*/ 2147483647 w 3912"/>
              <a:gd name="T91" fmla="*/ 2147483647 h 1441"/>
              <a:gd name="T92" fmla="*/ 2147483647 w 3912"/>
              <a:gd name="T93" fmla="*/ 2147483647 h 1441"/>
              <a:gd name="T94" fmla="*/ 2147483647 w 3912"/>
              <a:gd name="T95" fmla="*/ 2147483647 h 1441"/>
              <a:gd name="T96" fmla="*/ 2147483647 w 3912"/>
              <a:gd name="T97" fmla="*/ 2147483647 h 1441"/>
              <a:gd name="T98" fmla="*/ 2147483647 w 3912"/>
              <a:gd name="T99" fmla="*/ 2147483647 h 1441"/>
              <a:gd name="T100" fmla="*/ 2147483647 w 3912"/>
              <a:gd name="T101" fmla="*/ 2147483647 h 1441"/>
              <a:gd name="T102" fmla="*/ 2147483647 w 3912"/>
              <a:gd name="T103" fmla="*/ 2147483647 h 1441"/>
              <a:gd name="T104" fmla="*/ 2147483647 w 3912"/>
              <a:gd name="T105" fmla="*/ 2147483647 h 1441"/>
              <a:gd name="T106" fmla="*/ 2147483647 w 3912"/>
              <a:gd name="T107" fmla="*/ 2147483647 h 1441"/>
              <a:gd name="T108" fmla="*/ 2147483647 w 3912"/>
              <a:gd name="T109" fmla="*/ 2147483647 h 1441"/>
              <a:gd name="T110" fmla="*/ 2147483647 w 3912"/>
              <a:gd name="T111" fmla="*/ 2147483647 h 1441"/>
              <a:gd name="T112" fmla="*/ 2147483647 w 3912"/>
              <a:gd name="T113" fmla="*/ 2147483647 h 1441"/>
              <a:gd name="T114" fmla="*/ 2147483647 w 3912"/>
              <a:gd name="T115" fmla="*/ 2147483647 h 1441"/>
              <a:gd name="T116" fmla="*/ 2147483647 w 3912"/>
              <a:gd name="T117" fmla="*/ 2147483647 h 1441"/>
              <a:gd name="T118" fmla="*/ 2147483647 w 3912"/>
              <a:gd name="T119" fmla="*/ 2147483647 h 1441"/>
              <a:gd name="T120" fmla="*/ 2147483647 w 3912"/>
              <a:gd name="T121" fmla="*/ 2147483647 h 1441"/>
              <a:gd name="T122" fmla="*/ 2147483647 w 3912"/>
              <a:gd name="T123" fmla="*/ 2147483647 h 14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2"/>
              <a:gd name="T187" fmla="*/ 0 h 1441"/>
              <a:gd name="T188" fmla="*/ 3912 w 3912"/>
              <a:gd name="T189" fmla="*/ 1441 h 14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2" h="1441">
                <a:moveTo>
                  <a:pt x="0" y="1441"/>
                </a:moveTo>
                <a:lnTo>
                  <a:pt x="14" y="1441"/>
                </a:lnTo>
                <a:lnTo>
                  <a:pt x="27" y="1441"/>
                </a:lnTo>
                <a:lnTo>
                  <a:pt x="34" y="1441"/>
                </a:lnTo>
                <a:lnTo>
                  <a:pt x="34" y="1435"/>
                </a:lnTo>
                <a:lnTo>
                  <a:pt x="34" y="1428"/>
                </a:lnTo>
                <a:lnTo>
                  <a:pt x="61" y="1428"/>
                </a:lnTo>
                <a:lnTo>
                  <a:pt x="61" y="1421"/>
                </a:lnTo>
                <a:lnTo>
                  <a:pt x="68" y="1421"/>
                </a:lnTo>
                <a:lnTo>
                  <a:pt x="75" y="1421"/>
                </a:lnTo>
                <a:lnTo>
                  <a:pt x="75" y="1415"/>
                </a:lnTo>
                <a:lnTo>
                  <a:pt x="81" y="1415"/>
                </a:lnTo>
                <a:lnTo>
                  <a:pt x="88" y="1415"/>
                </a:lnTo>
                <a:lnTo>
                  <a:pt x="88" y="1408"/>
                </a:lnTo>
                <a:lnTo>
                  <a:pt x="108" y="1408"/>
                </a:lnTo>
                <a:lnTo>
                  <a:pt x="122" y="1408"/>
                </a:lnTo>
                <a:lnTo>
                  <a:pt x="122" y="1401"/>
                </a:lnTo>
                <a:lnTo>
                  <a:pt x="128" y="1401"/>
                </a:lnTo>
                <a:lnTo>
                  <a:pt x="128" y="1395"/>
                </a:lnTo>
                <a:lnTo>
                  <a:pt x="135" y="1395"/>
                </a:lnTo>
                <a:lnTo>
                  <a:pt x="135" y="1388"/>
                </a:lnTo>
                <a:lnTo>
                  <a:pt x="135" y="1381"/>
                </a:lnTo>
                <a:lnTo>
                  <a:pt x="142" y="1381"/>
                </a:lnTo>
                <a:lnTo>
                  <a:pt x="142" y="1375"/>
                </a:lnTo>
                <a:lnTo>
                  <a:pt x="149" y="1375"/>
                </a:lnTo>
                <a:lnTo>
                  <a:pt x="149" y="1368"/>
                </a:lnTo>
                <a:lnTo>
                  <a:pt x="155" y="1368"/>
                </a:lnTo>
                <a:lnTo>
                  <a:pt x="155" y="1362"/>
                </a:lnTo>
                <a:lnTo>
                  <a:pt x="155" y="1355"/>
                </a:lnTo>
                <a:lnTo>
                  <a:pt x="162" y="1355"/>
                </a:lnTo>
                <a:lnTo>
                  <a:pt x="162" y="1348"/>
                </a:lnTo>
                <a:lnTo>
                  <a:pt x="169" y="1348"/>
                </a:lnTo>
                <a:lnTo>
                  <a:pt x="182" y="1348"/>
                </a:lnTo>
                <a:lnTo>
                  <a:pt x="182" y="1342"/>
                </a:lnTo>
                <a:lnTo>
                  <a:pt x="189" y="1342"/>
                </a:lnTo>
                <a:lnTo>
                  <a:pt x="189" y="1335"/>
                </a:lnTo>
                <a:lnTo>
                  <a:pt x="196" y="1335"/>
                </a:lnTo>
                <a:lnTo>
                  <a:pt x="196" y="1328"/>
                </a:lnTo>
                <a:lnTo>
                  <a:pt x="202" y="1328"/>
                </a:lnTo>
                <a:lnTo>
                  <a:pt x="209" y="1328"/>
                </a:lnTo>
                <a:lnTo>
                  <a:pt x="209" y="1322"/>
                </a:lnTo>
                <a:lnTo>
                  <a:pt x="209" y="1315"/>
                </a:lnTo>
                <a:lnTo>
                  <a:pt x="216" y="1315"/>
                </a:lnTo>
                <a:lnTo>
                  <a:pt x="236" y="1315"/>
                </a:lnTo>
                <a:lnTo>
                  <a:pt x="236" y="1308"/>
                </a:lnTo>
                <a:lnTo>
                  <a:pt x="250" y="1308"/>
                </a:lnTo>
                <a:lnTo>
                  <a:pt x="250" y="1302"/>
                </a:lnTo>
                <a:lnTo>
                  <a:pt x="256" y="1302"/>
                </a:lnTo>
                <a:lnTo>
                  <a:pt x="263" y="1302"/>
                </a:lnTo>
                <a:lnTo>
                  <a:pt x="263" y="1295"/>
                </a:lnTo>
                <a:lnTo>
                  <a:pt x="276" y="1295"/>
                </a:lnTo>
                <a:lnTo>
                  <a:pt x="276" y="1288"/>
                </a:lnTo>
                <a:lnTo>
                  <a:pt x="283" y="1288"/>
                </a:lnTo>
                <a:lnTo>
                  <a:pt x="283" y="1282"/>
                </a:lnTo>
                <a:lnTo>
                  <a:pt x="290" y="1282"/>
                </a:lnTo>
                <a:lnTo>
                  <a:pt x="290" y="1275"/>
                </a:lnTo>
                <a:lnTo>
                  <a:pt x="297" y="1275"/>
                </a:lnTo>
                <a:lnTo>
                  <a:pt x="303" y="1275"/>
                </a:lnTo>
                <a:lnTo>
                  <a:pt x="310" y="1275"/>
                </a:lnTo>
                <a:lnTo>
                  <a:pt x="310" y="1268"/>
                </a:lnTo>
                <a:lnTo>
                  <a:pt x="317" y="1268"/>
                </a:lnTo>
                <a:lnTo>
                  <a:pt x="324" y="1268"/>
                </a:lnTo>
                <a:lnTo>
                  <a:pt x="324" y="1262"/>
                </a:lnTo>
                <a:lnTo>
                  <a:pt x="330" y="1262"/>
                </a:lnTo>
                <a:lnTo>
                  <a:pt x="330" y="1255"/>
                </a:lnTo>
                <a:lnTo>
                  <a:pt x="337" y="1255"/>
                </a:lnTo>
                <a:lnTo>
                  <a:pt x="337" y="1249"/>
                </a:lnTo>
                <a:lnTo>
                  <a:pt x="344" y="1249"/>
                </a:lnTo>
                <a:lnTo>
                  <a:pt x="344" y="1242"/>
                </a:lnTo>
                <a:lnTo>
                  <a:pt x="357" y="1242"/>
                </a:lnTo>
                <a:lnTo>
                  <a:pt x="357" y="1235"/>
                </a:lnTo>
                <a:lnTo>
                  <a:pt x="371" y="1235"/>
                </a:lnTo>
                <a:lnTo>
                  <a:pt x="377" y="1235"/>
                </a:lnTo>
                <a:lnTo>
                  <a:pt x="377" y="1229"/>
                </a:lnTo>
                <a:lnTo>
                  <a:pt x="384" y="1229"/>
                </a:lnTo>
                <a:lnTo>
                  <a:pt x="391" y="1229"/>
                </a:lnTo>
                <a:lnTo>
                  <a:pt x="391" y="1222"/>
                </a:lnTo>
                <a:lnTo>
                  <a:pt x="398" y="1222"/>
                </a:lnTo>
                <a:lnTo>
                  <a:pt x="404" y="1222"/>
                </a:lnTo>
                <a:lnTo>
                  <a:pt x="404" y="1215"/>
                </a:lnTo>
                <a:lnTo>
                  <a:pt x="411" y="1215"/>
                </a:lnTo>
                <a:lnTo>
                  <a:pt x="418" y="1215"/>
                </a:lnTo>
                <a:lnTo>
                  <a:pt x="425" y="1215"/>
                </a:lnTo>
                <a:lnTo>
                  <a:pt x="425" y="1209"/>
                </a:lnTo>
                <a:lnTo>
                  <a:pt x="431" y="1209"/>
                </a:lnTo>
                <a:lnTo>
                  <a:pt x="431" y="1202"/>
                </a:lnTo>
                <a:lnTo>
                  <a:pt x="438" y="1202"/>
                </a:lnTo>
                <a:lnTo>
                  <a:pt x="438" y="1195"/>
                </a:lnTo>
                <a:lnTo>
                  <a:pt x="445" y="1195"/>
                </a:lnTo>
                <a:lnTo>
                  <a:pt x="445" y="1189"/>
                </a:lnTo>
                <a:lnTo>
                  <a:pt x="452" y="1189"/>
                </a:lnTo>
                <a:lnTo>
                  <a:pt x="458" y="1189"/>
                </a:lnTo>
                <a:lnTo>
                  <a:pt x="465" y="1189"/>
                </a:lnTo>
                <a:lnTo>
                  <a:pt x="465" y="1182"/>
                </a:lnTo>
                <a:lnTo>
                  <a:pt x="478" y="1182"/>
                </a:lnTo>
                <a:lnTo>
                  <a:pt x="478" y="1175"/>
                </a:lnTo>
                <a:lnTo>
                  <a:pt x="485" y="1175"/>
                </a:lnTo>
                <a:lnTo>
                  <a:pt x="499" y="1175"/>
                </a:lnTo>
                <a:lnTo>
                  <a:pt x="499" y="1169"/>
                </a:lnTo>
                <a:lnTo>
                  <a:pt x="505" y="1169"/>
                </a:lnTo>
                <a:lnTo>
                  <a:pt x="519" y="1169"/>
                </a:lnTo>
                <a:lnTo>
                  <a:pt x="532" y="1169"/>
                </a:lnTo>
                <a:lnTo>
                  <a:pt x="532" y="1162"/>
                </a:lnTo>
                <a:lnTo>
                  <a:pt x="539" y="1162"/>
                </a:lnTo>
                <a:lnTo>
                  <a:pt x="539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49"/>
                </a:lnTo>
                <a:lnTo>
                  <a:pt x="566" y="1149"/>
                </a:lnTo>
                <a:lnTo>
                  <a:pt x="573" y="1149"/>
                </a:lnTo>
                <a:lnTo>
                  <a:pt x="586" y="1149"/>
                </a:lnTo>
                <a:lnTo>
                  <a:pt x="586" y="1142"/>
                </a:lnTo>
                <a:lnTo>
                  <a:pt x="586" y="1136"/>
                </a:lnTo>
                <a:lnTo>
                  <a:pt x="593" y="1136"/>
                </a:lnTo>
                <a:lnTo>
                  <a:pt x="606" y="1136"/>
                </a:lnTo>
                <a:lnTo>
                  <a:pt x="606" y="1129"/>
                </a:lnTo>
                <a:lnTo>
                  <a:pt x="620" y="1129"/>
                </a:lnTo>
                <a:lnTo>
                  <a:pt x="640" y="1129"/>
                </a:lnTo>
                <a:lnTo>
                  <a:pt x="640" y="1122"/>
                </a:lnTo>
                <a:lnTo>
                  <a:pt x="647" y="1122"/>
                </a:lnTo>
                <a:lnTo>
                  <a:pt x="653" y="1122"/>
                </a:lnTo>
                <a:lnTo>
                  <a:pt x="653" y="1116"/>
                </a:lnTo>
                <a:lnTo>
                  <a:pt x="660" y="1116"/>
                </a:lnTo>
                <a:lnTo>
                  <a:pt x="667" y="1116"/>
                </a:lnTo>
                <a:lnTo>
                  <a:pt x="667" y="1109"/>
                </a:lnTo>
                <a:lnTo>
                  <a:pt x="680" y="1109"/>
                </a:lnTo>
                <a:lnTo>
                  <a:pt x="687" y="1109"/>
                </a:lnTo>
                <a:lnTo>
                  <a:pt x="687" y="1102"/>
                </a:lnTo>
                <a:lnTo>
                  <a:pt x="694" y="1102"/>
                </a:lnTo>
                <a:lnTo>
                  <a:pt x="701" y="1102"/>
                </a:lnTo>
                <a:lnTo>
                  <a:pt x="701" y="1096"/>
                </a:lnTo>
                <a:lnTo>
                  <a:pt x="707" y="1096"/>
                </a:lnTo>
                <a:lnTo>
                  <a:pt x="734" y="1096"/>
                </a:lnTo>
                <a:lnTo>
                  <a:pt x="734" y="1089"/>
                </a:lnTo>
                <a:lnTo>
                  <a:pt x="741" y="1089"/>
                </a:lnTo>
                <a:lnTo>
                  <a:pt x="781" y="1089"/>
                </a:lnTo>
                <a:lnTo>
                  <a:pt x="781" y="1082"/>
                </a:lnTo>
                <a:lnTo>
                  <a:pt x="788" y="1082"/>
                </a:lnTo>
                <a:lnTo>
                  <a:pt x="802" y="1082"/>
                </a:lnTo>
                <a:lnTo>
                  <a:pt x="802" y="1076"/>
                </a:lnTo>
                <a:lnTo>
                  <a:pt x="815" y="1076"/>
                </a:lnTo>
                <a:lnTo>
                  <a:pt x="815" y="1069"/>
                </a:lnTo>
                <a:lnTo>
                  <a:pt x="829" y="1069"/>
                </a:lnTo>
                <a:lnTo>
                  <a:pt x="829" y="1063"/>
                </a:lnTo>
                <a:lnTo>
                  <a:pt x="842" y="1063"/>
                </a:lnTo>
                <a:lnTo>
                  <a:pt x="855" y="1063"/>
                </a:lnTo>
                <a:lnTo>
                  <a:pt x="855" y="1056"/>
                </a:lnTo>
                <a:lnTo>
                  <a:pt x="882" y="1056"/>
                </a:lnTo>
                <a:lnTo>
                  <a:pt x="882" y="1049"/>
                </a:lnTo>
                <a:lnTo>
                  <a:pt x="889" y="1049"/>
                </a:lnTo>
                <a:lnTo>
                  <a:pt x="909" y="1049"/>
                </a:lnTo>
                <a:lnTo>
                  <a:pt x="909" y="1043"/>
                </a:lnTo>
                <a:lnTo>
                  <a:pt x="936" y="1043"/>
                </a:lnTo>
                <a:lnTo>
                  <a:pt x="943" y="1043"/>
                </a:lnTo>
                <a:lnTo>
                  <a:pt x="943" y="1036"/>
                </a:lnTo>
                <a:lnTo>
                  <a:pt x="943" y="1029"/>
                </a:lnTo>
                <a:lnTo>
                  <a:pt x="977" y="1029"/>
                </a:lnTo>
                <a:lnTo>
                  <a:pt x="977" y="1023"/>
                </a:lnTo>
                <a:lnTo>
                  <a:pt x="983" y="1023"/>
                </a:lnTo>
                <a:lnTo>
                  <a:pt x="983" y="1016"/>
                </a:lnTo>
                <a:lnTo>
                  <a:pt x="997" y="1016"/>
                </a:lnTo>
                <a:lnTo>
                  <a:pt x="1004" y="1016"/>
                </a:lnTo>
                <a:lnTo>
                  <a:pt x="1010" y="1016"/>
                </a:lnTo>
                <a:lnTo>
                  <a:pt x="1010" y="1009"/>
                </a:lnTo>
                <a:lnTo>
                  <a:pt x="1017" y="1009"/>
                </a:lnTo>
                <a:lnTo>
                  <a:pt x="1017" y="1003"/>
                </a:lnTo>
                <a:lnTo>
                  <a:pt x="1017" y="996"/>
                </a:lnTo>
                <a:lnTo>
                  <a:pt x="1024" y="996"/>
                </a:lnTo>
                <a:lnTo>
                  <a:pt x="1031" y="996"/>
                </a:lnTo>
                <a:lnTo>
                  <a:pt x="1031" y="989"/>
                </a:lnTo>
                <a:lnTo>
                  <a:pt x="1037" y="989"/>
                </a:lnTo>
                <a:lnTo>
                  <a:pt x="1044" y="989"/>
                </a:lnTo>
                <a:lnTo>
                  <a:pt x="1044" y="983"/>
                </a:lnTo>
                <a:lnTo>
                  <a:pt x="1051" y="983"/>
                </a:lnTo>
                <a:lnTo>
                  <a:pt x="1057" y="983"/>
                </a:lnTo>
                <a:lnTo>
                  <a:pt x="1057" y="976"/>
                </a:lnTo>
                <a:lnTo>
                  <a:pt x="1064" y="976"/>
                </a:lnTo>
                <a:lnTo>
                  <a:pt x="1071" y="976"/>
                </a:lnTo>
                <a:lnTo>
                  <a:pt x="1071" y="970"/>
                </a:lnTo>
                <a:lnTo>
                  <a:pt x="1084" y="970"/>
                </a:lnTo>
                <a:lnTo>
                  <a:pt x="1091" y="970"/>
                </a:lnTo>
                <a:lnTo>
                  <a:pt x="1091" y="963"/>
                </a:lnTo>
                <a:lnTo>
                  <a:pt x="1111" y="963"/>
                </a:lnTo>
                <a:lnTo>
                  <a:pt x="1118" y="963"/>
                </a:lnTo>
                <a:lnTo>
                  <a:pt x="1118" y="956"/>
                </a:lnTo>
                <a:lnTo>
                  <a:pt x="1118" y="950"/>
                </a:lnTo>
                <a:lnTo>
                  <a:pt x="1125" y="950"/>
                </a:lnTo>
                <a:lnTo>
                  <a:pt x="1138" y="950"/>
                </a:lnTo>
                <a:lnTo>
                  <a:pt x="1158" y="950"/>
                </a:lnTo>
                <a:lnTo>
                  <a:pt x="1158" y="943"/>
                </a:lnTo>
                <a:lnTo>
                  <a:pt x="1165" y="943"/>
                </a:lnTo>
                <a:lnTo>
                  <a:pt x="1172" y="943"/>
                </a:lnTo>
                <a:lnTo>
                  <a:pt x="1172" y="936"/>
                </a:lnTo>
                <a:lnTo>
                  <a:pt x="1192" y="936"/>
                </a:lnTo>
                <a:lnTo>
                  <a:pt x="1199" y="936"/>
                </a:lnTo>
                <a:lnTo>
                  <a:pt x="1199" y="930"/>
                </a:lnTo>
                <a:lnTo>
                  <a:pt x="1206" y="930"/>
                </a:lnTo>
                <a:lnTo>
                  <a:pt x="1206" y="923"/>
                </a:lnTo>
                <a:lnTo>
                  <a:pt x="1219" y="923"/>
                </a:lnTo>
                <a:lnTo>
                  <a:pt x="1219" y="916"/>
                </a:lnTo>
                <a:lnTo>
                  <a:pt x="1226" y="916"/>
                </a:lnTo>
                <a:lnTo>
                  <a:pt x="1226" y="910"/>
                </a:lnTo>
                <a:lnTo>
                  <a:pt x="1232" y="910"/>
                </a:lnTo>
                <a:lnTo>
                  <a:pt x="1232" y="903"/>
                </a:lnTo>
                <a:lnTo>
                  <a:pt x="1253" y="903"/>
                </a:lnTo>
                <a:lnTo>
                  <a:pt x="1273" y="903"/>
                </a:lnTo>
                <a:lnTo>
                  <a:pt x="1273" y="896"/>
                </a:lnTo>
                <a:lnTo>
                  <a:pt x="1293" y="896"/>
                </a:lnTo>
                <a:lnTo>
                  <a:pt x="1293" y="890"/>
                </a:lnTo>
                <a:lnTo>
                  <a:pt x="1307" y="890"/>
                </a:lnTo>
                <a:lnTo>
                  <a:pt x="1307" y="883"/>
                </a:lnTo>
                <a:lnTo>
                  <a:pt x="1313" y="883"/>
                </a:lnTo>
                <a:lnTo>
                  <a:pt x="1313" y="877"/>
                </a:lnTo>
                <a:lnTo>
                  <a:pt x="1320" y="877"/>
                </a:lnTo>
                <a:lnTo>
                  <a:pt x="1327" y="877"/>
                </a:lnTo>
                <a:lnTo>
                  <a:pt x="1327" y="870"/>
                </a:lnTo>
                <a:lnTo>
                  <a:pt x="1333" y="870"/>
                </a:lnTo>
                <a:lnTo>
                  <a:pt x="1333" y="863"/>
                </a:lnTo>
                <a:lnTo>
                  <a:pt x="1347" y="863"/>
                </a:lnTo>
                <a:lnTo>
                  <a:pt x="1354" y="863"/>
                </a:lnTo>
                <a:lnTo>
                  <a:pt x="1354" y="857"/>
                </a:lnTo>
                <a:lnTo>
                  <a:pt x="1360" y="857"/>
                </a:lnTo>
                <a:lnTo>
                  <a:pt x="1360" y="850"/>
                </a:lnTo>
                <a:lnTo>
                  <a:pt x="1374" y="850"/>
                </a:lnTo>
                <a:lnTo>
                  <a:pt x="1381" y="850"/>
                </a:lnTo>
                <a:lnTo>
                  <a:pt x="1381" y="843"/>
                </a:lnTo>
                <a:lnTo>
                  <a:pt x="1394" y="843"/>
                </a:lnTo>
                <a:lnTo>
                  <a:pt x="1401" y="843"/>
                </a:lnTo>
                <a:lnTo>
                  <a:pt x="1401" y="837"/>
                </a:lnTo>
                <a:lnTo>
                  <a:pt x="1408" y="837"/>
                </a:lnTo>
                <a:lnTo>
                  <a:pt x="1414" y="837"/>
                </a:lnTo>
                <a:lnTo>
                  <a:pt x="1421" y="837"/>
                </a:lnTo>
                <a:lnTo>
                  <a:pt x="1421" y="830"/>
                </a:lnTo>
                <a:lnTo>
                  <a:pt x="1421" y="823"/>
                </a:lnTo>
                <a:lnTo>
                  <a:pt x="1434" y="823"/>
                </a:lnTo>
                <a:lnTo>
                  <a:pt x="1448" y="823"/>
                </a:lnTo>
                <a:lnTo>
                  <a:pt x="1461" y="823"/>
                </a:lnTo>
                <a:lnTo>
                  <a:pt x="1461" y="817"/>
                </a:lnTo>
                <a:lnTo>
                  <a:pt x="1475" y="817"/>
                </a:lnTo>
                <a:lnTo>
                  <a:pt x="1475" y="810"/>
                </a:lnTo>
                <a:lnTo>
                  <a:pt x="1482" y="810"/>
                </a:lnTo>
                <a:lnTo>
                  <a:pt x="1482" y="803"/>
                </a:lnTo>
                <a:lnTo>
                  <a:pt x="1488" y="803"/>
                </a:lnTo>
                <a:lnTo>
                  <a:pt x="1502" y="803"/>
                </a:lnTo>
                <a:lnTo>
                  <a:pt x="1502" y="797"/>
                </a:lnTo>
                <a:lnTo>
                  <a:pt x="1508" y="797"/>
                </a:lnTo>
                <a:lnTo>
                  <a:pt x="1515" y="797"/>
                </a:lnTo>
                <a:lnTo>
                  <a:pt x="1529" y="797"/>
                </a:lnTo>
                <a:lnTo>
                  <a:pt x="1529" y="790"/>
                </a:lnTo>
                <a:lnTo>
                  <a:pt x="1529" y="784"/>
                </a:lnTo>
                <a:lnTo>
                  <a:pt x="1542" y="784"/>
                </a:lnTo>
                <a:lnTo>
                  <a:pt x="1549" y="784"/>
                </a:lnTo>
                <a:lnTo>
                  <a:pt x="1549" y="777"/>
                </a:lnTo>
                <a:lnTo>
                  <a:pt x="1562" y="777"/>
                </a:lnTo>
                <a:lnTo>
                  <a:pt x="1569" y="777"/>
                </a:lnTo>
                <a:lnTo>
                  <a:pt x="1569" y="770"/>
                </a:lnTo>
                <a:lnTo>
                  <a:pt x="1583" y="770"/>
                </a:lnTo>
                <a:lnTo>
                  <a:pt x="1589" y="770"/>
                </a:lnTo>
                <a:lnTo>
                  <a:pt x="1589" y="764"/>
                </a:lnTo>
                <a:lnTo>
                  <a:pt x="1603" y="764"/>
                </a:lnTo>
                <a:lnTo>
                  <a:pt x="1603" y="757"/>
                </a:lnTo>
                <a:lnTo>
                  <a:pt x="1630" y="757"/>
                </a:lnTo>
                <a:lnTo>
                  <a:pt x="1636" y="757"/>
                </a:lnTo>
                <a:lnTo>
                  <a:pt x="1636" y="750"/>
                </a:lnTo>
                <a:lnTo>
                  <a:pt x="1650" y="750"/>
                </a:lnTo>
                <a:lnTo>
                  <a:pt x="1657" y="750"/>
                </a:lnTo>
                <a:lnTo>
                  <a:pt x="1657" y="744"/>
                </a:lnTo>
                <a:lnTo>
                  <a:pt x="1677" y="744"/>
                </a:lnTo>
                <a:lnTo>
                  <a:pt x="1697" y="744"/>
                </a:lnTo>
                <a:lnTo>
                  <a:pt x="1704" y="744"/>
                </a:lnTo>
                <a:lnTo>
                  <a:pt x="1704" y="737"/>
                </a:lnTo>
                <a:lnTo>
                  <a:pt x="1710" y="737"/>
                </a:lnTo>
                <a:lnTo>
                  <a:pt x="1710" y="730"/>
                </a:lnTo>
                <a:lnTo>
                  <a:pt x="1717" y="730"/>
                </a:lnTo>
                <a:lnTo>
                  <a:pt x="1717" y="724"/>
                </a:lnTo>
                <a:lnTo>
                  <a:pt x="1724" y="724"/>
                </a:lnTo>
                <a:lnTo>
                  <a:pt x="1724" y="717"/>
                </a:lnTo>
                <a:lnTo>
                  <a:pt x="1737" y="717"/>
                </a:lnTo>
                <a:lnTo>
                  <a:pt x="1737" y="710"/>
                </a:lnTo>
                <a:lnTo>
                  <a:pt x="1751" y="710"/>
                </a:lnTo>
                <a:lnTo>
                  <a:pt x="1758" y="710"/>
                </a:lnTo>
                <a:lnTo>
                  <a:pt x="1758" y="704"/>
                </a:lnTo>
                <a:lnTo>
                  <a:pt x="1771" y="704"/>
                </a:lnTo>
                <a:lnTo>
                  <a:pt x="1771" y="697"/>
                </a:lnTo>
                <a:lnTo>
                  <a:pt x="1785" y="697"/>
                </a:lnTo>
                <a:lnTo>
                  <a:pt x="1791" y="697"/>
                </a:lnTo>
                <a:lnTo>
                  <a:pt x="1791" y="690"/>
                </a:lnTo>
                <a:lnTo>
                  <a:pt x="1805" y="690"/>
                </a:lnTo>
                <a:lnTo>
                  <a:pt x="1811" y="690"/>
                </a:lnTo>
                <a:lnTo>
                  <a:pt x="1811" y="684"/>
                </a:lnTo>
                <a:lnTo>
                  <a:pt x="1825" y="684"/>
                </a:lnTo>
                <a:lnTo>
                  <a:pt x="1825" y="677"/>
                </a:lnTo>
                <a:lnTo>
                  <a:pt x="1845" y="677"/>
                </a:lnTo>
                <a:lnTo>
                  <a:pt x="1845" y="671"/>
                </a:lnTo>
                <a:lnTo>
                  <a:pt x="1852" y="671"/>
                </a:lnTo>
                <a:lnTo>
                  <a:pt x="1852" y="664"/>
                </a:lnTo>
                <a:lnTo>
                  <a:pt x="1859" y="664"/>
                </a:lnTo>
                <a:lnTo>
                  <a:pt x="1859" y="657"/>
                </a:lnTo>
                <a:lnTo>
                  <a:pt x="1872" y="657"/>
                </a:lnTo>
                <a:lnTo>
                  <a:pt x="1879" y="657"/>
                </a:lnTo>
                <a:lnTo>
                  <a:pt x="1879" y="651"/>
                </a:lnTo>
                <a:lnTo>
                  <a:pt x="1886" y="651"/>
                </a:lnTo>
                <a:lnTo>
                  <a:pt x="1892" y="651"/>
                </a:lnTo>
                <a:lnTo>
                  <a:pt x="1892" y="644"/>
                </a:lnTo>
                <a:lnTo>
                  <a:pt x="1899" y="644"/>
                </a:lnTo>
                <a:lnTo>
                  <a:pt x="1912" y="644"/>
                </a:lnTo>
                <a:lnTo>
                  <a:pt x="1912" y="637"/>
                </a:lnTo>
                <a:lnTo>
                  <a:pt x="1926" y="637"/>
                </a:lnTo>
                <a:lnTo>
                  <a:pt x="1946" y="637"/>
                </a:lnTo>
                <a:lnTo>
                  <a:pt x="1946" y="631"/>
                </a:lnTo>
                <a:lnTo>
                  <a:pt x="1946" y="624"/>
                </a:lnTo>
                <a:lnTo>
                  <a:pt x="1973" y="624"/>
                </a:lnTo>
                <a:lnTo>
                  <a:pt x="1986" y="624"/>
                </a:lnTo>
                <a:lnTo>
                  <a:pt x="2007" y="624"/>
                </a:lnTo>
                <a:lnTo>
                  <a:pt x="2007" y="617"/>
                </a:lnTo>
                <a:lnTo>
                  <a:pt x="2013" y="617"/>
                </a:lnTo>
                <a:lnTo>
                  <a:pt x="2013" y="611"/>
                </a:lnTo>
                <a:lnTo>
                  <a:pt x="2020" y="611"/>
                </a:lnTo>
                <a:lnTo>
                  <a:pt x="2020" y="604"/>
                </a:lnTo>
                <a:lnTo>
                  <a:pt x="2027" y="604"/>
                </a:lnTo>
                <a:lnTo>
                  <a:pt x="2047" y="604"/>
                </a:lnTo>
                <a:lnTo>
                  <a:pt x="2047" y="597"/>
                </a:lnTo>
                <a:lnTo>
                  <a:pt x="2054" y="597"/>
                </a:lnTo>
                <a:lnTo>
                  <a:pt x="2094" y="597"/>
                </a:lnTo>
                <a:lnTo>
                  <a:pt x="2094" y="591"/>
                </a:lnTo>
                <a:lnTo>
                  <a:pt x="2108" y="591"/>
                </a:lnTo>
                <a:lnTo>
                  <a:pt x="2108" y="584"/>
                </a:lnTo>
                <a:lnTo>
                  <a:pt x="2121" y="584"/>
                </a:lnTo>
                <a:lnTo>
                  <a:pt x="2128" y="584"/>
                </a:lnTo>
                <a:lnTo>
                  <a:pt x="2128" y="578"/>
                </a:lnTo>
                <a:lnTo>
                  <a:pt x="2135" y="578"/>
                </a:lnTo>
                <a:lnTo>
                  <a:pt x="2175" y="578"/>
                </a:lnTo>
                <a:lnTo>
                  <a:pt x="2182" y="578"/>
                </a:lnTo>
                <a:lnTo>
                  <a:pt x="2182" y="571"/>
                </a:lnTo>
                <a:lnTo>
                  <a:pt x="2195" y="571"/>
                </a:lnTo>
                <a:lnTo>
                  <a:pt x="2195" y="564"/>
                </a:lnTo>
                <a:lnTo>
                  <a:pt x="2202" y="564"/>
                </a:lnTo>
                <a:lnTo>
                  <a:pt x="2202" y="558"/>
                </a:lnTo>
                <a:lnTo>
                  <a:pt x="2209" y="558"/>
                </a:lnTo>
                <a:lnTo>
                  <a:pt x="2215" y="558"/>
                </a:lnTo>
                <a:lnTo>
                  <a:pt x="2222" y="558"/>
                </a:lnTo>
                <a:lnTo>
                  <a:pt x="2222" y="551"/>
                </a:lnTo>
                <a:lnTo>
                  <a:pt x="2229" y="551"/>
                </a:lnTo>
                <a:lnTo>
                  <a:pt x="2229" y="538"/>
                </a:lnTo>
                <a:lnTo>
                  <a:pt x="2236" y="538"/>
                </a:lnTo>
                <a:lnTo>
                  <a:pt x="2236" y="531"/>
                </a:lnTo>
                <a:lnTo>
                  <a:pt x="2242" y="531"/>
                </a:lnTo>
                <a:lnTo>
                  <a:pt x="2242" y="524"/>
                </a:lnTo>
                <a:lnTo>
                  <a:pt x="2249" y="524"/>
                </a:lnTo>
                <a:lnTo>
                  <a:pt x="2256" y="524"/>
                </a:lnTo>
                <a:lnTo>
                  <a:pt x="2256" y="518"/>
                </a:lnTo>
                <a:lnTo>
                  <a:pt x="2263" y="518"/>
                </a:lnTo>
                <a:lnTo>
                  <a:pt x="2263" y="511"/>
                </a:lnTo>
                <a:lnTo>
                  <a:pt x="2269" y="511"/>
                </a:lnTo>
                <a:lnTo>
                  <a:pt x="2276" y="511"/>
                </a:lnTo>
                <a:lnTo>
                  <a:pt x="2276" y="504"/>
                </a:lnTo>
                <a:lnTo>
                  <a:pt x="2283" y="504"/>
                </a:lnTo>
                <a:lnTo>
                  <a:pt x="2283" y="498"/>
                </a:lnTo>
                <a:lnTo>
                  <a:pt x="2289" y="498"/>
                </a:lnTo>
                <a:lnTo>
                  <a:pt x="2296" y="498"/>
                </a:lnTo>
                <a:lnTo>
                  <a:pt x="2296" y="491"/>
                </a:lnTo>
                <a:lnTo>
                  <a:pt x="2310" y="491"/>
                </a:lnTo>
                <a:lnTo>
                  <a:pt x="2310" y="485"/>
                </a:lnTo>
                <a:lnTo>
                  <a:pt x="2316" y="485"/>
                </a:lnTo>
                <a:lnTo>
                  <a:pt x="2323" y="485"/>
                </a:lnTo>
                <a:lnTo>
                  <a:pt x="2350" y="485"/>
                </a:lnTo>
                <a:lnTo>
                  <a:pt x="2350" y="478"/>
                </a:lnTo>
                <a:lnTo>
                  <a:pt x="2350" y="471"/>
                </a:lnTo>
                <a:lnTo>
                  <a:pt x="2357" y="471"/>
                </a:lnTo>
                <a:lnTo>
                  <a:pt x="2370" y="471"/>
                </a:lnTo>
                <a:lnTo>
                  <a:pt x="2370" y="465"/>
                </a:lnTo>
                <a:lnTo>
                  <a:pt x="2384" y="465"/>
                </a:lnTo>
                <a:lnTo>
                  <a:pt x="2397" y="465"/>
                </a:lnTo>
                <a:lnTo>
                  <a:pt x="2397" y="458"/>
                </a:lnTo>
                <a:lnTo>
                  <a:pt x="2417" y="458"/>
                </a:lnTo>
                <a:lnTo>
                  <a:pt x="2444" y="458"/>
                </a:lnTo>
                <a:lnTo>
                  <a:pt x="2451" y="458"/>
                </a:lnTo>
                <a:lnTo>
                  <a:pt x="2451" y="451"/>
                </a:lnTo>
                <a:lnTo>
                  <a:pt x="2451" y="445"/>
                </a:lnTo>
                <a:lnTo>
                  <a:pt x="2458" y="445"/>
                </a:lnTo>
                <a:lnTo>
                  <a:pt x="2464" y="445"/>
                </a:lnTo>
                <a:lnTo>
                  <a:pt x="2464" y="438"/>
                </a:lnTo>
                <a:lnTo>
                  <a:pt x="2471" y="438"/>
                </a:lnTo>
                <a:lnTo>
                  <a:pt x="2498" y="438"/>
                </a:lnTo>
                <a:lnTo>
                  <a:pt x="2498" y="431"/>
                </a:lnTo>
                <a:lnTo>
                  <a:pt x="2532" y="431"/>
                </a:lnTo>
                <a:lnTo>
                  <a:pt x="2559" y="431"/>
                </a:lnTo>
                <a:lnTo>
                  <a:pt x="2579" y="431"/>
                </a:lnTo>
                <a:lnTo>
                  <a:pt x="2579" y="425"/>
                </a:lnTo>
                <a:lnTo>
                  <a:pt x="2586" y="425"/>
                </a:lnTo>
                <a:lnTo>
                  <a:pt x="2592" y="425"/>
                </a:lnTo>
                <a:lnTo>
                  <a:pt x="2592" y="418"/>
                </a:lnTo>
                <a:lnTo>
                  <a:pt x="2599" y="418"/>
                </a:lnTo>
                <a:lnTo>
                  <a:pt x="2613" y="418"/>
                </a:lnTo>
                <a:lnTo>
                  <a:pt x="2613" y="411"/>
                </a:lnTo>
                <a:lnTo>
                  <a:pt x="2633" y="411"/>
                </a:lnTo>
                <a:lnTo>
                  <a:pt x="2633" y="405"/>
                </a:lnTo>
                <a:lnTo>
                  <a:pt x="2646" y="405"/>
                </a:lnTo>
                <a:lnTo>
                  <a:pt x="2653" y="405"/>
                </a:lnTo>
                <a:lnTo>
                  <a:pt x="2673" y="405"/>
                </a:lnTo>
                <a:lnTo>
                  <a:pt x="2673" y="398"/>
                </a:lnTo>
                <a:lnTo>
                  <a:pt x="2680" y="398"/>
                </a:lnTo>
                <a:lnTo>
                  <a:pt x="2687" y="398"/>
                </a:lnTo>
                <a:lnTo>
                  <a:pt x="2687" y="392"/>
                </a:lnTo>
                <a:lnTo>
                  <a:pt x="2693" y="392"/>
                </a:lnTo>
                <a:lnTo>
                  <a:pt x="2700" y="392"/>
                </a:lnTo>
                <a:lnTo>
                  <a:pt x="2700" y="385"/>
                </a:lnTo>
                <a:lnTo>
                  <a:pt x="2707" y="385"/>
                </a:lnTo>
                <a:lnTo>
                  <a:pt x="2714" y="385"/>
                </a:lnTo>
                <a:lnTo>
                  <a:pt x="2714" y="378"/>
                </a:lnTo>
                <a:lnTo>
                  <a:pt x="2714" y="372"/>
                </a:lnTo>
                <a:lnTo>
                  <a:pt x="2720" y="372"/>
                </a:lnTo>
                <a:lnTo>
                  <a:pt x="2734" y="372"/>
                </a:lnTo>
                <a:lnTo>
                  <a:pt x="2734" y="365"/>
                </a:lnTo>
                <a:lnTo>
                  <a:pt x="2741" y="365"/>
                </a:lnTo>
                <a:lnTo>
                  <a:pt x="2741" y="358"/>
                </a:lnTo>
                <a:lnTo>
                  <a:pt x="2747" y="358"/>
                </a:lnTo>
                <a:lnTo>
                  <a:pt x="2754" y="358"/>
                </a:lnTo>
                <a:lnTo>
                  <a:pt x="2754" y="352"/>
                </a:lnTo>
                <a:lnTo>
                  <a:pt x="2781" y="352"/>
                </a:lnTo>
                <a:lnTo>
                  <a:pt x="2788" y="352"/>
                </a:lnTo>
                <a:lnTo>
                  <a:pt x="2788" y="345"/>
                </a:lnTo>
                <a:lnTo>
                  <a:pt x="2794" y="345"/>
                </a:lnTo>
                <a:lnTo>
                  <a:pt x="2794" y="338"/>
                </a:lnTo>
                <a:lnTo>
                  <a:pt x="2801" y="338"/>
                </a:lnTo>
                <a:lnTo>
                  <a:pt x="2808" y="338"/>
                </a:lnTo>
                <a:lnTo>
                  <a:pt x="2808" y="332"/>
                </a:lnTo>
                <a:lnTo>
                  <a:pt x="2815" y="332"/>
                </a:lnTo>
                <a:lnTo>
                  <a:pt x="2815" y="325"/>
                </a:lnTo>
                <a:lnTo>
                  <a:pt x="2835" y="325"/>
                </a:lnTo>
                <a:lnTo>
                  <a:pt x="2841" y="325"/>
                </a:lnTo>
                <a:lnTo>
                  <a:pt x="2841" y="318"/>
                </a:lnTo>
                <a:lnTo>
                  <a:pt x="2862" y="318"/>
                </a:lnTo>
                <a:lnTo>
                  <a:pt x="2862" y="312"/>
                </a:lnTo>
                <a:lnTo>
                  <a:pt x="2875" y="312"/>
                </a:lnTo>
                <a:lnTo>
                  <a:pt x="2875" y="305"/>
                </a:lnTo>
                <a:lnTo>
                  <a:pt x="2882" y="305"/>
                </a:lnTo>
                <a:lnTo>
                  <a:pt x="2882" y="299"/>
                </a:lnTo>
                <a:lnTo>
                  <a:pt x="2895" y="299"/>
                </a:lnTo>
                <a:lnTo>
                  <a:pt x="2902" y="299"/>
                </a:lnTo>
                <a:lnTo>
                  <a:pt x="2902" y="292"/>
                </a:lnTo>
                <a:lnTo>
                  <a:pt x="2909" y="292"/>
                </a:lnTo>
                <a:lnTo>
                  <a:pt x="2942" y="292"/>
                </a:lnTo>
                <a:lnTo>
                  <a:pt x="2942" y="285"/>
                </a:lnTo>
                <a:lnTo>
                  <a:pt x="2963" y="285"/>
                </a:lnTo>
                <a:lnTo>
                  <a:pt x="2983" y="285"/>
                </a:lnTo>
                <a:lnTo>
                  <a:pt x="2983" y="279"/>
                </a:lnTo>
                <a:lnTo>
                  <a:pt x="3023" y="279"/>
                </a:lnTo>
                <a:lnTo>
                  <a:pt x="3023" y="272"/>
                </a:lnTo>
                <a:lnTo>
                  <a:pt x="3050" y="272"/>
                </a:lnTo>
                <a:lnTo>
                  <a:pt x="3057" y="272"/>
                </a:lnTo>
                <a:lnTo>
                  <a:pt x="3057" y="265"/>
                </a:lnTo>
                <a:lnTo>
                  <a:pt x="3070" y="265"/>
                </a:lnTo>
                <a:lnTo>
                  <a:pt x="3077" y="265"/>
                </a:lnTo>
                <a:lnTo>
                  <a:pt x="3077" y="259"/>
                </a:lnTo>
                <a:lnTo>
                  <a:pt x="3084" y="259"/>
                </a:lnTo>
                <a:lnTo>
                  <a:pt x="3084" y="252"/>
                </a:lnTo>
                <a:lnTo>
                  <a:pt x="3091" y="252"/>
                </a:lnTo>
                <a:lnTo>
                  <a:pt x="3091" y="245"/>
                </a:lnTo>
                <a:lnTo>
                  <a:pt x="3144" y="245"/>
                </a:lnTo>
                <a:lnTo>
                  <a:pt x="3144" y="239"/>
                </a:lnTo>
                <a:lnTo>
                  <a:pt x="3158" y="239"/>
                </a:lnTo>
                <a:lnTo>
                  <a:pt x="3158" y="232"/>
                </a:lnTo>
                <a:lnTo>
                  <a:pt x="3165" y="232"/>
                </a:lnTo>
                <a:lnTo>
                  <a:pt x="3212" y="232"/>
                </a:lnTo>
                <a:lnTo>
                  <a:pt x="3212" y="225"/>
                </a:lnTo>
                <a:lnTo>
                  <a:pt x="3239" y="225"/>
                </a:lnTo>
                <a:lnTo>
                  <a:pt x="3239" y="219"/>
                </a:lnTo>
                <a:lnTo>
                  <a:pt x="3245" y="219"/>
                </a:lnTo>
                <a:lnTo>
                  <a:pt x="3252" y="219"/>
                </a:lnTo>
                <a:lnTo>
                  <a:pt x="3252" y="212"/>
                </a:lnTo>
                <a:lnTo>
                  <a:pt x="3259" y="212"/>
                </a:lnTo>
                <a:lnTo>
                  <a:pt x="3266" y="212"/>
                </a:lnTo>
                <a:lnTo>
                  <a:pt x="3266" y="206"/>
                </a:lnTo>
                <a:lnTo>
                  <a:pt x="3279" y="206"/>
                </a:lnTo>
                <a:lnTo>
                  <a:pt x="3279" y="199"/>
                </a:lnTo>
                <a:lnTo>
                  <a:pt x="3293" y="199"/>
                </a:lnTo>
                <a:lnTo>
                  <a:pt x="3293" y="186"/>
                </a:lnTo>
                <a:lnTo>
                  <a:pt x="3306" y="186"/>
                </a:lnTo>
                <a:lnTo>
                  <a:pt x="3313" y="186"/>
                </a:lnTo>
                <a:lnTo>
                  <a:pt x="3313" y="179"/>
                </a:lnTo>
                <a:lnTo>
                  <a:pt x="3326" y="179"/>
                </a:lnTo>
                <a:lnTo>
                  <a:pt x="3326" y="172"/>
                </a:lnTo>
                <a:lnTo>
                  <a:pt x="3333" y="172"/>
                </a:lnTo>
                <a:lnTo>
                  <a:pt x="3340" y="172"/>
                </a:lnTo>
                <a:lnTo>
                  <a:pt x="3340" y="166"/>
                </a:lnTo>
                <a:lnTo>
                  <a:pt x="3360" y="166"/>
                </a:lnTo>
                <a:lnTo>
                  <a:pt x="3394" y="166"/>
                </a:lnTo>
                <a:lnTo>
                  <a:pt x="3394" y="159"/>
                </a:lnTo>
                <a:lnTo>
                  <a:pt x="3407" y="159"/>
                </a:lnTo>
                <a:lnTo>
                  <a:pt x="3407" y="152"/>
                </a:lnTo>
                <a:lnTo>
                  <a:pt x="3420" y="152"/>
                </a:lnTo>
                <a:lnTo>
                  <a:pt x="3420" y="146"/>
                </a:lnTo>
                <a:lnTo>
                  <a:pt x="3427" y="146"/>
                </a:lnTo>
                <a:lnTo>
                  <a:pt x="3441" y="146"/>
                </a:lnTo>
                <a:lnTo>
                  <a:pt x="3441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8" y="132"/>
                </a:lnTo>
                <a:lnTo>
                  <a:pt x="3468" y="126"/>
                </a:lnTo>
                <a:lnTo>
                  <a:pt x="3474" y="126"/>
                </a:lnTo>
                <a:lnTo>
                  <a:pt x="3474" y="119"/>
                </a:lnTo>
                <a:lnTo>
                  <a:pt x="3515" y="119"/>
                </a:lnTo>
                <a:lnTo>
                  <a:pt x="3515" y="112"/>
                </a:lnTo>
                <a:lnTo>
                  <a:pt x="3521" y="112"/>
                </a:lnTo>
                <a:lnTo>
                  <a:pt x="3548" y="112"/>
                </a:lnTo>
                <a:lnTo>
                  <a:pt x="3548" y="106"/>
                </a:lnTo>
                <a:lnTo>
                  <a:pt x="3569" y="106"/>
                </a:lnTo>
                <a:lnTo>
                  <a:pt x="3569" y="99"/>
                </a:lnTo>
                <a:lnTo>
                  <a:pt x="3569" y="93"/>
                </a:lnTo>
                <a:lnTo>
                  <a:pt x="3582" y="93"/>
                </a:lnTo>
                <a:lnTo>
                  <a:pt x="3582" y="86"/>
                </a:lnTo>
                <a:lnTo>
                  <a:pt x="3589" y="86"/>
                </a:lnTo>
                <a:lnTo>
                  <a:pt x="3589" y="79"/>
                </a:lnTo>
                <a:lnTo>
                  <a:pt x="3602" y="79"/>
                </a:lnTo>
                <a:lnTo>
                  <a:pt x="3609" y="79"/>
                </a:lnTo>
                <a:lnTo>
                  <a:pt x="3609" y="73"/>
                </a:lnTo>
                <a:lnTo>
                  <a:pt x="3622" y="73"/>
                </a:lnTo>
                <a:lnTo>
                  <a:pt x="3622" y="66"/>
                </a:lnTo>
                <a:lnTo>
                  <a:pt x="3643" y="66"/>
                </a:lnTo>
                <a:lnTo>
                  <a:pt x="3643" y="53"/>
                </a:lnTo>
                <a:lnTo>
                  <a:pt x="3656" y="53"/>
                </a:lnTo>
                <a:lnTo>
                  <a:pt x="3656" y="46"/>
                </a:lnTo>
                <a:lnTo>
                  <a:pt x="3676" y="46"/>
                </a:lnTo>
                <a:lnTo>
                  <a:pt x="3676" y="39"/>
                </a:lnTo>
                <a:lnTo>
                  <a:pt x="3683" y="39"/>
                </a:lnTo>
                <a:lnTo>
                  <a:pt x="3683" y="33"/>
                </a:lnTo>
                <a:lnTo>
                  <a:pt x="3737" y="33"/>
                </a:lnTo>
                <a:lnTo>
                  <a:pt x="3764" y="33"/>
                </a:lnTo>
                <a:lnTo>
                  <a:pt x="3764" y="26"/>
                </a:lnTo>
                <a:lnTo>
                  <a:pt x="3771" y="26"/>
                </a:lnTo>
                <a:lnTo>
                  <a:pt x="3771" y="19"/>
                </a:lnTo>
                <a:lnTo>
                  <a:pt x="3784" y="19"/>
                </a:lnTo>
                <a:lnTo>
                  <a:pt x="3784" y="13"/>
                </a:lnTo>
                <a:lnTo>
                  <a:pt x="3811" y="13"/>
                </a:lnTo>
                <a:lnTo>
                  <a:pt x="3811" y="6"/>
                </a:lnTo>
                <a:lnTo>
                  <a:pt x="3885" y="6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48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0.83 (0.74-0.94) </a:t>
            </a:r>
            <a:endParaRPr lang="en-US" sz="2400"/>
          </a:p>
        </p:txBody>
      </p:sp>
      <p:sp>
        <p:nvSpPr>
          <p:cNvPr id="137249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2P=0.0021 </a:t>
            </a:r>
            <a:endParaRPr lang="en-US" sz="2400"/>
          </a:p>
        </p:txBody>
      </p:sp>
      <p:sp>
        <p:nvSpPr>
          <p:cNvPr id="137250" name="Rectangle 39"/>
          <p:cNvSpPr>
            <a:spLocks noChangeArrowheads="1"/>
          </p:cNvSpPr>
          <p:nvPr/>
        </p:nvSpPr>
        <p:spPr bwMode="auto">
          <a:xfrm>
            <a:off x="7721600" y="25590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7251" name="Rectangle 40"/>
          <p:cNvSpPr>
            <a:spLocks noChangeArrowheads="1"/>
          </p:cNvSpPr>
          <p:nvPr/>
        </p:nvSpPr>
        <p:spPr bwMode="auto">
          <a:xfrm>
            <a:off x="7721600" y="32670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7252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Key outcome: Major Atherosclerotic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3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4" name="Rectangle 9"/>
          <p:cNvSpPr>
            <a:spLocks noChangeArrowheads="1"/>
          </p:cNvSpPr>
          <p:nvPr/>
        </p:nvSpPr>
        <p:spPr bwMode="auto">
          <a:xfrm>
            <a:off x="6167438" y="123031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5" name="Rectangle 10"/>
          <p:cNvSpPr>
            <a:spLocks noChangeArrowheads="1"/>
          </p:cNvSpPr>
          <p:nvPr/>
        </p:nvSpPr>
        <p:spPr bwMode="auto">
          <a:xfrm>
            <a:off x="458788" y="123031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11"/>
          <p:cNvSpPr>
            <a:spLocks noChangeArrowheads="1"/>
          </p:cNvSpPr>
          <p:nvPr/>
        </p:nvSpPr>
        <p:spPr bwMode="auto">
          <a:xfrm>
            <a:off x="4541838" y="123031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7" name="Rectangle 12"/>
          <p:cNvSpPr>
            <a:spLocks noChangeArrowheads="1"/>
          </p:cNvSpPr>
          <p:nvPr/>
        </p:nvSpPr>
        <p:spPr bwMode="auto">
          <a:xfrm>
            <a:off x="3344863" y="1230313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8" name="Rectangle 13"/>
          <p:cNvSpPr>
            <a:spLocks noChangeArrowheads="1"/>
          </p:cNvSpPr>
          <p:nvPr/>
        </p:nvSpPr>
        <p:spPr bwMode="auto">
          <a:xfrm>
            <a:off x="6022975" y="5903913"/>
            <a:ext cx="884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9" name="Rectangle 14"/>
          <p:cNvSpPr>
            <a:spLocks noChangeArrowheads="1"/>
          </p:cNvSpPr>
          <p:nvPr/>
        </p:nvSpPr>
        <p:spPr bwMode="auto">
          <a:xfrm>
            <a:off x="7326313" y="5910263"/>
            <a:ext cx="698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0" name="Rectangle 15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1" name="Rectangle 16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2" name="Rectangle 17"/>
          <p:cNvSpPr>
            <a:spLocks noChangeArrowheads="1"/>
          </p:cNvSpPr>
          <p:nvPr/>
        </p:nvSpPr>
        <p:spPr bwMode="auto">
          <a:xfrm>
            <a:off x="458788" y="1947863"/>
            <a:ext cx="1838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3" name="Rectangle 18"/>
          <p:cNvSpPr>
            <a:spLocks noChangeArrowheads="1"/>
          </p:cNvSpPr>
          <p:nvPr/>
        </p:nvSpPr>
        <p:spPr bwMode="auto">
          <a:xfrm>
            <a:off x="3302000" y="19478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213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4" name="Rectangle 19"/>
          <p:cNvSpPr>
            <a:spLocks noChangeArrowheads="1"/>
          </p:cNvSpPr>
          <p:nvPr/>
        </p:nvSpPr>
        <p:spPr bwMode="auto">
          <a:xfrm>
            <a:off x="3805238" y="19478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5" name="Rectangle 20"/>
          <p:cNvSpPr>
            <a:spLocks noChangeArrowheads="1"/>
          </p:cNvSpPr>
          <p:nvPr/>
        </p:nvSpPr>
        <p:spPr bwMode="auto">
          <a:xfrm>
            <a:off x="4456113" y="19478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6" name="Rectangle 21"/>
          <p:cNvSpPr>
            <a:spLocks noChangeArrowheads="1"/>
          </p:cNvSpPr>
          <p:nvPr/>
        </p:nvSpPr>
        <p:spPr bwMode="auto">
          <a:xfrm>
            <a:off x="4948238" y="19478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7" name="Rectangle 22"/>
          <p:cNvSpPr>
            <a:spLocks noChangeArrowheads="1"/>
          </p:cNvSpPr>
          <p:nvPr/>
        </p:nvSpPr>
        <p:spPr bwMode="auto">
          <a:xfrm>
            <a:off x="6723063" y="2022475"/>
            <a:ext cx="138112" cy="1254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58" name="Line 23"/>
          <p:cNvSpPr>
            <a:spLocks noChangeShapeType="1"/>
          </p:cNvSpPr>
          <p:nvPr/>
        </p:nvSpPr>
        <p:spPr bwMode="auto">
          <a:xfrm>
            <a:off x="6402388" y="2085975"/>
            <a:ext cx="85407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59" name="Rectangle 24"/>
          <p:cNvSpPr>
            <a:spLocks noChangeArrowheads="1"/>
          </p:cNvSpPr>
          <p:nvPr/>
        </p:nvSpPr>
        <p:spPr bwMode="auto">
          <a:xfrm>
            <a:off x="458788" y="2190750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0" name="Rectangle 25"/>
          <p:cNvSpPr>
            <a:spLocks noChangeArrowheads="1"/>
          </p:cNvSpPr>
          <p:nvPr/>
        </p:nvSpPr>
        <p:spPr bwMode="auto">
          <a:xfrm>
            <a:off x="3302000" y="21907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1" name="Rectangle 26"/>
          <p:cNvSpPr>
            <a:spLocks noChangeArrowheads="1"/>
          </p:cNvSpPr>
          <p:nvPr/>
        </p:nvSpPr>
        <p:spPr bwMode="auto">
          <a:xfrm>
            <a:off x="3805238" y="2190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2" name="Rectangle 27"/>
          <p:cNvSpPr>
            <a:spLocks noChangeArrowheads="1"/>
          </p:cNvSpPr>
          <p:nvPr/>
        </p:nvSpPr>
        <p:spPr bwMode="auto">
          <a:xfrm>
            <a:off x="4456113" y="21907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3" name="Rectangle 28"/>
          <p:cNvSpPr>
            <a:spLocks noChangeArrowheads="1"/>
          </p:cNvSpPr>
          <p:nvPr/>
        </p:nvSpPr>
        <p:spPr bwMode="auto">
          <a:xfrm>
            <a:off x="4948238" y="2190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4" name="Rectangle 29"/>
          <p:cNvSpPr>
            <a:spLocks noChangeArrowheads="1"/>
          </p:cNvSpPr>
          <p:nvPr/>
        </p:nvSpPr>
        <p:spPr bwMode="auto">
          <a:xfrm>
            <a:off x="6316663" y="2274888"/>
            <a:ext cx="106362" cy="1063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65" name="Freeform 30"/>
          <p:cNvSpPr>
            <a:spLocks/>
          </p:cNvSpPr>
          <p:nvPr/>
        </p:nvSpPr>
        <p:spPr bwMode="auto">
          <a:xfrm>
            <a:off x="6007100" y="2306638"/>
            <a:ext cx="106363" cy="52387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66" name="Line 31"/>
          <p:cNvSpPr>
            <a:spLocks noChangeShapeType="1"/>
          </p:cNvSpPr>
          <p:nvPr/>
        </p:nvSpPr>
        <p:spPr bwMode="auto">
          <a:xfrm>
            <a:off x="6007100" y="2327275"/>
            <a:ext cx="833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67" name="Rectangle 32"/>
          <p:cNvSpPr>
            <a:spLocks noChangeArrowheads="1"/>
          </p:cNvSpPr>
          <p:nvPr/>
        </p:nvSpPr>
        <p:spPr bwMode="auto">
          <a:xfrm>
            <a:off x="458788" y="2443163"/>
            <a:ext cx="2384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8" name="Rectangle 33"/>
          <p:cNvSpPr>
            <a:spLocks noChangeArrowheads="1"/>
          </p:cNvSpPr>
          <p:nvPr/>
        </p:nvSpPr>
        <p:spPr bwMode="auto">
          <a:xfrm>
            <a:off x="3302000" y="24431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284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9" name="Rectangle 34"/>
          <p:cNvSpPr>
            <a:spLocks noChangeArrowheads="1"/>
          </p:cNvSpPr>
          <p:nvPr/>
        </p:nvSpPr>
        <p:spPr bwMode="auto">
          <a:xfrm>
            <a:off x="3805238" y="24431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0" name="Rectangle 35"/>
          <p:cNvSpPr>
            <a:spLocks noChangeArrowheads="1"/>
          </p:cNvSpPr>
          <p:nvPr/>
        </p:nvSpPr>
        <p:spPr bwMode="auto">
          <a:xfrm>
            <a:off x="4456113" y="24431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1" name="Rectangle 36"/>
          <p:cNvSpPr>
            <a:spLocks noChangeArrowheads="1"/>
          </p:cNvSpPr>
          <p:nvPr/>
        </p:nvSpPr>
        <p:spPr bwMode="auto">
          <a:xfrm>
            <a:off x="4948238" y="24431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(7.6%)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2" name="Rectangle 37"/>
          <p:cNvSpPr>
            <a:spLocks noChangeArrowheads="1"/>
          </p:cNvSpPr>
          <p:nvPr/>
        </p:nvSpPr>
        <p:spPr bwMode="auto">
          <a:xfrm>
            <a:off x="6402388" y="2497138"/>
            <a:ext cx="160337" cy="1571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73" name="Line 38"/>
          <p:cNvSpPr>
            <a:spLocks noChangeShapeType="1"/>
          </p:cNvSpPr>
          <p:nvPr/>
        </p:nvSpPr>
        <p:spPr bwMode="auto">
          <a:xfrm>
            <a:off x="6199188" y="2570163"/>
            <a:ext cx="6191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74" name="Rectangle 39"/>
          <p:cNvSpPr>
            <a:spLocks noChangeArrowheads="1"/>
          </p:cNvSpPr>
          <p:nvPr/>
        </p:nvSpPr>
        <p:spPr bwMode="auto">
          <a:xfrm>
            <a:off x="458788" y="2844800"/>
            <a:ext cx="2119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5" name="Rectangle 40"/>
          <p:cNvSpPr>
            <a:spLocks noChangeArrowheads="1"/>
          </p:cNvSpPr>
          <p:nvPr/>
        </p:nvSpPr>
        <p:spPr bwMode="auto">
          <a:xfrm>
            <a:off x="3302000" y="28448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6" name="Rectangle 41"/>
          <p:cNvSpPr>
            <a:spLocks noChangeArrowheads="1"/>
          </p:cNvSpPr>
          <p:nvPr/>
        </p:nvSpPr>
        <p:spPr bwMode="auto">
          <a:xfrm>
            <a:off x="3697288" y="2844800"/>
            <a:ext cx="7477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7" name="Rectangle 42"/>
          <p:cNvSpPr>
            <a:spLocks noChangeArrowheads="1"/>
          </p:cNvSpPr>
          <p:nvPr/>
        </p:nvSpPr>
        <p:spPr bwMode="auto">
          <a:xfrm>
            <a:off x="4456113" y="28448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8" name="Rectangle 43"/>
          <p:cNvSpPr>
            <a:spLocks noChangeArrowheads="1"/>
          </p:cNvSpPr>
          <p:nvPr/>
        </p:nvSpPr>
        <p:spPr bwMode="auto">
          <a:xfrm>
            <a:off x="4841875" y="2844800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9" name="Rectangle 44"/>
          <p:cNvSpPr>
            <a:spLocks noChangeArrowheads="1"/>
          </p:cNvSpPr>
          <p:nvPr/>
        </p:nvSpPr>
        <p:spPr bwMode="auto">
          <a:xfrm>
            <a:off x="7651750" y="2678113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80" name="Rectangle 45"/>
          <p:cNvSpPr>
            <a:spLocks noChangeArrowheads="1"/>
          </p:cNvSpPr>
          <p:nvPr/>
        </p:nvSpPr>
        <p:spPr bwMode="auto">
          <a:xfrm>
            <a:off x="7893050" y="2868613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81" name="Freeform 47"/>
          <p:cNvSpPr>
            <a:spLocks/>
          </p:cNvSpPr>
          <p:nvPr/>
        </p:nvSpPr>
        <p:spPr bwMode="auto">
          <a:xfrm>
            <a:off x="6359525" y="2876550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458788" y="4781550"/>
            <a:ext cx="8410575" cy="404813"/>
            <a:chOff x="458788" y="4781550"/>
            <a:chExt cx="8411244" cy="404357"/>
          </a:xfrm>
        </p:grpSpPr>
        <p:sp>
          <p:nvSpPr>
            <p:cNvPr id="138326" name="Rectangle 72"/>
            <p:cNvSpPr>
              <a:spLocks noChangeArrowheads="1"/>
            </p:cNvSpPr>
            <p:nvPr/>
          </p:nvSpPr>
          <p:spPr bwMode="auto">
            <a:xfrm>
              <a:off x="458788" y="4781550"/>
              <a:ext cx="16113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Major Vascular Event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7" name="Rectangle 73"/>
            <p:cNvSpPr>
              <a:spLocks noChangeArrowheads="1"/>
            </p:cNvSpPr>
            <p:nvPr/>
          </p:nvSpPr>
          <p:spPr bwMode="auto">
            <a:xfrm>
              <a:off x="3302000" y="4781550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701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8" name="Rectangle 74"/>
            <p:cNvSpPr>
              <a:spLocks noChangeArrowheads="1"/>
            </p:cNvSpPr>
            <p:nvPr/>
          </p:nvSpPr>
          <p:spPr bwMode="auto">
            <a:xfrm>
              <a:off x="3697288" y="4781550"/>
              <a:ext cx="747712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(15.1%)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9" name="Rectangle 75"/>
            <p:cNvSpPr>
              <a:spLocks noChangeArrowheads="1"/>
            </p:cNvSpPr>
            <p:nvPr/>
          </p:nvSpPr>
          <p:spPr bwMode="auto">
            <a:xfrm>
              <a:off x="4456113" y="4781550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814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0" name="Rectangle 76"/>
            <p:cNvSpPr>
              <a:spLocks noChangeArrowheads="1"/>
            </p:cNvSpPr>
            <p:nvPr/>
          </p:nvSpPr>
          <p:spPr bwMode="auto">
            <a:xfrm>
              <a:off x="4841875" y="4781550"/>
              <a:ext cx="74771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(17.6%)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1" name="Rectangle 77"/>
            <p:cNvSpPr>
              <a:spLocks noChangeArrowheads="1"/>
            </p:cNvSpPr>
            <p:nvPr/>
          </p:nvSpPr>
          <p:spPr bwMode="auto">
            <a:xfrm>
              <a:off x="7651750" y="4781550"/>
              <a:ext cx="121828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0.85 (0.77-0.94)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2" name="Rectangle 78"/>
            <p:cNvSpPr>
              <a:spLocks noChangeArrowheads="1"/>
            </p:cNvSpPr>
            <p:nvPr/>
          </p:nvSpPr>
          <p:spPr bwMode="auto">
            <a:xfrm>
              <a:off x="7915444" y="4970463"/>
              <a:ext cx="6908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p=0.0012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3" name="Freeform 80"/>
            <p:cNvSpPr>
              <a:spLocks/>
            </p:cNvSpPr>
            <p:nvPr/>
          </p:nvSpPr>
          <p:spPr bwMode="auto">
            <a:xfrm>
              <a:off x="6411913" y="4791075"/>
              <a:ext cx="428625" cy="242888"/>
            </a:xfrm>
            <a:custGeom>
              <a:avLst/>
              <a:gdLst>
                <a:gd name="T0" fmla="*/ 2147483647 w 270"/>
                <a:gd name="T1" fmla="*/ 0 h 153"/>
                <a:gd name="T2" fmla="*/ 2147483647 w 270"/>
                <a:gd name="T3" fmla="*/ 2147483647 h 153"/>
                <a:gd name="T4" fmla="*/ 2147483647 w 270"/>
                <a:gd name="T5" fmla="*/ 2147483647 h 153"/>
                <a:gd name="T6" fmla="*/ 0 w 270"/>
                <a:gd name="T7" fmla="*/ 2147483647 h 153"/>
                <a:gd name="T8" fmla="*/ 2147483647 w 270"/>
                <a:gd name="T9" fmla="*/ 0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0"/>
                <a:gd name="T16" fmla="*/ 0 h 153"/>
                <a:gd name="T17" fmla="*/ 270 w 270"/>
                <a:gd name="T18" fmla="*/ 153 h 1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0" h="153">
                  <a:moveTo>
                    <a:pt x="128" y="0"/>
                  </a:moveTo>
                  <a:lnTo>
                    <a:pt x="270" y="73"/>
                  </a:lnTo>
                  <a:lnTo>
                    <a:pt x="128" y="153"/>
                  </a:lnTo>
                  <a:lnTo>
                    <a:pt x="0" y="7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8283" name="Line 81"/>
          <p:cNvSpPr>
            <a:spLocks noChangeShapeType="1"/>
          </p:cNvSpPr>
          <p:nvPr/>
        </p:nvSpPr>
        <p:spPr bwMode="auto">
          <a:xfrm>
            <a:off x="7011988" y="1749425"/>
            <a:ext cx="1587" cy="38004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4" name="Line 82"/>
          <p:cNvSpPr>
            <a:spLocks noChangeShapeType="1"/>
          </p:cNvSpPr>
          <p:nvPr/>
        </p:nvSpPr>
        <p:spPr bwMode="auto">
          <a:xfrm>
            <a:off x="6018213" y="5591175"/>
            <a:ext cx="197643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5" name="Line 83"/>
          <p:cNvSpPr>
            <a:spLocks noChangeShapeType="1"/>
          </p:cNvSpPr>
          <p:nvPr/>
        </p:nvSpPr>
        <p:spPr bwMode="auto">
          <a:xfrm flipV="1">
            <a:off x="70119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6" name="Line 84"/>
          <p:cNvSpPr>
            <a:spLocks noChangeShapeType="1"/>
          </p:cNvSpPr>
          <p:nvPr/>
        </p:nvSpPr>
        <p:spPr bwMode="auto">
          <a:xfrm flipV="1">
            <a:off x="725646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7" name="Line 85"/>
          <p:cNvSpPr>
            <a:spLocks noChangeShapeType="1"/>
          </p:cNvSpPr>
          <p:nvPr/>
        </p:nvSpPr>
        <p:spPr bwMode="auto">
          <a:xfrm flipV="1">
            <a:off x="7502525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8" name="Line 86"/>
          <p:cNvSpPr>
            <a:spLocks noChangeShapeType="1"/>
          </p:cNvSpPr>
          <p:nvPr/>
        </p:nvSpPr>
        <p:spPr bwMode="auto">
          <a:xfrm flipV="1">
            <a:off x="77485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9" name="Line 87"/>
          <p:cNvSpPr>
            <a:spLocks noChangeShapeType="1"/>
          </p:cNvSpPr>
          <p:nvPr/>
        </p:nvSpPr>
        <p:spPr bwMode="auto">
          <a:xfrm flipV="1">
            <a:off x="7994650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0" name="Line 88"/>
          <p:cNvSpPr>
            <a:spLocks noChangeShapeType="1"/>
          </p:cNvSpPr>
          <p:nvPr/>
        </p:nvSpPr>
        <p:spPr bwMode="auto">
          <a:xfrm flipV="1">
            <a:off x="675481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1" name="Line 89"/>
          <p:cNvSpPr>
            <a:spLocks noChangeShapeType="1"/>
          </p:cNvSpPr>
          <p:nvPr/>
        </p:nvSpPr>
        <p:spPr bwMode="auto">
          <a:xfrm flipV="1">
            <a:off x="6508750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2" name="Line 90"/>
          <p:cNvSpPr>
            <a:spLocks noChangeShapeType="1"/>
          </p:cNvSpPr>
          <p:nvPr/>
        </p:nvSpPr>
        <p:spPr bwMode="auto">
          <a:xfrm flipV="1">
            <a:off x="62626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3" name="Line 91"/>
          <p:cNvSpPr>
            <a:spLocks noChangeShapeType="1"/>
          </p:cNvSpPr>
          <p:nvPr/>
        </p:nvSpPr>
        <p:spPr bwMode="auto">
          <a:xfrm flipV="1">
            <a:off x="601821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4" name="Rectangle 92"/>
          <p:cNvSpPr>
            <a:spLocks noChangeArrowheads="1"/>
          </p:cNvSpPr>
          <p:nvPr/>
        </p:nvSpPr>
        <p:spPr bwMode="auto">
          <a:xfrm>
            <a:off x="6872288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5" name="Rectangle 93"/>
          <p:cNvSpPr>
            <a:spLocks noChangeArrowheads="1"/>
          </p:cNvSpPr>
          <p:nvPr/>
        </p:nvSpPr>
        <p:spPr bwMode="auto">
          <a:xfrm>
            <a:off x="7364413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6" name="Rectangle 94"/>
          <p:cNvSpPr>
            <a:spLocks noChangeArrowheads="1"/>
          </p:cNvSpPr>
          <p:nvPr/>
        </p:nvSpPr>
        <p:spPr bwMode="auto">
          <a:xfrm>
            <a:off x="7854950" y="56118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7" name="Rectangle 95"/>
          <p:cNvSpPr>
            <a:spLocks noChangeArrowheads="1"/>
          </p:cNvSpPr>
          <p:nvPr/>
        </p:nvSpPr>
        <p:spPr bwMode="auto">
          <a:xfrm>
            <a:off x="6370638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8" name="Rectangle 96"/>
          <p:cNvSpPr>
            <a:spLocks noChangeArrowheads="1"/>
          </p:cNvSpPr>
          <p:nvPr/>
        </p:nvSpPr>
        <p:spPr bwMode="auto">
          <a:xfrm>
            <a:off x="5878513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9" name="Title 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Benefit for both MAEs and MVEs</a:t>
            </a:r>
          </a:p>
        </p:txBody>
      </p:sp>
      <p:sp>
        <p:nvSpPr>
          <p:cNvPr id="138300" name="Line 57"/>
          <p:cNvSpPr>
            <a:spLocks noChangeShapeType="1"/>
          </p:cNvSpPr>
          <p:nvPr/>
        </p:nvSpPr>
        <p:spPr bwMode="auto">
          <a:xfrm flipH="1">
            <a:off x="6581775" y="1863725"/>
            <a:ext cx="0" cy="1336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458788" y="3413125"/>
            <a:ext cx="8366125" cy="1063625"/>
            <a:chOff x="458788" y="3413125"/>
            <a:chExt cx="8366360" cy="1063182"/>
          </a:xfrm>
        </p:grpSpPr>
        <p:sp>
          <p:nvSpPr>
            <p:cNvPr id="138302" name="Rectangle 48"/>
            <p:cNvSpPr>
              <a:spLocks noChangeArrowheads="1"/>
            </p:cNvSpPr>
            <p:nvPr/>
          </p:nvSpPr>
          <p:spPr bwMode="auto">
            <a:xfrm>
              <a:off x="458788" y="3413125"/>
              <a:ext cx="1698625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Other cardiac death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3" name="Rectangle 49"/>
            <p:cNvSpPr>
              <a:spLocks noChangeArrowheads="1"/>
            </p:cNvSpPr>
            <p:nvPr/>
          </p:nvSpPr>
          <p:spPr bwMode="auto">
            <a:xfrm>
              <a:off x="3302000" y="3413125"/>
              <a:ext cx="42703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162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4" name="Rectangle 50"/>
            <p:cNvSpPr>
              <a:spLocks noChangeArrowheads="1"/>
            </p:cNvSpPr>
            <p:nvPr/>
          </p:nvSpPr>
          <p:spPr bwMode="auto">
            <a:xfrm>
              <a:off x="3805238" y="3413125"/>
              <a:ext cx="641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(3.5%)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5" name="Rectangle 51"/>
            <p:cNvSpPr>
              <a:spLocks noChangeArrowheads="1"/>
            </p:cNvSpPr>
            <p:nvPr/>
          </p:nvSpPr>
          <p:spPr bwMode="auto">
            <a:xfrm>
              <a:off x="4456113" y="3413125"/>
              <a:ext cx="427037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182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6" name="Rectangle 52"/>
            <p:cNvSpPr>
              <a:spLocks noChangeArrowheads="1"/>
            </p:cNvSpPr>
            <p:nvPr/>
          </p:nvSpPr>
          <p:spPr bwMode="auto">
            <a:xfrm>
              <a:off x="4948238" y="3413125"/>
              <a:ext cx="641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(3.9%)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7" name="Rectangle 53"/>
            <p:cNvSpPr>
              <a:spLocks noChangeArrowheads="1"/>
            </p:cNvSpPr>
            <p:nvPr/>
          </p:nvSpPr>
          <p:spPr bwMode="auto">
            <a:xfrm>
              <a:off x="6657975" y="3487738"/>
              <a:ext cx="117475" cy="11588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38308" name="Line 54"/>
            <p:cNvSpPr>
              <a:spLocks noChangeShapeType="1"/>
            </p:cNvSpPr>
            <p:nvPr/>
          </p:nvSpPr>
          <p:spPr bwMode="auto">
            <a:xfrm>
              <a:off x="6294438" y="3551238"/>
              <a:ext cx="9413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09" name="Rectangle 55"/>
            <p:cNvSpPr>
              <a:spLocks noChangeArrowheads="1"/>
            </p:cNvSpPr>
            <p:nvPr/>
          </p:nvSpPr>
          <p:spPr bwMode="auto">
            <a:xfrm>
              <a:off x="458788" y="3656013"/>
              <a:ext cx="14769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Hemorrhagic stroke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0" name="Rectangle 56"/>
            <p:cNvSpPr>
              <a:spLocks noChangeArrowheads="1"/>
            </p:cNvSpPr>
            <p:nvPr/>
          </p:nvSpPr>
          <p:spPr bwMode="auto">
            <a:xfrm>
              <a:off x="3398838" y="3656013"/>
              <a:ext cx="3317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45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1" name="Rectangle 57"/>
            <p:cNvSpPr>
              <a:spLocks noChangeArrowheads="1"/>
            </p:cNvSpPr>
            <p:nvPr/>
          </p:nvSpPr>
          <p:spPr bwMode="auto">
            <a:xfrm>
              <a:off x="3805238" y="3656013"/>
              <a:ext cx="64135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(1.0%)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2" name="Rectangle 58"/>
            <p:cNvSpPr>
              <a:spLocks noChangeArrowheads="1"/>
            </p:cNvSpPr>
            <p:nvPr/>
          </p:nvSpPr>
          <p:spPr bwMode="auto">
            <a:xfrm>
              <a:off x="4552950" y="3656013"/>
              <a:ext cx="331788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37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3" name="Rectangle 59"/>
            <p:cNvSpPr>
              <a:spLocks noChangeArrowheads="1"/>
            </p:cNvSpPr>
            <p:nvPr/>
          </p:nvSpPr>
          <p:spPr bwMode="auto">
            <a:xfrm>
              <a:off x="4948238" y="3656013"/>
              <a:ext cx="64135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(0.8%)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4" name="Rectangle 60"/>
            <p:cNvSpPr>
              <a:spLocks noChangeArrowheads="1"/>
            </p:cNvSpPr>
            <p:nvPr/>
          </p:nvSpPr>
          <p:spPr bwMode="auto">
            <a:xfrm>
              <a:off x="7481888" y="3762375"/>
              <a:ext cx="52387" cy="6191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38315" name="Freeform 61"/>
            <p:cNvSpPr>
              <a:spLocks/>
            </p:cNvSpPr>
            <p:nvPr/>
          </p:nvSpPr>
          <p:spPr bwMode="auto">
            <a:xfrm>
              <a:off x="7877175" y="3762375"/>
              <a:ext cx="106363" cy="52388"/>
            </a:xfrm>
            <a:custGeom>
              <a:avLst/>
              <a:gdLst>
                <a:gd name="T0" fmla="*/ 2147483647 w 67"/>
                <a:gd name="T1" fmla="*/ 2147483647 h 33"/>
                <a:gd name="T2" fmla="*/ 0 w 67"/>
                <a:gd name="T3" fmla="*/ 0 h 33"/>
                <a:gd name="T4" fmla="*/ 0 w 67"/>
                <a:gd name="T5" fmla="*/ 2147483647 h 33"/>
                <a:gd name="T6" fmla="*/ 2147483647 w 67"/>
                <a:gd name="T7" fmla="*/ 2147483647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3"/>
                <a:gd name="T14" fmla="*/ 67 w 67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3">
                  <a:moveTo>
                    <a:pt x="67" y="2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67" y="2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16" name="Line 62"/>
            <p:cNvSpPr>
              <a:spLocks noChangeShapeType="1"/>
            </p:cNvSpPr>
            <p:nvPr/>
          </p:nvSpPr>
          <p:spPr bwMode="auto">
            <a:xfrm>
              <a:off x="6454775" y="3794125"/>
              <a:ext cx="1528763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17" name="Rectangle 63"/>
            <p:cNvSpPr>
              <a:spLocks noChangeArrowheads="1"/>
            </p:cNvSpPr>
            <p:nvPr/>
          </p:nvSpPr>
          <p:spPr bwMode="auto">
            <a:xfrm>
              <a:off x="458788" y="4067175"/>
              <a:ext cx="21494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Other Major Vascular Events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8" name="Rectangle 64"/>
            <p:cNvSpPr>
              <a:spLocks noChangeArrowheads="1"/>
            </p:cNvSpPr>
            <p:nvPr/>
          </p:nvSpPr>
          <p:spPr bwMode="auto">
            <a:xfrm>
              <a:off x="3302000" y="4067175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207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9" name="Rectangle 65"/>
            <p:cNvSpPr>
              <a:spLocks noChangeArrowheads="1"/>
            </p:cNvSpPr>
            <p:nvPr/>
          </p:nvSpPr>
          <p:spPr bwMode="auto">
            <a:xfrm>
              <a:off x="3794125" y="4067175"/>
              <a:ext cx="65246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(4.5%)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0" name="Rectangle 66"/>
            <p:cNvSpPr>
              <a:spLocks noChangeArrowheads="1"/>
            </p:cNvSpPr>
            <p:nvPr/>
          </p:nvSpPr>
          <p:spPr bwMode="auto">
            <a:xfrm>
              <a:off x="4456113" y="4067175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218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1" name="Rectangle 67"/>
            <p:cNvSpPr>
              <a:spLocks noChangeArrowheads="1"/>
            </p:cNvSpPr>
            <p:nvPr/>
          </p:nvSpPr>
          <p:spPr bwMode="auto">
            <a:xfrm>
              <a:off x="4937125" y="4067175"/>
              <a:ext cx="65246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(4.7%)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2" name="Rectangle 68"/>
            <p:cNvSpPr>
              <a:spLocks noChangeArrowheads="1"/>
            </p:cNvSpPr>
            <p:nvPr/>
          </p:nvSpPr>
          <p:spPr bwMode="auto">
            <a:xfrm>
              <a:off x="7651750" y="4067175"/>
              <a:ext cx="11733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0.94 (0.78-1.14)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3" name="Rectangle 69"/>
            <p:cNvSpPr>
              <a:spLocks noChangeArrowheads="1"/>
            </p:cNvSpPr>
            <p:nvPr/>
          </p:nvSpPr>
          <p:spPr bwMode="auto">
            <a:xfrm>
              <a:off x="7984373" y="4257675"/>
              <a:ext cx="5081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p=0.56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4" name="Freeform 71"/>
            <p:cNvSpPr>
              <a:spLocks/>
            </p:cNvSpPr>
            <p:nvPr/>
          </p:nvSpPr>
          <p:spPr bwMode="auto">
            <a:xfrm>
              <a:off x="6454775" y="4130675"/>
              <a:ext cx="898525" cy="138113"/>
            </a:xfrm>
            <a:custGeom>
              <a:avLst/>
              <a:gdLst>
                <a:gd name="T0" fmla="*/ 2147483647 w 566"/>
                <a:gd name="T1" fmla="*/ 0 h 87"/>
                <a:gd name="T2" fmla="*/ 2147483647 w 566"/>
                <a:gd name="T3" fmla="*/ 2147483647 h 87"/>
                <a:gd name="T4" fmla="*/ 2147483647 w 566"/>
                <a:gd name="T5" fmla="*/ 2147483647 h 87"/>
                <a:gd name="T6" fmla="*/ 0 w 566"/>
                <a:gd name="T7" fmla="*/ 2147483647 h 87"/>
                <a:gd name="T8" fmla="*/ 2147483647 w 56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6"/>
                <a:gd name="T16" fmla="*/ 0 h 87"/>
                <a:gd name="T17" fmla="*/ 566 w 56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6" h="87">
                  <a:moveTo>
                    <a:pt x="256" y="0"/>
                  </a:moveTo>
                  <a:lnTo>
                    <a:pt x="566" y="47"/>
                  </a:lnTo>
                  <a:lnTo>
                    <a:pt x="256" y="87"/>
                  </a:lnTo>
                  <a:lnTo>
                    <a:pt x="0" y="4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25" name="Line 57"/>
            <p:cNvSpPr>
              <a:spLocks noChangeShapeType="1"/>
            </p:cNvSpPr>
            <p:nvPr/>
          </p:nvSpPr>
          <p:spPr bwMode="auto">
            <a:xfrm flipH="1">
              <a:off x="6864941" y="3423684"/>
              <a:ext cx="0" cy="10526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47"/>
          <p:cNvSpPr>
            <a:spLocks noChangeShapeType="1"/>
          </p:cNvSpPr>
          <p:nvPr/>
        </p:nvSpPr>
        <p:spPr bwMode="auto">
          <a:xfrm>
            <a:off x="1377950" y="1274763"/>
            <a:ext cx="1588" cy="44402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7" name="Line 48"/>
          <p:cNvSpPr>
            <a:spLocks noChangeShapeType="1"/>
          </p:cNvSpPr>
          <p:nvPr/>
        </p:nvSpPr>
        <p:spPr bwMode="auto">
          <a:xfrm>
            <a:off x="1377950" y="5715000"/>
            <a:ext cx="62103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8" name="Line 49"/>
          <p:cNvSpPr>
            <a:spLocks noChangeShapeType="1"/>
          </p:cNvSpPr>
          <p:nvPr/>
        </p:nvSpPr>
        <p:spPr bwMode="auto">
          <a:xfrm>
            <a:off x="137795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9" name="Line 50"/>
          <p:cNvSpPr>
            <a:spLocks noChangeShapeType="1"/>
          </p:cNvSpPr>
          <p:nvPr/>
        </p:nvSpPr>
        <p:spPr bwMode="auto">
          <a:xfrm>
            <a:off x="261778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0" name="Line 51"/>
          <p:cNvSpPr>
            <a:spLocks noChangeShapeType="1"/>
          </p:cNvSpPr>
          <p:nvPr/>
        </p:nvSpPr>
        <p:spPr bwMode="auto">
          <a:xfrm>
            <a:off x="3857625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1" name="Line 52"/>
          <p:cNvSpPr>
            <a:spLocks noChangeShapeType="1"/>
          </p:cNvSpPr>
          <p:nvPr/>
        </p:nvSpPr>
        <p:spPr bwMode="auto">
          <a:xfrm>
            <a:off x="5097463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2" name="Line 53"/>
          <p:cNvSpPr>
            <a:spLocks noChangeShapeType="1"/>
          </p:cNvSpPr>
          <p:nvPr/>
        </p:nvSpPr>
        <p:spPr bwMode="auto">
          <a:xfrm>
            <a:off x="633730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3" name="Line 54"/>
          <p:cNvSpPr>
            <a:spLocks noChangeShapeType="1"/>
          </p:cNvSpPr>
          <p:nvPr/>
        </p:nvSpPr>
        <p:spPr bwMode="auto">
          <a:xfrm>
            <a:off x="757713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4" name="Line 62"/>
          <p:cNvSpPr>
            <a:spLocks noChangeShapeType="1"/>
          </p:cNvSpPr>
          <p:nvPr/>
        </p:nvSpPr>
        <p:spPr bwMode="auto">
          <a:xfrm flipH="1">
            <a:off x="1282700" y="5715000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5" name="Line 63"/>
          <p:cNvSpPr>
            <a:spLocks noChangeShapeType="1"/>
          </p:cNvSpPr>
          <p:nvPr/>
        </p:nvSpPr>
        <p:spPr bwMode="auto">
          <a:xfrm flipH="1">
            <a:off x="1282700" y="4829175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6" name="Line 64"/>
          <p:cNvSpPr>
            <a:spLocks noChangeShapeType="1"/>
          </p:cNvSpPr>
          <p:nvPr/>
        </p:nvSpPr>
        <p:spPr bwMode="auto">
          <a:xfrm flipH="1">
            <a:off x="1282700" y="393223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7" name="Line 6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8" name="Line 66"/>
          <p:cNvSpPr>
            <a:spLocks noChangeShapeType="1"/>
          </p:cNvSpPr>
          <p:nvPr/>
        </p:nvSpPr>
        <p:spPr bwMode="auto">
          <a:xfrm flipH="1">
            <a:off x="1282700" y="216058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9" name="Line 67"/>
          <p:cNvSpPr>
            <a:spLocks noChangeShapeType="1"/>
          </p:cNvSpPr>
          <p:nvPr/>
        </p:nvSpPr>
        <p:spPr bwMode="auto">
          <a:xfrm flipH="1">
            <a:off x="1282700" y="127476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0" name="Rectangle 74"/>
          <p:cNvSpPr>
            <a:spLocks noChangeArrowheads="1"/>
          </p:cNvSpPr>
          <p:nvPr/>
        </p:nvSpPr>
        <p:spPr bwMode="auto">
          <a:xfrm rot="-5400000">
            <a:off x="-775493" y="3134519"/>
            <a:ext cx="2789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39281" name="Freeform 75"/>
          <p:cNvSpPr>
            <a:spLocks/>
          </p:cNvSpPr>
          <p:nvPr/>
        </p:nvSpPr>
        <p:spPr bwMode="auto">
          <a:xfrm>
            <a:off x="1377950" y="2076450"/>
            <a:ext cx="6210300" cy="3638550"/>
          </a:xfrm>
          <a:custGeom>
            <a:avLst/>
            <a:gdLst>
              <a:gd name="T0" fmla="*/ 2147483647 w 3912"/>
              <a:gd name="T1" fmla="*/ 2147483647 h 2292"/>
              <a:gd name="T2" fmla="*/ 2147483647 w 3912"/>
              <a:gd name="T3" fmla="*/ 2147483647 h 2292"/>
              <a:gd name="T4" fmla="*/ 2147483647 w 3912"/>
              <a:gd name="T5" fmla="*/ 2147483647 h 2292"/>
              <a:gd name="T6" fmla="*/ 2147483647 w 3912"/>
              <a:gd name="T7" fmla="*/ 2147483647 h 2292"/>
              <a:gd name="T8" fmla="*/ 2147483647 w 3912"/>
              <a:gd name="T9" fmla="*/ 2147483647 h 2292"/>
              <a:gd name="T10" fmla="*/ 2147483647 w 3912"/>
              <a:gd name="T11" fmla="*/ 2147483647 h 2292"/>
              <a:gd name="T12" fmla="*/ 2147483647 w 3912"/>
              <a:gd name="T13" fmla="*/ 2147483647 h 2292"/>
              <a:gd name="T14" fmla="*/ 2147483647 w 3912"/>
              <a:gd name="T15" fmla="*/ 2147483647 h 2292"/>
              <a:gd name="T16" fmla="*/ 2147483647 w 3912"/>
              <a:gd name="T17" fmla="*/ 2147483647 h 2292"/>
              <a:gd name="T18" fmla="*/ 2147483647 w 3912"/>
              <a:gd name="T19" fmla="*/ 2147483647 h 2292"/>
              <a:gd name="T20" fmla="*/ 2147483647 w 3912"/>
              <a:gd name="T21" fmla="*/ 2147483647 h 2292"/>
              <a:gd name="T22" fmla="*/ 2147483647 w 3912"/>
              <a:gd name="T23" fmla="*/ 2147483647 h 2292"/>
              <a:gd name="T24" fmla="*/ 2147483647 w 3912"/>
              <a:gd name="T25" fmla="*/ 2147483647 h 2292"/>
              <a:gd name="T26" fmla="*/ 2147483647 w 3912"/>
              <a:gd name="T27" fmla="*/ 2147483647 h 2292"/>
              <a:gd name="T28" fmla="*/ 2147483647 w 3912"/>
              <a:gd name="T29" fmla="*/ 2147483647 h 2292"/>
              <a:gd name="T30" fmla="*/ 2147483647 w 3912"/>
              <a:gd name="T31" fmla="*/ 2147483647 h 2292"/>
              <a:gd name="T32" fmla="*/ 2147483647 w 3912"/>
              <a:gd name="T33" fmla="*/ 2147483647 h 2292"/>
              <a:gd name="T34" fmla="*/ 2147483647 w 3912"/>
              <a:gd name="T35" fmla="*/ 2147483647 h 2292"/>
              <a:gd name="T36" fmla="*/ 2147483647 w 3912"/>
              <a:gd name="T37" fmla="*/ 2147483647 h 2292"/>
              <a:gd name="T38" fmla="*/ 2147483647 w 3912"/>
              <a:gd name="T39" fmla="*/ 2147483647 h 2292"/>
              <a:gd name="T40" fmla="*/ 2147483647 w 3912"/>
              <a:gd name="T41" fmla="*/ 2147483647 h 2292"/>
              <a:gd name="T42" fmla="*/ 2147483647 w 3912"/>
              <a:gd name="T43" fmla="*/ 2147483647 h 2292"/>
              <a:gd name="T44" fmla="*/ 2147483647 w 3912"/>
              <a:gd name="T45" fmla="*/ 2147483647 h 2292"/>
              <a:gd name="T46" fmla="*/ 2147483647 w 3912"/>
              <a:gd name="T47" fmla="*/ 2147483647 h 2292"/>
              <a:gd name="T48" fmla="*/ 2147483647 w 3912"/>
              <a:gd name="T49" fmla="*/ 2147483647 h 2292"/>
              <a:gd name="T50" fmla="*/ 2147483647 w 3912"/>
              <a:gd name="T51" fmla="*/ 2147483647 h 2292"/>
              <a:gd name="T52" fmla="*/ 2147483647 w 3912"/>
              <a:gd name="T53" fmla="*/ 2147483647 h 2292"/>
              <a:gd name="T54" fmla="*/ 2147483647 w 3912"/>
              <a:gd name="T55" fmla="*/ 2147483647 h 2292"/>
              <a:gd name="T56" fmla="*/ 2147483647 w 3912"/>
              <a:gd name="T57" fmla="*/ 2147483647 h 2292"/>
              <a:gd name="T58" fmla="*/ 2147483647 w 3912"/>
              <a:gd name="T59" fmla="*/ 2147483647 h 2292"/>
              <a:gd name="T60" fmla="*/ 2147483647 w 3912"/>
              <a:gd name="T61" fmla="*/ 2147483647 h 2292"/>
              <a:gd name="T62" fmla="*/ 2147483647 w 3912"/>
              <a:gd name="T63" fmla="*/ 2147483647 h 2292"/>
              <a:gd name="T64" fmla="*/ 2147483647 w 3912"/>
              <a:gd name="T65" fmla="*/ 2147483647 h 2292"/>
              <a:gd name="T66" fmla="*/ 2147483647 w 3912"/>
              <a:gd name="T67" fmla="*/ 2147483647 h 2292"/>
              <a:gd name="T68" fmla="*/ 2147483647 w 3912"/>
              <a:gd name="T69" fmla="*/ 2147483647 h 2292"/>
              <a:gd name="T70" fmla="*/ 2147483647 w 3912"/>
              <a:gd name="T71" fmla="*/ 2147483647 h 2292"/>
              <a:gd name="T72" fmla="*/ 2147483647 w 3912"/>
              <a:gd name="T73" fmla="*/ 2147483647 h 2292"/>
              <a:gd name="T74" fmla="*/ 2147483647 w 3912"/>
              <a:gd name="T75" fmla="*/ 2147483647 h 2292"/>
              <a:gd name="T76" fmla="*/ 2147483647 w 3912"/>
              <a:gd name="T77" fmla="*/ 2147483647 h 2292"/>
              <a:gd name="T78" fmla="*/ 2147483647 w 3912"/>
              <a:gd name="T79" fmla="*/ 2147483647 h 2292"/>
              <a:gd name="T80" fmla="*/ 2147483647 w 3912"/>
              <a:gd name="T81" fmla="*/ 2147483647 h 2292"/>
              <a:gd name="T82" fmla="*/ 2147483647 w 3912"/>
              <a:gd name="T83" fmla="*/ 2147483647 h 2292"/>
              <a:gd name="T84" fmla="*/ 2147483647 w 3912"/>
              <a:gd name="T85" fmla="*/ 2147483647 h 2292"/>
              <a:gd name="T86" fmla="*/ 2147483647 w 3912"/>
              <a:gd name="T87" fmla="*/ 2147483647 h 2292"/>
              <a:gd name="T88" fmla="*/ 2147483647 w 3912"/>
              <a:gd name="T89" fmla="*/ 2147483647 h 2292"/>
              <a:gd name="T90" fmla="*/ 2147483647 w 3912"/>
              <a:gd name="T91" fmla="*/ 2147483647 h 2292"/>
              <a:gd name="T92" fmla="*/ 2147483647 w 3912"/>
              <a:gd name="T93" fmla="*/ 2147483647 h 2292"/>
              <a:gd name="T94" fmla="*/ 2147483647 w 3912"/>
              <a:gd name="T95" fmla="*/ 2147483647 h 2292"/>
              <a:gd name="T96" fmla="*/ 2147483647 w 3912"/>
              <a:gd name="T97" fmla="*/ 2147483647 h 2292"/>
              <a:gd name="T98" fmla="*/ 2147483647 w 3912"/>
              <a:gd name="T99" fmla="*/ 2147483647 h 2292"/>
              <a:gd name="T100" fmla="*/ 2147483647 w 3912"/>
              <a:gd name="T101" fmla="*/ 2147483647 h 2292"/>
              <a:gd name="T102" fmla="*/ 2147483647 w 3912"/>
              <a:gd name="T103" fmla="*/ 2147483647 h 2292"/>
              <a:gd name="T104" fmla="*/ 2147483647 w 3912"/>
              <a:gd name="T105" fmla="*/ 2147483647 h 2292"/>
              <a:gd name="T106" fmla="*/ 2147483647 w 3912"/>
              <a:gd name="T107" fmla="*/ 2147483647 h 2292"/>
              <a:gd name="T108" fmla="*/ 2147483647 w 3912"/>
              <a:gd name="T109" fmla="*/ 2147483647 h 2292"/>
              <a:gd name="T110" fmla="*/ 2147483647 w 3912"/>
              <a:gd name="T111" fmla="*/ 2147483647 h 2292"/>
              <a:gd name="T112" fmla="*/ 2147483647 w 3912"/>
              <a:gd name="T113" fmla="*/ 2147483647 h 2292"/>
              <a:gd name="T114" fmla="*/ 2147483647 w 3912"/>
              <a:gd name="T115" fmla="*/ 2147483647 h 2292"/>
              <a:gd name="T116" fmla="*/ 2147483647 w 3912"/>
              <a:gd name="T117" fmla="*/ 2147483647 h 2292"/>
              <a:gd name="T118" fmla="*/ 2147483647 w 3912"/>
              <a:gd name="T119" fmla="*/ 2147483647 h 22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2292"/>
              <a:gd name="T182" fmla="*/ 3912 w 3912"/>
              <a:gd name="T183" fmla="*/ 2292 h 22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2292">
                <a:moveTo>
                  <a:pt x="0" y="2292"/>
                </a:moveTo>
                <a:lnTo>
                  <a:pt x="0" y="2292"/>
                </a:lnTo>
                <a:lnTo>
                  <a:pt x="0" y="2285"/>
                </a:lnTo>
                <a:lnTo>
                  <a:pt x="7" y="2285"/>
                </a:lnTo>
                <a:lnTo>
                  <a:pt x="7" y="2279"/>
                </a:lnTo>
                <a:lnTo>
                  <a:pt x="14" y="2279"/>
                </a:lnTo>
                <a:lnTo>
                  <a:pt x="14" y="2272"/>
                </a:lnTo>
                <a:lnTo>
                  <a:pt x="21" y="2272"/>
                </a:lnTo>
                <a:lnTo>
                  <a:pt x="21" y="2265"/>
                </a:lnTo>
                <a:lnTo>
                  <a:pt x="27" y="2265"/>
                </a:lnTo>
                <a:lnTo>
                  <a:pt x="27" y="2259"/>
                </a:lnTo>
                <a:lnTo>
                  <a:pt x="34" y="2259"/>
                </a:lnTo>
                <a:lnTo>
                  <a:pt x="34" y="2252"/>
                </a:lnTo>
                <a:lnTo>
                  <a:pt x="41" y="2252"/>
                </a:lnTo>
                <a:lnTo>
                  <a:pt x="48" y="2252"/>
                </a:lnTo>
                <a:lnTo>
                  <a:pt x="48" y="2245"/>
                </a:lnTo>
                <a:lnTo>
                  <a:pt x="54" y="2245"/>
                </a:lnTo>
                <a:lnTo>
                  <a:pt x="61" y="2245"/>
                </a:lnTo>
                <a:lnTo>
                  <a:pt x="61" y="2239"/>
                </a:lnTo>
                <a:lnTo>
                  <a:pt x="68" y="2239"/>
                </a:lnTo>
                <a:lnTo>
                  <a:pt x="68" y="2232"/>
                </a:lnTo>
                <a:lnTo>
                  <a:pt x="75" y="2232"/>
                </a:lnTo>
                <a:lnTo>
                  <a:pt x="75" y="2225"/>
                </a:lnTo>
                <a:lnTo>
                  <a:pt x="81" y="2225"/>
                </a:lnTo>
                <a:lnTo>
                  <a:pt x="81" y="2219"/>
                </a:lnTo>
                <a:lnTo>
                  <a:pt x="88" y="2219"/>
                </a:lnTo>
                <a:lnTo>
                  <a:pt x="88" y="2212"/>
                </a:lnTo>
                <a:lnTo>
                  <a:pt x="95" y="2212"/>
                </a:lnTo>
                <a:lnTo>
                  <a:pt x="95" y="2206"/>
                </a:lnTo>
                <a:lnTo>
                  <a:pt x="101" y="2206"/>
                </a:lnTo>
                <a:lnTo>
                  <a:pt x="101" y="2199"/>
                </a:lnTo>
                <a:lnTo>
                  <a:pt x="108" y="2199"/>
                </a:lnTo>
                <a:lnTo>
                  <a:pt x="108" y="2192"/>
                </a:lnTo>
                <a:lnTo>
                  <a:pt x="115" y="2192"/>
                </a:lnTo>
                <a:lnTo>
                  <a:pt x="115" y="2186"/>
                </a:lnTo>
                <a:lnTo>
                  <a:pt x="135" y="2186"/>
                </a:lnTo>
                <a:lnTo>
                  <a:pt x="135" y="2179"/>
                </a:lnTo>
                <a:lnTo>
                  <a:pt x="142" y="2179"/>
                </a:lnTo>
                <a:lnTo>
                  <a:pt x="142" y="2172"/>
                </a:lnTo>
                <a:lnTo>
                  <a:pt x="149" y="2172"/>
                </a:lnTo>
                <a:lnTo>
                  <a:pt x="149" y="2166"/>
                </a:lnTo>
                <a:lnTo>
                  <a:pt x="155" y="2166"/>
                </a:lnTo>
                <a:lnTo>
                  <a:pt x="155" y="2159"/>
                </a:lnTo>
                <a:lnTo>
                  <a:pt x="162" y="2159"/>
                </a:lnTo>
                <a:lnTo>
                  <a:pt x="162" y="2152"/>
                </a:lnTo>
                <a:lnTo>
                  <a:pt x="162" y="2146"/>
                </a:lnTo>
                <a:lnTo>
                  <a:pt x="169" y="2146"/>
                </a:lnTo>
                <a:lnTo>
                  <a:pt x="176" y="2146"/>
                </a:lnTo>
                <a:lnTo>
                  <a:pt x="176" y="2139"/>
                </a:lnTo>
                <a:lnTo>
                  <a:pt x="182" y="2139"/>
                </a:lnTo>
                <a:lnTo>
                  <a:pt x="182" y="2132"/>
                </a:lnTo>
                <a:lnTo>
                  <a:pt x="189" y="2132"/>
                </a:lnTo>
                <a:lnTo>
                  <a:pt x="189" y="2126"/>
                </a:lnTo>
                <a:lnTo>
                  <a:pt x="202" y="2126"/>
                </a:lnTo>
                <a:lnTo>
                  <a:pt x="202" y="2119"/>
                </a:lnTo>
                <a:lnTo>
                  <a:pt x="209" y="2119"/>
                </a:lnTo>
                <a:lnTo>
                  <a:pt x="209" y="2112"/>
                </a:lnTo>
                <a:lnTo>
                  <a:pt x="216" y="2112"/>
                </a:lnTo>
                <a:lnTo>
                  <a:pt x="223" y="2112"/>
                </a:lnTo>
                <a:lnTo>
                  <a:pt x="223" y="2106"/>
                </a:lnTo>
                <a:lnTo>
                  <a:pt x="229" y="2106"/>
                </a:lnTo>
                <a:lnTo>
                  <a:pt x="229" y="2099"/>
                </a:lnTo>
                <a:lnTo>
                  <a:pt x="229" y="2093"/>
                </a:lnTo>
                <a:lnTo>
                  <a:pt x="236" y="2093"/>
                </a:lnTo>
                <a:lnTo>
                  <a:pt x="243" y="2093"/>
                </a:lnTo>
                <a:lnTo>
                  <a:pt x="243" y="2086"/>
                </a:lnTo>
                <a:lnTo>
                  <a:pt x="250" y="2086"/>
                </a:lnTo>
                <a:lnTo>
                  <a:pt x="250" y="2079"/>
                </a:lnTo>
                <a:lnTo>
                  <a:pt x="250" y="2073"/>
                </a:lnTo>
                <a:lnTo>
                  <a:pt x="256" y="2073"/>
                </a:lnTo>
                <a:lnTo>
                  <a:pt x="263" y="2073"/>
                </a:lnTo>
                <a:lnTo>
                  <a:pt x="263" y="2066"/>
                </a:lnTo>
                <a:lnTo>
                  <a:pt x="270" y="2066"/>
                </a:lnTo>
                <a:lnTo>
                  <a:pt x="270" y="2059"/>
                </a:lnTo>
                <a:lnTo>
                  <a:pt x="276" y="2059"/>
                </a:lnTo>
                <a:lnTo>
                  <a:pt x="283" y="2059"/>
                </a:lnTo>
                <a:lnTo>
                  <a:pt x="283" y="2053"/>
                </a:lnTo>
                <a:lnTo>
                  <a:pt x="297" y="2053"/>
                </a:lnTo>
                <a:lnTo>
                  <a:pt x="297" y="2046"/>
                </a:lnTo>
                <a:lnTo>
                  <a:pt x="303" y="2046"/>
                </a:lnTo>
                <a:lnTo>
                  <a:pt x="303" y="2039"/>
                </a:lnTo>
                <a:lnTo>
                  <a:pt x="310" y="2039"/>
                </a:lnTo>
                <a:lnTo>
                  <a:pt x="310" y="2033"/>
                </a:lnTo>
                <a:lnTo>
                  <a:pt x="324" y="2033"/>
                </a:lnTo>
                <a:lnTo>
                  <a:pt x="330" y="2033"/>
                </a:lnTo>
                <a:lnTo>
                  <a:pt x="330" y="2026"/>
                </a:lnTo>
                <a:lnTo>
                  <a:pt x="337" y="2026"/>
                </a:lnTo>
                <a:lnTo>
                  <a:pt x="337" y="2019"/>
                </a:lnTo>
                <a:lnTo>
                  <a:pt x="337" y="2013"/>
                </a:lnTo>
                <a:lnTo>
                  <a:pt x="344" y="2013"/>
                </a:lnTo>
                <a:lnTo>
                  <a:pt x="351" y="2013"/>
                </a:lnTo>
                <a:lnTo>
                  <a:pt x="351" y="2006"/>
                </a:lnTo>
                <a:lnTo>
                  <a:pt x="357" y="2006"/>
                </a:lnTo>
                <a:lnTo>
                  <a:pt x="357" y="2000"/>
                </a:lnTo>
                <a:lnTo>
                  <a:pt x="371" y="2000"/>
                </a:lnTo>
                <a:lnTo>
                  <a:pt x="371" y="1993"/>
                </a:lnTo>
                <a:lnTo>
                  <a:pt x="377" y="1993"/>
                </a:lnTo>
                <a:lnTo>
                  <a:pt x="377" y="1986"/>
                </a:lnTo>
                <a:lnTo>
                  <a:pt x="384" y="1986"/>
                </a:lnTo>
                <a:lnTo>
                  <a:pt x="391" y="1986"/>
                </a:lnTo>
                <a:lnTo>
                  <a:pt x="391" y="1980"/>
                </a:lnTo>
                <a:lnTo>
                  <a:pt x="391" y="1973"/>
                </a:lnTo>
                <a:lnTo>
                  <a:pt x="398" y="1973"/>
                </a:lnTo>
                <a:lnTo>
                  <a:pt x="404" y="1973"/>
                </a:lnTo>
                <a:lnTo>
                  <a:pt x="404" y="1966"/>
                </a:lnTo>
                <a:lnTo>
                  <a:pt x="411" y="1966"/>
                </a:lnTo>
                <a:lnTo>
                  <a:pt x="418" y="1966"/>
                </a:lnTo>
                <a:lnTo>
                  <a:pt x="418" y="1960"/>
                </a:lnTo>
                <a:lnTo>
                  <a:pt x="425" y="1960"/>
                </a:lnTo>
                <a:lnTo>
                  <a:pt x="431" y="1960"/>
                </a:lnTo>
                <a:lnTo>
                  <a:pt x="431" y="1946"/>
                </a:lnTo>
                <a:lnTo>
                  <a:pt x="438" y="1946"/>
                </a:lnTo>
                <a:lnTo>
                  <a:pt x="438" y="1940"/>
                </a:lnTo>
                <a:lnTo>
                  <a:pt x="445" y="1940"/>
                </a:lnTo>
                <a:lnTo>
                  <a:pt x="452" y="1940"/>
                </a:lnTo>
                <a:lnTo>
                  <a:pt x="452" y="1933"/>
                </a:lnTo>
                <a:lnTo>
                  <a:pt x="458" y="1933"/>
                </a:lnTo>
                <a:lnTo>
                  <a:pt x="458" y="1926"/>
                </a:lnTo>
                <a:lnTo>
                  <a:pt x="472" y="1926"/>
                </a:lnTo>
                <a:lnTo>
                  <a:pt x="478" y="1926"/>
                </a:lnTo>
                <a:lnTo>
                  <a:pt x="478" y="1920"/>
                </a:lnTo>
                <a:lnTo>
                  <a:pt x="478" y="1913"/>
                </a:lnTo>
                <a:lnTo>
                  <a:pt x="492" y="1913"/>
                </a:lnTo>
                <a:lnTo>
                  <a:pt x="492" y="1907"/>
                </a:lnTo>
                <a:lnTo>
                  <a:pt x="492" y="1900"/>
                </a:lnTo>
                <a:lnTo>
                  <a:pt x="499" y="1900"/>
                </a:lnTo>
                <a:lnTo>
                  <a:pt x="499" y="1893"/>
                </a:lnTo>
                <a:lnTo>
                  <a:pt x="505" y="1893"/>
                </a:lnTo>
                <a:lnTo>
                  <a:pt x="505" y="1887"/>
                </a:lnTo>
                <a:lnTo>
                  <a:pt x="512" y="1887"/>
                </a:lnTo>
                <a:lnTo>
                  <a:pt x="512" y="1880"/>
                </a:lnTo>
                <a:lnTo>
                  <a:pt x="519" y="1880"/>
                </a:lnTo>
                <a:lnTo>
                  <a:pt x="532" y="1880"/>
                </a:lnTo>
                <a:lnTo>
                  <a:pt x="532" y="1873"/>
                </a:lnTo>
                <a:lnTo>
                  <a:pt x="539" y="1873"/>
                </a:lnTo>
                <a:lnTo>
                  <a:pt x="539" y="1867"/>
                </a:lnTo>
                <a:lnTo>
                  <a:pt x="546" y="1867"/>
                </a:lnTo>
                <a:lnTo>
                  <a:pt x="553" y="1867"/>
                </a:lnTo>
                <a:lnTo>
                  <a:pt x="553" y="1860"/>
                </a:lnTo>
                <a:lnTo>
                  <a:pt x="559" y="1860"/>
                </a:lnTo>
                <a:lnTo>
                  <a:pt x="566" y="1860"/>
                </a:lnTo>
                <a:lnTo>
                  <a:pt x="573" y="1860"/>
                </a:lnTo>
                <a:lnTo>
                  <a:pt x="573" y="1853"/>
                </a:lnTo>
                <a:lnTo>
                  <a:pt x="573" y="1847"/>
                </a:lnTo>
                <a:lnTo>
                  <a:pt x="579" y="1847"/>
                </a:lnTo>
                <a:lnTo>
                  <a:pt x="579" y="1840"/>
                </a:lnTo>
                <a:lnTo>
                  <a:pt x="586" y="1840"/>
                </a:lnTo>
                <a:lnTo>
                  <a:pt x="586" y="1833"/>
                </a:lnTo>
                <a:lnTo>
                  <a:pt x="593" y="1833"/>
                </a:lnTo>
                <a:lnTo>
                  <a:pt x="613" y="1833"/>
                </a:lnTo>
                <a:lnTo>
                  <a:pt x="613" y="1827"/>
                </a:lnTo>
                <a:lnTo>
                  <a:pt x="613" y="1820"/>
                </a:lnTo>
                <a:lnTo>
                  <a:pt x="620" y="1820"/>
                </a:lnTo>
                <a:lnTo>
                  <a:pt x="620" y="1814"/>
                </a:lnTo>
                <a:lnTo>
                  <a:pt x="627" y="1814"/>
                </a:lnTo>
                <a:lnTo>
                  <a:pt x="633" y="1814"/>
                </a:lnTo>
                <a:lnTo>
                  <a:pt x="640" y="1814"/>
                </a:lnTo>
                <a:lnTo>
                  <a:pt x="640" y="1807"/>
                </a:lnTo>
                <a:lnTo>
                  <a:pt x="640" y="1800"/>
                </a:lnTo>
                <a:lnTo>
                  <a:pt x="647" y="1800"/>
                </a:lnTo>
                <a:lnTo>
                  <a:pt x="653" y="1800"/>
                </a:lnTo>
                <a:lnTo>
                  <a:pt x="653" y="1794"/>
                </a:lnTo>
                <a:lnTo>
                  <a:pt x="667" y="1794"/>
                </a:lnTo>
                <a:lnTo>
                  <a:pt x="674" y="1794"/>
                </a:lnTo>
                <a:lnTo>
                  <a:pt x="687" y="1794"/>
                </a:lnTo>
                <a:lnTo>
                  <a:pt x="687" y="1787"/>
                </a:lnTo>
                <a:lnTo>
                  <a:pt x="694" y="1787"/>
                </a:lnTo>
                <a:lnTo>
                  <a:pt x="701" y="1787"/>
                </a:lnTo>
                <a:lnTo>
                  <a:pt x="701" y="1780"/>
                </a:lnTo>
                <a:lnTo>
                  <a:pt x="701" y="1774"/>
                </a:lnTo>
                <a:lnTo>
                  <a:pt x="707" y="1774"/>
                </a:lnTo>
                <a:lnTo>
                  <a:pt x="714" y="1774"/>
                </a:lnTo>
                <a:lnTo>
                  <a:pt x="714" y="1767"/>
                </a:lnTo>
                <a:lnTo>
                  <a:pt x="721" y="1767"/>
                </a:lnTo>
                <a:lnTo>
                  <a:pt x="721" y="1760"/>
                </a:lnTo>
                <a:lnTo>
                  <a:pt x="728" y="1760"/>
                </a:lnTo>
                <a:lnTo>
                  <a:pt x="728" y="1754"/>
                </a:lnTo>
                <a:lnTo>
                  <a:pt x="734" y="1754"/>
                </a:lnTo>
                <a:lnTo>
                  <a:pt x="734" y="1747"/>
                </a:lnTo>
                <a:lnTo>
                  <a:pt x="734" y="1740"/>
                </a:lnTo>
                <a:lnTo>
                  <a:pt x="741" y="1740"/>
                </a:lnTo>
                <a:lnTo>
                  <a:pt x="741" y="1734"/>
                </a:lnTo>
                <a:lnTo>
                  <a:pt x="748" y="1734"/>
                </a:lnTo>
                <a:lnTo>
                  <a:pt x="748" y="1727"/>
                </a:lnTo>
                <a:lnTo>
                  <a:pt x="754" y="1727"/>
                </a:lnTo>
                <a:lnTo>
                  <a:pt x="754" y="1714"/>
                </a:lnTo>
                <a:lnTo>
                  <a:pt x="761" y="1714"/>
                </a:lnTo>
                <a:lnTo>
                  <a:pt x="761" y="1707"/>
                </a:lnTo>
                <a:lnTo>
                  <a:pt x="768" y="1707"/>
                </a:lnTo>
                <a:lnTo>
                  <a:pt x="768" y="1701"/>
                </a:lnTo>
                <a:lnTo>
                  <a:pt x="775" y="1701"/>
                </a:lnTo>
                <a:lnTo>
                  <a:pt x="788" y="1701"/>
                </a:lnTo>
                <a:lnTo>
                  <a:pt x="788" y="1694"/>
                </a:lnTo>
                <a:lnTo>
                  <a:pt x="795" y="1694"/>
                </a:lnTo>
                <a:lnTo>
                  <a:pt x="795" y="1687"/>
                </a:lnTo>
                <a:lnTo>
                  <a:pt x="802" y="1687"/>
                </a:lnTo>
                <a:lnTo>
                  <a:pt x="802" y="1681"/>
                </a:lnTo>
                <a:lnTo>
                  <a:pt x="808" y="1681"/>
                </a:lnTo>
                <a:lnTo>
                  <a:pt x="808" y="1674"/>
                </a:lnTo>
                <a:lnTo>
                  <a:pt x="808" y="1667"/>
                </a:lnTo>
                <a:lnTo>
                  <a:pt x="815" y="1667"/>
                </a:lnTo>
                <a:lnTo>
                  <a:pt x="815" y="1661"/>
                </a:lnTo>
                <a:lnTo>
                  <a:pt x="822" y="1661"/>
                </a:lnTo>
                <a:lnTo>
                  <a:pt x="822" y="1654"/>
                </a:lnTo>
                <a:lnTo>
                  <a:pt x="829" y="1654"/>
                </a:lnTo>
                <a:lnTo>
                  <a:pt x="829" y="1647"/>
                </a:lnTo>
                <a:lnTo>
                  <a:pt x="835" y="1647"/>
                </a:lnTo>
                <a:lnTo>
                  <a:pt x="835" y="1641"/>
                </a:lnTo>
                <a:lnTo>
                  <a:pt x="842" y="1641"/>
                </a:lnTo>
                <a:lnTo>
                  <a:pt x="842" y="1634"/>
                </a:lnTo>
                <a:lnTo>
                  <a:pt x="849" y="1634"/>
                </a:lnTo>
                <a:lnTo>
                  <a:pt x="849" y="1628"/>
                </a:lnTo>
                <a:lnTo>
                  <a:pt x="855" y="1628"/>
                </a:lnTo>
                <a:lnTo>
                  <a:pt x="855" y="1621"/>
                </a:lnTo>
                <a:lnTo>
                  <a:pt x="862" y="1621"/>
                </a:lnTo>
                <a:lnTo>
                  <a:pt x="862" y="1614"/>
                </a:lnTo>
                <a:lnTo>
                  <a:pt x="869" y="1614"/>
                </a:lnTo>
                <a:lnTo>
                  <a:pt x="869" y="1608"/>
                </a:lnTo>
                <a:lnTo>
                  <a:pt x="876" y="1608"/>
                </a:lnTo>
                <a:lnTo>
                  <a:pt x="876" y="1601"/>
                </a:lnTo>
                <a:lnTo>
                  <a:pt x="876" y="1594"/>
                </a:lnTo>
                <a:lnTo>
                  <a:pt x="882" y="1594"/>
                </a:lnTo>
                <a:lnTo>
                  <a:pt x="889" y="1594"/>
                </a:lnTo>
                <a:lnTo>
                  <a:pt x="889" y="1588"/>
                </a:lnTo>
                <a:lnTo>
                  <a:pt x="896" y="1588"/>
                </a:lnTo>
                <a:lnTo>
                  <a:pt x="896" y="1581"/>
                </a:lnTo>
                <a:lnTo>
                  <a:pt x="896" y="1574"/>
                </a:lnTo>
                <a:lnTo>
                  <a:pt x="909" y="1574"/>
                </a:lnTo>
                <a:lnTo>
                  <a:pt x="909" y="1568"/>
                </a:lnTo>
                <a:lnTo>
                  <a:pt x="909" y="1561"/>
                </a:lnTo>
                <a:lnTo>
                  <a:pt x="916" y="1561"/>
                </a:lnTo>
                <a:lnTo>
                  <a:pt x="943" y="1561"/>
                </a:lnTo>
                <a:lnTo>
                  <a:pt x="943" y="1554"/>
                </a:lnTo>
                <a:lnTo>
                  <a:pt x="950" y="1554"/>
                </a:lnTo>
                <a:lnTo>
                  <a:pt x="963" y="1554"/>
                </a:lnTo>
                <a:lnTo>
                  <a:pt x="963" y="1548"/>
                </a:lnTo>
                <a:lnTo>
                  <a:pt x="970" y="1548"/>
                </a:lnTo>
                <a:lnTo>
                  <a:pt x="983" y="1548"/>
                </a:lnTo>
                <a:lnTo>
                  <a:pt x="983" y="1541"/>
                </a:lnTo>
                <a:lnTo>
                  <a:pt x="990" y="1541"/>
                </a:lnTo>
                <a:lnTo>
                  <a:pt x="997" y="1541"/>
                </a:lnTo>
                <a:lnTo>
                  <a:pt x="997" y="1534"/>
                </a:lnTo>
                <a:lnTo>
                  <a:pt x="1004" y="1534"/>
                </a:lnTo>
                <a:lnTo>
                  <a:pt x="1017" y="1534"/>
                </a:lnTo>
                <a:lnTo>
                  <a:pt x="1017" y="1528"/>
                </a:lnTo>
                <a:lnTo>
                  <a:pt x="1024" y="1528"/>
                </a:lnTo>
                <a:lnTo>
                  <a:pt x="1024" y="1521"/>
                </a:lnTo>
                <a:lnTo>
                  <a:pt x="1031" y="1521"/>
                </a:lnTo>
                <a:lnTo>
                  <a:pt x="1031" y="1515"/>
                </a:lnTo>
                <a:lnTo>
                  <a:pt x="1037" y="1515"/>
                </a:lnTo>
                <a:lnTo>
                  <a:pt x="1037" y="1508"/>
                </a:lnTo>
                <a:lnTo>
                  <a:pt x="1051" y="1508"/>
                </a:lnTo>
                <a:lnTo>
                  <a:pt x="1057" y="1508"/>
                </a:lnTo>
                <a:lnTo>
                  <a:pt x="1078" y="1508"/>
                </a:lnTo>
                <a:lnTo>
                  <a:pt x="1078" y="1501"/>
                </a:lnTo>
                <a:lnTo>
                  <a:pt x="1084" y="1501"/>
                </a:lnTo>
                <a:lnTo>
                  <a:pt x="1084" y="1495"/>
                </a:lnTo>
                <a:lnTo>
                  <a:pt x="1091" y="1495"/>
                </a:lnTo>
                <a:lnTo>
                  <a:pt x="1091" y="1488"/>
                </a:lnTo>
                <a:lnTo>
                  <a:pt x="1098" y="1488"/>
                </a:lnTo>
                <a:lnTo>
                  <a:pt x="1098" y="1481"/>
                </a:lnTo>
                <a:lnTo>
                  <a:pt x="1118" y="1481"/>
                </a:lnTo>
                <a:lnTo>
                  <a:pt x="1118" y="1475"/>
                </a:lnTo>
                <a:lnTo>
                  <a:pt x="1125" y="1475"/>
                </a:lnTo>
                <a:lnTo>
                  <a:pt x="1138" y="1475"/>
                </a:lnTo>
                <a:lnTo>
                  <a:pt x="1152" y="1475"/>
                </a:lnTo>
                <a:lnTo>
                  <a:pt x="1152" y="1468"/>
                </a:lnTo>
                <a:lnTo>
                  <a:pt x="1165" y="1468"/>
                </a:lnTo>
                <a:lnTo>
                  <a:pt x="1172" y="1468"/>
                </a:lnTo>
                <a:lnTo>
                  <a:pt x="1172" y="1461"/>
                </a:lnTo>
                <a:lnTo>
                  <a:pt x="1179" y="1461"/>
                </a:lnTo>
                <a:lnTo>
                  <a:pt x="1179" y="1455"/>
                </a:lnTo>
                <a:lnTo>
                  <a:pt x="1185" y="1455"/>
                </a:lnTo>
                <a:lnTo>
                  <a:pt x="1199" y="1455"/>
                </a:lnTo>
                <a:lnTo>
                  <a:pt x="1199" y="1448"/>
                </a:lnTo>
                <a:lnTo>
                  <a:pt x="1206" y="1448"/>
                </a:lnTo>
                <a:lnTo>
                  <a:pt x="1206" y="1441"/>
                </a:lnTo>
                <a:lnTo>
                  <a:pt x="1212" y="1441"/>
                </a:lnTo>
                <a:lnTo>
                  <a:pt x="1212" y="1435"/>
                </a:lnTo>
                <a:lnTo>
                  <a:pt x="1219" y="1435"/>
                </a:lnTo>
                <a:lnTo>
                  <a:pt x="1226" y="1435"/>
                </a:lnTo>
                <a:lnTo>
                  <a:pt x="1226" y="1428"/>
                </a:lnTo>
                <a:lnTo>
                  <a:pt x="1232" y="1428"/>
                </a:lnTo>
                <a:lnTo>
                  <a:pt x="1239" y="1428"/>
                </a:lnTo>
                <a:lnTo>
                  <a:pt x="1239" y="1422"/>
                </a:lnTo>
                <a:lnTo>
                  <a:pt x="1246" y="1422"/>
                </a:lnTo>
                <a:lnTo>
                  <a:pt x="1253" y="1422"/>
                </a:lnTo>
                <a:lnTo>
                  <a:pt x="1253" y="1415"/>
                </a:lnTo>
                <a:lnTo>
                  <a:pt x="1259" y="1415"/>
                </a:lnTo>
                <a:lnTo>
                  <a:pt x="1259" y="1408"/>
                </a:lnTo>
                <a:lnTo>
                  <a:pt x="1266" y="1408"/>
                </a:lnTo>
                <a:lnTo>
                  <a:pt x="1273" y="1408"/>
                </a:lnTo>
                <a:lnTo>
                  <a:pt x="1273" y="1402"/>
                </a:lnTo>
                <a:lnTo>
                  <a:pt x="1280" y="1402"/>
                </a:lnTo>
                <a:lnTo>
                  <a:pt x="1280" y="1395"/>
                </a:lnTo>
                <a:lnTo>
                  <a:pt x="1280" y="1388"/>
                </a:lnTo>
                <a:lnTo>
                  <a:pt x="1286" y="1388"/>
                </a:lnTo>
                <a:lnTo>
                  <a:pt x="1293" y="1388"/>
                </a:lnTo>
                <a:lnTo>
                  <a:pt x="1293" y="1382"/>
                </a:lnTo>
                <a:lnTo>
                  <a:pt x="1300" y="1382"/>
                </a:lnTo>
                <a:lnTo>
                  <a:pt x="1307" y="1382"/>
                </a:lnTo>
                <a:lnTo>
                  <a:pt x="1307" y="1375"/>
                </a:lnTo>
                <a:lnTo>
                  <a:pt x="1313" y="1375"/>
                </a:lnTo>
                <a:lnTo>
                  <a:pt x="1313" y="1368"/>
                </a:lnTo>
                <a:lnTo>
                  <a:pt x="1320" y="1368"/>
                </a:lnTo>
                <a:lnTo>
                  <a:pt x="1340" y="1368"/>
                </a:lnTo>
                <a:lnTo>
                  <a:pt x="1340" y="1362"/>
                </a:lnTo>
                <a:lnTo>
                  <a:pt x="1347" y="1362"/>
                </a:lnTo>
                <a:lnTo>
                  <a:pt x="1367" y="1362"/>
                </a:lnTo>
                <a:lnTo>
                  <a:pt x="1367" y="1355"/>
                </a:lnTo>
                <a:lnTo>
                  <a:pt x="1374" y="1355"/>
                </a:lnTo>
                <a:lnTo>
                  <a:pt x="1374" y="1348"/>
                </a:lnTo>
                <a:lnTo>
                  <a:pt x="1381" y="1348"/>
                </a:lnTo>
                <a:lnTo>
                  <a:pt x="1387" y="1348"/>
                </a:lnTo>
                <a:lnTo>
                  <a:pt x="1387" y="1342"/>
                </a:lnTo>
                <a:lnTo>
                  <a:pt x="1401" y="1342"/>
                </a:lnTo>
                <a:lnTo>
                  <a:pt x="1401" y="1335"/>
                </a:lnTo>
                <a:lnTo>
                  <a:pt x="1408" y="1335"/>
                </a:lnTo>
                <a:lnTo>
                  <a:pt x="1414" y="1335"/>
                </a:lnTo>
                <a:lnTo>
                  <a:pt x="1414" y="1329"/>
                </a:lnTo>
                <a:lnTo>
                  <a:pt x="1421" y="1329"/>
                </a:lnTo>
                <a:lnTo>
                  <a:pt x="1421" y="1322"/>
                </a:lnTo>
                <a:lnTo>
                  <a:pt x="1428" y="1322"/>
                </a:lnTo>
                <a:lnTo>
                  <a:pt x="1434" y="1322"/>
                </a:lnTo>
                <a:lnTo>
                  <a:pt x="1441" y="1322"/>
                </a:lnTo>
                <a:lnTo>
                  <a:pt x="1441" y="1315"/>
                </a:lnTo>
                <a:lnTo>
                  <a:pt x="1441" y="1309"/>
                </a:lnTo>
                <a:lnTo>
                  <a:pt x="1448" y="1309"/>
                </a:lnTo>
                <a:lnTo>
                  <a:pt x="1455" y="1309"/>
                </a:lnTo>
                <a:lnTo>
                  <a:pt x="1455" y="1302"/>
                </a:lnTo>
                <a:lnTo>
                  <a:pt x="1461" y="1302"/>
                </a:lnTo>
                <a:lnTo>
                  <a:pt x="1461" y="1295"/>
                </a:lnTo>
                <a:lnTo>
                  <a:pt x="1468" y="1295"/>
                </a:lnTo>
                <a:lnTo>
                  <a:pt x="1475" y="1295"/>
                </a:lnTo>
                <a:lnTo>
                  <a:pt x="1488" y="1295"/>
                </a:lnTo>
                <a:lnTo>
                  <a:pt x="1488" y="1289"/>
                </a:lnTo>
                <a:lnTo>
                  <a:pt x="1495" y="1289"/>
                </a:lnTo>
                <a:lnTo>
                  <a:pt x="1502" y="1289"/>
                </a:lnTo>
                <a:lnTo>
                  <a:pt x="1502" y="1282"/>
                </a:lnTo>
                <a:lnTo>
                  <a:pt x="1515" y="1282"/>
                </a:lnTo>
                <a:lnTo>
                  <a:pt x="1515" y="1275"/>
                </a:lnTo>
                <a:lnTo>
                  <a:pt x="1522" y="1275"/>
                </a:lnTo>
                <a:lnTo>
                  <a:pt x="1522" y="1269"/>
                </a:lnTo>
                <a:lnTo>
                  <a:pt x="1529" y="1269"/>
                </a:lnTo>
                <a:lnTo>
                  <a:pt x="1529" y="1262"/>
                </a:lnTo>
                <a:lnTo>
                  <a:pt x="1542" y="1262"/>
                </a:lnTo>
                <a:lnTo>
                  <a:pt x="1542" y="1255"/>
                </a:lnTo>
                <a:lnTo>
                  <a:pt x="1549" y="1255"/>
                </a:lnTo>
                <a:lnTo>
                  <a:pt x="1549" y="1249"/>
                </a:lnTo>
                <a:lnTo>
                  <a:pt x="1556" y="1249"/>
                </a:lnTo>
                <a:lnTo>
                  <a:pt x="1562" y="1249"/>
                </a:lnTo>
                <a:lnTo>
                  <a:pt x="1562" y="1242"/>
                </a:lnTo>
                <a:lnTo>
                  <a:pt x="1562" y="1236"/>
                </a:lnTo>
                <a:lnTo>
                  <a:pt x="1569" y="1236"/>
                </a:lnTo>
                <a:lnTo>
                  <a:pt x="1576" y="1236"/>
                </a:lnTo>
                <a:lnTo>
                  <a:pt x="1589" y="1236"/>
                </a:lnTo>
                <a:lnTo>
                  <a:pt x="1589" y="1229"/>
                </a:lnTo>
                <a:lnTo>
                  <a:pt x="1603" y="1229"/>
                </a:lnTo>
                <a:lnTo>
                  <a:pt x="1609" y="1229"/>
                </a:lnTo>
                <a:lnTo>
                  <a:pt x="1609" y="1222"/>
                </a:lnTo>
                <a:lnTo>
                  <a:pt x="1616" y="1222"/>
                </a:lnTo>
                <a:lnTo>
                  <a:pt x="1623" y="1222"/>
                </a:lnTo>
                <a:lnTo>
                  <a:pt x="1623" y="1216"/>
                </a:lnTo>
                <a:lnTo>
                  <a:pt x="1643" y="1216"/>
                </a:lnTo>
                <a:lnTo>
                  <a:pt x="1650" y="1216"/>
                </a:lnTo>
                <a:lnTo>
                  <a:pt x="1650" y="1209"/>
                </a:lnTo>
                <a:lnTo>
                  <a:pt x="1657" y="1209"/>
                </a:lnTo>
                <a:lnTo>
                  <a:pt x="1663" y="1209"/>
                </a:lnTo>
                <a:lnTo>
                  <a:pt x="1663" y="1202"/>
                </a:lnTo>
                <a:lnTo>
                  <a:pt x="1663" y="1196"/>
                </a:lnTo>
                <a:lnTo>
                  <a:pt x="1670" y="1196"/>
                </a:lnTo>
                <a:lnTo>
                  <a:pt x="1677" y="1196"/>
                </a:lnTo>
                <a:lnTo>
                  <a:pt x="1677" y="1189"/>
                </a:lnTo>
                <a:lnTo>
                  <a:pt x="1684" y="1189"/>
                </a:lnTo>
                <a:lnTo>
                  <a:pt x="1684" y="1182"/>
                </a:lnTo>
                <a:lnTo>
                  <a:pt x="1690" y="1182"/>
                </a:lnTo>
                <a:lnTo>
                  <a:pt x="1690" y="1176"/>
                </a:lnTo>
                <a:lnTo>
                  <a:pt x="1697" y="1176"/>
                </a:lnTo>
                <a:lnTo>
                  <a:pt x="1697" y="1169"/>
                </a:lnTo>
                <a:lnTo>
                  <a:pt x="1704" y="1169"/>
                </a:lnTo>
                <a:lnTo>
                  <a:pt x="1710" y="1169"/>
                </a:lnTo>
                <a:lnTo>
                  <a:pt x="1710" y="1162"/>
                </a:lnTo>
                <a:lnTo>
                  <a:pt x="1710" y="1156"/>
                </a:lnTo>
                <a:lnTo>
                  <a:pt x="1717" y="1156"/>
                </a:lnTo>
                <a:lnTo>
                  <a:pt x="1717" y="1149"/>
                </a:lnTo>
                <a:lnTo>
                  <a:pt x="1731" y="1149"/>
                </a:lnTo>
                <a:lnTo>
                  <a:pt x="1737" y="1149"/>
                </a:lnTo>
                <a:lnTo>
                  <a:pt x="1737" y="1143"/>
                </a:lnTo>
                <a:lnTo>
                  <a:pt x="1751" y="1143"/>
                </a:lnTo>
                <a:lnTo>
                  <a:pt x="1758" y="1143"/>
                </a:lnTo>
                <a:lnTo>
                  <a:pt x="1758" y="1136"/>
                </a:lnTo>
                <a:lnTo>
                  <a:pt x="1764" y="1136"/>
                </a:lnTo>
                <a:lnTo>
                  <a:pt x="1764" y="1129"/>
                </a:lnTo>
                <a:lnTo>
                  <a:pt x="1764" y="1123"/>
                </a:lnTo>
                <a:lnTo>
                  <a:pt x="1771" y="1123"/>
                </a:lnTo>
                <a:lnTo>
                  <a:pt x="1771" y="1116"/>
                </a:lnTo>
                <a:lnTo>
                  <a:pt x="1778" y="1116"/>
                </a:lnTo>
                <a:lnTo>
                  <a:pt x="1785" y="1116"/>
                </a:lnTo>
                <a:lnTo>
                  <a:pt x="1785" y="1109"/>
                </a:lnTo>
                <a:lnTo>
                  <a:pt x="1798" y="1109"/>
                </a:lnTo>
                <a:lnTo>
                  <a:pt x="1798" y="1103"/>
                </a:lnTo>
                <a:lnTo>
                  <a:pt x="1811" y="1103"/>
                </a:lnTo>
                <a:lnTo>
                  <a:pt x="1811" y="1096"/>
                </a:lnTo>
                <a:lnTo>
                  <a:pt x="1825" y="1096"/>
                </a:lnTo>
                <a:lnTo>
                  <a:pt x="1825" y="1089"/>
                </a:lnTo>
                <a:lnTo>
                  <a:pt x="1832" y="1089"/>
                </a:lnTo>
                <a:lnTo>
                  <a:pt x="1838" y="1089"/>
                </a:lnTo>
                <a:lnTo>
                  <a:pt x="1838" y="1083"/>
                </a:lnTo>
                <a:lnTo>
                  <a:pt x="1845" y="1083"/>
                </a:lnTo>
                <a:lnTo>
                  <a:pt x="1845" y="1076"/>
                </a:lnTo>
                <a:lnTo>
                  <a:pt x="1852" y="1076"/>
                </a:lnTo>
                <a:lnTo>
                  <a:pt x="1852" y="1069"/>
                </a:lnTo>
                <a:lnTo>
                  <a:pt x="1859" y="1069"/>
                </a:lnTo>
                <a:lnTo>
                  <a:pt x="1859" y="1063"/>
                </a:lnTo>
                <a:lnTo>
                  <a:pt x="1865" y="1063"/>
                </a:lnTo>
                <a:lnTo>
                  <a:pt x="1872" y="1063"/>
                </a:lnTo>
                <a:lnTo>
                  <a:pt x="1872" y="1056"/>
                </a:lnTo>
                <a:lnTo>
                  <a:pt x="1879" y="1056"/>
                </a:lnTo>
                <a:lnTo>
                  <a:pt x="1879" y="1050"/>
                </a:lnTo>
                <a:lnTo>
                  <a:pt x="1886" y="1050"/>
                </a:lnTo>
                <a:lnTo>
                  <a:pt x="1886" y="1043"/>
                </a:lnTo>
                <a:lnTo>
                  <a:pt x="1892" y="1043"/>
                </a:lnTo>
                <a:lnTo>
                  <a:pt x="1892" y="1036"/>
                </a:lnTo>
                <a:lnTo>
                  <a:pt x="1899" y="1036"/>
                </a:lnTo>
                <a:lnTo>
                  <a:pt x="1919" y="1036"/>
                </a:lnTo>
                <a:lnTo>
                  <a:pt x="1919" y="1030"/>
                </a:lnTo>
                <a:lnTo>
                  <a:pt x="1926" y="1030"/>
                </a:lnTo>
                <a:lnTo>
                  <a:pt x="1933" y="1030"/>
                </a:lnTo>
                <a:lnTo>
                  <a:pt x="1933" y="1023"/>
                </a:lnTo>
                <a:lnTo>
                  <a:pt x="1939" y="1023"/>
                </a:lnTo>
                <a:lnTo>
                  <a:pt x="1946" y="1023"/>
                </a:lnTo>
                <a:lnTo>
                  <a:pt x="1946" y="1016"/>
                </a:lnTo>
                <a:lnTo>
                  <a:pt x="1953" y="1016"/>
                </a:lnTo>
                <a:lnTo>
                  <a:pt x="1980" y="1016"/>
                </a:lnTo>
                <a:lnTo>
                  <a:pt x="1980" y="1010"/>
                </a:lnTo>
                <a:lnTo>
                  <a:pt x="1986" y="1010"/>
                </a:lnTo>
                <a:lnTo>
                  <a:pt x="1993" y="1010"/>
                </a:lnTo>
                <a:lnTo>
                  <a:pt x="1993" y="990"/>
                </a:lnTo>
                <a:lnTo>
                  <a:pt x="2007" y="990"/>
                </a:lnTo>
                <a:lnTo>
                  <a:pt x="2013" y="990"/>
                </a:lnTo>
                <a:lnTo>
                  <a:pt x="2020" y="990"/>
                </a:lnTo>
                <a:lnTo>
                  <a:pt x="2020" y="983"/>
                </a:lnTo>
                <a:lnTo>
                  <a:pt x="2020" y="976"/>
                </a:lnTo>
                <a:lnTo>
                  <a:pt x="2027" y="976"/>
                </a:lnTo>
                <a:lnTo>
                  <a:pt x="2034" y="976"/>
                </a:lnTo>
                <a:lnTo>
                  <a:pt x="2034" y="970"/>
                </a:lnTo>
                <a:lnTo>
                  <a:pt x="2047" y="970"/>
                </a:lnTo>
                <a:lnTo>
                  <a:pt x="2054" y="970"/>
                </a:lnTo>
                <a:lnTo>
                  <a:pt x="2054" y="963"/>
                </a:lnTo>
                <a:lnTo>
                  <a:pt x="2067" y="963"/>
                </a:lnTo>
                <a:lnTo>
                  <a:pt x="2067" y="956"/>
                </a:lnTo>
                <a:lnTo>
                  <a:pt x="2074" y="956"/>
                </a:lnTo>
                <a:lnTo>
                  <a:pt x="2074" y="950"/>
                </a:lnTo>
                <a:lnTo>
                  <a:pt x="2081" y="950"/>
                </a:lnTo>
                <a:lnTo>
                  <a:pt x="2087" y="950"/>
                </a:lnTo>
                <a:lnTo>
                  <a:pt x="2087" y="937"/>
                </a:lnTo>
                <a:lnTo>
                  <a:pt x="2094" y="937"/>
                </a:lnTo>
                <a:lnTo>
                  <a:pt x="2094" y="930"/>
                </a:lnTo>
                <a:lnTo>
                  <a:pt x="2108" y="930"/>
                </a:lnTo>
                <a:lnTo>
                  <a:pt x="2114" y="930"/>
                </a:lnTo>
                <a:lnTo>
                  <a:pt x="2114" y="923"/>
                </a:lnTo>
                <a:lnTo>
                  <a:pt x="2121" y="923"/>
                </a:lnTo>
                <a:lnTo>
                  <a:pt x="2128" y="923"/>
                </a:lnTo>
                <a:lnTo>
                  <a:pt x="2128" y="917"/>
                </a:lnTo>
                <a:lnTo>
                  <a:pt x="2135" y="917"/>
                </a:lnTo>
                <a:lnTo>
                  <a:pt x="2141" y="917"/>
                </a:lnTo>
                <a:lnTo>
                  <a:pt x="2141" y="910"/>
                </a:lnTo>
                <a:lnTo>
                  <a:pt x="2148" y="910"/>
                </a:lnTo>
                <a:lnTo>
                  <a:pt x="2148" y="903"/>
                </a:lnTo>
                <a:lnTo>
                  <a:pt x="2162" y="903"/>
                </a:lnTo>
                <a:lnTo>
                  <a:pt x="2168" y="903"/>
                </a:lnTo>
                <a:lnTo>
                  <a:pt x="2168" y="897"/>
                </a:lnTo>
                <a:lnTo>
                  <a:pt x="2168" y="890"/>
                </a:lnTo>
                <a:lnTo>
                  <a:pt x="2175" y="890"/>
                </a:lnTo>
                <a:lnTo>
                  <a:pt x="2175" y="883"/>
                </a:lnTo>
                <a:lnTo>
                  <a:pt x="2182" y="883"/>
                </a:lnTo>
                <a:lnTo>
                  <a:pt x="2182" y="877"/>
                </a:lnTo>
                <a:lnTo>
                  <a:pt x="2195" y="877"/>
                </a:lnTo>
                <a:lnTo>
                  <a:pt x="2195" y="870"/>
                </a:lnTo>
                <a:lnTo>
                  <a:pt x="2202" y="870"/>
                </a:lnTo>
                <a:lnTo>
                  <a:pt x="2202" y="857"/>
                </a:lnTo>
                <a:lnTo>
                  <a:pt x="2209" y="857"/>
                </a:lnTo>
                <a:lnTo>
                  <a:pt x="2209" y="850"/>
                </a:lnTo>
                <a:lnTo>
                  <a:pt x="2229" y="850"/>
                </a:lnTo>
                <a:lnTo>
                  <a:pt x="2236" y="850"/>
                </a:lnTo>
                <a:lnTo>
                  <a:pt x="2236" y="844"/>
                </a:lnTo>
                <a:lnTo>
                  <a:pt x="2242" y="844"/>
                </a:lnTo>
                <a:lnTo>
                  <a:pt x="2242" y="837"/>
                </a:lnTo>
                <a:lnTo>
                  <a:pt x="2249" y="837"/>
                </a:lnTo>
                <a:lnTo>
                  <a:pt x="2256" y="837"/>
                </a:lnTo>
                <a:lnTo>
                  <a:pt x="2256" y="830"/>
                </a:lnTo>
                <a:lnTo>
                  <a:pt x="2256" y="824"/>
                </a:lnTo>
                <a:lnTo>
                  <a:pt x="2263" y="824"/>
                </a:lnTo>
                <a:lnTo>
                  <a:pt x="2269" y="824"/>
                </a:lnTo>
                <a:lnTo>
                  <a:pt x="2269" y="817"/>
                </a:lnTo>
                <a:lnTo>
                  <a:pt x="2269" y="810"/>
                </a:lnTo>
                <a:lnTo>
                  <a:pt x="2276" y="810"/>
                </a:lnTo>
                <a:lnTo>
                  <a:pt x="2283" y="810"/>
                </a:lnTo>
                <a:lnTo>
                  <a:pt x="2283" y="804"/>
                </a:lnTo>
                <a:lnTo>
                  <a:pt x="2283" y="797"/>
                </a:lnTo>
                <a:lnTo>
                  <a:pt x="2296" y="797"/>
                </a:lnTo>
                <a:lnTo>
                  <a:pt x="2296" y="790"/>
                </a:lnTo>
                <a:lnTo>
                  <a:pt x="2310" y="790"/>
                </a:lnTo>
                <a:lnTo>
                  <a:pt x="2310" y="784"/>
                </a:lnTo>
                <a:lnTo>
                  <a:pt x="2310" y="777"/>
                </a:lnTo>
                <a:lnTo>
                  <a:pt x="2323" y="777"/>
                </a:lnTo>
                <a:lnTo>
                  <a:pt x="2337" y="777"/>
                </a:lnTo>
                <a:lnTo>
                  <a:pt x="2337" y="770"/>
                </a:lnTo>
                <a:lnTo>
                  <a:pt x="2343" y="770"/>
                </a:lnTo>
                <a:lnTo>
                  <a:pt x="2343" y="764"/>
                </a:lnTo>
                <a:lnTo>
                  <a:pt x="2350" y="764"/>
                </a:lnTo>
                <a:lnTo>
                  <a:pt x="2357" y="764"/>
                </a:lnTo>
                <a:lnTo>
                  <a:pt x="2357" y="757"/>
                </a:lnTo>
                <a:lnTo>
                  <a:pt x="2370" y="757"/>
                </a:lnTo>
                <a:lnTo>
                  <a:pt x="2370" y="751"/>
                </a:lnTo>
                <a:lnTo>
                  <a:pt x="2377" y="751"/>
                </a:lnTo>
                <a:lnTo>
                  <a:pt x="2384" y="751"/>
                </a:lnTo>
                <a:lnTo>
                  <a:pt x="2384" y="744"/>
                </a:lnTo>
                <a:lnTo>
                  <a:pt x="2397" y="744"/>
                </a:lnTo>
                <a:lnTo>
                  <a:pt x="2411" y="744"/>
                </a:lnTo>
                <a:lnTo>
                  <a:pt x="2411" y="737"/>
                </a:lnTo>
                <a:lnTo>
                  <a:pt x="2424" y="737"/>
                </a:lnTo>
                <a:lnTo>
                  <a:pt x="2438" y="737"/>
                </a:lnTo>
                <a:lnTo>
                  <a:pt x="2438" y="731"/>
                </a:lnTo>
                <a:lnTo>
                  <a:pt x="2451" y="731"/>
                </a:lnTo>
                <a:lnTo>
                  <a:pt x="2478" y="731"/>
                </a:lnTo>
                <a:lnTo>
                  <a:pt x="2478" y="724"/>
                </a:lnTo>
                <a:lnTo>
                  <a:pt x="2485" y="724"/>
                </a:lnTo>
                <a:lnTo>
                  <a:pt x="2491" y="724"/>
                </a:lnTo>
                <a:lnTo>
                  <a:pt x="2498" y="724"/>
                </a:lnTo>
                <a:lnTo>
                  <a:pt x="2498" y="717"/>
                </a:lnTo>
                <a:lnTo>
                  <a:pt x="2498" y="711"/>
                </a:lnTo>
                <a:lnTo>
                  <a:pt x="2518" y="711"/>
                </a:lnTo>
                <a:lnTo>
                  <a:pt x="2525" y="711"/>
                </a:lnTo>
                <a:lnTo>
                  <a:pt x="2525" y="704"/>
                </a:lnTo>
                <a:lnTo>
                  <a:pt x="2532" y="704"/>
                </a:lnTo>
                <a:lnTo>
                  <a:pt x="2539" y="704"/>
                </a:lnTo>
                <a:lnTo>
                  <a:pt x="2539" y="697"/>
                </a:lnTo>
                <a:lnTo>
                  <a:pt x="2559" y="697"/>
                </a:lnTo>
                <a:lnTo>
                  <a:pt x="2565" y="697"/>
                </a:lnTo>
                <a:lnTo>
                  <a:pt x="2565" y="691"/>
                </a:lnTo>
                <a:lnTo>
                  <a:pt x="2572" y="691"/>
                </a:lnTo>
                <a:lnTo>
                  <a:pt x="2579" y="691"/>
                </a:lnTo>
                <a:lnTo>
                  <a:pt x="2579" y="684"/>
                </a:lnTo>
                <a:lnTo>
                  <a:pt x="2592" y="684"/>
                </a:lnTo>
                <a:lnTo>
                  <a:pt x="2606" y="684"/>
                </a:lnTo>
                <a:lnTo>
                  <a:pt x="2613" y="684"/>
                </a:lnTo>
                <a:lnTo>
                  <a:pt x="2613" y="677"/>
                </a:lnTo>
                <a:lnTo>
                  <a:pt x="2633" y="677"/>
                </a:lnTo>
                <a:lnTo>
                  <a:pt x="2633" y="671"/>
                </a:lnTo>
                <a:lnTo>
                  <a:pt x="2640" y="671"/>
                </a:lnTo>
                <a:lnTo>
                  <a:pt x="2640" y="664"/>
                </a:lnTo>
                <a:lnTo>
                  <a:pt x="2653" y="664"/>
                </a:lnTo>
                <a:lnTo>
                  <a:pt x="2660" y="664"/>
                </a:lnTo>
                <a:lnTo>
                  <a:pt x="2660" y="658"/>
                </a:lnTo>
                <a:lnTo>
                  <a:pt x="2666" y="658"/>
                </a:lnTo>
                <a:lnTo>
                  <a:pt x="2666" y="651"/>
                </a:lnTo>
                <a:lnTo>
                  <a:pt x="2680" y="651"/>
                </a:lnTo>
                <a:lnTo>
                  <a:pt x="2707" y="651"/>
                </a:lnTo>
                <a:lnTo>
                  <a:pt x="2707" y="644"/>
                </a:lnTo>
                <a:lnTo>
                  <a:pt x="2720" y="644"/>
                </a:lnTo>
                <a:lnTo>
                  <a:pt x="2720" y="638"/>
                </a:lnTo>
                <a:lnTo>
                  <a:pt x="2734" y="638"/>
                </a:lnTo>
                <a:lnTo>
                  <a:pt x="2734" y="631"/>
                </a:lnTo>
                <a:lnTo>
                  <a:pt x="2741" y="631"/>
                </a:lnTo>
                <a:lnTo>
                  <a:pt x="2741" y="624"/>
                </a:lnTo>
                <a:lnTo>
                  <a:pt x="2747" y="624"/>
                </a:lnTo>
                <a:lnTo>
                  <a:pt x="2747" y="618"/>
                </a:lnTo>
                <a:lnTo>
                  <a:pt x="2761" y="618"/>
                </a:lnTo>
                <a:lnTo>
                  <a:pt x="2767" y="618"/>
                </a:lnTo>
                <a:lnTo>
                  <a:pt x="2767" y="611"/>
                </a:lnTo>
                <a:lnTo>
                  <a:pt x="2781" y="611"/>
                </a:lnTo>
                <a:lnTo>
                  <a:pt x="2781" y="604"/>
                </a:lnTo>
                <a:lnTo>
                  <a:pt x="2788" y="604"/>
                </a:lnTo>
                <a:lnTo>
                  <a:pt x="2788" y="598"/>
                </a:lnTo>
                <a:lnTo>
                  <a:pt x="2801" y="598"/>
                </a:lnTo>
                <a:lnTo>
                  <a:pt x="2801" y="591"/>
                </a:lnTo>
                <a:lnTo>
                  <a:pt x="2808" y="591"/>
                </a:lnTo>
                <a:lnTo>
                  <a:pt x="2808" y="584"/>
                </a:lnTo>
                <a:lnTo>
                  <a:pt x="2821" y="584"/>
                </a:lnTo>
                <a:lnTo>
                  <a:pt x="2821" y="578"/>
                </a:lnTo>
                <a:lnTo>
                  <a:pt x="2828" y="578"/>
                </a:lnTo>
                <a:lnTo>
                  <a:pt x="2835" y="578"/>
                </a:lnTo>
                <a:lnTo>
                  <a:pt x="2835" y="571"/>
                </a:lnTo>
                <a:lnTo>
                  <a:pt x="2848" y="571"/>
                </a:lnTo>
                <a:lnTo>
                  <a:pt x="2848" y="565"/>
                </a:lnTo>
                <a:lnTo>
                  <a:pt x="2848" y="558"/>
                </a:lnTo>
                <a:lnTo>
                  <a:pt x="2855" y="558"/>
                </a:lnTo>
                <a:lnTo>
                  <a:pt x="2862" y="558"/>
                </a:lnTo>
                <a:lnTo>
                  <a:pt x="2868" y="558"/>
                </a:lnTo>
                <a:lnTo>
                  <a:pt x="2868" y="551"/>
                </a:lnTo>
                <a:lnTo>
                  <a:pt x="2875" y="551"/>
                </a:lnTo>
                <a:lnTo>
                  <a:pt x="2882" y="551"/>
                </a:lnTo>
                <a:lnTo>
                  <a:pt x="2882" y="545"/>
                </a:lnTo>
                <a:lnTo>
                  <a:pt x="2895" y="545"/>
                </a:lnTo>
                <a:lnTo>
                  <a:pt x="2902" y="545"/>
                </a:lnTo>
                <a:lnTo>
                  <a:pt x="2902" y="538"/>
                </a:lnTo>
                <a:lnTo>
                  <a:pt x="2916" y="538"/>
                </a:lnTo>
                <a:lnTo>
                  <a:pt x="2916" y="531"/>
                </a:lnTo>
                <a:lnTo>
                  <a:pt x="2922" y="531"/>
                </a:lnTo>
                <a:lnTo>
                  <a:pt x="2929" y="531"/>
                </a:lnTo>
                <a:lnTo>
                  <a:pt x="2929" y="525"/>
                </a:lnTo>
                <a:lnTo>
                  <a:pt x="2936" y="525"/>
                </a:lnTo>
                <a:lnTo>
                  <a:pt x="2936" y="518"/>
                </a:lnTo>
                <a:lnTo>
                  <a:pt x="2942" y="518"/>
                </a:lnTo>
                <a:lnTo>
                  <a:pt x="2942" y="511"/>
                </a:lnTo>
                <a:lnTo>
                  <a:pt x="2942" y="505"/>
                </a:lnTo>
                <a:lnTo>
                  <a:pt x="2963" y="505"/>
                </a:lnTo>
                <a:lnTo>
                  <a:pt x="2976" y="505"/>
                </a:lnTo>
                <a:lnTo>
                  <a:pt x="2983" y="505"/>
                </a:lnTo>
                <a:lnTo>
                  <a:pt x="2983" y="498"/>
                </a:lnTo>
                <a:lnTo>
                  <a:pt x="2990" y="498"/>
                </a:lnTo>
                <a:lnTo>
                  <a:pt x="2990" y="491"/>
                </a:lnTo>
                <a:lnTo>
                  <a:pt x="2996" y="491"/>
                </a:lnTo>
                <a:lnTo>
                  <a:pt x="2996" y="485"/>
                </a:lnTo>
                <a:lnTo>
                  <a:pt x="3003" y="485"/>
                </a:lnTo>
                <a:lnTo>
                  <a:pt x="3017" y="485"/>
                </a:lnTo>
                <a:lnTo>
                  <a:pt x="3017" y="478"/>
                </a:lnTo>
                <a:lnTo>
                  <a:pt x="3030" y="478"/>
                </a:lnTo>
                <a:lnTo>
                  <a:pt x="3030" y="471"/>
                </a:lnTo>
                <a:lnTo>
                  <a:pt x="3043" y="471"/>
                </a:lnTo>
                <a:lnTo>
                  <a:pt x="3043" y="465"/>
                </a:lnTo>
                <a:lnTo>
                  <a:pt x="3050" y="465"/>
                </a:lnTo>
                <a:lnTo>
                  <a:pt x="3057" y="465"/>
                </a:lnTo>
                <a:lnTo>
                  <a:pt x="3070" y="465"/>
                </a:lnTo>
                <a:lnTo>
                  <a:pt x="3070" y="458"/>
                </a:lnTo>
                <a:lnTo>
                  <a:pt x="3077" y="458"/>
                </a:lnTo>
                <a:lnTo>
                  <a:pt x="3077" y="452"/>
                </a:lnTo>
                <a:lnTo>
                  <a:pt x="3084" y="452"/>
                </a:lnTo>
                <a:lnTo>
                  <a:pt x="3084" y="445"/>
                </a:lnTo>
                <a:lnTo>
                  <a:pt x="3084" y="438"/>
                </a:lnTo>
                <a:lnTo>
                  <a:pt x="3091" y="438"/>
                </a:lnTo>
                <a:lnTo>
                  <a:pt x="3091" y="432"/>
                </a:lnTo>
                <a:lnTo>
                  <a:pt x="3104" y="432"/>
                </a:lnTo>
                <a:lnTo>
                  <a:pt x="3111" y="432"/>
                </a:lnTo>
                <a:lnTo>
                  <a:pt x="3111" y="425"/>
                </a:lnTo>
                <a:lnTo>
                  <a:pt x="3131" y="425"/>
                </a:lnTo>
                <a:lnTo>
                  <a:pt x="3131" y="418"/>
                </a:lnTo>
                <a:lnTo>
                  <a:pt x="3144" y="418"/>
                </a:lnTo>
                <a:lnTo>
                  <a:pt x="3144" y="412"/>
                </a:lnTo>
                <a:lnTo>
                  <a:pt x="3151" y="412"/>
                </a:lnTo>
                <a:lnTo>
                  <a:pt x="3165" y="412"/>
                </a:lnTo>
                <a:lnTo>
                  <a:pt x="3165" y="405"/>
                </a:lnTo>
                <a:lnTo>
                  <a:pt x="3192" y="405"/>
                </a:lnTo>
                <a:lnTo>
                  <a:pt x="3192" y="398"/>
                </a:lnTo>
                <a:lnTo>
                  <a:pt x="3198" y="398"/>
                </a:lnTo>
                <a:lnTo>
                  <a:pt x="3205" y="398"/>
                </a:lnTo>
                <a:lnTo>
                  <a:pt x="3205" y="392"/>
                </a:lnTo>
                <a:lnTo>
                  <a:pt x="3205" y="385"/>
                </a:lnTo>
                <a:lnTo>
                  <a:pt x="3218" y="385"/>
                </a:lnTo>
                <a:lnTo>
                  <a:pt x="3225" y="385"/>
                </a:lnTo>
                <a:lnTo>
                  <a:pt x="3225" y="378"/>
                </a:lnTo>
                <a:lnTo>
                  <a:pt x="3239" y="378"/>
                </a:lnTo>
                <a:lnTo>
                  <a:pt x="3239" y="372"/>
                </a:lnTo>
                <a:lnTo>
                  <a:pt x="3245" y="372"/>
                </a:lnTo>
                <a:lnTo>
                  <a:pt x="3245" y="365"/>
                </a:lnTo>
                <a:lnTo>
                  <a:pt x="3259" y="365"/>
                </a:lnTo>
                <a:lnTo>
                  <a:pt x="3266" y="365"/>
                </a:lnTo>
                <a:lnTo>
                  <a:pt x="3266" y="359"/>
                </a:lnTo>
                <a:lnTo>
                  <a:pt x="3272" y="359"/>
                </a:lnTo>
                <a:lnTo>
                  <a:pt x="3279" y="359"/>
                </a:lnTo>
                <a:lnTo>
                  <a:pt x="3279" y="352"/>
                </a:lnTo>
                <a:lnTo>
                  <a:pt x="3286" y="352"/>
                </a:lnTo>
                <a:lnTo>
                  <a:pt x="3286" y="345"/>
                </a:lnTo>
                <a:lnTo>
                  <a:pt x="3293" y="345"/>
                </a:lnTo>
                <a:lnTo>
                  <a:pt x="3306" y="345"/>
                </a:lnTo>
                <a:lnTo>
                  <a:pt x="3306" y="339"/>
                </a:lnTo>
                <a:lnTo>
                  <a:pt x="3333" y="339"/>
                </a:lnTo>
                <a:lnTo>
                  <a:pt x="3333" y="332"/>
                </a:lnTo>
                <a:lnTo>
                  <a:pt x="3353" y="332"/>
                </a:lnTo>
                <a:lnTo>
                  <a:pt x="3360" y="332"/>
                </a:lnTo>
                <a:lnTo>
                  <a:pt x="3360" y="325"/>
                </a:lnTo>
                <a:lnTo>
                  <a:pt x="3387" y="325"/>
                </a:lnTo>
                <a:lnTo>
                  <a:pt x="3387" y="319"/>
                </a:lnTo>
                <a:lnTo>
                  <a:pt x="3387" y="312"/>
                </a:lnTo>
                <a:lnTo>
                  <a:pt x="3394" y="312"/>
                </a:lnTo>
                <a:lnTo>
                  <a:pt x="3400" y="312"/>
                </a:lnTo>
                <a:lnTo>
                  <a:pt x="3400" y="305"/>
                </a:lnTo>
                <a:lnTo>
                  <a:pt x="3414" y="305"/>
                </a:lnTo>
                <a:lnTo>
                  <a:pt x="3414" y="299"/>
                </a:lnTo>
                <a:lnTo>
                  <a:pt x="3420" y="299"/>
                </a:lnTo>
                <a:lnTo>
                  <a:pt x="3420" y="292"/>
                </a:lnTo>
                <a:lnTo>
                  <a:pt x="3427" y="292"/>
                </a:lnTo>
                <a:lnTo>
                  <a:pt x="3427" y="285"/>
                </a:lnTo>
                <a:lnTo>
                  <a:pt x="3427" y="279"/>
                </a:lnTo>
                <a:lnTo>
                  <a:pt x="3434" y="279"/>
                </a:lnTo>
                <a:lnTo>
                  <a:pt x="3434" y="272"/>
                </a:lnTo>
                <a:lnTo>
                  <a:pt x="3454" y="272"/>
                </a:lnTo>
                <a:lnTo>
                  <a:pt x="3454" y="266"/>
                </a:lnTo>
                <a:lnTo>
                  <a:pt x="3454" y="259"/>
                </a:lnTo>
                <a:lnTo>
                  <a:pt x="3474" y="259"/>
                </a:lnTo>
                <a:lnTo>
                  <a:pt x="3474" y="252"/>
                </a:lnTo>
                <a:lnTo>
                  <a:pt x="3481" y="252"/>
                </a:lnTo>
                <a:lnTo>
                  <a:pt x="3481" y="246"/>
                </a:lnTo>
                <a:lnTo>
                  <a:pt x="3501" y="246"/>
                </a:lnTo>
                <a:lnTo>
                  <a:pt x="3501" y="239"/>
                </a:lnTo>
                <a:lnTo>
                  <a:pt x="3515" y="239"/>
                </a:lnTo>
                <a:lnTo>
                  <a:pt x="3515" y="232"/>
                </a:lnTo>
                <a:lnTo>
                  <a:pt x="3528" y="232"/>
                </a:lnTo>
                <a:lnTo>
                  <a:pt x="3528" y="226"/>
                </a:lnTo>
                <a:lnTo>
                  <a:pt x="3535" y="226"/>
                </a:lnTo>
                <a:lnTo>
                  <a:pt x="3535" y="219"/>
                </a:lnTo>
                <a:lnTo>
                  <a:pt x="3542" y="219"/>
                </a:lnTo>
                <a:lnTo>
                  <a:pt x="3548" y="219"/>
                </a:lnTo>
                <a:lnTo>
                  <a:pt x="3548" y="212"/>
                </a:lnTo>
                <a:lnTo>
                  <a:pt x="3562" y="212"/>
                </a:lnTo>
                <a:lnTo>
                  <a:pt x="3562" y="206"/>
                </a:lnTo>
                <a:lnTo>
                  <a:pt x="3575" y="206"/>
                </a:lnTo>
                <a:lnTo>
                  <a:pt x="3575" y="199"/>
                </a:lnTo>
                <a:lnTo>
                  <a:pt x="3582" y="199"/>
                </a:lnTo>
                <a:lnTo>
                  <a:pt x="3582" y="192"/>
                </a:lnTo>
                <a:lnTo>
                  <a:pt x="3596" y="192"/>
                </a:lnTo>
                <a:lnTo>
                  <a:pt x="3596" y="186"/>
                </a:lnTo>
                <a:lnTo>
                  <a:pt x="3596" y="179"/>
                </a:lnTo>
                <a:lnTo>
                  <a:pt x="3602" y="179"/>
                </a:lnTo>
                <a:lnTo>
                  <a:pt x="3602" y="173"/>
                </a:lnTo>
                <a:lnTo>
                  <a:pt x="3629" y="173"/>
                </a:lnTo>
                <a:lnTo>
                  <a:pt x="3629" y="166"/>
                </a:lnTo>
                <a:lnTo>
                  <a:pt x="3649" y="166"/>
                </a:lnTo>
                <a:lnTo>
                  <a:pt x="3649" y="159"/>
                </a:lnTo>
                <a:lnTo>
                  <a:pt x="3656" y="159"/>
                </a:lnTo>
                <a:lnTo>
                  <a:pt x="3670" y="159"/>
                </a:lnTo>
                <a:lnTo>
                  <a:pt x="3670" y="153"/>
                </a:lnTo>
                <a:lnTo>
                  <a:pt x="3683" y="153"/>
                </a:lnTo>
                <a:lnTo>
                  <a:pt x="3683" y="146"/>
                </a:lnTo>
                <a:lnTo>
                  <a:pt x="3717" y="146"/>
                </a:lnTo>
                <a:lnTo>
                  <a:pt x="3717" y="139"/>
                </a:lnTo>
                <a:lnTo>
                  <a:pt x="3730" y="139"/>
                </a:lnTo>
                <a:lnTo>
                  <a:pt x="3730" y="126"/>
                </a:lnTo>
                <a:lnTo>
                  <a:pt x="3737" y="126"/>
                </a:lnTo>
                <a:lnTo>
                  <a:pt x="3737" y="119"/>
                </a:lnTo>
                <a:lnTo>
                  <a:pt x="3744" y="119"/>
                </a:lnTo>
                <a:lnTo>
                  <a:pt x="3744" y="113"/>
                </a:lnTo>
                <a:lnTo>
                  <a:pt x="3757" y="113"/>
                </a:lnTo>
                <a:lnTo>
                  <a:pt x="3757" y="106"/>
                </a:lnTo>
                <a:lnTo>
                  <a:pt x="3771" y="106"/>
                </a:lnTo>
                <a:lnTo>
                  <a:pt x="3771" y="99"/>
                </a:lnTo>
                <a:lnTo>
                  <a:pt x="3784" y="99"/>
                </a:lnTo>
                <a:lnTo>
                  <a:pt x="3784" y="93"/>
                </a:lnTo>
                <a:lnTo>
                  <a:pt x="3797" y="93"/>
                </a:lnTo>
                <a:lnTo>
                  <a:pt x="3824" y="93"/>
                </a:lnTo>
                <a:lnTo>
                  <a:pt x="3824" y="86"/>
                </a:lnTo>
                <a:lnTo>
                  <a:pt x="3831" y="86"/>
                </a:lnTo>
                <a:lnTo>
                  <a:pt x="3831" y="80"/>
                </a:lnTo>
                <a:lnTo>
                  <a:pt x="3838" y="80"/>
                </a:lnTo>
                <a:lnTo>
                  <a:pt x="3838" y="73"/>
                </a:lnTo>
                <a:lnTo>
                  <a:pt x="3845" y="73"/>
                </a:lnTo>
                <a:lnTo>
                  <a:pt x="3845" y="66"/>
                </a:lnTo>
                <a:lnTo>
                  <a:pt x="3851" y="66"/>
                </a:lnTo>
                <a:lnTo>
                  <a:pt x="3851" y="60"/>
                </a:lnTo>
                <a:lnTo>
                  <a:pt x="3858" y="60"/>
                </a:lnTo>
                <a:lnTo>
                  <a:pt x="3858" y="53"/>
                </a:lnTo>
                <a:lnTo>
                  <a:pt x="3865" y="53"/>
                </a:lnTo>
                <a:lnTo>
                  <a:pt x="3865" y="40"/>
                </a:lnTo>
                <a:lnTo>
                  <a:pt x="3865" y="33"/>
                </a:lnTo>
                <a:lnTo>
                  <a:pt x="3872" y="33"/>
                </a:lnTo>
                <a:lnTo>
                  <a:pt x="3872" y="26"/>
                </a:lnTo>
                <a:lnTo>
                  <a:pt x="3878" y="26"/>
                </a:lnTo>
                <a:lnTo>
                  <a:pt x="3878" y="20"/>
                </a:lnTo>
                <a:lnTo>
                  <a:pt x="3892" y="20"/>
                </a:lnTo>
                <a:lnTo>
                  <a:pt x="3892" y="13"/>
                </a:lnTo>
                <a:lnTo>
                  <a:pt x="3905" y="13"/>
                </a:lnTo>
                <a:lnTo>
                  <a:pt x="3905" y="6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2" name="Freeform 76"/>
          <p:cNvSpPr>
            <a:spLocks/>
          </p:cNvSpPr>
          <p:nvPr/>
        </p:nvSpPr>
        <p:spPr bwMode="auto">
          <a:xfrm>
            <a:off x="1377950" y="2708275"/>
            <a:ext cx="6210300" cy="2995613"/>
          </a:xfrm>
          <a:custGeom>
            <a:avLst/>
            <a:gdLst>
              <a:gd name="T0" fmla="*/ 2147483647 w 3912"/>
              <a:gd name="T1" fmla="*/ 2147483647 h 1887"/>
              <a:gd name="T2" fmla="*/ 2147483647 w 3912"/>
              <a:gd name="T3" fmla="*/ 2147483647 h 1887"/>
              <a:gd name="T4" fmla="*/ 2147483647 w 3912"/>
              <a:gd name="T5" fmla="*/ 2147483647 h 1887"/>
              <a:gd name="T6" fmla="*/ 2147483647 w 3912"/>
              <a:gd name="T7" fmla="*/ 2147483647 h 1887"/>
              <a:gd name="T8" fmla="*/ 2147483647 w 3912"/>
              <a:gd name="T9" fmla="*/ 2147483647 h 1887"/>
              <a:gd name="T10" fmla="*/ 2147483647 w 3912"/>
              <a:gd name="T11" fmla="*/ 2147483647 h 1887"/>
              <a:gd name="T12" fmla="*/ 2147483647 w 3912"/>
              <a:gd name="T13" fmla="*/ 2147483647 h 1887"/>
              <a:gd name="T14" fmla="*/ 2147483647 w 3912"/>
              <a:gd name="T15" fmla="*/ 2147483647 h 1887"/>
              <a:gd name="T16" fmla="*/ 2147483647 w 3912"/>
              <a:gd name="T17" fmla="*/ 2147483647 h 1887"/>
              <a:gd name="T18" fmla="*/ 2147483647 w 3912"/>
              <a:gd name="T19" fmla="*/ 2147483647 h 1887"/>
              <a:gd name="T20" fmla="*/ 2147483647 w 3912"/>
              <a:gd name="T21" fmla="*/ 2147483647 h 1887"/>
              <a:gd name="T22" fmla="*/ 2147483647 w 3912"/>
              <a:gd name="T23" fmla="*/ 2147483647 h 1887"/>
              <a:gd name="T24" fmla="*/ 2147483647 w 3912"/>
              <a:gd name="T25" fmla="*/ 2147483647 h 1887"/>
              <a:gd name="T26" fmla="*/ 2147483647 w 3912"/>
              <a:gd name="T27" fmla="*/ 2147483647 h 1887"/>
              <a:gd name="T28" fmla="*/ 2147483647 w 3912"/>
              <a:gd name="T29" fmla="*/ 2147483647 h 1887"/>
              <a:gd name="T30" fmla="*/ 2147483647 w 3912"/>
              <a:gd name="T31" fmla="*/ 2147483647 h 1887"/>
              <a:gd name="T32" fmla="*/ 2147483647 w 3912"/>
              <a:gd name="T33" fmla="*/ 2147483647 h 1887"/>
              <a:gd name="T34" fmla="*/ 2147483647 w 3912"/>
              <a:gd name="T35" fmla="*/ 2147483647 h 1887"/>
              <a:gd name="T36" fmla="*/ 2147483647 w 3912"/>
              <a:gd name="T37" fmla="*/ 2147483647 h 1887"/>
              <a:gd name="T38" fmla="*/ 2147483647 w 3912"/>
              <a:gd name="T39" fmla="*/ 2147483647 h 1887"/>
              <a:gd name="T40" fmla="*/ 2147483647 w 3912"/>
              <a:gd name="T41" fmla="*/ 2147483647 h 1887"/>
              <a:gd name="T42" fmla="*/ 2147483647 w 3912"/>
              <a:gd name="T43" fmla="*/ 2147483647 h 1887"/>
              <a:gd name="T44" fmla="*/ 2147483647 w 3912"/>
              <a:gd name="T45" fmla="*/ 2147483647 h 1887"/>
              <a:gd name="T46" fmla="*/ 2147483647 w 3912"/>
              <a:gd name="T47" fmla="*/ 2147483647 h 1887"/>
              <a:gd name="T48" fmla="*/ 2147483647 w 3912"/>
              <a:gd name="T49" fmla="*/ 2147483647 h 1887"/>
              <a:gd name="T50" fmla="*/ 2147483647 w 3912"/>
              <a:gd name="T51" fmla="*/ 2147483647 h 1887"/>
              <a:gd name="T52" fmla="*/ 2147483647 w 3912"/>
              <a:gd name="T53" fmla="*/ 2147483647 h 1887"/>
              <a:gd name="T54" fmla="*/ 2147483647 w 3912"/>
              <a:gd name="T55" fmla="*/ 2147483647 h 1887"/>
              <a:gd name="T56" fmla="*/ 2147483647 w 3912"/>
              <a:gd name="T57" fmla="*/ 2147483647 h 1887"/>
              <a:gd name="T58" fmla="*/ 2147483647 w 3912"/>
              <a:gd name="T59" fmla="*/ 2147483647 h 1887"/>
              <a:gd name="T60" fmla="*/ 2147483647 w 3912"/>
              <a:gd name="T61" fmla="*/ 2147483647 h 1887"/>
              <a:gd name="T62" fmla="*/ 2147483647 w 3912"/>
              <a:gd name="T63" fmla="*/ 2147483647 h 1887"/>
              <a:gd name="T64" fmla="*/ 2147483647 w 3912"/>
              <a:gd name="T65" fmla="*/ 2147483647 h 1887"/>
              <a:gd name="T66" fmla="*/ 2147483647 w 3912"/>
              <a:gd name="T67" fmla="*/ 2147483647 h 1887"/>
              <a:gd name="T68" fmla="*/ 2147483647 w 3912"/>
              <a:gd name="T69" fmla="*/ 2147483647 h 1887"/>
              <a:gd name="T70" fmla="*/ 2147483647 w 3912"/>
              <a:gd name="T71" fmla="*/ 2147483647 h 1887"/>
              <a:gd name="T72" fmla="*/ 2147483647 w 3912"/>
              <a:gd name="T73" fmla="*/ 2147483647 h 1887"/>
              <a:gd name="T74" fmla="*/ 2147483647 w 3912"/>
              <a:gd name="T75" fmla="*/ 2147483647 h 1887"/>
              <a:gd name="T76" fmla="*/ 2147483647 w 3912"/>
              <a:gd name="T77" fmla="*/ 2147483647 h 1887"/>
              <a:gd name="T78" fmla="*/ 2147483647 w 3912"/>
              <a:gd name="T79" fmla="*/ 2147483647 h 1887"/>
              <a:gd name="T80" fmla="*/ 2147483647 w 3912"/>
              <a:gd name="T81" fmla="*/ 2147483647 h 1887"/>
              <a:gd name="T82" fmla="*/ 2147483647 w 3912"/>
              <a:gd name="T83" fmla="*/ 2147483647 h 1887"/>
              <a:gd name="T84" fmla="*/ 2147483647 w 3912"/>
              <a:gd name="T85" fmla="*/ 2147483647 h 1887"/>
              <a:gd name="T86" fmla="*/ 2147483647 w 3912"/>
              <a:gd name="T87" fmla="*/ 2147483647 h 1887"/>
              <a:gd name="T88" fmla="*/ 2147483647 w 3912"/>
              <a:gd name="T89" fmla="*/ 2147483647 h 1887"/>
              <a:gd name="T90" fmla="*/ 2147483647 w 3912"/>
              <a:gd name="T91" fmla="*/ 2147483647 h 1887"/>
              <a:gd name="T92" fmla="*/ 2147483647 w 3912"/>
              <a:gd name="T93" fmla="*/ 2147483647 h 1887"/>
              <a:gd name="T94" fmla="*/ 2147483647 w 3912"/>
              <a:gd name="T95" fmla="*/ 2147483647 h 1887"/>
              <a:gd name="T96" fmla="*/ 2147483647 w 3912"/>
              <a:gd name="T97" fmla="*/ 2147483647 h 1887"/>
              <a:gd name="T98" fmla="*/ 2147483647 w 3912"/>
              <a:gd name="T99" fmla="*/ 2147483647 h 1887"/>
              <a:gd name="T100" fmla="*/ 2147483647 w 3912"/>
              <a:gd name="T101" fmla="*/ 2147483647 h 1887"/>
              <a:gd name="T102" fmla="*/ 2147483647 w 3912"/>
              <a:gd name="T103" fmla="*/ 2147483647 h 1887"/>
              <a:gd name="T104" fmla="*/ 2147483647 w 3912"/>
              <a:gd name="T105" fmla="*/ 2147483647 h 1887"/>
              <a:gd name="T106" fmla="*/ 2147483647 w 3912"/>
              <a:gd name="T107" fmla="*/ 2147483647 h 1887"/>
              <a:gd name="T108" fmla="*/ 2147483647 w 3912"/>
              <a:gd name="T109" fmla="*/ 2147483647 h 1887"/>
              <a:gd name="T110" fmla="*/ 2147483647 w 3912"/>
              <a:gd name="T111" fmla="*/ 2147483647 h 1887"/>
              <a:gd name="T112" fmla="*/ 2147483647 w 3912"/>
              <a:gd name="T113" fmla="*/ 2147483647 h 1887"/>
              <a:gd name="T114" fmla="*/ 2147483647 w 3912"/>
              <a:gd name="T115" fmla="*/ 2147483647 h 1887"/>
              <a:gd name="T116" fmla="*/ 2147483647 w 3912"/>
              <a:gd name="T117" fmla="*/ 2147483647 h 1887"/>
              <a:gd name="T118" fmla="*/ 2147483647 w 3912"/>
              <a:gd name="T119" fmla="*/ 2147483647 h 1887"/>
              <a:gd name="T120" fmla="*/ 2147483647 w 3912"/>
              <a:gd name="T121" fmla="*/ 2147483647 h 188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912"/>
              <a:gd name="T184" fmla="*/ 0 h 1887"/>
              <a:gd name="T185" fmla="*/ 3912 w 3912"/>
              <a:gd name="T186" fmla="*/ 1887 h 188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912" h="1887">
                <a:moveTo>
                  <a:pt x="0" y="1887"/>
                </a:moveTo>
                <a:lnTo>
                  <a:pt x="14" y="1887"/>
                </a:lnTo>
                <a:lnTo>
                  <a:pt x="27" y="1887"/>
                </a:lnTo>
                <a:lnTo>
                  <a:pt x="34" y="1887"/>
                </a:lnTo>
                <a:lnTo>
                  <a:pt x="34" y="1881"/>
                </a:lnTo>
                <a:lnTo>
                  <a:pt x="34" y="1874"/>
                </a:lnTo>
                <a:lnTo>
                  <a:pt x="48" y="1874"/>
                </a:lnTo>
                <a:lnTo>
                  <a:pt x="61" y="1874"/>
                </a:lnTo>
                <a:lnTo>
                  <a:pt x="61" y="1867"/>
                </a:lnTo>
                <a:lnTo>
                  <a:pt x="68" y="1867"/>
                </a:lnTo>
                <a:lnTo>
                  <a:pt x="68" y="1861"/>
                </a:lnTo>
                <a:lnTo>
                  <a:pt x="75" y="1861"/>
                </a:lnTo>
                <a:lnTo>
                  <a:pt x="81" y="1861"/>
                </a:lnTo>
                <a:lnTo>
                  <a:pt x="81" y="1854"/>
                </a:lnTo>
                <a:lnTo>
                  <a:pt x="88" y="1854"/>
                </a:lnTo>
                <a:lnTo>
                  <a:pt x="88" y="1847"/>
                </a:lnTo>
                <a:lnTo>
                  <a:pt x="95" y="1847"/>
                </a:lnTo>
                <a:lnTo>
                  <a:pt x="95" y="1841"/>
                </a:lnTo>
                <a:lnTo>
                  <a:pt x="108" y="1841"/>
                </a:lnTo>
                <a:lnTo>
                  <a:pt x="122" y="1841"/>
                </a:lnTo>
                <a:lnTo>
                  <a:pt x="122" y="1834"/>
                </a:lnTo>
                <a:lnTo>
                  <a:pt x="128" y="1834"/>
                </a:lnTo>
                <a:lnTo>
                  <a:pt x="128" y="1827"/>
                </a:lnTo>
                <a:lnTo>
                  <a:pt x="128" y="1821"/>
                </a:lnTo>
                <a:lnTo>
                  <a:pt x="135" y="1821"/>
                </a:lnTo>
                <a:lnTo>
                  <a:pt x="135" y="1814"/>
                </a:lnTo>
                <a:lnTo>
                  <a:pt x="142" y="1814"/>
                </a:lnTo>
                <a:lnTo>
                  <a:pt x="142" y="1808"/>
                </a:lnTo>
                <a:lnTo>
                  <a:pt x="149" y="1808"/>
                </a:lnTo>
                <a:lnTo>
                  <a:pt x="149" y="1801"/>
                </a:lnTo>
                <a:lnTo>
                  <a:pt x="149" y="1794"/>
                </a:lnTo>
                <a:lnTo>
                  <a:pt x="155" y="1794"/>
                </a:lnTo>
                <a:lnTo>
                  <a:pt x="155" y="1788"/>
                </a:lnTo>
                <a:lnTo>
                  <a:pt x="162" y="1788"/>
                </a:lnTo>
                <a:lnTo>
                  <a:pt x="162" y="1781"/>
                </a:lnTo>
                <a:lnTo>
                  <a:pt x="162" y="1774"/>
                </a:lnTo>
                <a:lnTo>
                  <a:pt x="169" y="1774"/>
                </a:lnTo>
                <a:lnTo>
                  <a:pt x="176" y="1774"/>
                </a:lnTo>
                <a:lnTo>
                  <a:pt x="176" y="1768"/>
                </a:lnTo>
                <a:lnTo>
                  <a:pt x="182" y="1768"/>
                </a:lnTo>
                <a:lnTo>
                  <a:pt x="182" y="1761"/>
                </a:lnTo>
                <a:lnTo>
                  <a:pt x="189" y="1761"/>
                </a:lnTo>
                <a:lnTo>
                  <a:pt x="189" y="1754"/>
                </a:lnTo>
                <a:lnTo>
                  <a:pt x="196" y="1754"/>
                </a:lnTo>
                <a:lnTo>
                  <a:pt x="202" y="1754"/>
                </a:lnTo>
                <a:lnTo>
                  <a:pt x="202" y="1748"/>
                </a:lnTo>
                <a:lnTo>
                  <a:pt x="209" y="1748"/>
                </a:lnTo>
                <a:lnTo>
                  <a:pt x="209" y="1741"/>
                </a:lnTo>
                <a:lnTo>
                  <a:pt x="209" y="1734"/>
                </a:lnTo>
                <a:lnTo>
                  <a:pt x="216" y="1734"/>
                </a:lnTo>
                <a:lnTo>
                  <a:pt x="216" y="1728"/>
                </a:lnTo>
                <a:lnTo>
                  <a:pt x="229" y="1728"/>
                </a:lnTo>
                <a:lnTo>
                  <a:pt x="236" y="1728"/>
                </a:lnTo>
                <a:lnTo>
                  <a:pt x="236" y="1721"/>
                </a:lnTo>
                <a:lnTo>
                  <a:pt x="250" y="1721"/>
                </a:lnTo>
                <a:lnTo>
                  <a:pt x="256" y="1721"/>
                </a:lnTo>
                <a:lnTo>
                  <a:pt x="256" y="1714"/>
                </a:lnTo>
                <a:lnTo>
                  <a:pt x="263" y="1714"/>
                </a:lnTo>
                <a:lnTo>
                  <a:pt x="263" y="1701"/>
                </a:lnTo>
                <a:lnTo>
                  <a:pt x="276" y="1701"/>
                </a:lnTo>
                <a:lnTo>
                  <a:pt x="276" y="1695"/>
                </a:lnTo>
                <a:lnTo>
                  <a:pt x="283" y="1695"/>
                </a:lnTo>
                <a:lnTo>
                  <a:pt x="283" y="1688"/>
                </a:lnTo>
                <a:lnTo>
                  <a:pt x="290" y="1688"/>
                </a:lnTo>
                <a:lnTo>
                  <a:pt x="290" y="1681"/>
                </a:lnTo>
                <a:lnTo>
                  <a:pt x="297" y="1681"/>
                </a:lnTo>
                <a:lnTo>
                  <a:pt x="297" y="1675"/>
                </a:lnTo>
                <a:lnTo>
                  <a:pt x="303" y="1675"/>
                </a:lnTo>
                <a:lnTo>
                  <a:pt x="310" y="1675"/>
                </a:lnTo>
                <a:lnTo>
                  <a:pt x="317" y="1675"/>
                </a:lnTo>
                <a:lnTo>
                  <a:pt x="317" y="1668"/>
                </a:lnTo>
                <a:lnTo>
                  <a:pt x="324" y="1668"/>
                </a:lnTo>
                <a:lnTo>
                  <a:pt x="330" y="1668"/>
                </a:lnTo>
                <a:lnTo>
                  <a:pt x="330" y="1661"/>
                </a:lnTo>
                <a:lnTo>
                  <a:pt x="330" y="1655"/>
                </a:lnTo>
                <a:lnTo>
                  <a:pt x="337" y="1655"/>
                </a:lnTo>
                <a:lnTo>
                  <a:pt x="337" y="1648"/>
                </a:lnTo>
                <a:lnTo>
                  <a:pt x="344" y="1648"/>
                </a:lnTo>
                <a:lnTo>
                  <a:pt x="344" y="1641"/>
                </a:lnTo>
                <a:lnTo>
                  <a:pt x="357" y="1641"/>
                </a:lnTo>
                <a:lnTo>
                  <a:pt x="357" y="1635"/>
                </a:lnTo>
                <a:lnTo>
                  <a:pt x="371" y="1635"/>
                </a:lnTo>
                <a:lnTo>
                  <a:pt x="377" y="1635"/>
                </a:lnTo>
                <a:lnTo>
                  <a:pt x="377" y="1628"/>
                </a:lnTo>
                <a:lnTo>
                  <a:pt x="384" y="1628"/>
                </a:lnTo>
                <a:lnTo>
                  <a:pt x="384" y="1621"/>
                </a:lnTo>
                <a:lnTo>
                  <a:pt x="391" y="1621"/>
                </a:lnTo>
                <a:lnTo>
                  <a:pt x="398" y="1621"/>
                </a:lnTo>
                <a:lnTo>
                  <a:pt x="398" y="1615"/>
                </a:lnTo>
                <a:lnTo>
                  <a:pt x="404" y="1615"/>
                </a:lnTo>
                <a:lnTo>
                  <a:pt x="411" y="1615"/>
                </a:lnTo>
                <a:lnTo>
                  <a:pt x="418" y="1615"/>
                </a:lnTo>
                <a:lnTo>
                  <a:pt x="418" y="1608"/>
                </a:lnTo>
                <a:lnTo>
                  <a:pt x="425" y="1608"/>
                </a:lnTo>
                <a:lnTo>
                  <a:pt x="425" y="1602"/>
                </a:lnTo>
                <a:lnTo>
                  <a:pt x="431" y="1602"/>
                </a:lnTo>
                <a:lnTo>
                  <a:pt x="431" y="1595"/>
                </a:lnTo>
                <a:lnTo>
                  <a:pt x="438" y="1595"/>
                </a:lnTo>
                <a:lnTo>
                  <a:pt x="438" y="1588"/>
                </a:lnTo>
                <a:lnTo>
                  <a:pt x="438" y="1582"/>
                </a:lnTo>
                <a:lnTo>
                  <a:pt x="445" y="1582"/>
                </a:lnTo>
                <a:lnTo>
                  <a:pt x="445" y="1575"/>
                </a:lnTo>
                <a:lnTo>
                  <a:pt x="452" y="1575"/>
                </a:lnTo>
                <a:lnTo>
                  <a:pt x="458" y="1575"/>
                </a:lnTo>
                <a:lnTo>
                  <a:pt x="458" y="1568"/>
                </a:lnTo>
                <a:lnTo>
                  <a:pt x="465" y="1568"/>
                </a:lnTo>
                <a:lnTo>
                  <a:pt x="472" y="1568"/>
                </a:lnTo>
                <a:lnTo>
                  <a:pt x="472" y="1562"/>
                </a:lnTo>
                <a:lnTo>
                  <a:pt x="478" y="1562"/>
                </a:lnTo>
                <a:lnTo>
                  <a:pt x="485" y="1562"/>
                </a:lnTo>
                <a:lnTo>
                  <a:pt x="485" y="1555"/>
                </a:lnTo>
                <a:lnTo>
                  <a:pt x="499" y="1555"/>
                </a:lnTo>
                <a:lnTo>
                  <a:pt x="505" y="1555"/>
                </a:lnTo>
                <a:lnTo>
                  <a:pt x="505" y="1548"/>
                </a:lnTo>
                <a:lnTo>
                  <a:pt x="519" y="1548"/>
                </a:lnTo>
                <a:lnTo>
                  <a:pt x="532" y="1548"/>
                </a:lnTo>
                <a:lnTo>
                  <a:pt x="532" y="1542"/>
                </a:lnTo>
                <a:lnTo>
                  <a:pt x="539" y="1542"/>
                </a:lnTo>
                <a:lnTo>
                  <a:pt x="539" y="1535"/>
                </a:lnTo>
                <a:lnTo>
                  <a:pt x="546" y="1535"/>
                </a:lnTo>
                <a:lnTo>
                  <a:pt x="553" y="1535"/>
                </a:lnTo>
                <a:lnTo>
                  <a:pt x="553" y="1528"/>
                </a:lnTo>
                <a:lnTo>
                  <a:pt x="559" y="1528"/>
                </a:lnTo>
                <a:lnTo>
                  <a:pt x="559" y="1522"/>
                </a:lnTo>
                <a:lnTo>
                  <a:pt x="566" y="1522"/>
                </a:lnTo>
                <a:lnTo>
                  <a:pt x="573" y="1522"/>
                </a:lnTo>
                <a:lnTo>
                  <a:pt x="586" y="1522"/>
                </a:lnTo>
                <a:lnTo>
                  <a:pt x="586" y="1515"/>
                </a:lnTo>
                <a:lnTo>
                  <a:pt x="586" y="1509"/>
                </a:lnTo>
                <a:lnTo>
                  <a:pt x="593" y="1509"/>
                </a:lnTo>
                <a:lnTo>
                  <a:pt x="593" y="1502"/>
                </a:lnTo>
                <a:lnTo>
                  <a:pt x="600" y="1502"/>
                </a:lnTo>
                <a:lnTo>
                  <a:pt x="606" y="1502"/>
                </a:lnTo>
                <a:lnTo>
                  <a:pt x="606" y="1495"/>
                </a:lnTo>
                <a:lnTo>
                  <a:pt x="620" y="1495"/>
                </a:lnTo>
                <a:lnTo>
                  <a:pt x="620" y="1489"/>
                </a:lnTo>
                <a:lnTo>
                  <a:pt x="640" y="1489"/>
                </a:lnTo>
                <a:lnTo>
                  <a:pt x="640" y="1482"/>
                </a:lnTo>
                <a:lnTo>
                  <a:pt x="647" y="1482"/>
                </a:lnTo>
                <a:lnTo>
                  <a:pt x="653" y="1482"/>
                </a:lnTo>
                <a:lnTo>
                  <a:pt x="653" y="1475"/>
                </a:lnTo>
                <a:lnTo>
                  <a:pt x="660" y="1475"/>
                </a:lnTo>
                <a:lnTo>
                  <a:pt x="660" y="1469"/>
                </a:lnTo>
                <a:lnTo>
                  <a:pt x="667" y="1469"/>
                </a:lnTo>
                <a:lnTo>
                  <a:pt x="680" y="1469"/>
                </a:lnTo>
                <a:lnTo>
                  <a:pt x="680" y="1462"/>
                </a:lnTo>
                <a:lnTo>
                  <a:pt x="687" y="1462"/>
                </a:lnTo>
                <a:lnTo>
                  <a:pt x="687" y="1455"/>
                </a:lnTo>
                <a:lnTo>
                  <a:pt x="694" y="1455"/>
                </a:lnTo>
                <a:lnTo>
                  <a:pt x="701" y="1455"/>
                </a:lnTo>
                <a:lnTo>
                  <a:pt x="701" y="1449"/>
                </a:lnTo>
                <a:lnTo>
                  <a:pt x="701" y="1442"/>
                </a:lnTo>
                <a:lnTo>
                  <a:pt x="707" y="1442"/>
                </a:lnTo>
                <a:lnTo>
                  <a:pt x="728" y="1442"/>
                </a:lnTo>
                <a:lnTo>
                  <a:pt x="728" y="1435"/>
                </a:lnTo>
                <a:lnTo>
                  <a:pt x="734" y="1435"/>
                </a:lnTo>
                <a:lnTo>
                  <a:pt x="741" y="1435"/>
                </a:lnTo>
                <a:lnTo>
                  <a:pt x="741" y="1429"/>
                </a:lnTo>
                <a:lnTo>
                  <a:pt x="761" y="1429"/>
                </a:lnTo>
                <a:lnTo>
                  <a:pt x="761" y="1422"/>
                </a:lnTo>
                <a:lnTo>
                  <a:pt x="781" y="1422"/>
                </a:lnTo>
                <a:lnTo>
                  <a:pt x="788" y="1422"/>
                </a:lnTo>
                <a:lnTo>
                  <a:pt x="795" y="1422"/>
                </a:lnTo>
                <a:lnTo>
                  <a:pt x="795" y="1416"/>
                </a:lnTo>
                <a:lnTo>
                  <a:pt x="802" y="1416"/>
                </a:lnTo>
                <a:lnTo>
                  <a:pt x="815" y="1416"/>
                </a:lnTo>
                <a:lnTo>
                  <a:pt x="815" y="1409"/>
                </a:lnTo>
                <a:lnTo>
                  <a:pt x="815" y="1402"/>
                </a:lnTo>
                <a:lnTo>
                  <a:pt x="829" y="1402"/>
                </a:lnTo>
                <a:lnTo>
                  <a:pt x="842" y="1402"/>
                </a:lnTo>
                <a:lnTo>
                  <a:pt x="842" y="1396"/>
                </a:lnTo>
                <a:lnTo>
                  <a:pt x="849" y="1396"/>
                </a:lnTo>
                <a:lnTo>
                  <a:pt x="855" y="1396"/>
                </a:lnTo>
                <a:lnTo>
                  <a:pt x="855" y="1389"/>
                </a:lnTo>
                <a:lnTo>
                  <a:pt x="869" y="1389"/>
                </a:lnTo>
                <a:lnTo>
                  <a:pt x="869" y="1382"/>
                </a:lnTo>
                <a:lnTo>
                  <a:pt x="882" y="1382"/>
                </a:lnTo>
                <a:lnTo>
                  <a:pt x="882" y="1376"/>
                </a:lnTo>
                <a:lnTo>
                  <a:pt x="889" y="1376"/>
                </a:lnTo>
                <a:lnTo>
                  <a:pt x="909" y="1376"/>
                </a:lnTo>
                <a:lnTo>
                  <a:pt x="916" y="1376"/>
                </a:lnTo>
                <a:lnTo>
                  <a:pt x="916" y="1369"/>
                </a:lnTo>
                <a:lnTo>
                  <a:pt x="930" y="1369"/>
                </a:lnTo>
                <a:lnTo>
                  <a:pt x="936" y="1369"/>
                </a:lnTo>
                <a:lnTo>
                  <a:pt x="936" y="1362"/>
                </a:lnTo>
                <a:lnTo>
                  <a:pt x="943" y="1362"/>
                </a:lnTo>
                <a:lnTo>
                  <a:pt x="943" y="1356"/>
                </a:lnTo>
                <a:lnTo>
                  <a:pt x="956" y="1356"/>
                </a:lnTo>
                <a:lnTo>
                  <a:pt x="956" y="1349"/>
                </a:lnTo>
                <a:lnTo>
                  <a:pt x="977" y="1349"/>
                </a:lnTo>
                <a:lnTo>
                  <a:pt x="977" y="1342"/>
                </a:lnTo>
                <a:lnTo>
                  <a:pt x="983" y="1342"/>
                </a:lnTo>
                <a:lnTo>
                  <a:pt x="997" y="1342"/>
                </a:lnTo>
                <a:lnTo>
                  <a:pt x="997" y="1336"/>
                </a:lnTo>
                <a:lnTo>
                  <a:pt x="1004" y="1336"/>
                </a:lnTo>
                <a:lnTo>
                  <a:pt x="1010" y="1336"/>
                </a:lnTo>
                <a:lnTo>
                  <a:pt x="1010" y="1329"/>
                </a:lnTo>
                <a:lnTo>
                  <a:pt x="1017" y="1329"/>
                </a:lnTo>
                <a:lnTo>
                  <a:pt x="1017" y="1323"/>
                </a:lnTo>
                <a:lnTo>
                  <a:pt x="1024" y="1323"/>
                </a:lnTo>
                <a:lnTo>
                  <a:pt x="1024" y="1316"/>
                </a:lnTo>
                <a:lnTo>
                  <a:pt x="1031" y="1316"/>
                </a:lnTo>
                <a:lnTo>
                  <a:pt x="1031" y="1309"/>
                </a:lnTo>
                <a:lnTo>
                  <a:pt x="1037" y="1309"/>
                </a:lnTo>
                <a:lnTo>
                  <a:pt x="1044" y="1309"/>
                </a:lnTo>
                <a:lnTo>
                  <a:pt x="1044" y="1303"/>
                </a:lnTo>
                <a:lnTo>
                  <a:pt x="1044" y="1296"/>
                </a:lnTo>
                <a:lnTo>
                  <a:pt x="1051" y="1296"/>
                </a:lnTo>
                <a:lnTo>
                  <a:pt x="1057" y="1296"/>
                </a:lnTo>
                <a:lnTo>
                  <a:pt x="1064" y="1296"/>
                </a:lnTo>
                <a:lnTo>
                  <a:pt x="1064" y="1289"/>
                </a:lnTo>
                <a:lnTo>
                  <a:pt x="1071" y="1289"/>
                </a:lnTo>
                <a:lnTo>
                  <a:pt x="1071" y="1283"/>
                </a:lnTo>
                <a:lnTo>
                  <a:pt x="1078" y="1283"/>
                </a:lnTo>
                <a:lnTo>
                  <a:pt x="1078" y="1276"/>
                </a:lnTo>
                <a:lnTo>
                  <a:pt x="1084" y="1276"/>
                </a:lnTo>
                <a:lnTo>
                  <a:pt x="1091" y="1276"/>
                </a:lnTo>
                <a:lnTo>
                  <a:pt x="1091" y="1269"/>
                </a:lnTo>
                <a:lnTo>
                  <a:pt x="1091" y="1263"/>
                </a:lnTo>
                <a:lnTo>
                  <a:pt x="1105" y="1263"/>
                </a:lnTo>
                <a:lnTo>
                  <a:pt x="1111" y="1263"/>
                </a:lnTo>
                <a:lnTo>
                  <a:pt x="1111" y="1256"/>
                </a:lnTo>
                <a:lnTo>
                  <a:pt x="1118" y="1256"/>
                </a:lnTo>
                <a:lnTo>
                  <a:pt x="1118" y="1249"/>
                </a:lnTo>
                <a:lnTo>
                  <a:pt x="1125" y="1249"/>
                </a:lnTo>
                <a:lnTo>
                  <a:pt x="1125" y="1243"/>
                </a:lnTo>
                <a:lnTo>
                  <a:pt x="1131" y="1243"/>
                </a:lnTo>
                <a:lnTo>
                  <a:pt x="1138" y="1243"/>
                </a:lnTo>
                <a:lnTo>
                  <a:pt x="1138" y="1236"/>
                </a:lnTo>
                <a:lnTo>
                  <a:pt x="1152" y="1236"/>
                </a:lnTo>
                <a:lnTo>
                  <a:pt x="1158" y="1236"/>
                </a:lnTo>
                <a:lnTo>
                  <a:pt x="1158" y="1230"/>
                </a:lnTo>
                <a:lnTo>
                  <a:pt x="1165" y="1230"/>
                </a:lnTo>
                <a:lnTo>
                  <a:pt x="1172" y="1230"/>
                </a:lnTo>
                <a:lnTo>
                  <a:pt x="1172" y="1223"/>
                </a:lnTo>
                <a:lnTo>
                  <a:pt x="1179" y="1223"/>
                </a:lnTo>
                <a:lnTo>
                  <a:pt x="1192" y="1223"/>
                </a:lnTo>
                <a:lnTo>
                  <a:pt x="1192" y="1216"/>
                </a:lnTo>
                <a:lnTo>
                  <a:pt x="1199" y="1216"/>
                </a:lnTo>
                <a:lnTo>
                  <a:pt x="1199" y="1210"/>
                </a:lnTo>
                <a:lnTo>
                  <a:pt x="1199" y="1203"/>
                </a:lnTo>
                <a:lnTo>
                  <a:pt x="1206" y="1203"/>
                </a:lnTo>
                <a:lnTo>
                  <a:pt x="1206" y="1196"/>
                </a:lnTo>
                <a:lnTo>
                  <a:pt x="1219" y="1196"/>
                </a:lnTo>
                <a:lnTo>
                  <a:pt x="1219" y="1190"/>
                </a:lnTo>
                <a:lnTo>
                  <a:pt x="1226" y="1190"/>
                </a:lnTo>
                <a:lnTo>
                  <a:pt x="1226" y="1183"/>
                </a:lnTo>
                <a:lnTo>
                  <a:pt x="1232" y="1183"/>
                </a:lnTo>
                <a:lnTo>
                  <a:pt x="1232" y="1176"/>
                </a:lnTo>
                <a:lnTo>
                  <a:pt x="1239" y="1176"/>
                </a:lnTo>
                <a:lnTo>
                  <a:pt x="1253" y="1176"/>
                </a:lnTo>
                <a:lnTo>
                  <a:pt x="1253" y="1170"/>
                </a:lnTo>
                <a:lnTo>
                  <a:pt x="1259" y="1170"/>
                </a:lnTo>
                <a:lnTo>
                  <a:pt x="1259" y="1163"/>
                </a:lnTo>
                <a:lnTo>
                  <a:pt x="1273" y="1163"/>
                </a:lnTo>
                <a:lnTo>
                  <a:pt x="1286" y="1163"/>
                </a:lnTo>
                <a:lnTo>
                  <a:pt x="1293" y="1163"/>
                </a:lnTo>
                <a:lnTo>
                  <a:pt x="1293" y="1156"/>
                </a:lnTo>
                <a:lnTo>
                  <a:pt x="1300" y="1156"/>
                </a:lnTo>
                <a:lnTo>
                  <a:pt x="1300" y="1150"/>
                </a:lnTo>
                <a:lnTo>
                  <a:pt x="1307" y="1150"/>
                </a:lnTo>
                <a:lnTo>
                  <a:pt x="1307" y="1143"/>
                </a:lnTo>
                <a:lnTo>
                  <a:pt x="1313" y="1143"/>
                </a:lnTo>
                <a:lnTo>
                  <a:pt x="1320" y="1143"/>
                </a:lnTo>
                <a:lnTo>
                  <a:pt x="1320" y="1136"/>
                </a:lnTo>
                <a:lnTo>
                  <a:pt x="1320" y="1130"/>
                </a:lnTo>
                <a:lnTo>
                  <a:pt x="1327" y="1130"/>
                </a:lnTo>
                <a:lnTo>
                  <a:pt x="1333" y="1130"/>
                </a:lnTo>
                <a:lnTo>
                  <a:pt x="1333" y="1123"/>
                </a:lnTo>
                <a:lnTo>
                  <a:pt x="1347" y="1123"/>
                </a:lnTo>
                <a:lnTo>
                  <a:pt x="1347" y="1117"/>
                </a:lnTo>
                <a:lnTo>
                  <a:pt x="1354" y="1117"/>
                </a:lnTo>
                <a:lnTo>
                  <a:pt x="1360" y="1117"/>
                </a:lnTo>
                <a:lnTo>
                  <a:pt x="1360" y="1110"/>
                </a:lnTo>
                <a:lnTo>
                  <a:pt x="1360" y="1103"/>
                </a:lnTo>
                <a:lnTo>
                  <a:pt x="1374" y="1103"/>
                </a:lnTo>
                <a:lnTo>
                  <a:pt x="1381" y="1103"/>
                </a:lnTo>
                <a:lnTo>
                  <a:pt x="1381" y="1097"/>
                </a:lnTo>
                <a:lnTo>
                  <a:pt x="1394" y="1097"/>
                </a:lnTo>
                <a:lnTo>
                  <a:pt x="1401" y="1097"/>
                </a:lnTo>
                <a:lnTo>
                  <a:pt x="1401" y="1090"/>
                </a:lnTo>
                <a:lnTo>
                  <a:pt x="1408" y="1090"/>
                </a:lnTo>
                <a:lnTo>
                  <a:pt x="1414" y="1090"/>
                </a:lnTo>
                <a:lnTo>
                  <a:pt x="1421" y="1090"/>
                </a:lnTo>
                <a:lnTo>
                  <a:pt x="1421" y="1083"/>
                </a:lnTo>
                <a:lnTo>
                  <a:pt x="1421" y="1077"/>
                </a:lnTo>
                <a:lnTo>
                  <a:pt x="1434" y="1077"/>
                </a:lnTo>
                <a:lnTo>
                  <a:pt x="1434" y="1070"/>
                </a:lnTo>
                <a:lnTo>
                  <a:pt x="1441" y="1070"/>
                </a:lnTo>
                <a:lnTo>
                  <a:pt x="1448" y="1070"/>
                </a:lnTo>
                <a:lnTo>
                  <a:pt x="1448" y="1063"/>
                </a:lnTo>
                <a:lnTo>
                  <a:pt x="1461" y="1063"/>
                </a:lnTo>
                <a:lnTo>
                  <a:pt x="1461" y="1057"/>
                </a:lnTo>
                <a:lnTo>
                  <a:pt x="1468" y="1057"/>
                </a:lnTo>
                <a:lnTo>
                  <a:pt x="1475" y="1057"/>
                </a:lnTo>
                <a:lnTo>
                  <a:pt x="1475" y="1050"/>
                </a:lnTo>
                <a:lnTo>
                  <a:pt x="1482" y="1050"/>
                </a:lnTo>
                <a:lnTo>
                  <a:pt x="1482" y="1043"/>
                </a:lnTo>
                <a:lnTo>
                  <a:pt x="1488" y="1043"/>
                </a:lnTo>
                <a:lnTo>
                  <a:pt x="1488" y="1037"/>
                </a:lnTo>
                <a:lnTo>
                  <a:pt x="1502" y="1037"/>
                </a:lnTo>
                <a:lnTo>
                  <a:pt x="1508" y="1037"/>
                </a:lnTo>
                <a:lnTo>
                  <a:pt x="1515" y="1037"/>
                </a:lnTo>
                <a:lnTo>
                  <a:pt x="1515" y="1030"/>
                </a:lnTo>
                <a:lnTo>
                  <a:pt x="1529" y="1030"/>
                </a:lnTo>
                <a:lnTo>
                  <a:pt x="1529" y="1024"/>
                </a:lnTo>
                <a:lnTo>
                  <a:pt x="1542" y="1024"/>
                </a:lnTo>
                <a:lnTo>
                  <a:pt x="1542" y="1017"/>
                </a:lnTo>
                <a:lnTo>
                  <a:pt x="1542" y="1010"/>
                </a:lnTo>
                <a:lnTo>
                  <a:pt x="1549" y="1010"/>
                </a:lnTo>
                <a:lnTo>
                  <a:pt x="1556" y="1010"/>
                </a:lnTo>
                <a:lnTo>
                  <a:pt x="1562" y="1010"/>
                </a:lnTo>
                <a:lnTo>
                  <a:pt x="1562" y="1004"/>
                </a:lnTo>
                <a:lnTo>
                  <a:pt x="1569" y="1004"/>
                </a:lnTo>
                <a:lnTo>
                  <a:pt x="1569" y="997"/>
                </a:lnTo>
                <a:lnTo>
                  <a:pt x="1583" y="997"/>
                </a:lnTo>
                <a:lnTo>
                  <a:pt x="1583" y="990"/>
                </a:lnTo>
                <a:lnTo>
                  <a:pt x="1589" y="990"/>
                </a:lnTo>
                <a:lnTo>
                  <a:pt x="1589" y="984"/>
                </a:lnTo>
                <a:lnTo>
                  <a:pt x="1596" y="984"/>
                </a:lnTo>
                <a:lnTo>
                  <a:pt x="1603" y="984"/>
                </a:lnTo>
                <a:lnTo>
                  <a:pt x="1603" y="970"/>
                </a:lnTo>
                <a:lnTo>
                  <a:pt x="1630" y="970"/>
                </a:lnTo>
                <a:lnTo>
                  <a:pt x="1636" y="970"/>
                </a:lnTo>
                <a:lnTo>
                  <a:pt x="1643" y="970"/>
                </a:lnTo>
                <a:lnTo>
                  <a:pt x="1643" y="964"/>
                </a:lnTo>
                <a:lnTo>
                  <a:pt x="1650" y="964"/>
                </a:lnTo>
                <a:lnTo>
                  <a:pt x="1650" y="957"/>
                </a:lnTo>
                <a:lnTo>
                  <a:pt x="1657" y="957"/>
                </a:lnTo>
                <a:lnTo>
                  <a:pt x="1677" y="957"/>
                </a:lnTo>
                <a:lnTo>
                  <a:pt x="1677" y="950"/>
                </a:lnTo>
                <a:lnTo>
                  <a:pt x="1697" y="950"/>
                </a:lnTo>
                <a:lnTo>
                  <a:pt x="1704" y="950"/>
                </a:lnTo>
                <a:lnTo>
                  <a:pt x="1704" y="944"/>
                </a:lnTo>
                <a:lnTo>
                  <a:pt x="1710" y="944"/>
                </a:lnTo>
                <a:lnTo>
                  <a:pt x="1710" y="937"/>
                </a:lnTo>
                <a:lnTo>
                  <a:pt x="1717" y="937"/>
                </a:lnTo>
                <a:lnTo>
                  <a:pt x="1717" y="931"/>
                </a:lnTo>
                <a:lnTo>
                  <a:pt x="1724" y="931"/>
                </a:lnTo>
                <a:lnTo>
                  <a:pt x="1724" y="924"/>
                </a:lnTo>
                <a:lnTo>
                  <a:pt x="1737" y="924"/>
                </a:lnTo>
                <a:lnTo>
                  <a:pt x="1737" y="917"/>
                </a:lnTo>
                <a:lnTo>
                  <a:pt x="1751" y="917"/>
                </a:lnTo>
                <a:lnTo>
                  <a:pt x="1751" y="911"/>
                </a:lnTo>
                <a:lnTo>
                  <a:pt x="1758" y="911"/>
                </a:lnTo>
                <a:lnTo>
                  <a:pt x="1771" y="911"/>
                </a:lnTo>
                <a:lnTo>
                  <a:pt x="1771" y="904"/>
                </a:lnTo>
                <a:lnTo>
                  <a:pt x="1785" y="904"/>
                </a:lnTo>
                <a:lnTo>
                  <a:pt x="1791" y="904"/>
                </a:lnTo>
                <a:lnTo>
                  <a:pt x="1791" y="897"/>
                </a:lnTo>
                <a:lnTo>
                  <a:pt x="1798" y="897"/>
                </a:lnTo>
                <a:lnTo>
                  <a:pt x="1798" y="891"/>
                </a:lnTo>
                <a:lnTo>
                  <a:pt x="1805" y="891"/>
                </a:lnTo>
                <a:lnTo>
                  <a:pt x="1811" y="891"/>
                </a:lnTo>
                <a:lnTo>
                  <a:pt x="1811" y="884"/>
                </a:lnTo>
                <a:lnTo>
                  <a:pt x="1825" y="884"/>
                </a:lnTo>
                <a:lnTo>
                  <a:pt x="1825" y="877"/>
                </a:lnTo>
                <a:lnTo>
                  <a:pt x="1845" y="877"/>
                </a:lnTo>
                <a:lnTo>
                  <a:pt x="1845" y="871"/>
                </a:lnTo>
                <a:lnTo>
                  <a:pt x="1852" y="871"/>
                </a:lnTo>
                <a:lnTo>
                  <a:pt x="1852" y="864"/>
                </a:lnTo>
                <a:lnTo>
                  <a:pt x="1852" y="857"/>
                </a:lnTo>
                <a:lnTo>
                  <a:pt x="1859" y="857"/>
                </a:lnTo>
                <a:lnTo>
                  <a:pt x="1859" y="851"/>
                </a:lnTo>
                <a:lnTo>
                  <a:pt x="1872" y="851"/>
                </a:lnTo>
                <a:lnTo>
                  <a:pt x="1872" y="844"/>
                </a:lnTo>
                <a:lnTo>
                  <a:pt x="1879" y="844"/>
                </a:lnTo>
                <a:lnTo>
                  <a:pt x="1879" y="838"/>
                </a:lnTo>
                <a:lnTo>
                  <a:pt x="1886" y="838"/>
                </a:lnTo>
                <a:lnTo>
                  <a:pt x="1892" y="838"/>
                </a:lnTo>
                <a:lnTo>
                  <a:pt x="1892" y="831"/>
                </a:lnTo>
                <a:lnTo>
                  <a:pt x="1899" y="831"/>
                </a:lnTo>
                <a:lnTo>
                  <a:pt x="1912" y="831"/>
                </a:lnTo>
                <a:lnTo>
                  <a:pt x="1912" y="824"/>
                </a:lnTo>
                <a:lnTo>
                  <a:pt x="1919" y="824"/>
                </a:lnTo>
                <a:lnTo>
                  <a:pt x="1926" y="824"/>
                </a:lnTo>
                <a:lnTo>
                  <a:pt x="1926" y="818"/>
                </a:lnTo>
                <a:lnTo>
                  <a:pt x="1946" y="818"/>
                </a:lnTo>
                <a:lnTo>
                  <a:pt x="1946" y="811"/>
                </a:lnTo>
                <a:lnTo>
                  <a:pt x="1973" y="811"/>
                </a:lnTo>
                <a:lnTo>
                  <a:pt x="1973" y="804"/>
                </a:lnTo>
                <a:lnTo>
                  <a:pt x="1986" y="804"/>
                </a:lnTo>
                <a:lnTo>
                  <a:pt x="2007" y="804"/>
                </a:lnTo>
                <a:lnTo>
                  <a:pt x="2013" y="804"/>
                </a:lnTo>
                <a:lnTo>
                  <a:pt x="2013" y="798"/>
                </a:lnTo>
                <a:lnTo>
                  <a:pt x="2013" y="791"/>
                </a:lnTo>
                <a:lnTo>
                  <a:pt x="2020" y="791"/>
                </a:lnTo>
                <a:lnTo>
                  <a:pt x="2020" y="784"/>
                </a:lnTo>
                <a:lnTo>
                  <a:pt x="2027" y="784"/>
                </a:lnTo>
                <a:lnTo>
                  <a:pt x="2034" y="784"/>
                </a:lnTo>
                <a:lnTo>
                  <a:pt x="2047" y="784"/>
                </a:lnTo>
                <a:lnTo>
                  <a:pt x="2047" y="778"/>
                </a:lnTo>
                <a:lnTo>
                  <a:pt x="2054" y="778"/>
                </a:lnTo>
                <a:lnTo>
                  <a:pt x="2054" y="771"/>
                </a:lnTo>
                <a:lnTo>
                  <a:pt x="2061" y="771"/>
                </a:lnTo>
                <a:lnTo>
                  <a:pt x="2074" y="771"/>
                </a:lnTo>
                <a:lnTo>
                  <a:pt x="2087" y="771"/>
                </a:lnTo>
                <a:lnTo>
                  <a:pt x="2087" y="764"/>
                </a:lnTo>
                <a:lnTo>
                  <a:pt x="2094" y="764"/>
                </a:lnTo>
                <a:lnTo>
                  <a:pt x="2094" y="758"/>
                </a:lnTo>
                <a:lnTo>
                  <a:pt x="2108" y="758"/>
                </a:lnTo>
                <a:lnTo>
                  <a:pt x="2114" y="758"/>
                </a:lnTo>
                <a:lnTo>
                  <a:pt x="2114" y="751"/>
                </a:lnTo>
                <a:lnTo>
                  <a:pt x="2121" y="751"/>
                </a:lnTo>
                <a:lnTo>
                  <a:pt x="2128" y="751"/>
                </a:lnTo>
                <a:lnTo>
                  <a:pt x="2128" y="745"/>
                </a:lnTo>
                <a:lnTo>
                  <a:pt x="2135" y="745"/>
                </a:lnTo>
                <a:lnTo>
                  <a:pt x="2135" y="738"/>
                </a:lnTo>
                <a:lnTo>
                  <a:pt x="2141" y="738"/>
                </a:lnTo>
                <a:lnTo>
                  <a:pt x="2141" y="731"/>
                </a:lnTo>
                <a:lnTo>
                  <a:pt x="2175" y="731"/>
                </a:lnTo>
                <a:lnTo>
                  <a:pt x="2182" y="731"/>
                </a:lnTo>
                <a:lnTo>
                  <a:pt x="2182" y="725"/>
                </a:lnTo>
                <a:lnTo>
                  <a:pt x="2188" y="725"/>
                </a:lnTo>
                <a:lnTo>
                  <a:pt x="2195" y="725"/>
                </a:lnTo>
                <a:lnTo>
                  <a:pt x="2195" y="718"/>
                </a:lnTo>
                <a:lnTo>
                  <a:pt x="2202" y="718"/>
                </a:lnTo>
                <a:lnTo>
                  <a:pt x="2202" y="711"/>
                </a:lnTo>
                <a:lnTo>
                  <a:pt x="2209" y="711"/>
                </a:lnTo>
                <a:lnTo>
                  <a:pt x="2215" y="711"/>
                </a:lnTo>
                <a:lnTo>
                  <a:pt x="2215" y="705"/>
                </a:lnTo>
                <a:lnTo>
                  <a:pt x="2222" y="705"/>
                </a:lnTo>
                <a:lnTo>
                  <a:pt x="2222" y="698"/>
                </a:lnTo>
                <a:lnTo>
                  <a:pt x="2229" y="698"/>
                </a:lnTo>
                <a:lnTo>
                  <a:pt x="2229" y="685"/>
                </a:lnTo>
                <a:lnTo>
                  <a:pt x="2236" y="685"/>
                </a:lnTo>
                <a:lnTo>
                  <a:pt x="2236" y="678"/>
                </a:lnTo>
                <a:lnTo>
                  <a:pt x="2236" y="671"/>
                </a:lnTo>
                <a:lnTo>
                  <a:pt x="2242" y="671"/>
                </a:lnTo>
                <a:lnTo>
                  <a:pt x="2249" y="671"/>
                </a:lnTo>
                <a:lnTo>
                  <a:pt x="2249" y="665"/>
                </a:lnTo>
                <a:lnTo>
                  <a:pt x="2256" y="665"/>
                </a:lnTo>
                <a:lnTo>
                  <a:pt x="2263" y="665"/>
                </a:lnTo>
                <a:lnTo>
                  <a:pt x="2263" y="658"/>
                </a:lnTo>
                <a:lnTo>
                  <a:pt x="2263" y="652"/>
                </a:lnTo>
                <a:lnTo>
                  <a:pt x="2269" y="652"/>
                </a:lnTo>
                <a:lnTo>
                  <a:pt x="2276" y="652"/>
                </a:lnTo>
                <a:lnTo>
                  <a:pt x="2276" y="645"/>
                </a:lnTo>
                <a:lnTo>
                  <a:pt x="2283" y="645"/>
                </a:lnTo>
                <a:lnTo>
                  <a:pt x="2283" y="638"/>
                </a:lnTo>
                <a:lnTo>
                  <a:pt x="2289" y="638"/>
                </a:lnTo>
                <a:lnTo>
                  <a:pt x="2296" y="638"/>
                </a:lnTo>
                <a:lnTo>
                  <a:pt x="2296" y="632"/>
                </a:lnTo>
                <a:lnTo>
                  <a:pt x="2310" y="632"/>
                </a:lnTo>
                <a:lnTo>
                  <a:pt x="2316" y="632"/>
                </a:lnTo>
                <a:lnTo>
                  <a:pt x="2316" y="625"/>
                </a:lnTo>
                <a:lnTo>
                  <a:pt x="2323" y="625"/>
                </a:lnTo>
                <a:lnTo>
                  <a:pt x="2323" y="618"/>
                </a:lnTo>
                <a:lnTo>
                  <a:pt x="2350" y="618"/>
                </a:lnTo>
                <a:lnTo>
                  <a:pt x="2350" y="612"/>
                </a:lnTo>
                <a:lnTo>
                  <a:pt x="2357" y="612"/>
                </a:lnTo>
                <a:lnTo>
                  <a:pt x="2357" y="605"/>
                </a:lnTo>
                <a:lnTo>
                  <a:pt x="2370" y="605"/>
                </a:lnTo>
                <a:lnTo>
                  <a:pt x="2377" y="605"/>
                </a:lnTo>
                <a:lnTo>
                  <a:pt x="2377" y="598"/>
                </a:lnTo>
                <a:lnTo>
                  <a:pt x="2384" y="598"/>
                </a:lnTo>
                <a:lnTo>
                  <a:pt x="2397" y="598"/>
                </a:lnTo>
                <a:lnTo>
                  <a:pt x="2397" y="592"/>
                </a:lnTo>
                <a:lnTo>
                  <a:pt x="2417" y="592"/>
                </a:lnTo>
                <a:lnTo>
                  <a:pt x="2417" y="585"/>
                </a:lnTo>
                <a:lnTo>
                  <a:pt x="2424" y="585"/>
                </a:lnTo>
                <a:lnTo>
                  <a:pt x="2431" y="585"/>
                </a:lnTo>
                <a:lnTo>
                  <a:pt x="2431" y="578"/>
                </a:lnTo>
                <a:lnTo>
                  <a:pt x="2444" y="578"/>
                </a:lnTo>
                <a:lnTo>
                  <a:pt x="2451" y="578"/>
                </a:lnTo>
                <a:lnTo>
                  <a:pt x="2451" y="572"/>
                </a:lnTo>
                <a:lnTo>
                  <a:pt x="2451" y="565"/>
                </a:lnTo>
                <a:lnTo>
                  <a:pt x="2458" y="565"/>
                </a:lnTo>
                <a:lnTo>
                  <a:pt x="2464" y="565"/>
                </a:lnTo>
                <a:lnTo>
                  <a:pt x="2464" y="558"/>
                </a:lnTo>
                <a:lnTo>
                  <a:pt x="2471" y="558"/>
                </a:lnTo>
                <a:lnTo>
                  <a:pt x="2478" y="558"/>
                </a:lnTo>
                <a:lnTo>
                  <a:pt x="2478" y="552"/>
                </a:lnTo>
                <a:lnTo>
                  <a:pt x="2491" y="552"/>
                </a:lnTo>
                <a:lnTo>
                  <a:pt x="2498" y="552"/>
                </a:lnTo>
                <a:lnTo>
                  <a:pt x="2498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59" y="539"/>
                </a:lnTo>
                <a:lnTo>
                  <a:pt x="2579" y="539"/>
                </a:lnTo>
                <a:lnTo>
                  <a:pt x="2586" y="539"/>
                </a:lnTo>
                <a:lnTo>
                  <a:pt x="2586" y="532"/>
                </a:lnTo>
                <a:lnTo>
                  <a:pt x="2592" y="532"/>
                </a:lnTo>
                <a:lnTo>
                  <a:pt x="2592" y="525"/>
                </a:lnTo>
                <a:lnTo>
                  <a:pt x="2599" y="525"/>
                </a:lnTo>
                <a:lnTo>
                  <a:pt x="2613" y="525"/>
                </a:lnTo>
                <a:lnTo>
                  <a:pt x="2613" y="519"/>
                </a:lnTo>
                <a:lnTo>
                  <a:pt x="2633" y="519"/>
                </a:lnTo>
                <a:lnTo>
                  <a:pt x="2633" y="512"/>
                </a:lnTo>
                <a:lnTo>
                  <a:pt x="2640" y="512"/>
                </a:lnTo>
                <a:lnTo>
                  <a:pt x="2646" y="512"/>
                </a:lnTo>
                <a:lnTo>
                  <a:pt x="2646" y="505"/>
                </a:lnTo>
                <a:lnTo>
                  <a:pt x="2653" y="505"/>
                </a:lnTo>
                <a:lnTo>
                  <a:pt x="2660" y="505"/>
                </a:lnTo>
                <a:lnTo>
                  <a:pt x="2660" y="499"/>
                </a:lnTo>
                <a:lnTo>
                  <a:pt x="2673" y="499"/>
                </a:lnTo>
                <a:lnTo>
                  <a:pt x="2680" y="499"/>
                </a:lnTo>
                <a:lnTo>
                  <a:pt x="2680" y="492"/>
                </a:lnTo>
                <a:lnTo>
                  <a:pt x="2687" y="492"/>
                </a:lnTo>
                <a:lnTo>
                  <a:pt x="2687" y="485"/>
                </a:lnTo>
                <a:lnTo>
                  <a:pt x="2693" y="485"/>
                </a:lnTo>
                <a:lnTo>
                  <a:pt x="2700" y="485"/>
                </a:lnTo>
                <a:lnTo>
                  <a:pt x="2700" y="479"/>
                </a:lnTo>
                <a:lnTo>
                  <a:pt x="2707" y="479"/>
                </a:lnTo>
                <a:lnTo>
                  <a:pt x="2714" y="479"/>
                </a:lnTo>
                <a:lnTo>
                  <a:pt x="2714" y="472"/>
                </a:lnTo>
                <a:lnTo>
                  <a:pt x="2714" y="465"/>
                </a:lnTo>
                <a:lnTo>
                  <a:pt x="2720" y="465"/>
                </a:lnTo>
                <a:lnTo>
                  <a:pt x="2734" y="465"/>
                </a:lnTo>
                <a:lnTo>
                  <a:pt x="2734" y="459"/>
                </a:lnTo>
                <a:lnTo>
                  <a:pt x="2741" y="459"/>
                </a:lnTo>
                <a:lnTo>
                  <a:pt x="2741" y="452"/>
                </a:lnTo>
                <a:lnTo>
                  <a:pt x="2747" y="452"/>
                </a:lnTo>
                <a:lnTo>
                  <a:pt x="2747" y="446"/>
                </a:lnTo>
                <a:lnTo>
                  <a:pt x="2754" y="446"/>
                </a:lnTo>
                <a:lnTo>
                  <a:pt x="2761" y="446"/>
                </a:lnTo>
                <a:lnTo>
                  <a:pt x="2761" y="439"/>
                </a:lnTo>
                <a:lnTo>
                  <a:pt x="2781" y="439"/>
                </a:lnTo>
                <a:lnTo>
                  <a:pt x="2781" y="432"/>
                </a:lnTo>
                <a:lnTo>
                  <a:pt x="2788" y="432"/>
                </a:lnTo>
                <a:lnTo>
                  <a:pt x="2788" y="426"/>
                </a:lnTo>
                <a:lnTo>
                  <a:pt x="2794" y="426"/>
                </a:lnTo>
                <a:lnTo>
                  <a:pt x="2801" y="426"/>
                </a:lnTo>
                <a:lnTo>
                  <a:pt x="2808" y="426"/>
                </a:lnTo>
                <a:lnTo>
                  <a:pt x="2808" y="419"/>
                </a:lnTo>
                <a:lnTo>
                  <a:pt x="2815" y="419"/>
                </a:lnTo>
                <a:lnTo>
                  <a:pt x="2815" y="412"/>
                </a:lnTo>
                <a:lnTo>
                  <a:pt x="2835" y="412"/>
                </a:lnTo>
                <a:lnTo>
                  <a:pt x="2835" y="406"/>
                </a:lnTo>
                <a:lnTo>
                  <a:pt x="2841" y="406"/>
                </a:lnTo>
                <a:lnTo>
                  <a:pt x="2841" y="399"/>
                </a:lnTo>
                <a:lnTo>
                  <a:pt x="2855" y="399"/>
                </a:lnTo>
                <a:lnTo>
                  <a:pt x="2862" y="399"/>
                </a:lnTo>
                <a:lnTo>
                  <a:pt x="2862" y="392"/>
                </a:lnTo>
                <a:lnTo>
                  <a:pt x="2875" y="392"/>
                </a:lnTo>
                <a:lnTo>
                  <a:pt x="2875" y="386"/>
                </a:lnTo>
                <a:lnTo>
                  <a:pt x="2882" y="386"/>
                </a:lnTo>
                <a:lnTo>
                  <a:pt x="2882" y="379"/>
                </a:lnTo>
                <a:lnTo>
                  <a:pt x="2889" y="379"/>
                </a:lnTo>
                <a:lnTo>
                  <a:pt x="2895" y="379"/>
                </a:lnTo>
                <a:lnTo>
                  <a:pt x="2895" y="372"/>
                </a:lnTo>
                <a:lnTo>
                  <a:pt x="2902" y="372"/>
                </a:lnTo>
                <a:lnTo>
                  <a:pt x="2902" y="366"/>
                </a:lnTo>
                <a:lnTo>
                  <a:pt x="2909" y="366"/>
                </a:lnTo>
                <a:lnTo>
                  <a:pt x="2942" y="366"/>
                </a:lnTo>
                <a:lnTo>
                  <a:pt x="2942" y="359"/>
                </a:lnTo>
                <a:lnTo>
                  <a:pt x="2956" y="359"/>
                </a:lnTo>
                <a:lnTo>
                  <a:pt x="2963" y="359"/>
                </a:lnTo>
                <a:lnTo>
                  <a:pt x="2963" y="353"/>
                </a:lnTo>
                <a:lnTo>
                  <a:pt x="2983" y="353"/>
                </a:lnTo>
                <a:lnTo>
                  <a:pt x="2983" y="346"/>
                </a:lnTo>
                <a:lnTo>
                  <a:pt x="2990" y="346"/>
                </a:lnTo>
                <a:lnTo>
                  <a:pt x="3023" y="346"/>
                </a:lnTo>
                <a:lnTo>
                  <a:pt x="3023" y="339"/>
                </a:lnTo>
                <a:lnTo>
                  <a:pt x="3050" y="339"/>
                </a:lnTo>
                <a:lnTo>
                  <a:pt x="3057" y="339"/>
                </a:lnTo>
                <a:lnTo>
                  <a:pt x="3057" y="333"/>
                </a:lnTo>
                <a:lnTo>
                  <a:pt x="3070" y="333"/>
                </a:lnTo>
                <a:lnTo>
                  <a:pt x="3070" y="326"/>
                </a:lnTo>
                <a:lnTo>
                  <a:pt x="3077" y="326"/>
                </a:lnTo>
                <a:lnTo>
                  <a:pt x="3077" y="319"/>
                </a:lnTo>
                <a:lnTo>
                  <a:pt x="3084" y="319"/>
                </a:lnTo>
                <a:lnTo>
                  <a:pt x="3091" y="319"/>
                </a:lnTo>
                <a:lnTo>
                  <a:pt x="3091" y="313"/>
                </a:lnTo>
                <a:lnTo>
                  <a:pt x="3091" y="306"/>
                </a:lnTo>
                <a:lnTo>
                  <a:pt x="3097" y="306"/>
                </a:lnTo>
                <a:lnTo>
                  <a:pt x="3097" y="299"/>
                </a:lnTo>
                <a:lnTo>
                  <a:pt x="3111" y="299"/>
                </a:lnTo>
                <a:lnTo>
                  <a:pt x="3144" y="299"/>
                </a:lnTo>
                <a:lnTo>
                  <a:pt x="3144" y="293"/>
                </a:lnTo>
                <a:lnTo>
                  <a:pt x="3158" y="293"/>
                </a:lnTo>
                <a:lnTo>
                  <a:pt x="3165" y="293"/>
                </a:lnTo>
                <a:lnTo>
                  <a:pt x="3165" y="286"/>
                </a:lnTo>
                <a:lnTo>
                  <a:pt x="3192" y="286"/>
                </a:lnTo>
                <a:lnTo>
                  <a:pt x="3198" y="286"/>
                </a:lnTo>
                <a:lnTo>
                  <a:pt x="3198" y="279"/>
                </a:lnTo>
                <a:lnTo>
                  <a:pt x="3212" y="279"/>
                </a:lnTo>
                <a:lnTo>
                  <a:pt x="3212" y="273"/>
                </a:lnTo>
                <a:lnTo>
                  <a:pt x="3232" y="273"/>
                </a:lnTo>
                <a:lnTo>
                  <a:pt x="3239" y="273"/>
                </a:lnTo>
                <a:lnTo>
                  <a:pt x="3239" y="266"/>
                </a:lnTo>
                <a:lnTo>
                  <a:pt x="3245" y="266"/>
                </a:lnTo>
                <a:lnTo>
                  <a:pt x="3245" y="260"/>
                </a:lnTo>
                <a:lnTo>
                  <a:pt x="3252" y="260"/>
                </a:lnTo>
                <a:lnTo>
                  <a:pt x="3259" y="260"/>
                </a:lnTo>
                <a:lnTo>
                  <a:pt x="3259" y="253"/>
                </a:lnTo>
                <a:lnTo>
                  <a:pt x="3266" y="253"/>
                </a:lnTo>
                <a:lnTo>
                  <a:pt x="3279" y="253"/>
                </a:lnTo>
                <a:lnTo>
                  <a:pt x="3279" y="246"/>
                </a:lnTo>
                <a:lnTo>
                  <a:pt x="3279" y="240"/>
                </a:lnTo>
                <a:lnTo>
                  <a:pt x="3286" y="240"/>
                </a:lnTo>
                <a:lnTo>
                  <a:pt x="3293" y="240"/>
                </a:lnTo>
                <a:lnTo>
                  <a:pt x="3293" y="233"/>
                </a:lnTo>
                <a:lnTo>
                  <a:pt x="3306" y="233"/>
                </a:lnTo>
                <a:lnTo>
                  <a:pt x="3306" y="226"/>
                </a:lnTo>
                <a:lnTo>
                  <a:pt x="3313" y="226"/>
                </a:lnTo>
                <a:lnTo>
                  <a:pt x="3313" y="220"/>
                </a:lnTo>
                <a:lnTo>
                  <a:pt x="3326" y="220"/>
                </a:lnTo>
                <a:lnTo>
                  <a:pt x="3333" y="220"/>
                </a:lnTo>
                <a:lnTo>
                  <a:pt x="3333" y="213"/>
                </a:lnTo>
                <a:lnTo>
                  <a:pt x="3340" y="213"/>
                </a:lnTo>
                <a:lnTo>
                  <a:pt x="3340" y="206"/>
                </a:lnTo>
                <a:lnTo>
                  <a:pt x="3360" y="206"/>
                </a:lnTo>
                <a:lnTo>
                  <a:pt x="3394" y="206"/>
                </a:lnTo>
                <a:lnTo>
                  <a:pt x="3394" y="200"/>
                </a:lnTo>
                <a:lnTo>
                  <a:pt x="3407" y="200"/>
                </a:lnTo>
                <a:lnTo>
                  <a:pt x="3407" y="193"/>
                </a:lnTo>
                <a:lnTo>
                  <a:pt x="3420" y="193"/>
                </a:lnTo>
                <a:lnTo>
                  <a:pt x="3420" y="186"/>
                </a:lnTo>
                <a:lnTo>
                  <a:pt x="3427" y="186"/>
                </a:lnTo>
                <a:lnTo>
                  <a:pt x="3441" y="186"/>
                </a:lnTo>
                <a:lnTo>
                  <a:pt x="3441" y="180"/>
                </a:lnTo>
                <a:lnTo>
                  <a:pt x="3441" y="173"/>
                </a:lnTo>
                <a:lnTo>
                  <a:pt x="3447" y="173"/>
                </a:lnTo>
                <a:lnTo>
                  <a:pt x="3461" y="173"/>
                </a:lnTo>
                <a:lnTo>
                  <a:pt x="3461" y="167"/>
                </a:lnTo>
                <a:lnTo>
                  <a:pt x="3468" y="167"/>
                </a:lnTo>
                <a:lnTo>
                  <a:pt x="3468" y="160"/>
                </a:lnTo>
                <a:lnTo>
                  <a:pt x="3474" y="160"/>
                </a:lnTo>
                <a:lnTo>
                  <a:pt x="3488" y="160"/>
                </a:lnTo>
                <a:lnTo>
                  <a:pt x="3488" y="153"/>
                </a:lnTo>
                <a:lnTo>
                  <a:pt x="3501" y="153"/>
                </a:lnTo>
                <a:lnTo>
                  <a:pt x="3501" y="147"/>
                </a:lnTo>
                <a:lnTo>
                  <a:pt x="3515" y="147"/>
                </a:lnTo>
                <a:lnTo>
                  <a:pt x="3515" y="140"/>
                </a:lnTo>
                <a:lnTo>
                  <a:pt x="3521" y="140"/>
                </a:lnTo>
                <a:lnTo>
                  <a:pt x="3548" y="140"/>
                </a:lnTo>
                <a:lnTo>
                  <a:pt x="3548" y="133"/>
                </a:lnTo>
                <a:lnTo>
                  <a:pt x="3569" y="133"/>
                </a:lnTo>
                <a:lnTo>
                  <a:pt x="3569" y="127"/>
                </a:lnTo>
                <a:lnTo>
                  <a:pt x="3569" y="120"/>
                </a:lnTo>
                <a:lnTo>
                  <a:pt x="3575" y="120"/>
                </a:lnTo>
                <a:lnTo>
                  <a:pt x="3575" y="113"/>
                </a:lnTo>
                <a:lnTo>
                  <a:pt x="3575" y="107"/>
                </a:lnTo>
                <a:lnTo>
                  <a:pt x="3582" y="107"/>
                </a:lnTo>
                <a:lnTo>
                  <a:pt x="3589" y="107"/>
                </a:lnTo>
                <a:lnTo>
                  <a:pt x="3589" y="100"/>
                </a:lnTo>
                <a:lnTo>
                  <a:pt x="3602" y="100"/>
                </a:lnTo>
                <a:lnTo>
                  <a:pt x="3602" y="93"/>
                </a:lnTo>
                <a:lnTo>
                  <a:pt x="3609" y="93"/>
                </a:lnTo>
                <a:lnTo>
                  <a:pt x="3609" y="87"/>
                </a:lnTo>
                <a:lnTo>
                  <a:pt x="3622" y="87"/>
                </a:lnTo>
                <a:lnTo>
                  <a:pt x="3622" y="80"/>
                </a:lnTo>
                <a:lnTo>
                  <a:pt x="3643" y="80"/>
                </a:lnTo>
                <a:lnTo>
                  <a:pt x="3643" y="73"/>
                </a:lnTo>
                <a:lnTo>
                  <a:pt x="3656" y="73"/>
                </a:lnTo>
                <a:lnTo>
                  <a:pt x="3656" y="67"/>
                </a:lnTo>
                <a:lnTo>
                  <a:pt x="3676" y="67"/>
                </a:lnTo>
                <a:lnTo>
                  <a:pt x="3676" y="54"/>
                </a:lnTo>
                <a:lnTo>
                  <a:pt x="3683" y="54"/>
                </a:lnTo>
                <a:lnTo>
                  <a:pt x="3683" y="47"/>
                </a:lnTo>
                <a:lnTo>
                  <a:pt x="3723" y="47"/>
                </a:lnTo>
                <a:lnTo>
                  <a:pt x="3723" y="40"/>
                </a:lnTo>
                <a:lnTo>
                  <a:pt x="3737" y="40"/>
                </a:lnTo>
                <a:lnTo>
                  <a:pt x="3764" y="40"/>
                </a:lnTo>
                <a:lnTo>
                  <a:pt x="3764" y="34"/>
                </a:lnTo>
                <a:lnTo>
                  <a:pt x="3771" y="34"/>
                </a:lnTo>
                <a:lnTo>
                  <a:pt x="3771" y="27"/>
                </a:lnTo>
                <a:lnTo>
                  <a:pt x="3784" y="27"/>
                </a:lnTo>
                <a:lnTo>
                  <a:pt x="3784" y="20"/>
                </a:lnTo>
                <a:lnTo>
                  <a:pt x="3811" y="20"/>
                </a:lnTo>
                <a:lnTo>
                  <a:pt x="3811" y="14"/>
                </a:lnTo>
                <a:lnTo>
                  <a:pt x="3818" y="14"/>
                </a:lnTo>
                <a:lnTo>
                  <a:pt x="3818" y="7"/>
                </a:lnTo>
                <a:lnTo>
                  <a:pt x="3885" y="7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3" name="Title 7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Vascular Events</a:t>
            </a:r>
          </a:p>
        </p:txBody>
      </p:sp>
      <p:sp>
        <p:nvSpPr>
          <p:cNvPr id="139284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85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9286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9287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9288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9289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0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9291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92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3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9294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9295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9296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9297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9298" name="Rectangle 39"/>
          <p:cNvSpPr>
            <a:spLocks noChangeArrowheads="1"/>
          </p:cNvSpPr>
          <p:nvPr/>
        </p:nvSpPr>
        <p:spPr bwMode="auto">
          <a:xfrm>
            <a:off x="7721600" y="18478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9299" name="Rectangle 40"/>
          <p:cNvSpPr>
            <a:spLocks noChangeArrowheads="1"/>
          </p:cNvSpPr>
          <p:nvPr/>
        </p:nvSpPr>
        <p:spPr bwMode="auto">
          <a:xfrm>
            <a:off x="7721600" y="25558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9300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0.85 (0.77-0.94) </a:t>
            </a:r>
            <a:endParaRPr lang="en-US" sz="2400"/>
          </a:p>
        </p:txBody>
      </p:sp>
      <p:sp>
        <p:nvSpPr>
          <p:cNvPr id="139301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2P=0.0012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Cholesterol Treatment Trialists</a:t>
            </a:r>
            <a:br>
              <a:rPr lang="en-CA" smtClean="0"/>
            </a:br>
            <a:r>
              <a:rPr lang="en-CA" smtClean="0"/>
              <a:t>(CTT) Collaboration 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327025" y="1217613"/>
            <a:ext cx="8424863" cy="5172075"/>
          </a:xfrm>
        </p:spPr>
        <p:txBody>
          <a:bodyPr/>
          <a:lstStyle/>
          <a:p>
            <a:r>
              <a:rPr lang="en-GB" sz="2400" smtClean="0"/>
              <a:t>Collaborative  meta-analysis of individual participant data from randomized trials of LDL-cholesterol (LDL-C) lowering therapy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400" smtClean="0"/>
              <a:t>Allows detailed analyses of effects of statins:</a:t>
            </a:r>
          </a:p>
          <a:p>
            <a:pPr lvl="1"/>
            <a:r>
              <a:rPr lang="en-GB" sz="2000" u="sng" smtClean="0"/>
              <a:t>Efficacy outcomes</a:t>
            </a:r>
            <a:r>
              <a:rPr lang="en-GB" sz="2000" smtClean="0"/>
              <a:t>: Major vascular events (major coronary events, stroke, or coronary revascularization);  vascular mortality</a:t>
            </a:r>
            <a:endParaRPr lang="en-GB" sz="200" smtClean="0"/>
          </a:p>
          <a:p>
            <a:pPr lvl="1"/>
            <a:r>
              <a:rPr lang="en-GB" sz="2000" u="sng" smtClean="0"/>
              <a:t>Safety outcomes</a:t>
            </a:r>
            <a:r>
              <a:rPr lang="en-GB" sz="2000" smtClean="0"/>
              <a:t>: Cancer (site-specific); non-vascular mortality</a:t>
            </a:r>
            <a:endParaRPr lang="en-GB" sz="200" smtClean="0"/>
          </a:p>
          <a:p>
            <a:pPr lvl="1"/>
            <a:r>
              <a:rPr lang="en-GB" sz="2000" u="sng" smtClean="0"/>
              <a:t>Major subgroups</a:t>
            </a:r>
            <a:r>
              <a:rPr lang="en-GB" sz="2000" smtClean="0"/>
              <a:t>: Efficacy and safety in different types of patients       (eg, by baseline LDL cholesterol, or by stage of kidney disease)</a:t>
            </a:r>
            <a:endParaRPr lang="en-GB" sz="200" smtClean="0"/>
          </a:p>
          <a:p>
            <a:pPr lvl="1"/>
            <a:r>
              <a:rPr lang="en-GB" sz="2000" u="sng" smtClean="0"/>
              <a:t>By follow-up time</a:t>
            </a:r>
            <a:r>
              <a:rPr lang="en-GB" sz="2000" smtClean="0"/>
              <a:t> (eg, with more prolonged treatment)</a:t>
            </a:r>
          </a:p>
          <a:p>
            <a:pPr lvl="1">
              <a:buFont typeface="Arial" pitchFamily="34" charset="0"/>
              <a:buNone/>
            </a:pPr>
            <a:endParaRPr lang="en-GB" sz="600" smtClean="0"/>
          </a:p>
          <a:p>
            <a:r>
              <a:rPr lang="en-GB" sz="2400" smtClean="0"/>
              <a:t>Current cycle:</a:t>
            </a:r>
          </a:p>
          <a:p>
            <a:pPr lvl="1"/>
            <a:r>
              <a:rPr lang="en-GB" sz="2000" smtClean="0"/>
              <a:t>21 trials of statin versus control</a:t>
            </a:r>
          </a:p>
          <a:p>
            <a:pPr lvl="1"/>
            <a:r>
              <a:rPr lang="en-GB" sz="2000" smtClean="0"/>
              <a:t>5 trials of more versus less intensive statin</a:t>
            </a:r>
          </a:p>
          <a:p>
            <a:pPr lvl="1"/>
            <a:r>
              <a:rPr lang="en-GB" sz="2000" smtClean="0"/>
              <a:t>24,000 major vascular events among 170,000 participants</a:t>
            </a:r>
          </a:p>
          <a:p>
            <a:endParaRPr lang="en-GB" sz="2400" smtClean="0"/>
          </a:p>
        </p:txBody>
      </p:sp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398463" y="6369050"/>
            <a:ext cx="2500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CTT </a:t>
            </a:r>
            <a:r>
              <a:rPr lang="en-GB" sz="1400" dirty="0" smtClean="0">
                <a:latin typeface="+mn-lt"/>
              </a:rPr>
              <a:t>Collaboration </a:t>
            </a:r>
            <a:r>
              <a:rPr lang="en-GB" sz="1400" i="1" dirty="0" smtClean="0">
                <a:latin typeface="+mn-lt"/>
              </a:rPr>
              <a:t>Lancet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>
                <a:latin typeface="+mn-lt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9"/>
          <p:cNvSpPr>
            <a:spLocks noChangeArrowheads="1"/>
          </p:cNvSpPr>
          <p:nvPr/>
        </p:nvSpPr>
        <p:spPr bwMode="auto">
          <a:xfrm>
            <a:off x="6597650" y="1392238"/>
            <a:ext cx="1757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291" name="Rectangle 11"/>
          <p:cNvSpPr>
            <a:spLocks noChangeArrowheads="1"/>
          </p:cNvSpPr>
          <p:nvPr/>
        </p:nvSpPr>
        <p:spPr bwMode="auto">
          <a:xfrm>
            <a:off x="5114925" y="1392238"/>
            <a:ext cx="74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540125" y="13922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eze/simva</a:t>
            </a:r>
            <a:endParaRPr lang="en-GB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40293" name="Rectangle 15"/>
          <p:cNvSpPr>
            <a:spLocks noChangeArrowheads="1"/>
          </p:cNvSpPr>
          <p:nvPr/>
        </p:nvSpPr>
        <p:spPr bwMode="auto">
          <a:xfrm>
            <a:off x="690563" y="3841750"/>
            <a:ext cx="1717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Initial randomization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4" name="Rectangle 16"/>
          <p:cNvSpPr>
            <a:spLocks noChangeArrowheads="1"/>
          </p:cNvSpPr>
          <p:nvPr/>
        </p:nvSpPr>
        <p:spPr bwMode="auto">
          <a:xfrm>
            <a:off x="3516313" y="38417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639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5" name="Rectangle 18"/>
          <p:cNvSpPr>
            <a:spLocks noChangeArrowheads="1"/>
          </p:cNvSpPr>
          <p:nvPr/>
        </p:nvSpPr>
        <p:spPr bwMode="auto">
          <a:xfrm>
            <a:off x="3960813" y="38417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6" name="Rectangle 19"/>
          <p:cNvSpPr>
            <a:spLocks noChangeArrowheads="1"/>
          </p:cNvSpPr>
          <p:nvPr/>
        </p:nvSpPr>
        <p:spPr bwMode="auto">
          <a:xfrm>
            <a:off x="5070475" y="384175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749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7" name="Rectangle 21"/>
          <p:cNvSpPr>
            <a:spLocks noChangeArrowheads="1"/>
          </p:cNvSpPr>
          <p:nvPr/>
        </p:nvSpPr>
        <p:spPr bwMode="auto">
          <a:xfrm>
            <a:off x="5545138" y="38417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(17.9%)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8" name="Rectangle 22"/>
          <p:cNvSpPr>
            <a:spLocks noChangeArrowheads="1"/>
          </p:cNvSpPr>
          <p:nvPr/>
        </p:nvSpPr>
        <p:spPr bwMode="auto">
          <a:xfrm>
            <a:off x="6907213" y="3863975"/>
            <a:ext cx="234950" cy="23177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6821488" y="3979863"/>
            <a:ext cx="4381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00" name="Rectangle 24"/>
          <p:cNvSpPr>
            <a:spLocks noChangeArrowheads="1"/>
          </p:cNvSpPr>
          <p:nvPr/>
        </p:nvSpPr>
        <p:spPr bwMode="auto">
          <a:xfrm>
            <a:off x="690563" y="4200525"/>
            <a:ext cx="1857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Second randomization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1" name="Rectangle 25"/>
          <p:cNvSpPr>
            <a:spLocks noChangeArrowheads="1"/>
          </p:cNvSpPr>
          <p:nvPr/>
        </p:nvSpPr>
        <p:spPr bwMode="auto">
          <a:xfrm>
            <a:off x="3611563" y="4200525"/>
            <a:ext cx="25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62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2" name="Rectangle 27"/>
          <p:cNvSpPr>
            <a:spLocks noChangeArrowheads="1"/>
          </p:cNvSpPr>
          <p:nvPr/>
        </p:nvSpPr>
        <p:spPr bwMode="auto">
          <a:xfrm>
            <a:off x="3960813" y="42005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(13.6%)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3" name="Rectangle 28"/>
          <p:cNvSpPr>
            <a:spLocks noChangeArrowheads="1"/>
          </p:cNvSpPr>
          <p:nvPr/>
        </p:nvSpPr>
        <p:spPr bwMode="auto">
          <a:xfrm>
            <a:off x="5165725" y="4200525"/>
            <a:ext cx="2555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65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4" name="Rectangle 30"/>
          <p:cNvSpPr>
            <a:spLocks noChangeArrowheads="1"/>
          </p:cNvSpPr>
          <p:nvPr/>
        </p:nvSpPr>
        <p:spPr bwMode="auto">
          <a:xfrm>
            <a:off x="5545138" y="42005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5" name="Rectangle 31"/>
          <p:cNvSpPr>
            <a:spLocks noChangeArrowheads="1"/>
          </p:cNvSpPr>
          <p:nvPr/>
        </p:nvSpPr>
        <p:spPr bwMode="auto">
          <a:xfrm>
            <a:off x="7239000" y="4305300"/>
            <a:ext cx="74613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6586538" y="4337050"/>
            <a:ext cx="16573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07" name="Rectangle 33"/>
          <p:cNvSpPr>
            <a:spLocks noChangeArrowheads="1"/>
          </p:cNvSpPr>
          <p:nvPr/>
        </p:nvSpPr>
        <p:spPr bwMode="auto">
          <a:xfrm>
            <a:off x="473075" y="4597400"/>
            <a:ext cx="965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All patients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8" name="Rectangle 34"/>
          <p:cNvSpPr>
            <a:spLocks noChangeArrowheads="1"/>
          </p:cNvSpPr>
          <p:nvPr/>
        </p:nvSpPr>
        <p:spPr bwMode="auto">
          <a:xfrm>
            <a:off x="3516313" y="45974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701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9" name="Rectangle 36"/>
          <p:cNvSpPr>
            <a:spLocks noChangeArrowheads="1"/>
          </p:cNvSpPr>
          <p:nvPr/>
        </p:nvSpPr>
        <p:spPr bwMode="auto">
          <a:xfrm>
            <a:off x="3949700" y="4597400"/>
            <a:ext cx="690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(15.1%)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0" name="Rectangle 37"/>
          <p:cNvSpPr>
            <a:spLocks noChangeArrowheads="1"/>
          </p:cNvSpPr>
          <p:nvPr/>
        </p:nvSpPr>
        <p:spPr bwMode="auto">
          <a:xfrm>
            <a:off x="5070475" y="459740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814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1" name="Rectangle 39"/>
          <p:cNvSpPr>
            <a:spLocks noChangeArrowheads="1"/>
          </p:cNvSpPr>
          <p:nvPr/>
        </p:nvSpPr>
        <p:spPr bwMode="auto">
          <a:xfrm>
            <a:off x="5534025" y="4597400"/>
            <a:ext cx="690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(17.6%)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2" name="Rectangle 40"/>
          <p:cNvSpPr>
            <a:spLocks noChangeArrowheads="1"/>
          </p:cNvSpPr>
          <p:nvPr/>
        </p:nvSpPr>
        <p:spPr bwMode="auto">
          <a:xfrm>
            <a:off x="7723188" y="4418013"/>
            <a:ext cx="133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0.85 (0.77-0.94)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3" name="Rectangle 41"/>
          <p:cNvSpPr>
            <a:spLocks noChangeArrowheads="1"/>
          </p:cNvSpPr>
          <p:nvPr/>
        </p:nvSpPr>
        <p:spPr bwMode="auto">
          <a:xfrm>
            <a:off x="7997825" y="4643438"/>
            <a:ext cx="788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p=0.0012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56363" name="Freeform 43"/>
          <p:cNvSpPr>
            <a:spLocks/>
          </p:cNvSpPr>
          <p:nvPr/>
        </p:nvSpPr>
        <p:spPr bwMode="auto">
          <a:xfrm>
            <a:off x="6843713" y="4608513"/>
            <a:ext cx="427037" cy="252412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269" y="79"/>
              </a:cxn>
              <a:cxn ang="0">
                <a:pos x="128" y="159"/>
              </a:cxn>
              <a:cxn ang="0">
                <a:pos x="0" y="79"/>
              </a:cxn>
              <a:cxn ang="0">
                <a:pos x="128" y="0"/>
              </a:cxn>
            </a:cxnLst>
            <a:rect l="0" t="0" r="r" b="b"/>
            <a:pathLst>
              <a:path w="269" h="159">
                <a:moveTo>
                  <a:pt x="128" y="0"/>
                </a:moveTo>
                <a:lnTo>
                  <a:pt x="269" y="79"/>
                </a:lnTo>
                <a:lnTo>
                  <a:pt x="128" y="159"/>
                </a:lnTo>
                <a:lnTo>
                  <a:pt x="0" y="79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7431088" y="1736725"/>
            <a:ext cx="1587" cy="3530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>
            <a:off x="6437313" y="5360988"/>
            <a:ext cx="19875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6" name="Line 46"/>
          <p:cNvSpPr>
            <a:spLocks noChangeShapeType="1"/>
          </p:cNvSpPr>
          <p:nvPr/>
        </p:nvSpPr>
        <p:spPr bwMode="auto">
          <a:xfrm flipV="1">
            <a:off x="743108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 flipV="1">
            <a:off x="7677150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 flipV="1">
            <a:off x="792321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9" name="Line 49"/>
          <p:cNvSpPr>
            <a:spLocks noChangeShapeType="1"/>
          </p:cNvSpPr>
          <p:nvPr/>
        </p:nvSpPr>
        <p:spPr bwMode="auto">
          <a:xfrm flipV="1">
            <a:off x="816768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 flipV="1">
            <a:off x="842486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 flipV="1">
            <a:off x="7185025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 flipV="1">
            <a:off x="692943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 flipV="1">
            <a:off x="6683375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4" name="Line 54"/>
          <p:cNvSpPr>
            <a:spLocks noChangeShapeType="1"/>
          </p:cNvSpPr>
          <p:nvPr/>
        </p:nvSpPr>
        <p:spPr bwMode="auto">
          <a:xfrm flipV="1">
            <a:off x="643731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26" name="Rectangle 55"/>
          <p:cNvSpPr>
            <a:spLocks noChangeArrowheads="1"/>
          </p:cNvSpPr>
          <p:nvPr/>
        </p:nvSpPr>
        <p:spPr bwMode="auto">
          <a:xfrm>
            <a:off x="7291388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7" name="Rectangle 56"/>
          <p:cNvSpPr>
            <a:spLocks noChangeArrowheads="1"/>
          </p:cNvSpPr>
          <p:nvPr/>
        </p:nvSpPr>
        <p:spPr bwMode="auto">
          <a:xfrm>
            <a:off x="7783513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8" name="Rectangle 57"/>
          <p:cNvSpPr>
            <a:spLocks noChangeArrowheads="1"/>
          </p:cNvSpPr>
          <p:nvPr/>
        </p:nvSpPr>
        <p:spPr bwMode="auto">
          <a:xfrm>
            <a:off x="8286750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9" name="Rectangle 58"/>
          <p:cNvSpPr>
            <a:spLocks noChangeArrowheads="1"/>
          </p:cNvSpPr>
          <p:nvPr/>
        </p:nvSpPr>
        <p:spPr bwMode="auto">
          <a:xfrm>
            <a:off x="6789738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30" name="Rectangle 59"/>
          <p:cNvSpPr>
            <a:spLocks noChangeArrowheads="1"/>
          </p:cNvSpPr>
          <p:nvPr/>
        </p:nvSpPr>
        <p:spPr bwMode="auto">
          <a:xfrm>
            <a:off x="6297613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7046913" y="3744913"/>
            <a:ext cx="1587" cy="1303337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32" name="Rectangle 61"/>
          <p:cNvSpPr>
            <a:spLocks noChangeArrowheads="1"/>
          </p:cNvSpPr>
          <p:nvPr/>
        </p:nvSpPr>
        <p:spPr bwMode="auto">
          <a:xfrm>
            <a:off x="406400" y="5305425"/>
            <a:ext cx="3708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Heterogeneity for MAEs</a:t>
            </a:r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l-G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²₁ = 0.05 (p = 0.83)</a:t>
            </a:r>
            <a:endParaRPr lang="en-US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Heterogeneity for MVEs: </a:t>
            </a:r>
            <a:r>
              <a:rPr lang="el-G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²₁ = 0.37 (p = 0.54)</a:t>
            </a:r>
          </a:p>
        </p:txBody>
      </p:sp>
      <p:sp>
        <p:nvSpPr>
          <p:cNvPr id="140333" name="Rectangle 72"/>
          <p:cNvSpPr>
            <a:spLocks noChangeArrowheads="1"/>
          </p:cNvSpPr>
          <p:nvPr/>
        </p:nvSpPr>
        <p:spPr bwMode="auto">
          <a:xfrm>
            <a:off x="6434138" y="5614988"/>
            <a:ext cx="93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4" name="Rectangle 73"/>
          <p:cNvSpPr>
            <a:spLocks noChangeArrowheads="1"/>
          </p:cNvSpPr>
          <p:nvPr/>
        </p:nvSpPr>
        <p:spPr bwMode="auto">
          <a:xfrm>
            <a:off x="7699375" y="5614988"/>
            <a:ext cx="741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5" name="Titl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MVEs and MAEs by timing of randomization to eze/simva vs placebo</a:t>
            </a:r>
          </a:p>
        </p:txBody>
      </p:sp>
      <p:sp>
        <p:nvSpPr>
          <p:cNvPr id="140336" name="Rectangle 15"/>
          <p:cNvSpPr>
            <a:spLocks noChangeArrowheads="1"/>
          </p:cNvSpPr>
          <p:nvPr/>
        </p:nvSpPr>
        <p:spPr bwMode="auto">
          <a:xfrm>
            <a:off x="700088" y="2357438"/>
            <a:ext cx="1716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Initial randomization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7" name="Rectangle 16"/>
          <p:cNvSpPr>
            <a:spLocks noChangeArrowheads="1"/>
          </p:cNvSpPr>
          <p:nvPr/>
        </p:nvSpPr>
        <p:spPr bwMode="auto">
          <a:xfrm>
            <a:off x="3492500" y="23574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486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8" name="Rectangle 18"/>
          <p:cNvSpPr>
            <a:spLocks noChangeArrowheads="1"/>
          </p:cNvSpPr>
          <p:nvPr/>
        </p:nvSpPr>
        <p:spPr bwMode="auto">
          <a:xfrm>
            <a:off x="3992563" y="23574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(11.6%)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9" name="Rectangle 19"/>
          <p:cNvSpPr>
            <a:spLocks noChangeArrowheads="1"/>
          </p:cNvSpPr>
          <p:nvPr/>
        </p:nvSpPr>
        <p:spPr bwMode="auto">
          <a:xfrm>
            <a:off x="5019675" y="23574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574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0" name="Rectangle 21"/>
          <p:cNvSpPr>
            <a:spLocks noChangeArrowheads="1"/>
          </p:cNvSpPr>
          <p:nvPr/>
        </p:nvSpPr>
        <p:spPr bwMode="auto">
          <a:xfrm>
            <a:off x="5522913" y="23574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(13.7%)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1" name="Rectangle 22"/>
          <p:cNvSpPr>
            <a:spLocks noChangeArrowheads="1"/>
          </p:cNvSpPr>
          <p:nvPr/>
        </p:nvSpPr>
        <p:spPr bwMode="auto">
          <a:xfrm>
            <a:off x="6926263" y="2389188"/>
            <a:ext cx="203200" cy="21113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6797675" y="2495550"/>
            <a:ext cx="49212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43" name="Rectangle 24"/>
          <p:cNvSpPr>
            <a:spLocks noChangeArrowheads="1"/>
          </p:cNvSpPr>
          <p:nvPr/>
        </p:nvSpPr>
        <p:spPr bwMode="auto">
          <a:xfrm>
            <a:off x="700088" y="2716213"/>
            <a:ext cx="1857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Second randomization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4" name="Rectangle 25"/>
          <p:cNvSpPr>
            <a:spLocks noChangeArrowheads="1"/>
          </p:cNvSpPr>
          <p:nvPr/>
        </p:nvSpPr>
        <p:spPr bwMode="auto">
          <a:xfrm>
            <a:off x="3587750" y="2716213"/>
            <a:ext cx="25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40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5" name="Rectangle 27"/>
          <p:cNvSpPr>
            <a:spLocks noChangeArrowheads="1"/>
          </p:cNvSpPr>
          <p:nvPr/>
        </p:nvSpPr>
        <p:spPr bwMode="auto">
          <a:xfrm>
            <a:off x="4087813" y="2716213"/>
            <a:ext cx="579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(8.8%)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6" name="Rectangle 28"/>
          <p:cNvSpPr>
            <a:spLocks noChangeArrowheads="1"/>
          </p:cNvSpPr>
          <p:nvPr/>
        </p:nvSpPr>
        <p:spPr bwMode="auto">
          <a:xfrm>
            <a:off x="5114925" y="2716213"/>
            <a:ext cx="25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45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7" name="Rectangle 30"/>
          <p:cNvSpPr>
            <a:spLocks noChangeArrowheads="1"/>
          </p:cNvSpPr>
          <p:nvPr/>
        </p:nvSpPr>
        <p:spPr bwMode="auto">
          <a:xfrm>
            <a:off x="5522913" y="2716213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(10.5%)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8" name="Rectangle 31"/>
          <p:cNvSpPr>
            <a:spLocks noChangeArrowheads="1"/>
          </p:cNvSpPr>
          <p:nvPr/>
        </p:nvSpPr>
        <p:spPr bwMode="auto">
          <a:xfrm>
            <a:off x="7108825" y="2820988"/>
            <a:ext cx="52388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3" name="Freeform 32"/>
          <p:cNvSpPr>
            <a:spLocks/>
          </p:cNvSpPr>
          <p:nvPr/>
        </p:nvSpPr>
        <p:spPr bwMode="auto">
          <a:xfrm>
            <a:off x="6456363" y="2832100"/>
            <a:ext cx="106362" cy="523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7" y="0"/>
              </a:cxn>
              <a:cxn ang="0">
                <a:pos x="67" y="33"/>
              </a:cxn>
              <a:cxn ang="0">
                <a:pos x="0" y="13"/>
              </a:cxn>
            </a:cxnLst>
            <a:rect l="0" t="0" r="r" b="b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>
            <a:off x="6456363" y="2852738"/>
            <a:ext cx="18272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51" name="Rectangle 34"/>
          <p:cNvSpPr>
            <a:spLocks noChangeArrowheads="1"/>
          </p:cNvSpPr>
          <p:nvPr/>
        </p:nvSpPr>
        <p:spPr bwMode="auto">
          <a:xfrm>
            <a:off x="482600" y="3100388"/>
            <a:ext cx="9636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All patients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2" name="Rectangle 35"/>
          <p:cNvSpPr>
            <a:spLocks noChangeArrowheads="1"/>
          </p:cNvSpPr>
          <p:nvPr/>
        </p:nvSpPr>
        <p:spPr bwMode="auto">
          <a:xfrm>
            <a:off x="3492500" y="31003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3" name="Rectangle 37"/>
          <p:cNvSpPr>
            <a:spLocks noChangeArrowheads="1"/>
          </p:cNvSpPr>
          <p:nvPr/>
        </p:nvSpPr>
        <p:spPr bwMode="auto">
          <a:xfrm>
            <a:off x="3981450" y="31003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4" name="Rectangle 38"/>
          <p:cNvSpPr>
            <a:spLocks noChangeArrowheads="1"/>
          </p:cNvSpPr>
          <p:nvPr/>
        </p:nvSpPr>
        <p:spPr bwMode="auto">
          <a:xfrm>
            <a:off x="5019675" y="31003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5" name="Rectangle 40"/>
          <p:cNvSpPr>
            <a:spLocks noChangeArrowheads="1"/>
          </p:cNvSpPr>
          <p:nvPr/>
        </p:nvSpPr>
        <p:spPr bwMode="auto">
          <a:xfrm>
            <a:off x="5511800" y="31003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6" name="Rectangle 41"/>
          <p:cNvSpPr>
            <a:spLocks noChangeArrowheads="1"/>
          </p:cNvSpPr>
          <p:nvPr/>
        </p:nvSpPr>
        <p:spPr bwMode="auto">
          <a:xfrm>
            <a:off x="7723188" y="2949575"/>
            <a:ext cx="1338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7" name="Rectangle 43"/>
          <p:cNvSpPr>
            <a:spLocks noChangeArrowheads="1"/>
          </p:cNvSpPr>
          <p:nvPr/>
        </p:nvSpPr>
        <p:spPr bwMode="auto">
          <a:xfrm>
            <a:off x="7975600" y="3187700"/>
            <a:ext cx="8350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73" name="Freeform 44"/>
          <p:cNvSpPr>
            <a:spLocks/>
          </p:cNvSpPr>
          <p:nvPr/>
        </p:nvSpPr>
        <p:spPr bwMode="auto">
          <a:xfrm>
            <a:off x="6808788" y="3132138"/>
            <a:ext cx="481012" cy="211137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6"/>
              </a:cxn>
              <a:cxn ang="0">
                <a:pos x="141" y="133"/>
              </a:cxn>
              <a:cxn ang="0">
                <a:pos x="0" y="66"/>
              </a:cxn>
              <a:cxn ang="0">
                <a:pos x="141" y="0"/>
              </a:cxn>
            </a:cxnLst>
            <a:rect l="0" t="0" r="r" b="b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74" name="Line 61"/>
          <p:cNvSpPr>
            <a:spLocks noChangeShapeType="1"/>
          </p:cNvSpPr>
          <p:nvPr/>
        </p:nvSpPr>
        <p:spPr bwMode="auto">
          <a:xfrm>
            <a:off x="7032625" y="2200275"/>
            <a:ext cx="1588" cy="12303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60" name="Rectangle 15"/>
          <p:cNvSpPr>
            <a:spLocks noChangeArrowheads="1"/>
          </p:cNvSpPr>
          <p:nvPr/>
        </p:nvSpPr>
        <p:spPr bwMode="auto">
          <a:xfrm>
            <a:off x="468313" y="3459163"/>
            <a:ext cx="1878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Major Vascular Events</a:t>
            </a: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140361" name="Rectangle 15"/>
          <p:cNvSpPr>
            <a:spLocks noChangeArrowheads="1"/>
          </p:cNvSpPr>
          <p:nvPr/>
        </p:nvSpPr>
        <p:spPr bwMode="auto">
          <a:xfrm>
            <a:off x="468313" y="1997075"/>
            <a:ext cx="2457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Major Atherosclerotic Events</a:t>
            </a:r>
            <a:endParaRPr lang="en-GB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9738" y="4892675"/>
            <a:ext cx="8489950" cy="55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1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Statistical power for detecting</a:t>
            </a:r>
            <a:br>
              <a:rPr lang="en-GB" smtClean="0"/>
            </a:br>
            <a:r>
              <a:rPr lang="en-GB" smtClean="0"/>
              <a:t>expected effects on specific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263" y="1328738"/>
          <a:ext cx="8447994" cy="46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35"/>
                <a:gridCol w="1154016"/>
                <a:gridCol w="1714615"/>
                <a:gridCol w="1407885"/>
                <a:gridCol w="1567543"/>
              </a:tblGrid>
              <a:tr h="636024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Expected* relative risk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(at p=0.05)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Sample size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(80% power at p=0.05)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atherosclerotic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1145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  6,000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coronary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443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13,000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Ischemic stroke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305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24,500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Any revascularization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636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12,600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mortality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94,000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56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All cause mortality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2257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  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240,000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3402" name="TextBox 6"/>
          <p:cNvSpPr txBox="1">
            <a:spLocks noChangeArrowheads="1"/>
          </p:cNvSpPr>
          <p:nvPr/>
        </p:nvSpPr>
        <p:spPr bwMode="auto">
          <a:xfrm>
            <a:off x="490538" y="6135688"/>
            <a:ext cx="4090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000000"/>
                </a:solidFill>
                <a:latin typeface="+mn-lt"/>
              </a:rPr>
              <a:t>*Based on data from CTT 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Collaboration </a:t>
            </a:r>
            <a:r>
              <a:rPr lang="en-GB" sz="1400" i="1" dirty="0" smtClean="0">
                <a:solidFill>
                  <a:srgbClr val="000000"/>
                </a:solidFill>
                <a:latin typeface="+mn-lt"/>
              </a:rPr>
              <a:t>Lancet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39" name="Title 1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Vascular mortality</a:t>
            </a:r>
          </a:p>
        </p:txBody>
      </p:sp>
      <p:sp>
        <p:nvSpPr>
          <p:cNvPr id="142340" name="Rectangle 9"/>
          <p:cNvSpPr>
            <a:spLocks noChangeArrowheads="1"/>
          </p:cNvSpPr>
          <p:nvPr/>
        </p:nvSpPr>
        <p:spPr bwMode="auto">
          <a:xfrm>
            <a:off x="3738563" y="1524000"/>
            <a:ext cx="2270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1" name="Rectangle 10"/>
          <p:cNvSpPr>
            <a:spLocks noChangeArrowheads="1"/>
          </p:cNvSpPr>
          <p:nvPr/>
        </p:nvSpPr>
        <p:spPr bwMode="auto">
          <a:xfrm>
            <a:off x="5862638" y="1524000"/>
            <a:ext cx="19415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2" name="Rectangle 11"/>
          <p:cNvSpPr>
            <a:spLocks noChangeArrowheads="1"/>
          </p:cNvSpPr>
          <p:nvPr/>
        </p:nvSpPr>
        <p:spPr bwMode="auto">
          <a:xfrm>
            <a:off x="449263" y="1524000"/>
            <a:ext cx="668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3" name="Rectangle 12"/>
          <p:cNvSpPr>
            <a:spLocks noChangeArrowheads="1"/>
          </p:cNvSpPr>
          <p:nvPr/>
        </p:nvSpPr>
        <p:spPr bwMode="auto">
          <a:xfrm>
            <a:off x="4048125" y="1524000"/>
            <a:ext cx="779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4" name="Rectangle 13"/>
          <p:cNvSpPr>
            <a:spLocks noChangeArrowheads="1"/>
          </p:cNvSpPr>
          <p:nvPr/>
        </p:nvSpPr>
        <p:spPr bwMode="auto">
          <a:xfrm>
            <a:off x="2713038" y="1524000"/>
            <a:ext cx="98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5" name="Rectangle 14"/>
          <p:cNvSpPr>
            <a:spLocks noChangeArrowheads="1"/>
          </p:cNvSpPr>
          <p:nvPr/>
        </p:nvSpPr>
        <p:spPr bwMode="auto">
          <a:xfrm>
            <a:off x="5684838" y="5546725"/>
            <a:ext cx="985837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6" name="Rectangle 15"/>
          <p:cNvSpPr>
            <a:spLocks noChangeArrowheads="1"/>
          </p:cNvSpPr>
          <p:nvPr/>
        </p:nvSpPr>
        <p:spPr bwMode="auto">
          <a:xfrm>
            <a:off x="7121525" y="5546725"/>
            <a:ext cx="77946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7" name="Rectangle 16"/>
          <p:cNvSpPr>
            <a:spLocks noChangeArrowheads="1"/>
          </p:cNvSpPr>
          <p:nvPr/>
        </p:nvSpPr>
        <p:spPr bwMode="auto">
          <a:xfrm>
            <a:off x="4000500" y="17526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8" name="Rectangle 17"/>
          <p:cNvSpPr>
            <a:spLocks noChangeArrowheads="1"/>
          </p:cNvSpPr>
          <p:nvPr/>
        </p:nvSpPr>
        <p:spPr bwMode="auto">
          <a:xfrm>
            <a:off x="2725738" y="17526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9" name="Rectangle 18"/>
          <p:cNvSpPr>
            <a:spLocks noChangeArrowheads="1"/>
          </p:cNvSpPr>
          <p:nvPr/>
        </p:nvSpPr>
        <p:spPr bwMode="auto">
          <a:xfrm>
            <a:off x="449263" y="2346325"/>
            <a:ext cx="954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Coronary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0" name="Rectangle 19"/>
          <p:cNvSpPr>
            <a:spLocks noChangeArrowheads="1"/>
          </p:cNvSpPr>
          <p:nvPr/>
        </p:nvSpPr>
        <p:spPr bwMode="auto">
          <a:xfrm>
            <a:off x="2773363" y="2346325"/>
            <a:ext cx="3698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1" name="Rectangle 20"/>
          <p:cNvSpPr>
            <a:spLocks noChangeArrowheads="1"/>
          </p:cNvSpPr>
          <p:nvPr/>
        </p:nvSpPr>
        <p:spPr bwMode="auto">
          <a:xfrm>
            <a:off x="3227388" y="23463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2" name="Rectangle 21"/>
          <p:cNvSpPr>
            <a:spLocks noChangeArrowheads="1"/>
          </p:cNvSpPr>
          <p:nvPr/>
        </p:nvSpPr>
        <p:spPr bwMode="auto">
          <a:xfrm>
            <a:off x="4060825" y="2346325"/>
            <a:ext cx="3698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3" name="Rectangle 22"/>
          <p:cNvSpPr>
            <a:spLocks noChangeArrowheads="1"/>
          </p:cNvSpPr>
          <p:nvPr/>
        </p:nvSpPr>
        <p:spPr bwMode="auto">
          <a:xfrm>
            <a:off x="4502150" y="2346325"/>
            <a:ext cx="715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4" name="Rectangle 23"/>
          <p:cNvSpPr>
            <a:spLocks noChangeArrowheads="1"/>
          </p:cNvSpPr>
          <p:nvPr/>
        </p:nvSpPr>
        <p:spPr bwMode="auto">
          <a:xfrm>
            <a:off x="6754813" y="2457450"/>
            <a:ext cx="107950" cy="984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55" name="Line 24"/>
          <p:cNvSpPr>
            <a:spLocks noChangeShapeType="1"/>
          </p:cNvSpPr>
          <p:nvPr/>
        </p:nvSpPr>
        <p:spPr bwMode="auto">
          <a:xfrm>
            <a:off x="6099175" y="2508250"/>
            <a:ext cx="16573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56" name="Rectangle 25"/>
          <p:cNvSpPr>
            <a:spLocks noChangeArrowheads="1"/>
          </p:cNvSpPr>
          <p:nvPr/>
        </p:nvSpPr>
        <p:spPr bwMode="auto">
          <a:xfrm>
            <a:off x="449263" y="2600325"/>
            <a:ext cx="1335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cardiac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7" name="Rectangle 26"/>
          <p:cNvSpPr>
            <a:spLocks noChangeArrowheads="1"/>
          </p:cNvSpPr>
          <p:nvPr/>
        </p:nvSpPr>
        <p:spPr bwMode="auto">
          <a:xfrm>
            <a:off x="2665413" y="2600325"/>
            <a:ext cx="476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8" name="Rectangle 27"/>
          <p:cNvSpPr>
            <a:spLocks noChangeArrowheads="1"/>
          </p:cNvSpPr>
          <p:nvPr/>
        </p:nvSpPr>
        <p:spPr bwMode="auto">
          <a:xfrm>
            <a:off x="3227388" y="26003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9" name="Rectangle 28"/>
          <p:cNvSpPr>
            <a:spLocks noChangeArrowheads="1"/>
          </p:cNvSpPr>
          <p:nvPr/>
        </p:nvSpPr>
        <p:spPr bwMode="auto">
          <a:xfrm>
            <a:off x="3952875" y="2600325"/>
            <a:ext cx="476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0" name="Rectangle 29"/>
          <p:cNvSpPr>
            <a:spLocks noChangeArrowheads="1"/>
          </p:cNvSpPr>
          <p:nvPr/>
        </p:nvSpPr>
        <p:spPr bwMode="auto">
          <a:xfrm>
            <a:off x="4502150" y="2600325"/>
            <a:ext cx="715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1" name="Rectangle 30"/>
          <p:cNvSpPr>
            <a:spLocks noChangeArrowheads="1"/>
          </p:cNvSpPr>
          <p:nvPr/>
        </p:nvSpPr>
        <p:spPr bwMode="auto">
          <a:xfrm>
            <a:off x="6408738" y="2698750"/>
            <a:ext cx="131762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62" name="Line 31"/>
          <p:cNvSpPr>
            <a:spLocks noChangeShapeType="1"/>
          </p:cNvSpPr>
          <p:nvPr/>
        </p:nvSpPr>
        <p:spPr bwMode="auto">
          <a:xfrm>
            <a:off x="6003925" y="2760663"/>
            <a:ext cx="10493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63" name="Rectangle 32"/>
          <p:cNvSpPr>
            <a:spLocks noChangeArrowheads="1"/>
          </p:cNvSpPr>
          <p:nvPr/>
        </p:nvSpPr>
        <p:spPr bwMode="auto">
          <a:xfrm>
            <a:off x="449263" y="2936875"/>
            <a:ext cx="20510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cardiac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4" name="Rectangle 33"/>
          <p:cNvSpPr>
            <a:spLocks noChangeArrowheads="1"/>
          </p:cNvSpPr>
          <p:nvPr/>
        </p:nvSpPr>
        <p:spPr bwMode="auto">
          <a:xfrm>
            <a:off x="2665413" y="2936875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5" name="Rectangle 34"/>
          <p:cNvSpPr>
            <a:spLocks noChangeArrowheads="1"/>
          </p:cNvSpPr>
          <p:nvPr/>
        </p:nvSpPr>
        <p:spPr bwMode="auto">
          <a:xfrm>
            <a:off x="3214688" y="2936875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(5.4%)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6" name="Rectangle 35"/>
          <p:cNvSpPr>
            <a:spLocks noChangeArrowheads="1"/>
          </p:cNvSpPr>
          <p:nvPr/>
        </p:nvSpPr>
        <p:spPr bwMode="auto">
          <a:xfrm>
            <a:off x="3952875" y="2936875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272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7" name="Rectangle 36"/>
          <p:cNvSpPr>
            <a:spLocks noChangeArrowheads="1"/>
          </p:cNvSpPr>
          <p:nvPr/>
        </p:nvSpPr>
        <p:spPr bwMode="auto">
          <a:xfrm>
            <a:off x="4489450" y="2936875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(5.9%)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8" name="Rectangle 37"/>
          <p:cNvSpPr>
            <a:spLocks noChangeArrowheads="1"/>
          </p:cNvSpPr>
          <p:nvPr/>
        </p:nvSpPr>
        <p:spPr bwMode="auto">
          <a:xfrm>
            <a:off x="7518400" y="2968625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0.93 (0.78-1.10)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9" name="Rectangle 38"/>
          <p:cNvSpPr>
            <a:spLocks noChangeArrowheads="1"/>
          </p:cNvSpPr>
          <p:nvPr/>
        </p:nvSpPr>
        <p:spPr bwMode="auto">
          <a:xfrm>
            <a:off x="7850188" y="3192463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p=0.38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0" name="Freeform 40"/>
          <p:cNvSpPr>
            <a:spLocks/>
          </p:cNvSpPr>
          <p:nvPr/>
        </p:nvSpPr>
        <p:spPr bwMode="auto">
          <a:xfrm>
            <a:off x="6183313" y="3013075"/>
            <a:ext cx="881062" cy="173038"/>
          </a:xfrm>
          <a:custGeom>
            <a:avLst/>
            <a:gdLst>
              <a:gd name="T0" fmla="*/ 2147483647 w 498"/>
              <a:gd name="T1" fmla="*/ 0 h 93"/>
              <a:gd name="T2" fmla="*/ 2147483647 w 498"/>
              <a:gd name="T3" fmla="*/ 2147483647 h 93"/>
              <a:gd name="T4" fmla="*/ 2147483647 w 498"/>
              <a:gd name="T5" fmla="*/ 2147483647 h 93"/>
              <a:gd name="T6" fmla="*/ 0 w 498"/>
              <a:gd name="T7" fmla="*/ 2147483647 h 93"/>
              <a:gd name="T8" fmla="*/ 2147483647 w 498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8"/>
              <a:gd name="T16" fmla="*/ 0 h 93"/>
              <a:gd name="T17" fmla="*/ 498 w 498"/>
              <a:gd name="T18" fmla="*/ 93 h 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8" h="93">
                <a:moveTo>
                  <a:pt x="229" y="0"/>
                </a:moveTo>
                <a:lnTo>
                  <a:pt x="498" y="47"/>
                </a:lnTo>
                <a:lnTo>
                  <a:pt x="229" y="93"/>
                </a:lnTo>
                <a:lnTo>
                  <a:pt x="0" y="47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71" name="Rectangle 41"/>
          <p:cNvSpPr>
            <a:spLocks noChangeArrowheads="1"/>
          </p:cNvSpPr>
          <p:nvPr/>
        </p:nvSpPr>
        <p:spPr bwMode="auto">
          <a:xfrm>
            <a:off x="449263" y="3736975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Stroke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2" name="Rectangle 42"/>
          <p:cNvSpPr>
            <a:spLocks noChangeArrowheads="1"/>
          </p:cNvSpPr>
          <p:nvPr/>
        </p:nvSpPr>
        <p:spPr bwMode="auto">
          <a:xfrm>
            <a:off x="2773363" y="3736975"/>
            <a:ext cx="3698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3" name="Rectangle 43"/>
          <p:cNvSpPr>
            <a:spLocks noChangeArrowheads="1"/>
          </p:cNvSpPr>
          <p:nvPr/>
        </p:nvSpPr>
        <p:spPr bwMode="auto">
          <a:xfrm>
            <a:off x="3227388" y="3736975"/>
            <a:ext cx="7143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4" name="Rectangle 44"/>
          <p:cNvSpPr>
            <a:spLocks noChangeArrowheads="1"/>
          </p:cNvSpPr>
          <p:nvPr/>
        </p:nvSpPr>
        <p:spPr bwMode="auto">
          <a:xfrm>
            <a:off x="4060825" y="3736975"/>
            <a:ext cx="3698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5" name="Rectangle 45"/>
          <p:cNvSpPr>
            <a:spLocks noChangeArrowheads="1"/>
          </p:cNvSpPr>
          <p:nvPr/>
        </p:nvSpPr>
        <p:spPr bwMode="auto">
          <a:xfrm>
            <a:off x="4502150" y="3736975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(1.7%)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6" name="Rectangle 46"/>
          <p:cNvSpPr>
            <a:spLocks noChangeArrowheads="1"/>
          </p:cNvSpPr>
          <p:nvPr/>
        </p:nvSpPr>
        <p:spPr bwMode="auto">
          <a:xfrm>
            <a:off x="6373813" y="3848100"/>
            <a:ext cx="82550" cy="873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77" name="Line 47"/>
          <p:cNvSpPr>
            <a:spLocks noChangeShapeType="1"/>
          </p:cNvSpPr>
          <p:nvPr/>
        </p:nvSpPr>
        <p:spPr bwMode="auto">
          <a:xfrm>
            <a:off x="5754688" y="3884613"/>
            <a:ext cx="15843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78" name="Rectangle 48"/>
          <p:cNvSpPr>
            <a:spLocks noChangeArrowheads="1"/>
          </p:cNvSpPr>
          <p:nvPr/>
        </p:nvSpPr>
        <p:spPr bwMode="auto">
          <a:xfrm>
            <a:off x="449263" y="4021138"/>
            <a:ext cx="14303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vascular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9" name="Rectangle 49"/>
          <p:cNvSpPr>
            <a:spLocks noChangeArrowheads="1"/>
          </p:cNvSpPr>
          <p:nvPr/>
        </p:nvSpPr>
        <p:spPr bwMode="auto">
          <a:xfrm>
            <a:off x="2773363" y="4021138"/>
            <a:ext cx="369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0" name="Rectangle 50"/>
          <p:cNvSpPr>
            <a:spLocks noChangeArrowheads="1"/>
          </p:cNvSpPr>
          <p:nvPr/>
        </p:nvSpPr>
        <p:spPr bwMode="auto">
          <a:xfrm>
            <a:off x="3227388" y="4021138"/>
            <a:ext cx="7143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1" name="Rectangle 51"/>
          <p:cNvSpPr>
            <a:spLocks noChangeArrowheads="1"/>
          </p:cNvSpPr>
          <p:nvPr/>
        </p:nvSpPr>
        <p:spPr bwMode="auto">
          <a:xfrm>
            <a:off x="4060825" y="4021138"/>
            <a:ext cx="3698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2" name="Rectangle 52"/>
          <p:cNvSpPr>
            <a:spLocks noChangeArrowheads="1"/>
          </p:cNvSpPr>
          <p:nvPr/>
        </p:nvSpPr>
        <p:spPr bwMode="auto">
          <a:xfrm>
            <a:off x="4502150" y="4021138"/>
            <a:ext cx="7159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3" name="Rectangle 53"/>
          <p:cNvSpPr>
            <a:spLocks noChangeArrowheads="1"/>
          </p:cNvSpPr>
          <p:nvPr/>
        </p:nvSpPr>
        <p:spPr bwMode="auto">
          <a:xfrm>
            <a:off x="6886575" y="4146550"/>
            <a:ext cx="71438" cy="61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84" name="Freeform 54"/>
          <p:cNvSpPr>
            <a:spLocks/>
          </p:cNvSpPr>
          <p:nvPr/>
        </p:nvSpPr>
        <p:spPr bwMode="auto">
          <a:xfrm>
            <a:off x="7769225" y="4146550"/>
            <a:ext cx="119063" cy="61913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85" name="Line 55"/>
          <p:cNvSpPr>
            <a:spLocks noChangeShapeType="1"/>
          </p:cNvSpPr>
          <p:nvPr/>
        </p:nvSpPr>
        <p:spPr bwMode="auto">
          <a:xfrm>
            <a:off x="5884863" y="4183063"/>
            <a:ext cx="200342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86" name="Rectangle 56"/>
          <p:cNvSpPr>
            <a:spLocks noChangeArrowheads="1"/>
          </p:cNvSpPr>
          <p:nvPr/>
        </p:nvSpPr>
        <p:spPr bwMode="auto">
          <a:xfrm>
            <a:off x="449263" y="4330700"/>
            <a:ext cx="21209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vascular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7" name="Rectangle 57"/>
          <p:cNvSpPr>
            <a:spLocks noChangeArrowheads="1"/>
          </p:cNvSpPr>
          <p:nvPr/>
        </p:nvSpPr>
        <p:spPr bwMode="auto">
          <a:xfrm>
            <a:off x="2665413" y="4330700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361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8" name="Rectangle 58"/>
          <p:cNvSpPr>
            <a:spLocks noChangeArrowheads="1"/>
          </p:cNvSpPr>
          <p:nvPr/>
        </p:nvSpPr>
        <p:spPr bwMode="auto">
          <a:xfrm>
            <a:off x="3214688" y="4330700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(7.8%)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9" name="Rectangle 59"/>
          <p:cNvSpPr>
            <a:spLocks noChangeArrowheads="1"/>
          </p:cNvSpPr>
          <p:nvPr/>
        </p:nvSpPr>
        <p:spPr bwMode="auto">
          <a:xfrm>
            <a:off x="3952875" y="4330700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388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0" name="Rectangle 60"/>
          <p:cNvSpPr>
            <a:spLocks noChangeArrowheads="1"/>
          </p:cNvSpPr>
          <p:nvPr/>
        </p:nvSpPr>
        <p:spPr bwMode="auto">
          <a:xfrm>
            <a:off x="4489450" y="4330700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(8.4%)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1" name="Rectangle 61"/>
          <p:cNvSpPr>
            <a:spLocks noChangeArrowheads="1"/>
          </p:cNvSpPr>
          <p:nvPr/>
        </p:nvSpPr>
        <p:spPr bwMode="auto">
          <a:xfrm>
            <a:off x="7518400" y="4378325"/>
            <a:ext cx="1173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0.93 (0.80-1.07)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2" name="Rectangle 62"/>
          <p:cNvSpPr>
            <a:spLocks noChangeArrowheads="1"/>
          </p:cNvSpPr>
          <p:nvPr/>
        </p:nvSpPr>
        <p:spPr bwMode="auto">
          <a:xfrm>
            <a:off x="7850188" y="4602163"/>
            <a:ext cx="50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p=0.30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3" name="Freeform 64"/>
          <p:cNvSpPr>
            <a:spLocks/>
          </p:cNvSpPr>
          <p:nvPr/>
        </p:nvSpPr>
        <p:spPr bwMode="auto">
          <a:xfrm>
            <a:off x="6242050" y="4381500"/>
            <a:ext cx="739775" cy="211138"/>
          </a:xfrm>
          <a:custGeom>
            <a:avLst/>
            <a:gdLst>
              <a:gd name="T0" fmla="*/ 2147483647 w 417"/>
              <a:gd name="T1" fmla="*/ 0 h 113"/>
              <a:gd name="T2" fmla="*/ 2147483647 w 417"/>
              <a:gd name="T3" fmla="*/ 2147483647 h 113"/>
              <a:gd name="T4" fmla="*/ 2147483647 w 417"/>
              <a:gd name="T5" fmla="*/ 2147483647 h 113"/>
              <a:gd name="T6" fmla="*/ 0 w 417"/>
              <a:gd name="T7" fmla="*/ 2147483647 h 113"/>
              <a:gd name="T8" fmla="*/ 2147483647 w 417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7"/>
              <a:gd name="T16" fmla="*/ 0 h 113"/>
              <a:gd name="T17" fmla="*/ 417 w 41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7" h="113">
                <a:moveTo>
                  <a:pt x="195" y="0"/>
                </a:moveTo>
                <a:lnTo>
                  <a:pt x="417" y="53"/>
                </a:lnTo>
                <a:lnTo>
                  <a:pt x="195" y="113"/>
                </a:lnTo>
                <a:lnTo>
                  <a:pt x="0" y="53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4" name="Line 112"/>
          <p:cNvSpPr>
            <a:spLocks noChangeShapeType="1"/>
          </p:cNvSpPr>
          <p:nvPr/>
        </p:nvSpPr>
        <p:spPr bwMode="auto">
          <a:xfrm>
            <a:off x="6791325" y="1944688"/>
            <a:ext cx="0" cy="3240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5" name="Line 113"/>
          <p:cNvSpPr>
            <a:spLocks noChangeShapeType="1"/>
          </p:cNvSpPr>
          <p:nvPr/>
        </p:nvSpPr>
        <p:spPr bwMode="auto">
          <a:xfrm>
            <a:off x="5683250" y="5235575"/>
            <a:ext cx="22050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6" name="Line 114"/>
          <p:cNvSpPr>
            <a:spLocks noChangeShapeType="1"/>
          </p:cNvSpPr>
          <p:nvPr/>
        </p:nvSpPr>
        <p:spPr bwMode="auto">
          <a:xfrm flipV="1">
            <a:off x="679132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7" name="Line 115"/>
          <p:cNvSpPr>
            <a:spLocks noChangeShapeType="1"/>
          </p:cNvSpPr>
          <p:nvPr/>
        </p:nvSpPr>
        <p:spPr bwMode="auto">
          <a:xfrm flipV="1">
            <a:off x="706437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8" name="Line 116"/>
          <p:cNvSpPr>
            <a:spLocks noChangeShapeType="1"/>
          </p:cNvSpPr>
          <p:nvPr/>
        </p:nvSpPr>
        <p:spPr bwMode="auto">
          <a:xfrm flipV="1">
            <a:off x="7339013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9" name="Line 117"/>
          <p:cNvSpPr>
            <a:spLocks noChangeShapeType="1"/>
          </p:cNvSpPr>
          <p:nvPr/>
        </p:nvSpPr>
        <p:spPr bwMode="auto">
          <a:xfrm flipV="1">
            <a:off x="761365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0" name="Line 118"/>
          <p:cNvSpPr>
            <a:spLocks noChangeShapeType="1"/>
          </p:cNvSpPr>
          <p:nvPr/>
        </p:nvSpPr>
        <p:spPr bwMode="auto">
          <a:xfrm flipV="1">
            <a:off x="7888288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1" name="Line 119"/>
          <p:cNvSpPr>
            <a:spLocks noChangeShapeType="1"/>
          </p:cNvSpPr>
          <p:nvPr/>
        </p:nvSpPr>
        <p:spPr bwMode="auto">
          <a:xfrm flipV="1">
            <a:off x="650557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2" name="Line 120"/>
          <p:cNvSpPr>
            <a:spLocks noChangeShapeType="1"/>
          </p:cNvSpPr>
          <p:nvPr/>
        </p:nvSpPr>
        <p:spPr bwMode="auto">
          <a:xfrm flipV="1">
            <a:off x="6230938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3" name="Line 121"/>
          <p:cNvSpPr>
            <a:spLocks noChangeShapeType="1"/>
          </p:cNvSpPr>
          <p:nvPr/>
        </p:nvSpPr>
        <p:spPr bwMode="auto">
          <a:xfrm flipV="1">
            <a:off x="595630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4" name="Line 122"/>
          <p:cNvSpPr>
            <a:spLocks noChangeShapeType="1"/>
          </p:cNvSpPr>
          <p:nvPr/>
        </p:nvSpPr>
        <p:spPr bwMode="auto">
          <a:xfrm flipV="1">
            <a:off x="568325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5" name="Rectangle 123"/>
          <p:cNvSpPr>
            <a:spLocks noChangeArrowheads="1"/>
          </p:cNvSpPr>
          <p:nvPr/>
        </p:nvSpPr>
        <p:spPr bwMode="auto">
          <a:xfrm>
            <a:off x="6635750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6" name="Rectangle 124"/>
          <p:cNvSpPr>
            <a:spLocks noChangeArrowheads="1"/>
          </p:cNvSpPr>
          <p:nvPr/>
        </p:nvSpPr>
        <p:spPr bwMode="auto">
          <a:xfrm>
            <a:off x="7185025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7" name="Rectangle 125"/>
          <p:cNvSpPr>
            <a:spLocks noChangeArrowheads="1"/>
          </p:cNvSpPr>
          <p:nvPr/>
        </p:nvSpPr>
        <p:spPr bwMode="auto">
          <a:xfrm>
            <a:off x="7732713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8" name="Rectangle 126"/>
          <p:cNvSpPr>
            <a:spLocks noChangeArrowheads="1"/>
          </p:cNvSpPr>
          <p:nvPr/>
        </p:nvSpPr>
        <p:spPr bwMode="auto">
          <a:xfrm>
            <a:off x="6076950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9" name="Rectangle 127"/>
          <p:cNvSpPr>
            <a:spLocks noChangeArrowheads="1"/>
          </p:cNvSpPr>
          <p:nvPr/>
        </p:nvSpPr>
        <p:spPr bwMode="auto">
          <a:xfrm>
            <a:off x="5527675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10" name="Line 57"/>
          <p:cNvSpPr>
            <a:spLocks noChangeShapeType="1"/>
          </p:cNvSpPr>
          <p:nvPr/>
        </p:nvSpPr>
        <p:spPr bwMode="auto">
          <a:xfrm>
            <a:off x="6588125" y="2190750"/>
            <a:ext cx="1588" cy="3048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29600" cy="13620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SHARP consistent with 4d and aurora trials in dialysis patients</a:t>
            </a:r>
            <a:endParaRPr lang="en-GB" dirty="0"/>
          </a:p>
        </p:txBody>
      </p:sp>
      <p:sp>
        <p:nvSpPr>
          <p:cNvPr id="143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4D, AURORA and SHARP: methodological considerations 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5127625"/>
          </a:xfrm>
        </p:spPr>
        <p:txBody>
          <a:bodyPr/>
          <a:lstStyle/>
          <a:p>
            <a:r>
              <a:rPr lang="en-GB" sz="2800" smtClean="0"/>
              <a:t>Meta-analyses of patient-level data from CTT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Primary endpoints differed importantly:</a:t>
            </a:r>
          </a:p>
          <a:p>
            <a:pPr lvl="1"/>
            <a:r>
              <a:rPr lang="en-GB" sz="2400" smtClean="0"/>
              <a:t>SHARP did not include non-coronary cardiac deaths or hemorrhagic stroke, whereas 4D and AURORA did</a:t>
            </a:r>
          </a:p>
          <a:p>
            <a:pPr lvl="1"/>
            <a:r>
              <a:rPr lang="en-GB" sz="2400" smtClean="0"/>
              <a:t>Only SHARP included revascularization procedures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 AURORA, almost all of the cardiac deaths were coded as being coronary in nature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AURORA: Adjudication rules coded </a:t>
            </a:r>
            <a:br>
              <a:rPr lang="en-GB" smtClean="0"/>
            </a:br>
            <a:r>
              <a:rPr lang="en-GB" smtClean="0"/>
              <a:t>almost all cardiac deaths as coronary</a:t>
            </a:r>
          </a:p>
        </p:txBody>
      </p:sp>
      <p:graphicFrame>
        <p:nvGraphicFramePr>
          <p:cNvPr id="2050" name="Content Placeholder 10"/>
          <p:cNvGraphicFramePr>
            <a:graphicFrameLocks noGrp="1"/>
          </p:cNvGraphicFramePr>
          <p:nvPr>
            <p:ph idx="1"/>
          </p:nvPr>
        </p:nvGraphicFramePr>
        <p:xfrm>
          <a:off x="496888" y="1600200"/>
          <a:ext cx="8148637" cy="4525963"/>
        </p:xfrm>
        <a:graphic>
          <a:graphicData uri="http://schemas.openxmlformats.org/presentationml/2006/ole">
            <p:oleObj spid="_x0000_s2050" name="Chart" r:id="rId3" imgW="8334451" imgH="462905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4D, AURORA and SHARP: methodological considerations 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5127625"/>
          </a:xfrm>
        </p:spPr>
        <p:txBody>
          <a:bodyPr/>
          <a:lstStyle/>
          <a:p>
            <a:r>
              <a:rPr lang="en-GB" sz="2800" smtClean="0"/>
              <a:t>Meta-analyses of patient-level data from CTT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Primary endpoints differed importantly:</a:t>
            </a:r>
          </a:p>
          <a:p>
            <a:pPr lvl="1"/>
            <a:r>
              <a:rPr lang="en-GB" sz="2400" smtClean="0"/>
              <a:t>SHARP did not include non-coronary cardiac deaths or hemorrhagic stroke, whereas 4D and AURORA did</a:t>
            </a:r>
          </a:p>
          <a:p>
            <a:pPr lvl="1"/>
            <a:r>
              <a:rPr lang="en-GB" sz="2400" smtClean="0"/>
              <a:t>Only SHARP included revascularization procedures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 AURORA, almost all of the cardiac deaths were coded as being coronary in nature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Hence, comparisons most valid for endpoints that were defined similarly in the 3 trials (ie, vascular death; MI; stroke; and coronary revascularization)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6"/>
          <p:cNvSpPr>
            <a:spLocks noChangeArrowheads="1"/>
          </p:cNvSpPr>
          <p:nvPr/>
        </p:nvSpPr>
        <p:spPr bwMode="auto">
          <a:xfrm>
            <a:off x="809625" y="250825"/>
            <a:ext cx="74993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  <a:cs typeface="+mn-cs"/>
              </a:rPr>
              <a:t>4D, AURORA and SHARP: Vascular death</a:t>
            </a:r>
          </a:p>
        </p:txBody>
      </p:sp>
      <p:sp>
        <p:nvSpPr>
          <p:cNvPr id="146435" name="AutoShape 3"/>
          <p:cNvSpPr>
            <a:spLocks noChangeAspect="1" noChangeArrowheads="1" noTextEdit="1"/>
          </p:cNvSpPr>
          <p:nvPr/>
        </p:nvSpPr>
        <p:spPr bwMode="auto">
          <a:xfrm>
            <a:off x="215900" y="1800225"/>
            <a:ext cx="909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6" name="Line 5"/>
          <p:cNvSpPr>
            <a:spLocks noChangeShapeType="1"/>
          </p:cNvSpPr>
          <p:nvPr/>
        </p:nvSpPr>
        <p:spPr bwMode="auto">
          <a:xfrm flipV="1">
            <a:off x="6507163" y="2455863"/>
            <a:ext cx="1587" cy="23669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7" name="Line 6"/>
          <p:cNvSpPr>
            <a:spLocks noChangeShapeType="1"/>
          </p:cNvSpPr>
          <p:nvPr/>
        </p:nvSpPr>
        <p:spPr bwMode="auto">
          <a:xfrm>
            <a:off x="5254625" y="4695825"/>
            <a:ext cx="25971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8" name="Rectangle 7"/>
          <p:cNvSpPr>
            <a:spLocks noChangeArrowheads="1"/>
          </p:cNvSpPr>
          <p:nvPr/>
        </p:nvSpPr>
        <p:spPr bwMode="auto">
          <a:xfrm>
            <a:off x="5159375" y="4870450"/>
            <a:ext cx="2968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6439" name="Rectangle 8"/>
          <p:cNvSpPr>
            <a:spLocks noChangeArrowheads="1"/>
          </p:cNvSpPr>
          <p:nvPr/>
        </p:nvSpPr>
        <p:spPr bwMode="auto">
          <a:xfrm>
            <a:off x="5840413" y="4870450"/>
            <a:ext cx="39528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6440" name="Rectangle 9"/>
          <p:cNvSpPr>
            <a:spLocks noChangeArrowheads="1"/>
          </p:cNvSpPr>
          <p:nvPr/>
        </p:nvSpPr>
        <p:spPr bwMode="auto">
          <a:xfrm>
            <a:off x="6459538" y="48704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6441" name="Rectangle 10"/>
          <p:cNvSpPr>
            <a:spLocks noChangeArrowheads="1"/>
          </p:cNvSpPr>
          <p:nvPr/>
        </p:nvSpPr>
        <p:spPr bwMode="auto">
          <a:xfrm>
            <a:off x="7140575" y="4870450"/>
            <a:ext cx="2968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6442" name="Rectangle 11"/>
          <p:cNvSpPr>
            <a:spLocks noChangeArrowheads="1"/>
          </p:cNvSpPr>
          <p:nvPr/>
        </p:nvSpPr>
        <p:spPr bwMode="auto">
          <a:xfrm>
            <a:off x="7710488" y="48704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43" name="Line 12"/>
          <p:cNvSpPr>
            <a:spLocks noChangeShapeType="1"/>
          </p:cNvSpPr>
          <p:nvPr/>
        </p:nvSpPr>
        <p:spPr bwMode="auto">
          <a:xfrm>
            <a:off x="5254625" y="4695825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4" name="Line 13"/>
          <p:cNvSpPr>
            <a:spLocks noChangeShapeType="1"/>
          </p:cNvSpPr>
          <p:nvPr/>
        </p:nvSpPr>
        <p:spPr bwMode="auto">
          <a:xfrm>
            <a:off x="5983288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5" name="Line 14"/>
          <p:cNvSpPr>
            <a:spLocks noChangeShapeType="1"/>
          </p:cNvSpPr>
          <p:nvPr/>
        </p:nvSpPr>
        <p:spPr bwMode="auto">
          <a:xfrm>
            <a:off x="6507163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6" name="Line 15"/>
          <p:cNvSpPr>
            <a:spLocks noChangeShapeType="1"/>
          </p:cNvSpPr>
          <p:nvPr/>
        </p:nvSpPr>
        <p:spPr bwMode="auto">
          <a:xfrm>
            <a:off x="7235825" y="4695825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7" name="Line 16"/>
          <p:cNvSpPr>
            <a:spLocks noChangeShapeType="1"/>
          </p:cNvSpPr>
          <p:nvPr/>
        </p:nvSpPr>
        <p:spPr bwMode="auto">
          <a:xfrm>
            <a:off x="7758113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8" name="Line 17"/>
          <p:cNvSpPr>
            <a:spLocks noChangeShapeType="1"/>
          </p:cNvSpPr>
          <p:nvPr/>
        </p:nvSpPr>
        <p:spPr bwMode="auto">
          <a:xfrm>
            <a:off x="5254625" y="4695825"/>
            <a:ext cx="1588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9" name="Line 18"/>
          <p:cNvSpPr>
            <a:spLocks noChangeShapeType="1"/>
          </p:cNvSpPr>
          <p:nvPr/>
        </p:nvSpPr>
        <p:spPr bwMode="auto">
          <a:xfrm>
            <a:off x="5983288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0" name="Line 19"/>
          <p:cNvSpPr>
            <a:spLocks noChangeShapeType="1"/>
          </p:cNvSpPr>
          <p:nvPr/>
        </p:nvSpPr>
        <p:spPr bwMode="auto">
          <a:xfrm>
            <a:off x="6507163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1" name="Line 20"/>
          <p:cNvSpPr>
            <a:spLocks noChangeShapeType="1"/>
          </p:cNvSpPr>
          <p:nvPr/>
        </p:nvSpPr>
        <p:spPr bwMode="auto">
          <a:xfrm>
            <a:off x="7235825" y="4695825"/>
            <a:ext cx="1588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2" name="Line 21"/>
          <p:cNvSpPr>
            <a:spLocks noChangeShapeType="1"/>
          </p:cNvSpPr>
          <p:nvPr/>
        </p:nvSpPr>
        <p:spPr bwMode="auto">
          <a:xfrm>
            <a:off x="7758113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3" name="Rectangle 22"/>
          <p:cNvSpPr>
            <a:spLocks noChangeArrowheads="1"/>
          </p:cNvSpPr>
          <p:nvPr/>
        </p:nvSpPr>
        <p:spPr bwMode="auto">
          <a:xfrm>
            <a:off x="563563" y="2041525"/>
            <a:ext cx="46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6454" name="Rectangle 23"/>
          <p:cNvSpPr>
            <a:spLocks noChangeArrowheads="1"/>
          </p:cNvSpPr>
          <p:nvPr/>
        </p:nvSpPr>
        <p:spPr bwMode="auto">
          <a:xfrm>
            <a:off x="3352800" y="1801813"/>
            <a:ext cx="1166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6455" name="Rectangle 24"/>
          <p:cNvSpPr>
            <a:spLocks noChangeArrowheads="1"/>
          </p:cNvSpPr>
          <p:nvPr/>
        </p:nvSpPr>
        <p:spPr bwMode="auto">
          <a:xfrm>
            <a:off x="2830513" y="207803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6456" name="Rectangle 25"/>
          <p:cNvSpPr>
            <a:spLocks noChangeArrowheads="1"/>
          </p:cNvSpPr>
          <p:nvPr/>
        </p:nvSpPr>
        <p:spPr bwMode="auto">
          <a:xfrm>
            <a:off x="2568575" y="2238375"/>
            <a:ext cx="1365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6457" name="Rectangle 26"/>
          <p:cNvSpPr>
            <a:spLocks noChangeArrowheads="1"/>
          </p:cNvSpPr>
          <p:nvPr/>
        </p:nvSpPr>
        <p:spPr bwMode="auto">
          <a:xfrm>
            <a:off x="4144963" y="207803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6458" name="Rectangle 27"/>
          <p:cNvSpPr>
            <a:spLocks noChangeArrowheads="1"/>
          </p:cNvSpPr>
          <p:nvPr/>
        </p:nvSpPr>
        <p:spPr bwMode="auto">
          <a:xfrm>
            <a:off x="4230688" y="2238375"/>
            <a:ext cx="6429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6459" name="Rectangle 28"/>
          <p:cNvSpPr>
            <a:spLocks noChangeArrowheads="1"/>
          </p:cNvSpPr>
          <p:nvPr/>
        </p:nvSpPr>
        <p:spPr bwMode="auto">
          <a:xfrm>
            <a:off x="5872163" y="2078038"/>
            <a:ext cx="15303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6460" name="Rectangle 29"/>
          <p:cNvSpPr>
            <a:spLocks noChangeArrowheads="1"/>
          </p:cNvSpPr>
          <p:nvPr/>
        </p:nvSpPr>
        <p:spPr bwMode="auto">
          <a:xfrm>
            <a:off x="5651500" y="2238375"/>
            <a:ext cx="20050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6461" name="Rectangle 30"/>
          <p:cNvSpPr>
            <a:spLocks noChangeArrowheads="1"/>
          </p:cNvSpPr>
          <p:nvPr/>
        </p:nvSpPr>
        <p:spPr bwMode="auto">
          <a:xfrm>
            <a:off x="5327650" y="5091113"/>
            <a:ext cx="1365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6462" name="Rectangle 31"/>
          <p:cNvSpPr>
            <a:spLocks noChangeArrowheads="1"/>
          </p:cNvSpPr>
          <p:nvPr/>
        </p:nvSpPr>
        <p:spPr bwMode="auto">
          <a:xfrm>
            <a:off x="5708650" y="5265738"/>
            <a:ext cx="542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6463" name="Rectangle 32"/>
          <p:cNvSpPr>
            <a:spLocks noChangeArrowheads="1"/>
          </p:cNvSpPr>
          <p:nvPr/>
        </p:nvSpPr>
        <p:spPr bwMode="auto">
          <a:xfrm>
            <a:off x="7000875" y="5111750"/>
            <a:ext cx="519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6464" name="Rectangle 33"/>
          <p:cNvSpPr>
            <a:spLocks noChangeArrowheads="1"/>
          </p:cNvSpPr>
          <p:nvPr/>
        </p:nvSpPr>
        <p:spPr bwMode="auto">
          <a:xfrm>
            <a:off x="500063" y="5140325"/>
            <a:ext cx="131762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5" name="Line 34"/>
          <p:cNvSpPr>
            <a:spLocks noChangeShapeType="1"/>
          </p:cNvSpPr>
          <p:nvPr/>
        </p:nvSpPr>
        <p:spPr bwMode="auto">
          <a:xfrm>
            <a:off x="420688" y="5203825"/>
            <a:ext cx="296862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6" name="Rectangle 35"/>
          <p:cNvSpPr>
            <a:spLocks noChangeArrowheads="1"/>
          </p:cNvSpPr>
          <p:nvPr/>
        </p:nvSpPr>
        <p:spPr bwMode="auto">
          <a:xfrm>
            <a:off x="769938" y="5140325"/>
            <a:ext cx="411162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6467" name="Freeform 36"/>
          <p:cNvSpPr>
            <a:spLocks/>
          </p:cNvSpPr>
          <p:nvPr/>
        </p:nvSpPr>
        <p:spPr bwMode="auto">
          <a:xfrm>
            <a:off x="1292225" y="5124450"/>
            <a:ext cx="312738" cy="168275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8" name="Freeform 37"/>
          <p:cNvSpPr>
            <a:spLocks/>
          </p:cNvSpPr>
          <p:nvPr/>
        </p:nvSpPr>
        <p:spPr bwMode="auto">
          <a:xfrm>
            <a:off x="1292225" y="5124450"/>
            <a:ext cx="312738" cy="168275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9" name="Line 38"/>
          <p:cNvSpPr>
            <a:spLocks noChangeShapeType="1"/>
          </p:cNvSpPr>
          <p:nvPr/>
        </p:nvSpPr>
        <p:spPr bwMode="auto">
          <a:xfrm flipV="1">
            <a:off x="1435100" y="5124450"/>
            <a:ext cx="1588" cy="16827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0" name="Rectangle 39"/>
          <p:cNvSpPr>
            <a:spLocks noChangeArrowheads="1"/>
          </p:cNvSpPr>
          <p:nvPr/>
        </p:nvSpPr>
        <p:spPr bwMode="auto">
          <a:xfrm>
            <a:off x="1641475" y="5140325"/>
            <a:ext cx="4286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6471" name="Rectangle 40"/>
          <p:cNvSpPr>
            <a:spLocks noChangeArrowheads="1"/>
          </p:cNvSpPr>
          <p:nvPr/>
        </p:nvSpPr>
        <p:spPr bwMode="auto">
          <a:xfrm>
            <a:off x="563563" y="2709863"/>
            <a:ext cx="12668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Vascular death</a:t>
            </a:r>
            <a:endParaRPr lang="en-US"/>
          </a:p>
        </p:txBody>
      </p:sp>
      <p:sp>
        <p:nvSpPr>
          <p:cNvPr id="146472" name="Rectangle 41"/>
          <p:cNvSpPr>
            <a:spLocks noChangeArrowheads="1"/>
          </p:cNvSpPr>
          <p:nvPr/>
        </p:nvSpPr>
        <p:spPr bwMode="auto">
          <a:xfrm>
            <a:off x="563563" y="2963863"/>
            <a:ext cx="279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6473" name="Rectangle 42"/>
          <p:cNvSpPr>
            <a:spLocks noChangeArrowheads="1"/>
          </p:cNvSpPr>
          <p:nvPr/>
        </p:nvSpPr>
        <p:spPr bwMode="auto">
          <a:xfrm>
            <a:off x="2830513" y="2947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151 (8.52)</a:t>
            </a:r>
            <a:endParaRPr lang="en-US"/>
          </a:p>
        </p:txBody>
      </p:sp>
      <p:sp>
        <p:nvSpPr>
          <p:cNvPr id="146474" name="Rectangle 43"/>
          <p:cNvSpPr>
            <a:spLocks noChangeArrowheads="1"/>
          </p:cNvSpPr>
          <p:nvPr/>
        </p:nvSpPr>
        <p:spPr bwMode="auto">
          <a:xfrm>
            <a:off x="4144963" y="2947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167 (9.36)</a:t>
            </a:r>
            <a:endParaRPr lang="en-US"/>
          </a:p>
        </p:txBody>
      </p:sp>
      <p:sp>
        <p:nvSpPr>
          <p:cNvPr id="146475" name="Rectangle 44"/>
          <p:cNvSpPr>
            <a:spLocks noChangeArrowheads="1"/>
          </p:cNvSpPr>
          <p:nvPr/>
        </p:nvSpPr>
        <p:spPr bwMode="auto">
          <a:xfrm>
            <a:off x="6237288" y="2963863"/>
            <a:ext cx="131762" cy="1349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6" name="Line 45"/>
          <p:cNvSpPr>
            <a:spLocks noChangeShapeType="1"/>
          </p:cNvSpPr>
          <p:nvPr/>
        </p:nvSpPr>
        <p:spPr bwMode="auto">
          <a:xfrm>
            <a:off x="5715000" y="3027363"/>
            <a:ext cx="1214438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7" name="Rectangle 46"/>
          <p:cNvSpPr>
            <a:spLocks noChangeArrowheads="1"/>
          </p:cNvSpPr>
          <p:nvPr/>
        </p:nvSpPr>
        <p:spPr bwMode="auto">
          <a:xfrm>
            <a:off x="563563" y="3201988"/>
            <a:ext cx="7715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6478" name="Rectangle 47"/>
          <p:cNvSpPr>
            <a:spLocks noChangeArrowheads="1"/>
          </p:cNvSpPr>
          <p:nvPr/>
        </p:nvSpPr>
        <p:spPr bwMode="auto">
          <a:xfrm>
            <a:off x="2830513" y="3201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324 (6.87)</a:t>
            </a:r>
            <a:endParaRPr lang="en-US"/>
          </a:p>
        </p:txBody>
      </p:sp>
      <p:sp>
        <p:nvSpPr>
          <p:cNvPr id="146479" name="Rectangle 48"/>
          <p:cNvSpPr>
            <a:spLocks noChangeArrowheads="1"/>
          </p:cNvSpPr>
          <p:nvPr/>
        </p:nvSpPr>
        <p:spPr bwMode="auto">
          <a:xfrm>
            <a:off x="4144963" y="3201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324 (6.86)</a:t>
            </a:r>
            <a:endParaRPr lang="en-US"/>
          </a:p>
        </p:txBody>
      </p:sp>
      <p:sp>
        <p:nvSpPr>
          <p:cNvPr id="146480" name="Rectangle 49"/>
          <p:cNvSpPr>
            <a:spLocks noChangeArrowheads="1"/>
          </p:cNvSpPr>
          <p:nvPr/>
        </p:nvSpPr>
        <p:spPr bwMode="auto">
          <a:xfrm>
            <a:off x="6411913" y="3186113"/>
            <a:ext cx="196850" cy="21748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1" name="Line 50"/>
          <p:cNvSpPr>
            <a:spLocks noChangeShapeType="1"/>
          </p:cNvSpPr>
          <p:nvPr/>
        </p:nvSpPr>
        <p:spPr bwMode="auto">
          <a:xfrm>
            <a:off x="6142038" y="3281363"/>
            <a:ext cx="7556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2" name="Rectangle 51"/>
          <p:cNvSpPr>
            <a:spLocks noChangeArrowheads="1"/>
          </p:cNvSpPr>
          <p:nvPr/>
        </p:nvSpPr>
        <p:spPr bwMode="auto">
          <a:xfrm>
            <a:off x="563563" y="3455988"/>
            <a:ext cx="6413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6483" name="Rectangle 52"/>
          <p:cNvSpPr>
            <a:spLocks noChangeArrowheads="1"/>
          </p:cNvSpPr>
          <p:nvPr/>
        </p:nvSpPr>
        <p:spPr bwMode="auto">
          <a:xfrm>
            <a:off x="2830513" y="3440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361 (1.82)</a:t>
            </a:r>
            <a:endParaRPr lang="en-US"/>
          </a:p>
        </p:txBody>
      </p:sp>
      <p:sp>
        <p:nvSpPr>
          <p:cNvPr id="146484" name="Rectangle 53"/>
          <p:cNvSpPr>
            <a:spLocks noChangeArrowheads="1"/>
          </p:cNvSpPr>
          <p:nvPr/>
        </p:nvSpPr>
        <p:spPr bwMode="auto">
          <a:xfrm>
            <a:off x="4144963" y="3440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388 (1.97)</a:t>
            </a:r>
            <a:endParaRPr lang="en-US"/>
          </a:p>
        </p:txBody>
      </p:sp>
      <p:sp>
        <p:nvSpPr>
          <p:cNvPr id="146485" name="Rectangle 54"/>
          <p:cNvSpPr>
            <a:spLocks noChangeArrowheads="1"/>
          </p:cNvSpPr>
          <p:nvPr/>
        </p:nvSpPr>
        <p:spPr bwMode="auto">
          <a:xfrm>
            <a:off x="6253163" y="3440113"/>
            <a:ext cx="196850" cy="2016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6" name="Line 55"/>
          <p:cNvSpPr>
            <a:spLocks noChangeShapeType="1"/>
          </p:cNvSpPr>
          <p:nvPr/>
        </p:nvSpPr>
        <p:spPr bwMode="auto">
          <a:xfrm>
            <a:off x="5935663" y="3535363"/>
            <a:ext cx="8382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7" name="Rectangle 56"/>
          <p:cNvSpPr>
            <a:spLocks noChangeArrowheads="1"/>
          </p:cNvSpPr>
          <p:nvPr/>
        </p:nvSpPr>
        <p:spPr bwMode="auto">
          <a:xfrm>
            <a:off x="563563" y="5543550"/>
            <a:ext cx="26638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6488" name="Rectangle 57"/>
          <p:cNvSpPr>
            <a:spLocks noChangeArrowheads="1"/>
          </p:cNvSpPr>
          <p:nvPr/>
        </p:nvSpPr>
        <p:spPr bwMode="auto">
          <a:xfrm>
            <a:off x="2814638" y="5527675"/>
            <a:ext cx="1968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6489" name="Rectangle 58"/>
          <p:cNvSpPr>
            <a:spLocks noChangeArrowheads="1"/>
          </p:cNvSpPr>
          <p:nvPr/>
        </p:nvSpPr>
        <p:spPr bwMode="auto">
          <a:xfrm>
            <a:off x="2892425" y="5662613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90" name="Rectangle 59"/>
          <p:cNvSpPr>
            <a:spLocks noChangeArrowheads="1"/>
          </p:cNvSpPr>
          <p:nvPr/>
        </p:nvSpPr>
        <p:spPr bwMode="auto">
          <a:xfrm>
            <a:off x="2892425" y="5551488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91" name="Rectangle 60"/>
          <p:cNvSpPr>
            <a:spLocks noChangeArrowheads="1"/>
          </p:cNvSpPr>
          <p:nvPr/>
        </p:nvSpPr>
        <p:spPr bwMode="auto">
          <a:xfrm>
            <a:off x="2940050" y="55435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6492" name="Rectangle 61"/>
          <p:cNvSpPr>
            <a:spLocks noChangeArrowheads="1"/>
          </p:cNvSpPr>
          <p:nvPr/>
        </p:nvSpPr>
        <p:spPr bwMode="auto">
          <a:xfrm>
            <a:off x="3130550" y="5543550"/>
            <a:ext cx="10525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 (p = 0.65)</a:t>
            </a:r>
            <a:endParaRPr lang="en-US"/>
          </a:p>
        </p:txBody>
      </p:sp>
      <p:sp>
        <p:nvSpPr>
          <p:cNvPr id="146493" name="Rectangle 62"/>
          <p:cNvSpPr>
            <a:spLocks noChangeArrowheads="1"/>
          </p:cNvSpPr>
          <p:nvPr/>
        </p:nvSpPr>
        <p:spPr bwMode="auto">
          <a:xfrm>
            <a:off x="563563" y="3709988"/>
            <a:ext cx="12493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6494" name="Rectangle 63"/>
          <p:cNvSpPr>
            <a:spLocks noChangeArrowheads="1"/>
          </p:cNvSpPr>
          <p:nvPr/>
        </p:nvSpPr>
        <p:spPr bwMode="auto">
          <a:xfrm>
            <a:off x="2830513" y="3694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836 (3.18)</a:t>
            </a:r>
            <a:endParaRPr lang="en-US"/>
          </a:p>
        </p:txBody>
      </p:sp>
      <p:sp>
        <p:nvSpPr>
          <p:cNvPr id="146495" name="Rectangle 64"/>
          <p:cNvSpPr>
            <a:spLocks noChangeArrowheads="1"/>
          </p:cNvSpPr>
          <p:nvPr/>
        </p:nvSpPr>
        <p:spPr bwMode="auto">
          <a:xfrm>
            <a:off x="4144963" y="3694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879 (3.35)</a:t>
            </a:r>
            <a:endParaRPr lang="en-US"/>
          </a:p>
        </p:txBody>
      </p:sp>
      <p:sp>
        <p:nvSpPr>
          <p:cNvPr id="146496" name="Freeform 65"/>
          <p:cNvSpPr>
            <a:spLocks/>
          </p:cNvSpPr>
          <p:nvPr/>
        </p:nvSpPr>
        <p:spPr bwMode="auto">
          <a:xfrm>
            <a:off x="6221413" y="3725863"/>
            <a:ext cx="395287" cy="134937"/>
          </a:xfrm>
          <a:custGeom>
            <a:avLst/>
            <a:gdLst>
              <a:gd name="T0" fmla="*/ 0 w 24"/>
              <a:gd name="T1" fmla="*/ 2147483647 h 8"/>
              <a:gd name="T2" fmla="*/ 2147483647 w 24"/>
              <a:gd name="T3" fmla="*/ 2147483647 h 8"/>
              <a:gd name="T4" fmla="*/ 2147483647 w 24"/>
              <a:gd name="T5" fmla="*/ 2147483647 h 8"/>
              <a:gd name="T6" fmla="*/ 2147483647 w 24"/>
              <a:gd name="T7" fmla="*/ 0 h 8"/>
              <a:gd name="T8" fmla="*/ 0 w 24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8"/>
              <a:gd name="T17" fmla="*/ 24 w 24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8">
                <a:moveTo>
                  <a:pt x="0" y="4"/>
                </a:moveTo>
                <a:lnTo>
                  <a:pt x="12" y="8"/>
                </a:lnTo>
                <a:lnTo>
                  <a:pt x="24" y="4"/>
                </a:lnTo>
                <a:lnTo>
                  <a:pt x="12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97" name="Rectangle 66"/>
          <p:cNvSpPr>
            <a:spLocks noChangeArrowheads="1"/>
          </p:cNvSpPr>
          <p:nvPr/>
        </p:nvSpPr>
        <p:spPr bwMode="auto">
          <a:xfrm>
            <a:off x="7288213" y="3694113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0.95 (0.86 - 1.05)</a:t>
            </a:r>
            <a:endParaRPr lang="en-US"/>
          </a:p>
        </p:txBody>
      </p:sp>
      <p:sp>
        <p:nvSpPr>
          <p:cNvPr id="146498" name="Rectangle 67"/>
          <p:cNvSpPr>
            <a:spLocks noChangeArrowheads="1"/>
          </p:cNvSpPr>
          <p:nvPr/>
        </p:nvSpPr>
        <p:spPr bwMode="auto">
          <a:xfrm>
            <a:off x="563563" y="3965575"/>
            <a:ext cx="11017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6499" name="Rectangle 68"/>
          <p:cNvSpPr>
            <a:spLocks noChangeArrowheads="1"/>
          </p:cNvSpPr>
          <p:nvPr/>
        </p:nvSpPr>
        <p:spPr bwMode="auto">
          <a:xfrm>
            <a:off x="2751138" y="3948113"/>
            <a:ext cx="90328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3745 (1.05)</a:t>
            </a:r>
            <a:endParaRPr lang="en-US"/>
          </a:p>
        </p:txBody>
      </p:sp>
      <p:sp>
        <p:nvSpPr>
          <p:cNvPr id="146500" name="Rectangle 69"/>
          <p:cNvSpPr>
            <a:spLocks noChangeArrowheads="1"/>
          </p:cNvSpPr>
          <p:nvPr/>
        </p:nvSpPr>
        <p:spPr bwMode="auto">
          <a:xfrm>
            <a:off x="4049713" y="3948113"/>
            <a:ext cx="90328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4303 (1.21)</a:t>
            </a:r>
            <a:endParaRPr lang="en-US"/>
          </a:p>
        </p:txBody>
      </p:sp>
      <p:sp>
        <p:nvSpPr>
          <p:cNvPr id="146501" name="Freeform 70"/>
          <p:cNvSpPr>
            <a:spLocks/>
          </p:cNvSpPr>
          <p:nvPr/>
        </p:nvSpPr>
        <p:spPr bwMode="auto">
          <a:xfrm>
            <a:off x="6126163" y="3963988"/>
            <a:ext cx="165100" cy="136525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2" name="Rectangle 71"/>
          <p:cNvSpPr>
            <a:spLocks noChangeArrowheads="1"/>
          </p:cNvSpPr>
          <p:nvPr/>
        </p:nvSpPr>
        <p:spPr bwMode="auto">
          <a:xfrm>
            <a:off x="7288213" y="3948113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0.85 (0.81 - 0.89)</a:t>
            </a:r>
            <a:endParaRPr lang="en-US"/>
          </a:p>
        </p:txBody>
      </p:sp>
      <p:sp>
        <p:nvSpPr>
          <p:cNvPr id="146503" name="Rectangle 72"/>
          <p:cNvSpPr>
            <a:spLocks noChangeArrowheads="1"/>
          </p:cNvSpPr>
          <p:nvPr/>
        </p:nvSpPr>
        <p:spPr bwMode="auto">
          <a:xfrm>
            <a:off x="563563" y="4203700"/>
            <a:ext cx="7223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6504" name="Rectangle 73"/>
          <p:cNvSpPr>
            <a:spLocks noChangeArrowheads="1"/>
          </p:cNvSpPr>
          <p:nvPr/>
        </p:nvSpPr>
        <p:spPr bwMode="auto">
          <a:xfrm>
            <a:off x="2751138" y="4203700"/>
            <a:ext cx="920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4581 (1.20)</a:t>
            </a:r>
            <a:endParaRPr lang="en-US"/>
          </a:p>
        </p:txBody>
      </p:sp>
      <p:sp>
        <p:nvSpPr>
          <p:cNvPr id="146505" name="Rectangle 74"/>
          <p:cNvSpPr>
            <a:spLocks noChangeArrowheads="1"/>
          </p:cNvSpPr>
          <p:nvPr/>
        </p:nvSpPr>
        <p:spPr bwMode="auto">
          <a:xfrm>
            <a:off x="4049713" y="4203700"/>
            <a:ext cx="920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5182 (1.36)</a:t>
            </a:r>
            <a:endParaRPr lang="en-US"/>
          </a:p>
        </p:txBody>
      </p:sp>
      <p:sp>
        <p:nvSpPr>
          <p:cNvPr id="146506" name="Freeform 75"/>
          <p:cNvSpPr>
            <a:spLocks/>
          </p:cNvSpPr>
          <p:nvPr/>
        </p:nvSpPr>
        <p:spPr bwMode="auto">
          <a:xfrm>
            <a:off x="6157913" y="4219575"/>
            <a:ext cx="165100" cy="134938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7" name="Rectangle 76"/>
          <p:cNvSpPr>
            <a:spLocks noChangeArrowheads="1"/>
          </p:cNvSpPr>
          <p:nvPr/>
        </p:nvSpPr>
        <p:spPr bwMode="auto">
          <a:xfrm>
            <a:off x="7288213" y="4203700"/>
            <a:ext cx="1349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0.86 (0.83 - 0.90)</a:t>
            </a:r>
            <a:endParaRPr lang="en-US"/>
          </a:p>
        </p:txBody>
      </p:sp>
      <p:sp>
        <p:nvSpPr>
          <p:cNvPr id="146508" name="Line 77"/>
          <p:cNvSpPr>
            <a:spLocks noChangeShapeType="1"/>
          </p:cNvSpPr>
          <p:nvPr/>
        </p:nvSpPr>
        <p:spPr bwMode="auto">
          <a:xfrm flipV="1">
            <a:off x="6237288" y="2887663"/>
            <a:ext cx="1587" cy="1811337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9" name="Rectangle 78"/>
          <p:cNvSpPr>
            <a:spLocks noChangeArrowheads="1"/>
          </p:cNvSpPr>
          <p:nvPr/>
        </p:nvSpPr>
        <p:spPr bwMode="auto">
          <a:xfrm>
            <a:off x="563563" y="5821363"/>
            <a:ext cx="34528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6510" name="Rectangle 79"/>
          <p:cNvSpPr>
            <a:spLocks noChangeArrowheads="1"/>
          </p:cNvSpPr>
          <p:nvPr/>
        </p:nvSpPr>
        <p:spPr bwMode="auto">
          <a:xfrm>
            <a:off x="3527425" y="5781675"/>
            <a:ext cx="1968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6511" name="Rectangle 80"/>
          <p:cNvSpPr>
            <a:spLocks noChangeArrowheads="1"/>
          </p:cNvSpPr>
          <p:nvPr/>
        </p:nvSpPr>
        <p:spPr bwMode="auto">
          <a:xfrm>
            <a:off x="3606800" y="5916613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6512" name="Rectangle 81"/>
          <p:cNvSpPr>
            <a:spLocks noChangeArrowheads="1"/>
          </p:cNvSpPr>
          <p:nvPr/>
        </p:nvSpPr>
        <p:spPr bwMode="auto">
          <a:xfrm>
            <a:off x="3606800" y="5781675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513" name="Rectangle 82"/>
          <p:cNvSpPr>
            <a:spLocks noChangeArrowheads="1"/>
          </p:cNvSpPr>
          <p:nvPr/>
        </p:nvSpPr>
        <p:spPr bwMode="auto">
          <a:xfrm>
            <a:off x="3654425" y="5821363"/>
            <a:ext cx="165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6514" name="Rectangle 83"/>
          <p:cNvSpPr>
            <a:spLocks noChangeArrowheads="1"/>
          </p:cNvSpPr>
          <p:nvPr/>
        </p:nvSpPr>
        <p:spPr bwMode="auto">
          <a:xfrm>
            <a:off x="3829050" y="5797550"/>
            <a:ext cx="10525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3.8 (p = 0.05)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6"/>
          <p:cNvSpPr>
            <a:spLocks noChangeArrowheads="1"/>
          </p:cNvSpPr>
          <p:nvPr/>
        </p:nvSpPr>
        <p:spPr bwMode="auto">
          <a:xfrm>
            <a:off x="1003300" y="250825"/>
            <a:ext cx="7112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 Non-fatal MI</a:t>
            </a:r>
          </a:p>
        </p:txBody>
      </p:sp>
      <p:sp>
        <p:nvSpPr>
          <p:cNvPr id="147459" name="AutoShape 3"/>
          <p:cNvSpPr>
            <a:spLocks noChangeAspect="1" noChangeArrowheads="1" noTextEdit="1"/>
          </p:cNvSpPr>
          <p:nvPr/>
        </p:nvSpPr>
        <p:spPr bwMode="auto">
          <a:xfrm>
            <a:off x="-274638" y="1654175"/>
            <a:ext cx="9139238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0" name="Line 5"/>
          <p:cNvSpPr>
            <a:spLocks noChangeShapeType="1"/>
          </p:cNvSpPr>
          <p:nvPr/>
        </p:nvSpPr>
        <p:spPr bwMode="auto">
          <a:xfrm flipV="1">
            <a:off x="6550025" y="2408238"/>
            <a:ext cx="1588" cy="2260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1" name="Line 6"/>
          <p:cNvSpPr>
            <a:spLocks noChangeShapeType="1"/>
          </p:cNvSpPr>
          <p:nvPr/>
        </p:nvSpPr>
        <p:spPr bwMode="auto">
          <a:xfrm>
            <a:off x="5235575" y="4681538"/>
            <a:ext cx="25654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2" name="Rectangle 7"/>
          <p:cNvSpPr>
            <a:spLocks noChangeArrowheads="1"/>
          </p:cNvSpPr>
          <p:nvPr/>
        </p:nvSpPr>
        <p:spPr bwMode="auto">
          <a:xfrm>
            <a:off x="5195888" y="4843463"/>
            <a:ext cx="292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7463" name="Rectangle 8"/>
          <p:cNvSpPr>
            <a:spLocks noChangeArrowheads="1"/>
          </p:cNvSpPr>
          <p:nvPr/>
        </p:nvSpPr>
        <p:spPr bwMode="auto">
          <a:xfrm>
            <a:off x="5873750" y="4843463"/>
            <a:ext cx="390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7464" name="Rectangle 9"/>
          <p:cNvSpPr>
            <a:spLocks noChangeArrowheads="1"/>
          </p:cNvSpPr>
          <p:nvPr/>
        </p:nvSpPr>
        <p:spPr bwMode="auto">
          <a:xfrm>
            <a:off x="6499225" y="48434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7465" name="Rectangle 10"/>
          <p:cNvSpPr>
            <a:spLocks noChangeArrowheads="1"/>
          </p:cNvSpPr>
          <p:nvPr/>
        </p:nvSpPr>
        <p:spPr bwMode="auto">
          <a:xfrm>
            <a:off x="7177088" y="4843463"/>
            <a:ext cx="292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7466" name="Rectangle 11"/>
          <p:cNvSpPr>
            <a:spLocks noChangeArrowheads="1"/>
          </p:cNvSpPr>
          <p:nvPr/>
        </p:nvSpPr>
        <p:spPr bwMode="auto">
          <a:xfrm>
            <a:off x="7750175" y="48434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467" name="Line 12"/>
          <p:cNvSpPr>
            <a:spLocks noChangeShapeType="1"/>
          </p:cNvSpPr>
          <p:nvPr/>
        </p:nvSpPr>
        <p:spPr bwMode="auto">
          <a:xfrm>
            <a:off x="5297488" y="4678363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8" name="Line 13"/>
          <p:cNvSpPr>
            <a:spLocks noChangeShapeType="1"/>
          </p:cNvSpPr>
          <p:nvPr/>
        </p:nvSpPr>
        <p:spPr bwMode="auto">
          <a:xfrm>
            <a:off x="6026150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9" name="Line 14"/>
          <p:cNvSpPr>
            <a:spLocks noChangeShapeType="1"/>
          </p:cNvSpPr>
          <p:nvPr/>
        </p:nvSpPr>
        <p:spPr bwMode="auto">
          <a:xfrm>
            <a:off x="6550025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0" name="Line 15"/>
          <p:cNvSpPr>
            <a:spLocks noChangeShapeType="1"/>
          </p:cNvSpPr>
          <p:nvPr/>
        </p:nvSpPr>
        <p:spPr bwMode="auto">
          <a:xfrm>
            <a:off x="7278688" y="4678363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1" name="Line 16"/>
          <p:cNvSpPr>
            <a:spLocks noChangeShapeType="1"/>
          </p:cNvSpPr>
          <p:nvPr/>
        </p:nvSpPr>
        <p:spPr bwMode="auto">
          <a:xfrm>
            <a:off x="7800975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2" name="Line 17"/>
          <p:cNvSpPr>
            <a:spLocks noChangeShapeType="1"/>
          </p:cNvSpPr>
          <p:nvPr/>
        </p:nvSpPr>
        <p:spPr bwMode="auto">
          <a:xfrm>
            <a:off x="5297488" y="4675188"/>
            <a:ext cx="1587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3" name="Line 18"/>
          <p:cNvSpPr>
            <a:spLocks noChangeShapeType="1"/>
          </p:cNvSpPr>
          <p:nvPr/>
        </p:nvSpPr>
        <p:spPr bwMode="auto">
          <a:xfrm>
            <a:off x="6026150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4" name="Line 19"/>
          <p:cNvSpPr>
            <a:spLocks noChangeShapeType="1"/>
          </p:cNvSpPr>
          <p:nvPr/>
        </p:nvSpPr>
        <p:spPr bwMode="auto">
          <a:xfrm>
            <a:off x="6550025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5" name="Line 20"/>
          <p:cNvSpPr>
            <a:spLocks noChangeShapeType="1"/>
          </p:cNvSpPr>
          <p:nvPr/>
        </p:nvSpPr>
        <p:spPr bwMode="auto">
          <a:xfrm>
            <a:off x="7278688" y="4675188"/>
            <a:ext cx="1587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6" name="Line 21"/>
          <p:cNvSpPr>
            <a:spLocks noChangeShapeType="1"/>
          </p:cNvSpPr>
          <p:nvPr/>
        </p:nvSpPr>
        <p:spPr bwMode="auto">
          <a:xfrm>
            <a:off x="7800975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7" name="Rectangle 22"/>
          <p:cNvSpPr>
            <a:spLocks noChangeArrowheads="1"/>
          </p:cNvSpPr>
          <p:nvPr/>
        </p:nvSpPr>
        <p:spPr bwMode="auto">
          <a:xfrm flipH="1">
            <a:off x="606425" y="2009775"/>
            <a:ext cx="46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7478" name="Rectangle 23"/>
          <p:cNvSpPr>
            <a:spLocks noChangeArrowheads="1"/>
          </p:cNvSpPr>
          <p:nvPr/>
        </p:nvSpPr>
        <p:spPr bwMode="auto">
          <a:xfrm>
            <a:off x="3367088" y="1774825"/>
            <a:ext cx="11541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7479" name="Rectangle 24"/>
          <p:cNvSpPr>
            <a:spLocks noChangeArrowheads="1"/>
          </p:cNvSpPr>
          <p:nvPr/>
        </p:nvSpPr>
        <p:spPr bwMode="auto">
          <a:xfrm>
            <a:off x="2854325" y="2051050"/>
            <a:ext cx="8112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7480" name="Rectangle 25"/>
          <p:cNvSpPr>
            <a:spLocks noChangeArrowheads="1"/>
          </p:cNvSpPr>
          <p:nvPr/>
        </p:nvSpPr>
        <p:spPr bwMode="auto">
          <a:xfrm>
            <a:off x="2565400" y="2211388"/>
            <a:ext cx="13493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7481" name="Rectangle 26"/>
          <p:cNvSpPr>
            <a:spLocks noChangeArrowheads="1"/>
          </p:cNvSpPr>
          <p:nvPr/>
        </p:nvSpPr>
        <p:spPr bwMode="auto">
          <a:xfrm>
            <a:off x="4168775" y="2051050"/>
            <a:ext cx="8112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7482" name="Rectangle 27"/>
          <p:cNvSpPr>
            <a:spLocks noChangeArrowheads="1"/>
          </p:cNvSpPr>
          <p:nvPr/>
        </p:nvSpPr>
        <p:spPr bwMode="auto">
          <a:xfrm>
            <a:off x="4259263" y="2211388"/>
            <a:ext cx="6350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7483" name="Rectangle 28"/>
          <p:cNvSpPr>
            <a:spLocks noChangeArrowheads="1"/>
          </p:cNvSpPr>
          <p:nvPr/>
        </p:nvSpPr>
        <p:spPr bwMode="auto">
          <a:xfrm>
            <a:off x="5878513" y="2051050"/>
            <a:ext cx="15113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7484" name="Rectangle 29"/>
          <p:cNvSpPr>
            <a:spLocks noChangeArrowheads="1"/>
          </p:cNvSpPr>
          <p:nvPr/>
        </p:nvSpPr>
        <p:spPr bwMode="auto">
          <a:xfrm>
            <a:off x="5646738" y="2211388"/>
            <a:ext cx="1981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7485" name="Rectangle 30"/>
          <p:cNvSpPr>
            <a:spLocks noChangeArrowheads="1"/>
          </p:cNvSpPr>
          <p:nvPr/>
        </p:nvSpPr>
        <p:spPr bwMode="auto">
          <a:xfrm>
            <a:off x="5353050" y="5062538"/>
            <a:ext cx="13477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7486" name="Rectangle 31"/>
          <p:cNvSpPr>
            <a:spLocks noChangeArrowheads="1"/>
          </p:cNvSpPr>
          <p:nvPr/>
        </p:nvSpPr>
        <p:spPr bwMode="auto">
          <a:xfrm>
            <a:off x="5753100" y="5237163"/>
            <a:ext cx="5365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7487" name="Rectangle 32"/>
          <p:cNvSpPr>
            <a:spLocks noChangeArrowheads="1"/>
          </p:cNvSpPr>
          <p:nvPr/>
        </p:nvSpPr>
        <p:spPr bwMode="auto">
          <a:xfrm>
            <a:off x="7031038" y="5062538"/>
            <a:ext cx="514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7488" name="Rectangle 33"/>
          <p:cNvSpPr>
            <a:spLocks noChangeArrowheads="1"/>
          </p:cNvSpPr>
          <p:nvPr/>
        </p:nvSpPr>
        <p:spPr bwMode="auto">
          <a:xfrm>
            <a:off x="539750" y="5118100"/>
            <a:ext cx="130175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89" name="Line 34"/>
          <p:cNvSpPr>
            <a:spLocks noChangeShapeType="1"/>
          </p:cNvSpPr>
          <p:nvPr/>
        </p:nvSpPr>
        <p:spPr bwMode="auto">
          <a:xfrm>
            <a:off x="457200" y="5189538"/>
            <a:ext cx="2921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0" name="Rectangle 35"/>
          <p:cNvSpPr>
            <a:spLocks noChangeArrowheads="1"/>
          </p:cNvSpPr>
          <p:nvPr/>
        </p:nvSpPr>
        <p:spPr bwMode="auto">
          <a:xfrm>
            <a:off x="803275" y="5116513"/>
            <a:ext cx="4064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7491" name="Freeform 36"/>
          <p:cNvSpPr>
            <a:spLocks/>
          </p:cNvSpPr>
          <p:nvPr/>
        </p:nvSpPr>
        <p:spPr bwMode="auto">
          <a:xfrm>
            <a:off x="1328738" y="5100638"/>
            <a:ext cx="307975" cy="168275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2" name="Freeform 37"/>
          <p:cNvSpPr>
            <a:spLocks/>
          </p:cNvSpPr>
          <p:nvPr/>
        </p:nvSpPr>
        <p:spPr bwMode="auto">
          <a:xfrm>
            <a:off x="1328738" y="5100638"/>
            <a:ext cx="307975" cy="168275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3" name="Line 38"/>
          <p:cNvSpPr>
            <a:spLocks noChangeShapeType="1"/>
          </p:cNvSpPr>
          <p:nvPr/>
        </p:nvSpPr>
        <p:spPr bwMode="auto">
          <a:xfrm flipV="1">
            <a:off x="1477963" y="5100638"/>
            <a:ext cx="1587" cy="16827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4" name="Rectangle 39"/>
          <p:cNvSpPr>
            <a:spLocks noChangeArrowheads="1"/>
          </p:cNvSpPr>
          <p:nvPr/>
        </p:nvSpPr>
        <p:spPr bwMode="auto">
          <a:xfrm>
            <a:off x="1674813" y="5116513"/>
            <a:ext cx="4222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7495" name="Rectangle 40"/>
          <p:cNvSpPr>
            <a:spLocks noChangeArrowheads="1"/>
          </p:cNvSpPr>
          <p:nvPr/>
        </p:nvSpPr>
        <p:spPr bwMode="auto">
          <a:xfrm>
            <a:off x="582613" y="2682875"/>
            <a:ext cx="10064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Non-fatal MI</a:t>
            </a:r>
            <a:endParaRPr lang="en-US"/>
          </a:p>
        </p:txBody>
      </p:sp>
      <p:sp>
        <p:nvSpPr>
          <p:cNvPr id="147496" name="Rectangle 41"/>
          <p:cNvSpPr>
            <a:spLocks noChangeArrowheads="1"/>
          </p:cNvSpPr>
          <p:nvPr/>
        </p:nvSpPr>
        <p:spPr bwMode="auto">
          <a:xfrm>
            <a:off x="600075" y="2936875"/>
            <a:ext cx="276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7497" name="Rectangle 42"/>
          <p:cNvSpPr>
            <a:spLocks noChangeArrowheads="1"/>
          </p:cNvSpPr>
          <p:nvPr/>
        </p:nvSpPr>
        <p:spPr bwMode="auto">
          <a:xfrm>
            <a:off x="2933700" y="2921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33 (1.91)</a:t>
            </a:r>
            <a:endParaRPr lang="en-US"/>
          </a:p>
        </p:txBody>
      </p:sp>
      <p:sp>
        <p:nvSpPr>
          <p:cNvPr id="147498" name="Rectangle 43"/>
          <p:cNvSpPr>
            <a:spLocks noChangeArrowheads="1"/>
          </p:cNvSpPr>
          <p:nvPr/>
        </p:nvSpPr>
        <p:spPr bwMode="auto">
          <a:xfrm>
            <a:off x="4249738" y="2921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35 (2.02)</a:t>
            </a:r>
            <a:endParaRPr lang="en-US"/>
          </a:p>
        </p:txBody>
      </p:sp>
      <p:sp>
        <p:nvSpPr>
          <p:cNvPr id="147499" name="Rectangle 44"/>
          <p:cNvSpPr>
            <a:spLocks noChangeArrowheads="1"/>
          </p:cNvSpPr>
          <p:nvPr/>
        </p:nvSpPr>
        <p:spPr bwMode="auto">
          <a:xfrm>
            <a:off x="6405563" y="2994025"/>
            <a:ext cx="65087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0" name="Line 45"/>
          <p:cNvSpPr>
            <a:spLocks noChangeShapeType="1"/>
          </p:cNvSpPr>
          <p:nvPr/>
        </p:nvSpPr>
        <p:spPr bwMode="auto">
          <a:xfrm>
            <a:off x="5237163" y="3013075"/>
            <a:ext cx="24701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1" name="Line 46"/>
          <p:cNvSpPr>
            <a:spLocks noChangeShapeType="1"/>
          </p:cNvSpPr>
          <p:nvPr/>
        </p:nvSpPr>
        <p:spPr bwMode="auto">
          <a:xfrm flipH="1">
            <a:off x="5289550" y="3013075"/>
            <a:ext cx="3413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2" name="Freeform 47"/>
          <p:cNvSpPr>
            <a:spLocks/>
          </p:cNvSpPr>
          <p:nvPr/>
        </p:nvSpPr>
        <p:spPr bwMode="auto">
          <a:xfrm>
            <a:off x="5295900" y="2959100"/>
            <a:ext cx="96838" cy="117475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3" name="Rectangle 48"/>
          <p:cNvSpPr>
            <a:spLocks noChangeArrowheads="1"/>
          </p:cNvSpPr>
          <p:nvPr/>
        </p:nvSpPr>
        <p:spPr bwMode="auto">
          <a:xfrm>
            <a:off x="588963" y="3175000"/>
            <a:ext cx="76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7504" name="Rectangle 49"/>
          <p:cNvSpPr>
            <a:spLocks noChangeArrowheads="1"/>
          </p:cNvSpPr>
          <p:nvPr/>
        </p:nvSpPr>
        <p:spPr bwMode="auto">
          <a:xfrm>
            <a:off x="2933700" y="3175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91 (1.97)</a:t>
            </a:r>
            <a:endParaRPr lang="en-US"/>
          </a:p>
        </p:txBody>
      </p:sp>
      <p:sp>
        <p:nvSpPr>
          <p:cNvPr id="147505" name="Rectangle 50"/>
          <p:cNvSpPr>
            <a:spLocks noChangeArrowheads="1"/>
          </p:cNvSpPr>
          <p:nvPr/>
        </p:nvSpPr>
        <p:spPr bwMode="auto">
          <a:xfrm>
            <a:off x="4168775" y="3175000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107 (2.33)</a:t>
            </a:r>
            <a:endParaRPr lang="en-US"/>
          </a:p>
        </p:txBody>
      </p:sp>
      <p:sp>
        <p:nvSpPr>
          <p:cNvPr id="147506" name="Rectangle 51"/>
          <p:cNvSpPr>
            <a:spLocks noChangeArrowheads="1"/>
          </p:cNvSpPr>
          <p:nvPr/>
        </p:nvSpPr>
        <p:spPr bwMode="auto">
          <a:xfrm>
            <a:off x="6183313" y="3213100"/>
            <a:ext cx="112712" cy="1174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7" name="Line 52"/>
          <p:cNvSpPr>
            <a:spLocks noChangeShapeType="1"/>
          </p:cNvSpPr>
          <p:nvPr/>
        </p:nvSpPr>
        <p:spPr bwMode="auto">
          <a:xfrm>
            <a:off x="5534025" y="3267075"/>
            <a:ext cx="136366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8" name="Rectangle 53"/>
          <p:cNvSpPr>
            <a:spLocks noChangeArrowheads="1"/>
          </p:cNvSpPr>
          <p:nvPr/>
        </p:nvSpPr>
        <p:spPr bwMode="auto">
          <a:xfrm>
            <a:off x="590550" y="3429000"/>
            <a:ext cx="635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7509" name="Rectangle 54"/>
          <p:cNvSpPr>
            <a:spLocks noChangeArrowheads="1"/>
          </p:cNvSpPr>
          <p:nvPr/>
        </p:nvSpPr>
        <p:spPr bwMode="auto">
          <a:xfrm>
            <a:off x="2854325" y="3413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134 (0.71)</a:t>
            </a:r>
            <a:endParaRPr lang="en-US"/>
          </a:p>
        </p:txBody>
      </p:sp>
      <p:sp>
        <p:nvSpPr>
          <p:cNvPr id="147510" name="Rectangle 55"/>
          <p:cNvSpPr>
            <a:spLocks noChangeArrowheads="1"/>
          </p:cNvSpPr>
          <p:nvPr/>
        </p:nvSpPr>
        <p:spPr bwMode="auto">
          <a:xfrm>
            <a:off x="4168775" y="3413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159 (0.85)</a:t>
            </a:r>
            <a:endParaRPr lang="en-US"/>
          </a:p>
        </p:txBody>
      </p:sp>
      <p:sp>
        <p:nvSpPr>
          <p:cNvPr id="147511" name="Rectangle 56"/>
          <p:cNvSpPr>
            <a:spLocks noChangeArrowheads="1"/>
          </p:cNvSpPr>
          <p:nvPr/>
        </p:nvSpPr>
        <p:spPr bwMode="auto">
          <a:xfrm>
            <a:off x="6102350" y="3449638"/>
            <a:ext cx="130175" cy="1349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12" name="Line 57"/>
          <p:cNvSpPr>
            <a:spLocks noChangeShapeType="1"/>
          </p:cNvSpPr>
          <p:nvPr/>
        </p:nvSpPr>
        <p:spPr bwMode="auto">
          <a:xfrm>
            <a:off x="5487988" y="3521075"/>
            <a:ext cx="13144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13" name="Rectangle 58"/>
          <p:cNvSpPr>
            <a:spLocks noChangeArrowheads="1"/>
          </p:cNvSpPr>
          <p:nvPr/>
        </p:nvSpPr>
        <p:spPr bwMode="auto">
          <a:xfrm>
            <a:off x="523875" y="5529263"/>
            <a:ext cx="2632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7514" name="Rectangle 59"/>
          <p:cNvSpPr>
            <a:spLocks noChangeArrowheads="1"/>
          </p:cNvSpPr>
          <p:nvPr/>
        </p:nvSpPr>
        <p:spPr bwMode="auto">
          <a:xfrm>
            <a:off x="2852738" y="5511800"/>
            <a:ext cx="1952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7515" name="Rectangle 60"/>
          <p:cNvSpPr>
            <a:spLocks noChangeArrowheads="1"/>
          </p:cNvSpPr>
          <p:nvPr/>
        </p:nvSpPr>
        <p:spPr bwMode="auto">
          <a:xfrm>
            <a:off x="2933700" y="5627688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16" name="Rectangle 61"/>
          <p:cNvSpPr>
            <a:spLocks noChangeArrowheads="1"/>
          </p:cNvSpPr>
          <p:nvPr/>
        </p:nvSpPr>
        <p:spPr bwMode="auto">
          <a:xfrm>
            <a:off x="2933700" y="5516563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17" name="Rectangle 62"/>
          <p:cNvSpPr>
            <a:spLocks noChangeArrowheads="1"/>
          </p:cNvSpPr>
          <p:nvPr/>
        </p:nvSpPr>
        <p:spPr bwMode="auto">
          <a:xfrm>
            <a:off x="2979738" y="55292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7518" name="Rectangle 63"/>
          <p:cNvSpPr>
            <a:spLocks noChangeArrowheads="1"/>
          </p:cNvSpPr>
          <p:nvPr/>
        </p:nvSpPr>
        <p:spPr bwMode="auto">
          <a:xfrm>
            <a:off x="3148013" y="5529263"/>
            <a:ext cx="1039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0.2 (p = 0.89)</a:t>
            </a:r>
            <a:endParaRPr lang="en-US"/>
          </a:p>
        </p:txBody>
      </p:sp>
      <p:sp>
        <p:nvSpPr>
          <p:cNvPr id="147519" name="Rectangle 64"/>
          <p:cNvSpPr>
            <a:spLocks noChangeArrowheads="1"/>
          </p:cNvSpPr>
          <p:nvPr/>
        </p:nvSpPr>
        <p:spPr bwMode="auto">
          <a:xfrm>
            <a:off x="576263" y="3683000"/>
            <a:ext cx="1235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7520" name="Rectangle 65"/>
          <p:cNvSpPr>
            <a:spLocks noChangeArrowheads="1"/>
          </p:cNvSpPr>
          <p:nvPr/>
        </p:nvSpPr>
        <p:spPr bwMode="auto">
          <a:xfrm>
            <a:off x="2854325" y="3667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258 (1.02)</a:t>
            </a:r>
            <a:endParaRPr lang="en-US"/>
          </a:p>
        </p:txBody>
      </p:sp>
      <p:sp>
        <p:nvSpPr>
          <p:cNvPr id="147521" name="Rectangle 66"/>
          <p:cNvSpPr>
            <a:spLocks noChangeArrowheads="1"/>
          </p:cNvSpPr>
          <p:nvPr/>
        </p:nvSpPr>
        <p:spPr bwMode="auto">
          <a:xfrm>
            <a:off x="4168775" y="3667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301 (1.20)</a:t>
            </a:r>
            <a:endParaRPr lang="en-US"/>
          </a:p>
        </p:txBody>
      </p:sp>
      <p:sp>
        <p:nvSpPr>
          <p:cNvPr id="147522" name="Freeform 67"/>
          <p:cNvSpPr>
            <a:spLocks/>
          </p:cNvSpPr>
          <p:nvPr/>
        </p:nvSpPr>
        <p:spPr bwMode="auto">
          <a:xfrm>
            <a:off x="5883275" y="3703638"/>
            <a:ext cx="682625" cy="134937"/>
          </a:xfrm>
          <a:custGeom>
            <a:avLst/>
            <a:gdLst>
              <a:gd name="T0" fmla="*/ 0 w 42"/>
              <a:gd name="T1" fmla="*/ 2147483647 h 8"/>
              <a:gd name="T2" fmla="*/ 2147483647 w 42"/>
              <a:gd name="T3" fmla="*/ 2147483647 h 8"/>
              <a:gd name="T4" fmla="*/ 2147483647 w 42"/>
              <a:gd name="T5" fmla="*/ 2147483647 h 8"/>
              <a:gd name="T6" fmla="*/ 2147483647 w 42"/>
              <a:gd name="T7" fmla="*/ 0 h 8"/>
              <a:gd name="T8" fmla="*/ 0 w 42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8"/>
              <a:gd name="T17" fmla="*/ 42 w 42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8">
                <a:moveTo>
                  <a:pt x="0" y="4"/>
                </a:moveTo>
                <a:lnTo>
                  <a:pt x="21" y="8"/>
                </a:lnTo>
                <a:lnTo>
                  <a:pt x="42" y="4"/>
                </a:lnTo>
                <a:lnTo>
                  <a:pt x="21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23" name="Rectangle 68"/>
          <p:cNvSpPr>
            <a:spLocks noChangeArrowheads="1"/>
          </p:cNvSpPr>
          <p:nvPr/>
        </p:nvSpPr>
        <p:spPr bwMode="auto">
          <a:xfrm>
            <a:off x="7299325" y="3667125"/>
            <a:ext cx="1317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0.84 (0.70 - 1.01)</a:t>
            </a:r>
            <a:endParaRPr lang="en-US"/>
          </a:p>
        </p:txBody>
      </p:sp>
      <p:sp>
        <p:nvSpPr>
          <p:cNvPr id="147524" name="Rectangle 69"/>
          <p:cNvSpPr>
            <a:spLocks noChangeArrowheads="1"/>
          </p:cNvSpPr>
          <p:nvPr/>
        </p:nvSpPr>
        <p:spPr bwMode="auto">
          <a:xfrm>
            <a:off x="579438" y="3938588"/>
            <a:ext cx="1089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7525" name="Rectangle 70"/>
          <p:cNvSpPr>
            <a:spLocks noChangeArrowheads="1"/>
          </p:cNvSpPr>
          <p:nvPr/>
        </p:nvSpPr>
        <p:spPr bwMode="auto">
          <a:xfrm>
            <a:off x="2773363" y="3921125"/>
            <a:ext cx="892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3361 (0.97)</a:t>
            </a:r>
            <a:endParaRPr lang="en-US"/>
          </a:p>
        </p:txBody>
      </p:sp>
      <p:sp>
        <p:nvSpPr>
          <p:cNvPr id="147526" name="Rectangle 71"/>
          <p:cNvSpPr>
            <a:spLocks noChangeArrowheads="1"/>
          </p:cNvSpPr>
          <p:nvPr/>
        </p:nvSpPr>
        <p:spPr bwMode="auto">
          <a:xfrm>
            <a:off x="4071938" y="3921125"/>
            <a:ext cx="892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4451 (1.29)</a:t>
            </a:r>
            <a:endParaRPr lang="en-US"/>
          </a:p>
        </p:txBody>
      </p:sp>
      <p:sp>
        <p:nvSpPr>
          <p:cNvPr id="147527" name="Freeform 72"/>
          <p:cNvSpPr>
            <a:spLocks/>
          </p:cNvSpPr>
          <p:nvPr/>
        </p:nvSpPr>
        <p:spPr bwMode="auto">
          <a:xfrm>
            <a:off x="5895975" y="3941763"/>
            <a:ext cx="161925" cy="136525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28" name="Rectangle 73"/>
          <p:cNvSpPr>
            <a:spLocks noChangeArrowheads="1"/>
          </p:cNvSpPr>
          <p:nvPr/>
        </p:nvSpPr>
        <p:spPr bwMode="auto">
          <a:xfrm>
            <a:off x="7299325" y="3921125"/>
            <a:ext cx="1317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0.73 (0.70 - 0.76)</a:t>
            </a:r>
            <a:endParaRPr lang="en-US"/>
          </a:p>
        </p:txBody>
      </p:sp>
      <p:sp>
        <p:nvSpPr>
          <p:cNvPr id="147529" name="Rectangle 74"/>
          <p:cNvSpPr>
            <a:spLocks noChangeArrowheads="1"/>
          </p:cNvSpPr>
          <p:nvPr/>
        </p:nvSpPr>
        <p:spPr bwMode="auto">
          <a:xfrm>
            <a:off x="588963" y="4176713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7530" name="Rectangle 75"/>
          <p:cNvSpPr>
            <a:spLocks noChangeArrowheads="1"/>
          </p:cNvSpPr>
          <p:nvPr/>
        </p:nvSpPr>
        <p:spPr bwMode="auto">
          <a:xfrm>
            <a:off x="2771775" y="4176713"/>
            <a:ext cx="909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3619 (0.97)</a:t>
            </a:r>
            <a:endParaRPr lang="en-US"/>
          </a:p>
        </p:txBody>
      </p:sp>
      <p:sp>
        <p:nvSpPr>
          <p:cNvPr id="147531" name="Rectangle 76"/>
          <p:cNvSpPr>
            <a:spLocks noChangeArrowheads="1"/>
          </p:cNvSpPr>
          <p:nvPr/>
        </p:nvSpPr>
        <p:spPr bwMode="auto">
          <a:xfrm>
            <a:off x="4070350" y="4176713"/>
            <a:ext cx="909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4752 (1.29)</a:t>
            </a:r>
            <a:endParaRPr lang="en-US"/>
          </a:p>
        </p:txBody>
      </p:sp>
      <p:sp>
        <p:nvSpPr>
          <p:cNvPr id="147532" name="Freeform 77"/>
          <p:cNvSpPr>
            <a:spLocks/>
          </p:cNvSpPr>
          <p:nvPr/>
        </p:nvSpPr>
        <p:spPr bwMode="auto">
          <a:xfrm>
            <a:off x="5911850" y="4197350"/>
            <a:ext cx="161925" cy="134938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33" name="Rectangle 78"/>
          <p:cNvSpPr>
            <a:spLocks noChangeArrowheads="1"/>
          </p:cNvSpPr>
          <p:nvPr/>
        </p:nvSpPr>
        <p:spPr bwMode="auto">
          <a:xfrm>
            <a:off x="7299325" y="4176713"/>
            <a:ext cx="1333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0.74 (0.70 - 0.77)</a:t>
            </a:r>
            <a:endParaRPr lang="en-US"/>
          </a:p>
        </p:txBody>
      </p:sp>
      <p:sp>
        <p:nvSpPr>
          <p:cNvPr id="147534" name="Line 79"/>
          <p:cNvSpPr>
            <a:spLocks noChangeShapeType="1"/>
          </p:cNvSpPr>
          <p:nvPr/>
        </p:nvSpPr>
        <p:spPr bwMode="auto">
          <a:xfrm flipV="1">
            <a:off x="5994400" y="2860675"/>
            <a:ext cx="1588" cy="1819275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35" name="Rectangle 80"/>
          <p:cNvSpPr>
            <a:spLocks noChangeArrowheads="1"/>
          </p:cNvSpPr>
          <p:nvPr/>
        </p:nvSpPr>
        <p:spPr bwMode="auto">
          <a:xfrm>
            <a:off x="523875" y="5783263"/>
            <a:ext cx="34115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7536" name="Rectangle 81"/>
          <p:cNvSpPr>
            <a:spLocks noChangeArrowheads="1"/>
          </p:cNvSpPr>
          <p:nvPr/>
        </p:nvSpPr>
        <p:spPr bwMode="auto">
          <a:xfrm>
            <a:off x="3565525" y="5765800"/>
            <a:ext cx="1952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7537" name="Rectangle 82"/>
          <p:cNvSpPr>
            <a:spLocks noChangeArrowheads="1"/>
          </p:cNvSpPr>
          <p:nvPr/>
        </p:nvSpPr>
        <p:spPr bwMode="auto">
          <a:xfrm>
            <a:off x="3648075" y="5881688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7538" name="Rectangle 83"/>
          <p:cNvSpPr>
            <a:spLocks noChangeArrowheads="1"/>
          </p:cNvSpPr>
          <p:nvPr/>
        </p:nvSpPr>
        <p:spPr bwMode="auto">
          <a:xfrm>
            <a:off x="3648075" y="5770563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39" name="Rectangle 84"/>
          <p:cNvSpPr>
            <a:spLocks noChangeArrowheads="1"/>
          </p:cNvSpPr>
          <p:nvPr/>
        </p:nvSpPr>
        <p:spPr bwMode="auto">
          <a:xfrm>
            <a:off x="3694113" y="57832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7540" name="Rectangle 85"/>
          <p:cNvSpPr>
            <a:spLocks noChangeArrowheads="1"/>
          </p:cNvSpPr>
          <p:nvPr/>
        </p:nvSpPr>
        <p:spPr bwMode="auto">
          <a:xfrm>
            <a:off x="3846513" y="5783263"/>
            <a:ext cx="1039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2.1 (p = 0.15)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66"/>
          <p:cNvSpPr>
            <a:spLocks noChangeArrowheads="1"/>
          </p:cNvSpPr>
          <p:nvPr/>
        </p:nvSpPr>
        <p:spPr bwMode="auto">
          <a:xfrm>
            <a:off x="1225550" y="-71438"/>
            <a:ext cx="6667500" cy="11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 </a:t>
            </a:r>
          </a:p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Non-fatal presumed ischemic stroke</a:t>
            </a:r>
          </a:p>
        </p:txBody>
      </p:sp>
      <p:sp>
        <p:nvSpPr>
          <p:cNvPr id="148483" name="AutoShape 3"/>
          <p:cNvSpPr>
            <a:spLocks noChangeAspect="1" noChangeArrowheads="1" noTextEdit="1"/>
          </p:cNvSpPr>
          <p:nvPr/>
        </p:nvSpPr>
        <p:spPr bwMode="auto">
          <a:xfrm>
            <a:off x="-266700" y="1349375"/>
            <a:ext cx="9305925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4" name="Line 5"/>
          <p:cNvSpPr>
            <a:spLocks noChangeShapeType="1"/>
          </p:cNvSpPr>
          <p:nvPr/>
        </p:nvSpPr>
        <p:spPr bwMode="auto">
          <a:xfrm flipV="1">
            <a:off x="6535738" y="2451100"/>
            <a:ext cx="1587" cy="222885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5" name="Line 6"/>
          <p:cNvSpPr>
            <a:spLocks noChangeShapeType="1"/>
          </p:cNvSpPr>
          <p:nvPr/>
        </p:nvSpPr>
        <p:spPr bwMode="auto">
          <a:xfrm>
            <a:off x="5221288" y="4695825"/>
            <a:ext cx="25654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6" name="Rectangle 7"/>
          <p:cNvSpPr>
            <a:spLocks noChangeArrowheads="1"/>
          </p:cNvSpPr>
          <p:nvPr/>
        </p:nvSpPr>
        <p:spPr bwMode="auto">
          <a:xfrm>
            <a:off x="5181600" y="4852988"/>
            <a:ext cx="292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8487" name="Rectangle 8"/>
          <p:cNvSpPr>
            <a:spLocks noChangeArrowheads="1"/>
          </p:cNvSpPr>
          <p:nvPr/>
        </p:nvSpPr>
        <p:spPr bwMode="auto">
          <a:xfrm>
            <a:off x="5859463" y="4852988"/>
            <a:ext cx="3905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8488" name="Rectangle 9"/>
          <p:cNvSpPr>
            <a:spLocks noChangeArrowheads="1"/>
          </p:cNvSpPr>
          <p:nvPr/>
        </p:nvSpPr>
        <p:spPr bwMode="auto">
          <a:xfrm>
            <a:off x="6484938" y="4852988"/>
            <a:ext cx="1619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8489" name="Rectangle 10"/>
          <p:cNvSpPr>
            <a:spLocks noChangeArrowheads="1"/>
          </p:cNvSpPr>
          <p:nvPr/>
        </p:nvSpPr>
        <p:spPr bwMode="auto">
          <a:xfrm>
            <a:off x="7162800" y="4852988"/>
            <a:ext cx="292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8490" name="Rectangle 11"/>
          <p:cNvSpPr>
            <a:spLocks noChangeArrowheads="1"/>
          </p:cNvSpPr>
          <p:nvPr/>
        </p:nvSpPr>
        <p:spPr bwMode="auto">
          <a:xfrm>
            <a:off x="7735888" y="4852988"/>
            <a:ext cx="1619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491" name="Line 12"/>
          <p:cNvSpPr>
            <a:spLocks noChangeShapeType="1"/>
          </p:cNvSpPr>
          <p:nvPr/>
        </p:nvSpPr>
        <p:spPr bwMode="auto">
          <a:xfrm>
            <a:off x="5283200" y="4692650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2" name="Line 13"/>
          <p:cNvSpPr>
            <a:spLocks noChangeShapeType="1"/>
          </p:cNvSpPr>
          <p:nvPr/>
        </p:nvSpPr>
        <p:spPr bwMode="auto">
          <a:xfrm>
            <a:off x="6011863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3" name="Line 14"/>
          <p:cNvSpPr>
            <a:spLocks noChangeShapeType="1"/>
          </p:cNvSpPr>
          <p:nvPr/>
        </p:nvSpPr>
        <p:spPr bwMode="auto">
          <a:xfrm>
            <a:off x="6535738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4" name="Line 15"/>
          <p:cNvSpPr>
            <a:spLocks noChangeShapeType="1"/>
          </p:cNvSpPr>
          <p:nvPr/>
        </p:nvSpPr>
        <p:spPr bwMode="auto">
          <a:xfrm>
            <a:off x="7264400" y="4692650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5" name="Line 16"/>
          <p:cNvSpPr>
            <a:spLocks noChangeShapeType="1"/>
          </p:cNvSpPr>
          <p:nvPr/>
        </p:nvSpPr>
        <p:spPr bwMode="auto">
          <a:xfrm>
            <a:off x="7786688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6" name="Line 17"/>
          <p:cNvSpPr>
            <a:spLocks noChangeShapeType="1"/>
          </p:cNvSpPr>
          <p:nvPr/>
        </p:nvSpPr>
        <p:spPr bwMode="auto">
          <a:xfrm>
            <a:off x="5283200" y="4687888"/>
            <a:ext cx="1588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7" name="Line 18"/>
          <p:cNvSpPr>
            <a:spLocks noChangeShapeType="1"/>
          </p:cNvSpPr>
          <p:nvPr/>
        </p:nvSpPr>
        <p:spPr bwMode="auto">
          <a:xfrm>
            <a:off x="6011863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8" name="Line 19"/>
          <p:cNvSpPr>
            <a:spLocks noChangeShapeType="1"/>
          </p:cNvSpPr>
          <p:nvPr/>
        </p:nvSpPr>
        <p:spPr bwMode="auto">
          <a:xfrm>
            <a:off x="6535738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9" name="Line 20"/>
          <p:cNvSpPr>
            <a:spLocks noChangeShapeType="1"/>
          </p:cNvSpPr>
          <p:nvPr/>
        </p:nvSpPr>
        <p:spPr bwMode="auto">
          <a:xfrm>
            <a:off x="7264400" y="4687888"/>
            <a:ext cx="1588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00" name="Line 21"/>
          <p:cNvSpPr>
            <a:spLocks noChangeShapeType="1"/>
          </p:cNvSpPr>
          <p:nvPr/>
        </p:nvSpPr>
        <p:spPr bwMode="auto">
          <a:xfrm>
            <a:off x="7786688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01" name="Rectangle 22"/>
          <p:cNvSpPr>
            <a:spLocks noChangeArrowheads="1"/>
          </p:cNvSpPr>
          <p:nvPr/>
        </p:nvSpPr>
        <p:spPr bwMode="auto">
          <a:xfrm flipH="1">
            <a:off x="592138" y="2019300"/>
            <a:ext cx="46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8502" name="Rectangle 23"/>
          <p:cNvSpPr>
            <a:spLocks noChangeArrowheads="1"/>
          </p:cNvSpPr>
          <p:nvPr/>
        </p:nvSpPr>
        <p:spPr bwMode="auto">
          <a:xfrm>
            <a:off x="3352800" y="1784350"/>
            <a:ext cx="11541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8503" name="Rectangle 24"/>
          <p:cNvSpPr>
            <a:spLocks noChangeArrowheads="1"/>
          </p:cNvSpPr>
          <p:nvPr/>
        </p:nvSpPr>
        <p:spPr bwMode="auto">
          <a:xfrm>
            <a:off x="2840038" y="2062163"/>
            <a:ext cx="811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8504" name="Rectangle 25"/>
          <p:cNvSpPr>
            <a:spLocks noChangeArrowheads="1"/>
          </p:cNvSpPr>
          <p:nvPr/>
        </p:nvSpPr>
        <p:spPr bwMode="auto">
          <a:xfrm>
            <a:off x="2551113" y="2222500"/>
            <a:ext cx="134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8505" name="Rectangle 26"/>
          <p:cNvSpPr>
            <a:spLocks noChangeArrowheads="1"/>
          </p:cNvSpPr>
          <p:nvPr/>
        </p:nvSpPr>
        <p:spPr bwMode="auto">
          <a:xfrm>
            <a:off x="4154488" y="2062163"/>
            <a:ext cx="811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8506" name="Rectangle 27"/>
          <p:cNvSpPr>
            <a:spLocks noChangeArrowheads="1"/>
          </p:cNvSpPr>
          <p:nvPr/>
        </p:nvSpPr>
        <p:spPr bwMode="auto">
          <a:xfrm>
            <a:off x="4244975" y="2222500"/>
            <a:ext cx="6334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8507" name="Rectangle 28"/>
          <p:cNvSpPr>
            <a:spLocks noChangeArrowheads="1"/>
          </p:cNvSpPr>
          <p:nvPr/>
        </p:nvSpPr>
        <p:spPr bwMode="auto">
          <a:xfrm>
            <a:off x="5864225" y="2062163"/>
            <a:ext cx="1511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8508" name="Rectangle 29"/>
          <p:cNvSpPr>
            <a:spLocks noChangeArrowheads="1"/>
          </p:cNvSpPr>
          <p:nvPr/>
        </p:nvSpPr>
        <p:spPr bwMode="auto">
          <a:xfrm>
            <a:off x="5632450" y="2222500"/>
            <a:ext cx="1981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8509" name="Rectangle 30"/>
          <p:cNvSpPr>
            <a:spLocks noChangeArrowheads="1"/>
          </p:cNvSpPr>
          <p:nvPr/>
        </p:nvSpPr>
        <p:spPr bwMode="auto">
          <a:xfrm>
            <a:off x="5308600" y="5030788"/>
            <a:ext cx="1349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8510" name="Rectangle 31"/>
          <p:cNvSpPr>
            <a:spLocks noChangeArrowheads="1"/>
          </p:cNvSpPr>
          <p:nvPr/>
        </p:nvSpPr>
        <p:spPr bwMode="auto">
          <a:xfrm>
            <a:off x="5710238" y="5205413"/>
            <a:ext cx="536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8511" name="Rectangle 32"/>
          <p:cNvSpPr>
            <a:spLocks noChangeArrowheads="1"/>
          </p:cNvSpPr>
          <p:nvPr/>
        </p:nvSpPr>
        <p:spPr bwMode="auto">
          <a:xfrm>
            <a:off x="7002463" y="5026025"/>
            <a:ext cx="514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8512" name="Rectangle 33"/>
          <p:cNvSpPr>
            <a:spLocks noChangeArrowheads="1"/>
          </p:cNvSpPr>
          <p:nvPr/>
        </p:nvSpPr>
        <p:spPr bwMode="auto">
          <a:xfrm>
            <a:off x="525463" y="5129213"/>
            <a:ext cx="130175" cy="138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3" name="Line 34"/>
          <p:cNvSpPr>
            <a:spLocks noChangeShapeType="1"/>
          </p:cNvSpPr>
          <p:nvPr/>
        </p:nvSpPr>
        <p:spPr bwMode="auto">
          <a:xfrm>
            <a:off x="442913" y="5203825"/>
            <a:ext cx="2921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4" name="Rectangle 35"/>
          <p:cNvSpPr>
            <a:spLocks noChangeArrowheads="1"/>
          </p:cNvSpPr>
          <p:nvPr/>
        </p:nvSpPr>
        <p:spPr bwMode="auto">
          <a:xfrm>
            <a:off x="788988" y="5127625"/>
            <a:ext cx="406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8515" name="Freeform 36"/>
          <p:cNvSpPr>
            <a:spLocks/>
          </p:cNvSpPr>
          <p:nvPr/>
        </p:nvSpPr>
        <p:spPr bwMode="auto">
          <a:xfrm>
            <a:off x="1312863" y="5111750"/>
            <a:ext cx="309562" cy="171450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6" name="Freeform 37"/>
          <p:cNvSpPr>
            <a:spLocks/>
          </p:cNvSpPr>
          <p:nvPr/>
        </p:nvSpPr>
        <p:spPr bwMode="auto">
          <a:xfrm>
            <a:off x="1312863" y="5111750"/>
            <a:ext cx="309562" cy="171450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7" name="Line 38"/>
          <p:cNvSpPr>
            <a:spLocks noChangeShapeType="1"/>
          </p:cNvSpPr>
          <p:nvPr/>
        </p:nvSpPr>
        <p:spPr bwMode="auto">
          <a:xfrm flipV="1">
            <a:off x="1463675" y="5111750"/>
            <a:ext cx="1588" cy="17145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8" name="Rectangle 39"/>
          <p:cNvSpPr>
            <a:spLocks noChangeArrowheads="1"/>
          </p:cNvSpPr>
          <p:nvPr/>
        </p:nvSpPr>
        <p:spPr bwMode="auto">
          <a:xfrm>
            <a:off x="1660525" y="5127625"/>
            <a:ext cx="42227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8519" name="Rectangle 40"/>
          <p:cNvSpPr>
            <a:spLocks noChangeArrowheads="1"/>
          </p:cNvSpPr>
          <p:nvPr/>
        </p:nvSpPr>
        <p:spPr bwMode="auto">
          <a:xfrm>
            <a:off x="531813" y="2679700"/>
            <a:ext cx="24876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Non-fatal presumed ischemic stroke</a:t>
            </a:r>
            <a:endParaRPr lang="en-US"/>
          </a:p>
        </p:txBody>
      </p:sp>
      <p:sp>
        <p:nvSpPr>
          <p:cNvPr id="148520" name="Rectangle 41"/>
          <p:cNvSpPr>
            <a:spLocks noChangeArrowheads="1"/>
          </p:cNvSpPr>
          <p:nvPr/>
        </p:nvSpPr>
        <p:spPr bwMode="auto">
          <a:xfrm>
            <a:off x="585788" y="2946400"/>
            <a:ext cx="2762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8521" name="Rectangle 42"/>
          <p:cNvSpPr>
            <a:spLocks noChangeArrowheads="1"/>
          </p:cNvSpPr>
          <p:nvPr/>
        </p:nvSpPr>
        <p:spPr bwMode="auto">
          <a:xfrm>
            <a:off x="2919413" y="2930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31 (1.80)</a:t>
            </a:r>
            <a:endParaRPr lang="en-US"/>
          </a:p>
        </p:txBody>
      </p:sp>
      <p:sp>
        <p:nvSpPr>
          <p:cNvPr id="148522" name="Rectangle 43"/>
          <p:cNvSpPr>
            <a:spLocks noChangeArrowheads="1"/>
          </p:cNvSpPr>
          <p:nvPr/>
        </p:nvSpPr>
        <p:spPr bwMode="auto">
          <a:xfrm>
            <a:off x="4235450" y="2930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29 (1.67)</a:t>
            </a:r>
            <a:endParaRPr lang="en-US"/>
          </a:p>
        </p:txBody>
      </p:sp>
      <p:sp>
        <p:nvSpPr>
          <p:cNvPr id="148523" name="Rectangle 44"/>
          <p:cNvSpPr>
            <a:spLocks noChangeArrowheads="1"/>
          </p:cNvSpPr>
          <p:nvPr/>
        </p:nvSpPr>
        <p:spPr bwMode="auto">
          <a:xfrm>
            <a:off x="6661150" y="3008313"/>
            <a:ext cx="65088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4" name="Line 45"/>
          <p:cNvSpPr>
            <a:spLocks noChangeShapeType="1"/>
          </p:cNvSpPr>
          <p:nvPr/>
        </p:nvSpPr>
        <p:spPr bwMode="auto">
          <a:xfrm>
            <a:off x="5286375" y="3027363"/>
            <a:ext cx="2500313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5" name="Line 46"/>
          <p:cNvSpPr>
            <a:spLocks noChangeShapeType="1"/>
          </p:cNvSpPr>
          <p:nvPr/>
        </p:nvSpPr>
        <p:spPr bwMode="auto">
          <a:xfrm>
            <a:off x="7691438" y="3027363"/>
            <a:ext cx="952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6" name="Freeform 47"/>
          <p:cNvSpPr>
            <a:spLocks/>
          </p:cNvSpPr>
          <p:nvPr/>
        </p:nvSpPr>
        <p:spPr bwMode="auto">
          <a:xfrm>
            <a:off x="7691438" y="2970213"/>
            <a:ext cx="95250" cy="120650"/>
          </a:xfrm>
          <a:custGeom>
            <a:avLst/>
            <a:gdLst>
              <a:gd name="T0" fmla="*/ 0 w 6"/>
              <a:gd name="T1" fmla="*/ 2147483647 h 7"/>
              <a:gd name="T2" fmla="*/ 2147483647 w 6"/>
              <a:gd name="T3" fmla="*/ 2147483647 h 7"/>
              <a:gd name="T4" fmla="*/ 0 w 6"/>
              <a:gd name="T5" fmla="*/ 0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0" y="7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7" name="Rectangle 48"/>
          <p:cNvSpPr>
            <a:spLocks noChangeArrowheads="1"/>
          </p:cNvSpPr>
          <p:nvPr/>
        </p:nvSpPr>
        <p:spPr bwMode="auto">
          <a:xfrm>
            <a:off x="573088" y="3184525"/>
            <a:ext cx="76358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8528" name="Rectangle 49"/>
          <p:cNvSpPr>
            <a:spLocks noChangeArrowheads="1"/>
          </p:cNvSpPr>
          <p:nvPr/>
        </p:nvSpPr>
        <p:spPr bwMode="auto">
          <a:xfrm>
            <a:off x="2919413" y="3184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46 (0.99)</a:t>
            </a:r>
            <a:endParaRPr lang="en-US"/>
          </a:p>
        </p:txBody>
      </p:sp>
      <p:sp>
        <p:nvSpPr>
          <p:cNvPr id="148529" name="Rectangle 50"/>
          <p:cNvSpPr>
            <a:spLocks noChangeArrowheads="1"/>
          </p:cNvSpPr>
          <p:nvPr/>
        </p:nvSpPr>
        <p:spPr bwMode="auto">
          <a:xfrm>
            <a:off x="4235450" y="3184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39 (0.84)</a:t>
            </a:r>
            <a:endParaRPr lang="en-US"/>
          </a:p>
        </p:txBody>
      </p:sp>
      <p:sp>
        <p:nvSpPr>
          <p:cNvPr id="148530" name="Rectangle 51"/>
          <p:cNvSpPr>
            <a:spLocks noChangeArrowheads="1"/>
          </p:cNvSpPr>
          <p:nvPr/>
        </p:nvSpPr>
        <p:spPr bwMode="auto">
          <a:xfrm>
            <a:off x="6802438" y="3244850"/>
            <a:ext cx="65087" cy="682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1" name="Line 52"/>
          <p:cNvSpPr>
            <a:spLocks noChangeShapeType="1"/>
          </p:cNvSpPr>
          <p:nvPr/>
        </p:nvSpPr>
        <p:spPr bwMode="auto">
          <a:xfrm>
            <a:off x="5772150" y="3281363"/>
            <a:ext cx="2014538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2" name="Line 53"/>
          <p:cNvSpPr>
            <a:spLocks noChangeShapeType="1"/>
          </p:cNvSpPr>
          <p:nvPr/>
        </p:nvSpPr>
        <p:spPr bwMode="auto">
          <a:xfrm>
            <a:off x="7691438" y="3281363"/>
            <a:ext cx="952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3" name="Freeform 54"/>
          <p:cNvSpPr>
            <a:spLocks/>
          </p:cNvSpPr>
          <p:nvPr/>
        </p:nvSpPr>
        <p:spPr bwMode="auto">
          <a:xfrm>
            <a:off x="7691438" y="3224213"/>
            <a:ext cx="95250" cy="120650"/>
          </a:xfrm>
          <a:custGeom>
            <a:avLst/>
            <a:gdLst>
              <a:gd name="T0" fmla="*/ 0 w 6"/>
              <a:gd name="T1" fmla="*/ 2147483647 h 7"/>
              <a:gd name="T2" fmla="*/ 2147483647 w 6"/>
              <a:gd name="T3" fmla="*/ 2147483647 h 7"/>
              <a:gd name="T4" fmla="*/ 0 w 6"/>
              <a:gd name="T5" fmla="*/ 0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0" y="7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4" name="Rectangle 55"/>
          <p:cNvSpPr>
            <a:spLocks noChangeArrowheads="1"/>
          </p:cNvSpPr>
          <p:nvPr/>
        </p:nvSpPr>
        <p:spPr bwMode="auto">
          <a:xfrm>
            <a:off x="576263" y="3438525"/>
            <a:ext cx="6350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8535" name="Rectangle 56"/>
          <p:cNvSpPr>
            <a:spLocks noChangeArrowheads="1"/>
          </p:cNvSpPr>
          <p:nvPr/>
        </p:nvSpPr>
        <p:spPr bwMode="auto">
          <a:xfrm>
            <a:off x="2919413" y="3422650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97 (0.51)</a:t>
            </a:r>
            <a:endParaRPr lang="en-US"/>
          </a:p>
        </p:txBody>
      </p:sp>
      <p:sp>
        <p:nvSpPr>
          <p:cNvPr id="148536" name="Rectangle 57"/>
          <p:cNvSpPr>
            <a:spLocks noChangeArrowheads="1"/>
          </p:cNvSpPr>
          <p:nvPr/>
        </p:nvSpPr>
        <p:spPr bwMode="auto">
          <a:xfrm>
            <a:off x="4154488" y="3422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128 (0.68)</a:t>
            </a:r>
            <a:endParaRPr lang="en-US"/>
          </a:p>
        </p:txBody>
      </p:sp>
      <p:sp>
        <p:nvSpPr>
          <p:cNvPr id="148537" name="Rectangle 58"/>
          <p:cNvSpPr>
            <a:spLocks noChangeArrowheads="1"/>
          </p:cNvSpPr>
          <p:nvPr/>
        </p:nvSpPr>
        <p:spPr bwMode="auto">
          <a:xfrm>
            <a:off x="5883275" y="3479800"/>
            <a:ext cx="96838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8" name="Line 59"/>
          <p:cNvSpPr>
            <a:spLocks noChangeShapeType="1"/>
          </p:cNvSpPr>
          <p:nvPr/>
        </p:nvSpPr>
        <p:spPr bwMode="auto">
          <a:xfrm>
            <a:off x="5248275" y="3535363"/>
            <a:ext cx="1414463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9" name="Line 60"/>
          <p:cNvSpPr>
            <a:spLocks noChangeShapeType="1"/>
          </p:cNvSpPr>
          <p:nvPr/>
        </p:nvSpPr>
        <p:spPr bwMode="auto">
          <a:xfrm flipH="1">
            <a:off x="5275263" y="3535363"/>
            <a:ext cx="341312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40" name="Freeform 61"/>
          <p:cNvSpPr>
            <a:spLocks/>
          </p:cNvSpPr>
          <p:nvPr/>
        </p:nvSpPr>
        <p:spPr bwMode="auto">
          <a:xfrm>
            <a:off x="5281613" y="3460750"/>
            <a:ext cx="96837" cy="138113"/>
          </a:xfrm>
          <a:custGeom>
            <a:avLst/>
            <a:gdLst>
              <a:gd name="T0" fmla="*/ 2147483647 w 6"/>
              <a:gd name="T1" fmla="*/ 0 h 8"/>
              <a:gd name="T2" fmla="*/ 0 w 6"/>
              <a:gd name="T3" fmla="*/ 2147483647 h 8"/>
              <a:gd name="T4" fmla="*/ 2147483647 w 6"/>
              <a:gd name="T5" fmla="*/ 2147483647 h 8"/>
              <a:gd name="T6" fmla="*/ 0 60000 65536"/>
              <a:gd name="T7" fmla="*/ 0 60000 65536"/>
              <a:gd name="T8" fmla="*/ 0 60000 65536"/>
              <a:gd name="T9" fmla="*/ 0 w 6"/>
              <a:gd name="T10" fmla="*/ 0 h 8"/>
              <a:gd name="T11" fmla="*/ 6 w 6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8">
                <a:moveTo>
                  <a:pt x="6" y="0"/>
                </a:moveTo>
                <a:lnTo>
                  <a:pt x="0" y="4"/>
                </a:lnTo>
                <a:lnTo>
                  <a:pt x="6" y="8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41" name="Rectangle 62"/>
          <p:cNvSpPr>
            <a:spLocks noChangeArrowheads="1"/>
          </p:cNvSpPr>
          <p:nvPr/>
        </p:nvSpPr>
        <p:spPr bwMode="auto">
          <a:xfrm>
            <a:off x="509588" y="5527675"/>
            <a:ext cx="2632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8542" name="Rectangle 63"/>
          <p:cNvSpPr>
            <a:spLocks noChangeArrowheads="1"/>
          </p:cNvSpPr>
          <p:nvPr/>
        </p:nvSpPr>
        <p:spPr bwMode="auto">
          <a:xfrm>
            <a:off x="2838450" y="5511800"/>
            <a:ext cx="1952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8543" name="Rectangle 64"/>
          <p:cNvSpPr>
            <a:spLocks noChangeArrowheads="1"/>
          </p:cNvSpPr>
          <p:nvPr/>
        </p:nvSpPr>
        <p:spPr bwMode="auto">
          <a:xfrm>
            <a:off x="2919413" y="5629275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44" name="Rectangle 65"/>
          <p:cNvSpPr>
            <a:spLocks noChangeArrowheads="1"/>
          </p:cNvSpPr>
          <p:nvPr/>
        </p:nvSpPr>
        <p:spPr bwMode="auto">
          <a:xfrm>
            <a:off x="2919413" y="5518150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45" name="Rectangle 66"/>
          <p:cNvSpPr>
            <a:spLocks noChangeArrowheads="1"/>
          </p:cNvSpPr>
          <p:nvPr/>
        </p:nvSpPr>
        <p:spPr bwMode="auto">
          <a:xfrm>
            <a:off x="2965450" y="5527675"/>
            <a:ext cx="161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8546" name="Rectangle 67"/>
          <p:cNvSpPr>
            <a:spLocks noChangeArrowheads="1"/>
          </p:cNvSpPr>
          <p:nvPr/>
        </p:nvSpPr>
        <p:spPr bwMode="auto">
          <a:xfrm>
            <a:off x="3133725" y="5527675"/>
            <a:ext cx="10398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4.1 (p = 0.13)</a:t>
            </a:r>
            <a:endParaRPr lang="en-US"/>
          </a:p>
        </p:txBody>
      </p:sp>
      <p:sp>
        <p:nvSpPr>
          <p:cNvPr id="148547" name="Rectangle 68"/>
          <p:cNvSpPr>
            <a:spLocks noChangeArrowheads="1"/>
          </p:cNvSpPr>
          <p:nvPr/>
        </p:nvSpPr>
        <p:spPr bwMode="auto">
          <a:xfrm>
            <a:off x="561975" y="3692525"/>
            <a:ext cx="1235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8548" name="Rectangle 69"/>
          <p:cNvSpPr>
            <a:spLocks noChangeArrowheads="1"/>
          </p:cNvSpPr>
          <p:nvPr/>
        </p:nvSpPr>
        <p:spPr bwMode="auto">
          <a:xfrm>
            <a:off x="2840038" y="3676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174 (0.68)</a:t>
            </a:r>
            <a:endParaRPr lang="en-US"/>
          </a:p>
        </p:txBody>
      </p:sp>
      <p:sp>
        <p:nvSpPr>
          <p:cNvPr id="148549" name="Rectangle 70"/>
          <p:cNvSpPr>
            <a:spLocks noChangeArrowheads="1"/>
          </p:cNvSpPr>
          <p:nvPr/>
        </p:nvSpPr>
        <p:spPr bwMode="auto">
          <a:xfrm>
            <a:off x="4154488" y="3676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196 (0.77)</a:t>
            </a:r>
            <a:endParaRPr lang="en-US"/>
          </a:p>
        </p:txBody>
      </p:sp>
      <p:sp>
        <p:nvSpPr>
          <p:cNvPr id="148550" name="Freeform 71"/>
          <p:cNvSpPr>
            <a:spLocks/>
          </p:cNvSpPr>
          <p:nvPr/>
        </p:nvSpPr>
        <p:spPr bwMode="auto">
          <a:xfrm>
            <a:off x="5880100" y="3714750"/>
            <a:ext cx="846138" cy="138113"/>
          </a:xfrm>
          <a:custGeom>
            <a:avLst/>
            <a:gdLst>
              <a:gd name="T0" fmla="*/ 0 w 52"/>
              <a:gd name="T1" fmla="*/ 2147483647 h 8"/>
              <a:gd name="T2" fmla="*/ 2147483647 w 52"/>
              <a:gd name="T3" fmla="*/ 2147483647 h 8"/>
              <a:gd name="T4" fmla="*/ 2147483647 w 52"/>
              <a:gd name="T5" fmla="*/ 2147483647 h 8"/>
              <a:gd name="T6" fmla="*/ 2147483647 w 52"/>
              <a:gd name="T7" fmla="*/ 0 h 8"/>
              <a:gd name="T8" fmla="*/ 0 w 52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8"/>
              <a:gd name="T17" fmla="*/ 52 w 52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8">
                <a:moveTo>
                  <a:pt x="0" y="4"/>
                </a:moveTo>
                <a:lnTo>
                  <a:pt x="26" y="8"/>
                </a:lnTo>
                <a:lnTo>
                  <a:pt x="52" y="4"/>
                </a:lnTo>
                <a:lnTo>
                  <a:pt x="26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51" name="Rectangle 72"/>
          <p:cNvSpPr>
            <a:spLocks noChangeArrowheads="1"/>
          </p:cNvSpPr>
          <p:nvPr/>
        </p:nvSpPr>
        <p:spPr bwMode="auto">
          <a:xfrm>
            <a:off x="7285038" y="3676650"/>
            <a:ext cx="13160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0.88 (0.70 - 1.11)</a:t>
            </a:r>
            <a:endParaRPr lang="en-US"/>
          </a:p>
        </p:txBody>
      </p:sp>
      <p:sp>
        <p:nvSpPr>
          <p:cNvPr id="148552" name="Rectangle 73"/>
          <p:cNvSpPr>
            <a:spLocks noChangeArrowheads="1"/>
          </p:cNvSpPr>
          <p:nvPr/>
        </p:nvSpPr>
        <p:spPr bwMode="auto">
          <a:xfrm>
            <a:off x="565150" y="3948113"/>
            <a:ext cx="10890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8553" name="Rectangle 74"/>
          <p:cNvSpPr>
            <a:spLocks noChangeArrowheads="1"/>
          </p:cNvSpPr>
          <p:nvPr/>
        </p:nvSpPr>
        <p:spPr bwMode="auto">
          <a:xfrm>
            <a:off x="2757488" y="3930650"/>
            <a:ext cx="8937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1675 (0.48)</a:t>
            </a:r>
            <a:endParaRPr lang="en-US"/>
          </a:p>
        </p:txBody>
      </p:sp>
      <p:sp>
        <p:nvSpPr>
          <p:cNvPr id="148554" name="Rectangle 75"/>
          <p:cNvSpPr>
            <a:spLocks noChangeArrowheads="1"/>
          </p:cNvSpPr>
          <p:nvPr/>
        </p:nvSpPr>
        <p:spPr bwMode="auto">
          <a:xfrm>
            <a:off x="4056063" y="3930650"/>
            <a:ext cx="8937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2092 (0.61)</a:t>
            </a:r>
            <a:endParaRPr lang="en-US"/>
          </a:p>
        </p:txBody>
      </p:sp>
      <p:sp>
        <p:nvSpPr>
          <p:cNvPr id="148555" name="Freeform 76"/>
          <p:cNvSpPr>
            <a:spLocks/>
          </p:cNvSpPr>
          <p:nvPr/>
        </p:nvSpPr>
        <p:spPr bwMode="auto">
          <a:xfrm>
            <a:off x="5973763" y="3952875"/>
            <a:ext cx="244475" cy="139700"/>
          </a:xfrm>
          <a:custGeom>
            <a:avLst/>
            <a:gdLst>
              <a:gd name="T0" fmla="*/ 0 w 15"/>
              <a:gd name="T1" fmla="*/ 2147483647 h 8"/>
              <a:gd name="T2" fmla="*/ 2147483647 w 15"/>
              <a:gd name="T3" fmla="*/ 2147483647 h 8"/>
              <a:gd name="T4" fmla="*/ 2147483647 w 15"/>
              <a:gd name="T5" fmla="*/ 2147483647 h 8"/>
              <a:gd name="T6" fmla="*/ 2147483647 w 15"/>
              <a:gd name="T7" fmla="*/ 0 h 8"/>
              <a:gd name="T8" fmla="*/ 0 w 15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8"/>
              <a:gd name="T17" fmla="*/ 15 w 15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8">
                <a:moveTo>
                  <a:pt x="0" y="4"/>
                </a:moveTo>
                <a:lnTo>
                  <a:pt x="7" y="8"/>
                </a:lnTo>
                <a:lnTo>
                  <a:pt x="15" y="4"/>
                </a:lnTo>
                <a:lnTo>
                  <a:pt x="7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56" name="Rectangle 77"/>
          <p:cNvSpPr>
            <a:spLocks noChangeArrowheads="1"/>
          </p:cNvSpPr>
          <p:nvPr/>
        </p:nvSpPr>
        <p:spPr bwMode="auto">
          <a:xfrm>
            <a:off x="7285038" y="3930650"/>
            <a:ext cx="13160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0.79 (0.73 - 0.84)</a:t>
            </a:r>
            <a:endParaRPr lang="en-US"/>
          </a:p>
        </p:txBody>
      </p:sp>
      <p:sp>
        <p:nvSpPr>
          <p:cNvPr id="148557" name="Rectangle 78"/>
          <p:cNvSpPr>
            <a:spLocks noChangeArrowheads="1"/>
          </p:cNvSpPr>
          <p:nvPr/>
        </p:nvSpPr>
        <p:spPr bwMode="auto">
          <a:xfrm>
            <a:off x="574675" y="4186238"/>
            <a:ext cx="7143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8558" name="Rectangle 79"/>
          <p:cNvSpPr>
            <a:spLocks noChangeArrowheads="1"/>
          </p:cNvSpPr>
          <p:nvPr/>
        </p:nvSpPr>
        <p:spPr bwMode="auto">
          <a:xfrm>
            <a:off x="2757488" y="4186238"/>
            <a:ext cx="9096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1849 (0.50)</a:t>
            </a:r>
            <a:endParaRPr lang="en-US"/>
          </a:p>
        </p:txBody>
      </p:sp>
      <p:sp>
        <p:nvSpPr>
          <p:cNvPr id="148559" name="Rectangle 80"/>
          <p:cNvSpPr>
            <a:spLocks noChangeArrowheads="1"/>
          </p:cNvSpPr>
          <p:nvPr/>
        </p:nvSpPr>
        <p:spPr bwMode="auto">
          <a:xfrm>
            <a:off x="4056063" y="4186238"/>
            <a:ext cx="9096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2288 (0.62)</a:t>
            </a:r>
            <a:endParaRPr lang="en-US"/>
          </a:p>
        </p:txBody>
      </p:sp>
      <p:sp>
        <p:nvSpPr>
          <p:cNvPr id="148560" name="Freeform 81"/>
          <p:cNvSpPr>
            <a:spLocks/>
          </p:cNvSpPr>
          <p:nvPr/>
        </p:nvSpPr>
        <p:spPr bwMode="auto">
          <a:xfrm>
            <a:off x="5989638" y="4208463"/>
            <a:ext cx="244475" cy="138112"/>
          </a:xfrm>
          <a:custGeom>
            <a:avLst/>
            <a:gdLst>
              <a:gd name="T0" fmla="*/ 0 w 15"/>
              <a:gd name="T1" fmla="*/ 2147483647 h 8"/>
              <a:gd name="T2" fmla="*/ 2147483647 w 15"/>
              <a:gd name="T3" fmla="*/ 2147483647 h 8"/>
              <a:gd name="T4" fmla="*/ 2147483647 w 15"/>
              <a:gd name="T5" fmla="*/ 2147483647 h 8"/>
              <a:gd name="T6" fmla="*/ 2147483647 w 15"/>
              <a:gd name="T7" fmla="*/ 0 h 8"/>
              <a:gd name="T8" fmla="*/ 0 w 15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8"/>
              <a:gd name="T17" fmla="*/ 15 w 15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8">
                <a:moveTo>
                  <a:pt x="0" y="4"/>
                </a:moveTo>
                <a:lnTo>
                  <a:pt x="7" y="8"/>
                </a:lnTo>
                <a:lnTo>
                  <a:pt x="15" y="4"/>
                </a:lnTo>
                <a:lnTo>
                  <a:pt x="7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61" name="Rectangle 82"/>
          <p:cNvSpPr>
            <a:spLocks noChangeArrowheads="1"/>
          </p:cNvSpPr>
          <p:nvPr/>
        </p:nvSpPr>
        <p:spPr bwMode="auto">
          <a:xfrm>
            <a:off x="7285038" y="4186238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0.79 (0.74 - 0.84)</a:t>
            </a:r>
            <a:endParaRPr lang="en-US"/>
          </a:p>
        </p:txBody>
      </p:sp>
      <p:sp>
        <p:nvSpPr>
          <p:cNvPr id="148562" name="Line 83"/>
          <p:cNvSpPr>
            <a:spLocks noChangeShapeType="1"/>
          </p:cNvSpPr>
          <p:nvPr/>
        </p:nvSpPr>
        <p:spPr bwMode="auto">
          <a:xfrm flipV="1">
            <a:off x="6107113" y="2790825"/>
            <a:ext cx="1587" cy="1900238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63" name="Rectangle 84"/>
          <p:cNvSpPr>
            <a:spLocks noChangeArrowheads="1"/>
          </p:cNvSpPr>
          <p:nvPr/>
        </p:nvSpPr>
        <p:spPr bwMode="auto">
          <a:xfrm>
            <a:off x="509588" y="5781675"/>
            <a:ext cx="34115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8564" name="Rectangle 85"/>
          <p:cNvSpPr>
            <a:spLocks noChangeArrowheads="1"/>
          </p:cNvSpPr>
          <p:nvPr/>
        </p:nvSpPr>
        <p:spPr bwMode="auto">
          <a:xfrm>
            <a:off x="3551238" y="5765800"/>
            <a:ext cx="1952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8565" name="Rectangle 86"/>
          <p:cNvSpPr>
            <a:spLocks noChangeArrowheads="1"/>
          </p:cNvSpPr>
          <p:nvPr/>
        </p:nvSpPr>
        <p:spPr bwMode="auto">
          <a:xfrm>
            <a:off x="3633788" y="5883275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8566" name="Rectangle 87"/>
          <p:cNvSpPr>
            <a:spLocks noChangeArrowheads="1"/>
          </p:cNvSpPr>
          <p:nvPr/>
        </p:nvSpPr>
        <p:spPr bwMode="auto">
          <a:xfrm>
            <a:off x="3633788" y="5772150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67" name="Rectangle 88"/>
          <p:cNvSpPr>
            <a:spLocks noChangeArrowheads="1"/>
          </p:cNvSpPr>
          <p:nvPr/>
        </p:nvSpPr>
        <p:spPr bwMode="auto">
          <a:xfrm>
            <a:off x="3679825" y="5781675"/>
            <a:ext cx="161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8568" name="Rectangle 89"/>
          <p:cNvSpPr>
            <a:spLocks noChangeArrowheads="1"/>
          </p:cNvSpPr>
          <p:nvPr/>
        </p:nvSpPr>
        <p:spPr bwMode="auto">
          <a:xfrm>
            <a:off x="3832225" y="5781675"/>
            <a:ext cx="10398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1.0 (p = 0.33)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92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3000" dirty="0">
                <a:solidFill>
                  <a:srgbClr val="993366"/>
                </a:solidFill>
                <a:latin typeface="Calibri" pitchFamily="34" charset="0"/>
              </a:rPr>
              <a:t>CTT: Similar relative reductions in MVE risk per </a:t>
            </a:r>
            <a:r>
              <a:rPr lang="en-GB" sz="3000" dirty="0" smtClean="0">
                <a:solidFill>
                  <a:srgbClr val="993366"/>
                </a:solidFill>
                <a:latin typeface="Calibri" pitchFamily="34" charset="0"/>
              </a:rPr>
              <a:t>1 </a:t>
            </a:r>
            <a:r>
              <a:rPr lang="en-GB" sz="3000" dirty="0" err="1" smtClean="0">
                <a:solidFill>
                  <a:srgbClr val="993366"/>
                </a:solidFill>
                <a:latin typeface="Calibri" pitchFamily="34" charset="0"/>
              </a:rPr>
              <a:t>mmol</a:t>
            </a:r>
            <a:r>
              <a:rPr lang="en-GB" sz="3000" dirty="0" smtClean="0">
                <a:solidFill>
                  <a:srgbClr val="993366"/>
                </a:solidFill>
                <a:latin typeface="Calibri" pitchFamily="34" charset="0"/>
              </a:rPr>
              <a:t>/L LDL-C </a:t>
            </a:r>
            <a:r>
              <a:rPr lang="en-GB" sz="3000" dirty="0">
                <a:solidFill>
                  <a:srgbClr val="993366"/>
                </a:solidFill>
                <a:latin typeface="Calibri" pitchFamily="34" charset="0"/>
              </a:rPr>
              <a:t>reduction, irrespective of presenting LDL-C</a:t>
            </a:r>
          </a:p>
        </p:txBody>
      </p:sp>
      <p:sp>
        <p:nvSpPr>
          <p:cNvPr id="76803" name="AutoShape 3"/>
          <p:cNvSpPr>
            <a:spLocks noChangeAspect="1" noChangeArrowheads="1" noTextEdit="1"/>
          </p:cNvSpPr>
          <p:nvPr/>
        </p:nvSpPr>
        <p:spPr bwMode="auto">
          <a:xfrm rot="5400000">
            <a:off x="2283619" y="-659606"/>
            <a:ext cx="4843462" cy="958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4" name="Line 5"/>
          <p:cNvSpPr>
            <a:spLocks noChangeShapeType="1"/>
          </p:cNvSpPr>
          <p:nvPr/>
        </p:nvSpPr>
        <p:spPr bwMode="auto">
          <a:xfrm rot="5400000" flipH="1" flipV="1">
            <a:off x="4666456" y="3885407"/>
            <a:ext cx="3076575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5" name="Line 6"/>
          <p:cNvSpPr>
            <a:spLocks noChangeShapeType="1"/>
          </p:cNvSpPr>
          <p:nvPr/>
        </p:nvSpPr>
        <p:spPr bwMode="auto">
          <a:xfrm rot="5400000" flipV="1">
            <a:off x="6201569" y="4302919"/>
            <a:ext cx="1587" cy="2263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4957763" y="5553075"/>
            <a:ext cx="284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0.5</a:t>
            </a:r>
            <a:endParaRPr lang="en-US" sz="1600"/>
          </a:p>
        </p:txBody>
      </p:sp>
      <p:sp>
        <p:nvSpPr>
          <p:cNvPr id="76807" name="Rectangle 8"/>
          <p:cNvSpPr>
            <a:spLocks noChangeArrowheads="1"/>
          </p:cNvSpPr>
          <p:nvPr/>
        </p:nvSpPr>
        <p:spPr bwMode="auto">
          <a:xfrm>
            <a:off x="5481638" y="5554663"/>
            <a:ext cx="400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0.75</a:t>
            </a:r>
            <a:endParaRPr lang="en-US" sz="1600"/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6153150" y="5553075"/>
            <a:ext cx="1127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</a:t>
            </a:r>
            <a:endParaRPr lang="en-US" sz="1600"/>
          </a:p>
        </p:txBody>
      </p:sp>
      <p:sp>
        <p:nvSpPr>
          <p:cNvPr id="76809" name="Rectangle 10"/>
          <p:cNvSpPr>
            <a:spLocks noChangeArrowheads="1"/>
          </p:cNvSpPr>
          <p:nvPr/>
        </p:nvSpPr>
        <p:spPr bwMode="auto">
          <a:xfrm>
            <a:off x="6607175" y="5554663"/>
            <a:ext cx="398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1.25</a:t>
            </a:r>
            <a:endParaRPr lang="en-US" sz="1600"/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7219950" y="5553075"/>
            <a:ext cx="284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1.5</a:t>
            </a:r>
            <a:endParaRPr lang="en-US" sz="1600"/>
          </a:p>
        </p:txBody>
      </p:sp>
      <p:sp>
        <p:nvSpPr>
          <p:cNvPr id="76811" name="Line 12"/>
          <p:cNvSpPr>
            <a:spLocks noChangeShapeType="1"/>
          </p:cNvSpPr>
          <p:nvPr/>
        </p:nvSpPr>
        <p:spPr bwMode="auto">
          <a:xfrm rot="5400000">
            <a:off x="50633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2" name="Line 13"/>
          <p:cNvSpPr>
            <a:spLocks noChangeShapeType="1"/>
          </p:cNvSpPr>
          <p:nvPr/>
        </p:nvSpPr>
        <p:spPr bwMode="auto">
          <a:xfrm rot="5400000">
            <a:off x="52919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3" name="Line 14"/>
          <p:cNvSpPr>
            <a:spLocks noChangeShapeType="1"/>
          </p:cNvSpPr>
          <p:nvPr/>
        </p:nvSpPr>
        <p:spPr bwMode="auto">
          <a:xfrm rot="5400000">
            <a:off x="55181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4" name="Line 15"/>
          <p:cNvSpPr>
            <a:spLocks noChangeShapeType="1"/>
          </p:cNvSpPr>
          <p:nvPr/>
        </p:nvSpPr>
        <p:spPr bwMode="auto">
          <a:xfrm rot="5400000">
            <a:off x="57467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5" name="Line 16"/>
          <p:cNvSpPr>
            <a:spLocks noChangeShapeType="1"/>
          </p:cNvSpPr>
          <p:nvPr/>
        </p:nvSpPr>
        <p:spPr bwMode="auto">
          <a:xfrm rot="5400000">
            <a:off x="596185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6" name="Line 17"/>
          <p:cNvSpPr>
            <a:spLocks noChangeShapeType="1"/>
          </p:cNvSpPr>
          <p:nvPr/>
        </p:nvSpPr>
        <p:spPr bwMode="auto">
          <a:xfrm rot="5400000">
            <a:off x="61880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7" name="Line 18"/>
          <p:cNvSpPr>
            <a:spLocks noChangeShapeType="1"/>
          </p:cNvSpPr>
          <p:nvPr/>
        </p:nvSpPr>
        <p:spPr bwMode="auto">
          <a:xfrm rot="5400000">
            <a:off x="64166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8" name="Line 19"/>
          <p:cNvSpPr>
            <a:spLocks noChangeShapeType="1"/>
          </p:cNvSpPr>
          <p:nvPr/>
        </p:nvSpPr>
        <p:spPr bwMode="auto">
          <a:xfrm rot="5400000">
            <a:off x="66436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9" name="Line 20"/>
          <p:cNvSpPr>
            <a:spLocks noChangeShapeType="1"/>
          </p:cNvSpPr>
          <p:nvPr/>
        </p:nvSpPr>
        <p:spPr bwMode="auto">
          <a:xfrm rot="5400000">
            <a:off x="68722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0" name="Line 21"/>
          <p:cNvSpPr>
            <a:spLocks noChangeShapeType="1"/>
          </p:cNvSpPr>
          <p:nvPr/>
        </p:nvSpPr>
        <p:spPr bwMode="auto">
          <a:xfrm rot="5400000">
            <a:off x="70985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1" name="Line 22"/>
          <p:cNvSpPr>
            <a:spLocks noChangeShapeType="1"/>
          </p:cNvSpPr>
          <p:nvPr/>
        </p:nvSpPr>
        <p:spPr bwMode="auto">
          <a:xfrm rot="5400000">
            <a:off x="73271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2" name="Line 23"/>
          <p:cNvSpPr>
            <a:spLocks noChangeShapeType="1"/>
          </p:cNvSpPr>
          <p:nvPr/>
        </p:nvSpPr>
        <p:spPr bwMode="auto">
          <a:xfrm rot="5400000">
            <a:off x="5051425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3" name="Line 24"/>
          <p:cNvSpPr>
            <a:spLocks noChangeShapeType="1"/>
          </p:cNvSpPr>
          <p:nvPr/>
        </p:nvSpPr>
        <p:spPr bwMode="auto">
          <a:xfrm rot="5400000">
            <a:off x="561498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4" name="Line 25"/>
          <p:cNvSpPr>
            <a:spLocks noChangeShapeType="1"/>
          </p:cNvSpPr>
          <p:nvPr/>
        </p:nvSpPr>
        <p:spPr bwMode="auto">
          <a:xfrm rot="5400000">
            <a:off x="6176169" y="5450682"/>
            <a:ext cx="349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5" name="Line 26"/>
          <p:cNvSpPr>
            <a:spLocks noChangeShapeType="1"/>
          </p:cNvSpPr>
          <p:nvPr/>
        </p:nvSpPr>
        <p:spPr bwMode="auto">
          <a:xfrm rot="5400000">
            <a:off x="675163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6" name="Line 27"/>
          <p:cNvSpPr>
            <a:spLocks noChangeShapeType="1"/>
          </p:cNvSpPr>
          <p:nvPr/>
        </p:nvSpPr>
        <p:spPr bwMode="auto">
          <a:xfrm rot="5400000">
            <a:off x="7315200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7" name="Rectangle 28"/>
          <p:cNvSpPr>
            <a:spLocks noChangeArrowheads="1"/>
          </p:cNvSpPr>
          <p:nvPr/>
        </p:nvSpPr>
        <p:spPr bwMode="auto">
          <a:xfrm>
            <a:off x="2185988" y="1684338"/>
            <a:ext cx="2333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No. of events (% pa)</a:t>
            </a:r>
            <a:endParaRPr lang="en-US" sz="2000"/>
          </a:p>
        </p:txBody>
      </p:sp>
      <p:sp>
        <p:nvSpPr>
          <p:cNvPr id="76828" name="Rectangle 30"/>
          <p:cNvSpPr>
            <a:spLocks noChangeArrowheads="1"/>
          </p:cNvSpPr>
          <p:nvPr/>
        </p:nvSpPr>
        <p:spPr bwMode="auto">
          <a:xfrm>
            <a:off x="1958975" y="207168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More statin</a:t>
            </a:r>
            <a:endParaRPr lang="en-US" sz="2000"/>
          </a:p>
        </p:txBody>
      </p:sp>
      <p:sp>
        <p:nvSpPr>
          <p:cNvPr id="76829" name="Rectangle 32"/>
          <p:cNvSpPr>
            <a:spLocks noChangeArrowheads="1"/>
          </p:cNvSpPr>
          <p:nvPr/>
        </p:nvSpPr>
        <p:spPr bwMode="auto">
          <a:xfrm>
            <a:off x="4044950" y="1943100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6830" name="Rectangle 33"/>
          <p:cNvSpPr>
            <a:spLocks noChangeArrowheads="1"/>
          </p:cNvSpPr>
          <p:nvPr/>
        </p:nvSpPr>
        <p:spPr bwMode="auto">
          <a:xfrm>
            <a:off x="3586163" y="20716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Less statin</a:t>
            </a:r>
            <a:endParaRPr lang="en-US" sz="2000"/>
          </a:p>
        </p:txBody>
      </p:sp>
      <p:sp>
        <p:nvSpPr>
          <p:cNvPr id="76831" name="Rectangle 34"/>
          <p:cNvSpPr>
            <a:spLocks noChangeArrowheads="1"/>
          </p:cNvSpPr>
          <p:nvPr/>
        </p:nvSpPr>
        <p:spPr bwMode="auto">
          <a:xfrm>
            <a:off x="6934200" y="2063750"/>
            <a:ext cx="1895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Relative risk (CI)</a:t>
            </a:r>
            <a:endParaRPr lang="en-US" sz="2000"/>
          </a:p>
        </p:txBody>
      </p:sp>
      <p:sp>
        <p:nvSpPr>
          <p:cNvPr id="76832" name="Rectangle 35"/>
          <p:cNvSpPr>
            <a:spLocks noChangeArrowheads="1"/>
          </p:cNvSpPr>
          <p:nvPr/>
        </p:nvSpPr>
        <p:spPr bwMode="auto">
          <a:xfrm>
            <a:off x="4835525" y="5840413"/>
            <a:ext cx="1141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More statin</a:t>
            </a:r>
            <a:endParaRPr lang="en-US"/>
          </a:p>
        </p:txBody>
      </p:sp>
      <p:sp>
        <p:nvSpPr>
          <p:cNvPr id="76833" name="Rectangle 36"/>
          <p:cNvSpPr>
            <a:spLocks noChangeArrowheads="1"/>
          </p:cNvSpPr>
          <p:nvPr/>
        </p:nvSpPr>
        <p:spPr bwMode="auto">
          <a:xfrm>
            <a:off x="5118100" y="6116638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4" name="Rectangle 37"/>
          <p:cNvSpPr>
            <a:spLocks noChangeArrowheads="1"/>
          </p:cNvSpPr>
          <p:nvPr/>
        </p:nvSpPr>
        <p:spPr bwMode="auto">
          <a:xfrm>
            <a:off x="6357938" y="5840413"/>
            <a:ext cx="1103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Less statin</a:t>
            </a:r>
            <a:endParaRPr lang="en-US"/>
          </a:p>
        </p:txBody>
      </p:sp>
      <p:sp>
        <p:nvSpPr>
          <p:cNvPr id="76835" name="Rectangle 38"/>
          <p:cNvSpPr>
            <a:spLocks noChangeArrowheads="1"/>
          </p:cNvSpPr>
          <p:nvPr/>
        </p:nvSpPr>
        <p:spPr bwMode="auto">
          <a:xfrm>
            <a:off x="6632575" y="6116638"/>
            <a:ext cx="590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6" name="Line 39"/>
          <p:cNvSpPr>
            <a:spLocks noChangeShapeType="1"/>
          </p:cNvSpPr>
          <p:nvPr/>
        </p:nvSpPr>
        <p:spPr bwMode="auto">
          <a:xfrm rot="5400000" flipV="1">
            <a:off x="4657725" y="-1887537"/>
            <a:ext cx="3175" cy="896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37" name="Rectangle 51"/>
          <p:cNvSpPr>
            <a:spLocks noChangeArrowheads="1"/>
          </p:cNvSpPr>
          <p:nvPr/>
        </p:nvSpPr>
        <p:spPr bwMode="auto">
          <a:xfrm>
            <a:off x="314325" y="421481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38" name="Rectangle 52"/>
          <p:cNvSpPr>
            <a:spLocks noChangeArrowheads="1"/>
          </p:cNvSpPr>
          <p:nvPr/>
        </p:nvSpPr>
        <p:spPr bwMode="auto">
          <a:xfrm>
            <a:off x="458788" y="4233863"/>
            <a:ext cx="14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5</a:t>
            </a:r>
            <a:endParaRPr lang="en-US" sz="2000" dirty="0"/>
          </a:p>
        </p:txBody>
      </p:sp>
      <p:sp>
        <p:nvSpPr>
          <p:cNvPr id="76839" name="Rectangle 53"/>
          <p:cNvSpPr>
            <a:spLocks noChangeArrowheads="1"/>
          </p:cNvSpPr>
          <p:nvPr/>
        </p:nvSpPr>
        <p:spPr bwMode="auto">
          <a:xfrm>
            <a:off x="207963" y="4867275"/>
            <a:ext cx="60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 Total</a:t>
            </a:r>
            <a:endParaRPr lang="en-US" sz="2000"/>
          </a:p>
        </p:txBody>
      </p:sp>
      <p:sp>
        <p:nvSpPr>
          <p:cNvPr id="76840" name="Rectangle 60"/>
          <p:cNvSpPr>
            <a:spLocks noChangeArrowheads="1"/>
          </p:cNvSpPr>
          <p:nvPr/>
        </p:nvSpPr>
        <p:spPr bwMode="auto">
          <a:xfrm>
            <a:off x="20494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3837 (4.5)</a:t>
            </a:r>
            <a:endParaRPr lang="en-US" sz="2000"/>
          </a:p>
        </p:txBody>
      </p:sp>
      <p:sp>
        <p:nvSpPr>
          <p:cNvPr id="76841" name="Rectangle 66"/>
          <p:cNvSpPr>
            <a:spLocks noChangeArrowheads="1"/>
          </p:cNvSpPr>
          <p:nvPr/>
        </p:nvSpPr>
        <p:spPr bwMode="auto">
          <a:xfrm>
            <a:off x="35861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4416 (5.3)</a:t>
            </a:r>
            <a:endParaRPr lang="en-US" sz="2000"/>
          </a:p>
        </p:txBody>
      </p:sp>
      <p:sp>
        <p:nvSpPr>
          <p:cNvPr id="76842" name="Rectangle 82"/>
          <p:cNvSpPr>
            <a:spLocks noChangeArrowheads="1"/>
          </p:cNvSpPr>
          <p:nvPr/>
        </p:nvSpPr>
        <p:spPr bwMode="auto">
          <a:xfrm>
            <a:off x="6969125" y="421481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0.64 (0.47 - 0.86)</a:t>
            </a:r>
            <a:endParaRPr lang="en-US" sz="2000"/>
          </a:p>
        </p:txBody>
      </p:sp>
      <p:sp>
        <p:nvSpPr>
          <p:cNvPr id="76843" name="Rectangle 40"/>
          <p:cNvSpPr>
            <a:spLocks noChangeArrowheads="1"/>
          </p:cNvSpPr>
          <p:nvPr/>
        </p:nvSpPr>
        <p:spPr bwMode="auto">
          <a:xfrm>
            <a:off x="314325" y="27336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&lt;</a:t>
            </a:r>
            <a:endParaRPr lang="en-US" sz="2000"/>
          </a:p>
        </p:txBody>
      </p:sp>
      <p:sp>
        <p:nvSpPr>
          <p:cNvPr id="76844" name="Rectangle 41"/>
          <p:cNvSpPr>
            <a:spLocks noChangeArrowheads="1"/>
          </p:cNvSpPr>
          <p:nvPr/>
        </p:nvSpPr>
        <p:spPr bwMode="auto">
          <a:xfrm>
            <a:off x="458788" y="2751138"/>
            <a:ext cx="14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76845" name="Rectangle 42"/>
          <p:cNvSpPr>
            <a:spLocks noChangeArrowheads="1"/>
          </p:cNvSpPr>
          <p:nvPr/>
        </p:nvSpPr>
        <p:spPr bwMode="auto">
          <a:xfrm>
            <a:off x="314325" y="30765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6" name="Rectangle 43"/>
          <p:cNvSpPr>
            <a:spLocks noChangeArrowheads="1"/>
          </p:cNvSpPr>
          <p:nvPr/>
        </p:nvSpPr>
        <p:spPr bwMode="auto">
          <a:xfrm>
            <a:off x="457200" y="3095625"/>
            <a:ext cx="57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2 &lt; 3</a:t>
            </a:r>
            <a:endParaRPr lang="en-US" sz="2000" dirty="0"/>
          </a:p>
        </p:txBody>
      </p:sp>
      <p:sp>
        <p:nvSpPr>
          <p:cNvPr id="76847" name="Rectangle 44"/>
          <p:cNvSpPr>
            <a:spLocks noChangeArrowheads="1"/>
          </p:cNvSpPr>
          <p:nvPr/>
        </p:nvSpPr>
        <p:spPr bwMode="auto">
          <a:xfrm>
            <a:off x="568325" y="3095625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48" name="Rectangle 45"/>
          <p:cNvSpPr>
            <a:spLocks noChangeArrowheads="1"/>
          </p:cNvSpPr>
          <p:nvPr/>
        </p:nvSpPr>
        <p:spPr bwMode="auto">
          <a:xfrm>
            <a:off x="314325" y="347186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9" name="Rectangle 46"/>
          <p:cNvSpPr>
            <a:spLocks noChangeArrowheads="1"/>
          </p:cNvSpPr>
          <p:nvPr/>
        </p:nvSpPr>
        <p:spPr bwMode="auto">
          <a:xfrm>
            <a:off x="457200" y="3490913"/>
            <a:ext cx="504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3&lt; 4</a:t>
            </a:r>
            <a:endParaRPr lang="en-US" sz="2000" dirty="0"/>
          </a:p>
        </p:txBody>
      </p:sp>
      <p:sp>
        <p:nvSpPr>
          <p:cNvPr id="76850" name="Rectangle 47"/>
          <p:cNvSpPr>
            <a:spLocks noChangeArrowheads="1"/>
          </p:cNvSpPr>
          <p:nvPr/>
        </p:nvSpPr>
        <p:spPr bwMode="auto">
          <a:xfrm>
            <a:off x="723900" y="3490913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1" name="Rectangle 48"/>
          <p:cNvSpPr>
            <a:spLocks noChangeArrowheads="1"/>
          </p:cNvSpPr>
          <p:nvPr/>
        </p:nvSpPr>
        <p:spPr bwMode="auto">
          <a:xfrm>
            <a:off x="314325" y="384968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52" name="Rectangle 49"/>
          <p:cNvSpPr>
            <a:spLocks noChangeArrowheads="1"/>
          </p:cNvSpPr>
          <p:nvPr/>
        </p:nvSpPr>
        <p:spPr bwMode="auto">
          <a:xfrm>
            <a:off x="457200" y="3868738"/>
            <a:ext cx="504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4 &lt;5</a:t>
            </a:r>
            <a:endParaRPr lang="en-US" sz="2000" dirty="0"/>
          </a:p>
        </p:txBody>
      </p:sp>
      <p:sp>
        <p:nvSpPr>
          <p:cNvPr id="76853" name="Rectangle 50"/>
          <p:cNvSpPr>
            <a:spLocks noChangeArrowheads="1"/>
          </p:cNvSpPr>
          <p:nvPr/>
        </p:nvSpPr>
        <p:spPr bwMode="auto">
          <a:xfrm>
            <a:off x="568325" y="3868738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4" name="Rectangle 55"/>
          <p:cNvSpPr>
            <a:spLocks noChangeArrowheads="1"/>
          </p:cNvSpPr>
          <p:nvPr/>
        </p:nvSpPr>
        <p:spPr bwMode="auto">
          <a:xfrm>
            <a:off x="2159000" y="27146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704 (4.6)</a:t>
            </a:r>
            <a:endParaRPr lang="en-US" sz="2000"/>
          </a:p>
        </p:txBody>
      </p:sp>
      <p:sp>
        <p:nvSpPr>
          <p:cNvPr id="76855" name="Rectangle 56"/>
          <p:cNvSpPr>
            <a:spLocks noChangeArrowheads="1"/>
          </p:cNvSpPr>
          <p:nvPr/>
        </p:nvSpPr>
        <p:spPr bwMode="auto">
          <a:xfrm>
            <a:off x="2047875" y="3095625"/>
            <a:ext cx="1147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1189 (4.2)</a:t>
            </a:r>
            <a:endParaRPr lang="en-US" sz="2000"/>
          </a:p>
        </p:txBody>
      </p:sp>
      <p:sp>
        <p:nvSpPr>
          <p:cNvPr id="76856" name="Rectangle 57"/>
          <p:cNvSpPr>
            <a:spLocks noChangeArrowheads="1"/>
          </p:cNvSpPr>
          <p:nvPr/>
        </p:nvSpPr>
        <p:spPr bwMode="auto">
          <a:xfrm>
            <a:off x="20494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1065 (4.5)</a:t>
            </a:r>
            <a:endParaRPr lang="en-US" sz="2000"/>
          </a:p>
        </p:txBody>
      </p:sp>
      <p:sp>
        <p:nvSpPr>
          <p:cNvPr id="76857" name="Rectangle 58"/>
          <p:cNvSpPr>
            <a:spLocks noChangeArrowheads="1"/>
          </p:cNvSpPr>
          <p:nvPr/>
        </p:nvSpPr>
        <p:spPr bwMode="auto">
          <a:xfrm>
            <a:off x="2159000" y="3849688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517 (4.5)</a:t>
            </a:r>
            <a:endParaRPr lang="en-US" sz="2000"/>
          </a:p>
        </p:txBody>
      </p:sp>
      <p:sp>
        <p:nvSpPr>
          <p:cNvPr id="76858" name="Rectangle 59"/>
          <p:cNvSpPr>
            <a:spLocks noChangeArrowheads="1"/>
          </p:cNvSpPr>
          <p:nvPr/>
        </p:nvSpPr>
        <p:spPr bwMode="auto">
          <a:xfrm>
            <a:off x="2159000" y="42259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303 (5.7)</a:t>
            </a:r>
            <a:endParaRPr lang="en-US" sz="2000"/>
          </a:p>
        </p:txBody>
      </p:sp>
      <p:sp>
        <p:nvSpPr>
          <p:cNvPr id="76859" name="Rectangle 61"/>
          <p:cNvSpPr>
            <a:spLocks noChangeArrowheads="1"/>
          </p:cNvSpPr>
          <p:nvPr/>
        </p:nvSpPr>
        <p:spPr bwMode="auto">
          <a:xfrm>
            <a:off x="3694113" y="27146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795 (5.2)</a:t>
            </a:r>
            <a:endParaRPr lang="en-US" sz="2000"/>
          </a:p>
        </p:txBody>
      </p:sp>
      <p:sp>
        <p:nvSpPr>
          <p:cNvPr id="76860" name="Rectangle 62"/>
          <p:cNvSpPr>
            <a:spLocks noChangeArrowheads="1"/>
          </p:cNvSpPr>
          <p:nvPr/>
        </p:nvSpPr>
        <p:spPr bwMode="auto">
          <a:xfrm>
            <a:off x="3586163" y="309403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1317 (4.8)</a:t>
            </a:r>
            <a:endParaRPr lang="en-US" sz="2000"/>
          </a:p>
        </p:txBody>
      </p:sp>
      <p:sp>
        <p:nvSpPr>
          <p:cNvPr id="76861" name="Rectangle 63"/>
          <p:cNvSpPr>
            <a:spLocks noChangeArrowheads="1"/>
          </p:cNvSpPr>
          <p:nvPr/>
        </p:nvSpPr>
        <p:spPr bwMode="auto">
          <a:xfrm>
            <a:off x="35861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1203 (5.0)</a:t>
            </a:r>
            <a:endParaRPr lang="en-US" sz="2000"/>
          </a:p>
        </p:txBody>
      </p:sp>
      <p:sp>
        <p:nvSpPr>
          <p:cNvPr id="76862" name="Rectangle 64"/>
          <p:cNvSpPr>
            <a:spLocks noChangeArrowheads="1"/>
          </p:cNvSpPr>
          <p:nvPr/>
        </p:nvSpPr>
        <p:spPr bwMode="auto">
          <a:xfrm>
            <a:off x="3694113" y="3849688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633 (5.8)</a:t>
            </a:r>
            <a:endParaRPr lang="en-US" sz="2000"/>
          </a:p>
        </p:txBody>
      </p:sp>
      <p:sp>
        <p:nvSpPr>
          <p:cNvPr id="76863" name="Rectangle 65"/>
          <p:cNvSpPr>
            <a:spLocks noChangeArrowheads="1"/>
          </p:cNvSpPr>
          <p:nvPr/>
        </p:nvSpPr>
        <p:spPr bwMode="auto">
          <a:xfrm>
            <a:off x="3694113" y="42259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398 (7.8)</a:t>
            </a:r>
            <a:endParaRPr lang="en-US" sz="2000"/>
          </a:p>
        </p:txBody>
      </p:sp>
      <p:sp>
        <p:nvSpPr>
          <p:cNvPr id="76864" name="Rectangle 67"/>
          <p:cNvSpPr>
            <a:spLocks noChangeArrowheads="1"/>
          </p:cNvSpPr>
          <p:nvPr/>
        </p:nvSpPr>
        <p:spPr bwMode="auto">
          <a:xfrm rot="5400000">
            <a:off x="5552281" y="2877345"/>
            <a:ext cx="66675" cy="492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5" name="Rectangle 68"/>
          <p:cNvSpPr>
            <a:spLocks noChangeArrowheads="1"/>
          </p:cNvSpPr>
          <p:nvPr/>
        </p:nvSpPr>
        <p:spPr bwMode="auto">
          <a:xfrm>
            <a:off x="6969125" y="2717800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0.71 (0.52 - 0.98)</a:t>
            </a:r>
            <a:endParaRPr lang="en-US" sz="2000"/>
          </a:p>
        </p:txBody>
      </p:sp>
      <p:sp>
        <p:nvSpPr>
          <p:cNvPr id="76866" name="Line 69"/>
          <p:cNvSpPr>
            <a:spLocks noChangeShapeType="1"/>
          </p:cNvSpPr>
          <p:nvPr/>
        </p:nvSpPr>
        <p:spPr bwMode="auto">
          <a:xfrm rot="5400000" flipV="1">
            <a:off x="5676107" y="2370931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7" name="Rectangle 70"/>
          <p:cNvSpPr>
            <a:spLocks noChangeArrowheads="1"/>
          </p:cNvSpPr>
          <p:nvPr/>
        </p:nvSpPr>
        <p:spPr bwMode="auto">
          <a:xfrm rot="5400000">
            <a:off x="5665788" y="3244850"/>
            <a:ext cx="104775" cy="73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8" name="Rectangle 71"/>
          <p:cNvSpPr>
            <a:spLocks noChangeArrowheads="1"/>
          </p:cNvSpPr>
          <p:nvPr/>
        </p:nvSpPr>
        <p:spPr bwMode="auto">
          <a:xfrm>
            <a:off x="6969125" y="309562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0.77 (0.64 - 0.94)</a:t>
            </a:r>
            <a:endParaRPr lang="en-US" sz="2000"/>
          </a:p>
        </p:txBody>
      </p:sp>
      <p:sp>
        <p:nvSpPr>
          <p:cNvPr id="76869" name="Line 72"/>
          <p:cNvSpPr>
            <a:spLocks noChangeShapeType="1"/>
          </p:cNvSpPr>
          <p:nvPr/>
        </p:nvSpPr>
        <p:spPr bwMode="auto">
          <a:xfrm rot="5400000" flipV="1">
            <a:off x="5747544" y="2937669"/>
            <a:ext cx="0" cy="684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0" name="Rectangle 73"/>
          <p:cNvSpPr>
            <a:spLocks noChangeArrowheads="1"/>
          </p:cNvSpPr>
          <p:nvPr/>
        </p:nvSpPr>
        <p:spPr bwMode="auto">
          <a:xfrm rot="5400000">
            <a:off x="5750719" y="3621881"/>
            <a:ext cx="101600" cy="7143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1" name="Rectangle 74"/>
          <p:cNvSpPr>
            <a:spLocks noChangeArrowheads="1"/>
          </p:cNvSpPr>
          <p:nvPr/>
        </p:nvSpPr>
        <p:spPr bwMode="auto">
          <a:xfrm>
            <a:off x="6969125" y="3475038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0.81 (0.67 - 0.97)</a:t>
            </a:r>
            <a:endParaRPr lang="en-US" sz="2000"/>
          </a:p>
        </p:txBody>
      </p:sp>
      <p:sp>
        <p:nvSpPr>
          <p:cNvPr id="76872" name="Line 75"/>
          <p:cNvSpPr>
            <a:spLocks noChangeShapeType="1"/>
          </p:cNvSpPr>
          <p:nvPr/>
        </p:nvSpPr>
        <p:spPr bwMode="auto">
          <a:xfrm rot="5400000" flipV="1">
            <a:off x="5825332" y="3321843"/>
            <a:ext cx="0" cy="671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3" name="Rectangle 76"/>
          <p:cNvSpPr>
            <a:spLocks noChangeArrowheads="1"/>
          </p:cNvSpPr>
          <p:nvPr/>
        </p:nvSpPr>
        <p:spPr bwMode="auto">
          <a:xfrm rot="5400000">
            <a:off x="5323682" y="4012406"/>
            <a:ext cx="69850" cy="4603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4" name="Rectangle 77"/>
          <p:cNvSpPr>
            <a:spLocks noChangeArrowheads="1"/>
          </p:cNvSpPr>
          <p:nvPr/>
        </p:nvSpPr>
        <p:spPr bwMode="auto">
          <a:xfrm>
            <a:off x="6969125" y="385286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0.61 (0.46 - 0.81)</a:t>
            </a:r>
            <a:endParaRPr lang="en-US" sz="2000"/>
          </a:p>
        </p:txBody>
      </p:sp>
      <p:sp>
        <p:nvSpPr>
          <p:cNvPr id="76875" name="Line 78"/>
          <p:cNvSpPr>
            <a:spLocks noChangeShapeType="1"/>
          </p:cNvSpPr>
          <p:nvPr/>
        </p:nvSpPr>
        <p:spPr bwMode="auto">
          <a:xfrm rot="5400000">
            <a:off x="5461001" y="3681412"/>
            <a:ext cx="0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6" name="Freeform 79"/>
          <p:cNvSpPr>
            <a:spLocks/>
          </p:cNvSpPr>
          <p:nvPr/>
        </p:nvSpPr>
        <p:spPr bwMode="auto">
          <a:xfrm rot="5400000">
            <a:off x="5083176" y="4008437"/>
            <a:ext cx="120650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7" name="Rectangle 81"/>
          <p:cNvSpPr>
            <a:spLocks noChangeArrowheads="1"/>
          </p:cNvSpPr>
          <p:nvPr/>
        </p:nvSpPr>
        <p:spPr bwMode="auto">
          <a:xfrm rot="5400000">
            <a:off x="5383213" y="4391025"/>
            <a:ext cx="69850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8" name="Line 83"/>
          <p:cNvSpPr>
            <a:spLocks noChangeShapeType="1"/>
          </p:cNvSpPr>
          <p:nvPr/>
        </p:nvSpPr>
        <p:spPr bwMode="auto">
          <a:xfrm rot="5400000">
            <a:off x="5514182" y="4007644"/>
            <a:ext cx="0" cy="81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9" name="Freeform 84"/>
          <p:cNvSpPr>
            <a:spLocks/>
          </p:cNvSpPr>
          <p:nvPr/>
        </p:nvSpPr>
        <p:spPr bwMode="auto">
          <a:xfrm rot="5400000">
            <a:off x="5084763" y="4386263"/>
            <a:ext cx="117475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0" name="Rectangle 86"/>
          <p:cNvSpPr>
            <a:spLocks noChangeArrowheads="1"/>
          </p:cNvSpPr>
          <p:nvPr/>
        </p:nvSpPr>
        <p:spPr bwMode="auto">
          <a:xfrm>
            <a:off x="6969125" y="482917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0.72 (0.66 - 0.78)</a:t>
            </a:r>
            <a:endParaRPr lang="en-US" sz="2000"/>
          </a:p>
        </p:txBody>
      </p:sp>
      <p:sp>
        <p:nvSpPr>
          <p:cNvPr id="76881" name="Freeform 87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65"/>
              <a:gd name="T1" fmla="*/ 2147483647 h 118"/>
              <a:gd name="T2" fmla="*/ 2147483647 w 65"/>
              <a:gd name="T3" fmla="*/ 2147483647 h 118"/>
              <a:gd name="T4" fmla="*/ 2147483647 w 65"/>
              <a:gd name="T5" fmla="*/ 0 h 118"/>
              <a:gd name="T6" fmla="*/ 0 w 65"/>
              <a:gd name="T7" fmla="*/ 2147483647 h 118"/>
              <a:gd name="T8" fmla="*/ 2147483647 w 65"/>
              <a:gd name="T9" fmla="*/ 2147483647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"/>
              <a:gd name="T16" fmla="*/ 0 h 118"/>
              <a:gd name="T17" fmla="*/ 65 w 65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" h="118">
                <a:moveTo>
                  <a:pt x="33" y="118"/>
                </a:moveTo>
                <a:lnTo>
                  <a:pt x="65" y="64"/>
                </a:lnTo>
                <a:lnTo>
                  <a:pt x="33" y="0"/>
                </a:lnTo>
                <a:lnTo>
                  <a:pt x="0" y="64"/>
                </a:lnTo>
                <a:lnTo>
                  <a:pt x="33" y="118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2" name="Freeform 88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12"/>
              <a:gd name="T1" fmla="*/ 2147483647 h 22"/>
              <a:gd name="T2" fmla="*/ 2147483647 w 12"/>
              <a:gd name="T3" fmla="*/ 2147483647 h 22"/>
              <a:gd name="T4" fmla="*/ 2147483647 w 12"/>
              <a:gd name="T5" fmla="*/ 0 h 22"/>
              <a:gd name="T6" fmla="*/ 0 w 12"/>
              <a:gd name="T7" fmla="*/ 2147483647 h 22"/>
              <a:gd name="T8" fmla="*/ 2147483647 w 12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22"/>
              <a:gd name="T17" fmla="*/ 12 w 12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22">
                <a:moveTo>
                  <a:pt x="6" y="22"/>
                </a:moveTo>
                <a:lnTo>
                  <a:pt x="12" y="12"/>
                </a:lnTo>
                <a:lnTo>
                  <a:pt x="6" y="0"/>
                </a:lnTo>
                <a:lnTo>
                  <a:pt x="0" y="12"/>
                </a:lnTo>
                <a:lnTo>
                  <a:pt x="6" y="2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3" name="Line 92"/>
          <p:cNvSpPr>
            <a:spLocks noChangeShapeType="1"/>
          </p:cNvSpPr>
          <p:nvPr/>
        </p:nvSpPr>
        <p:spPr bwMode="auto">
          <a:xfrm>
            <a:off x="5597752" y="2705100"/>
            <a:ext cx="0" cy="27352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4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76885" name="Rectangle 30"/>
          <p:cNvSpPr>
            <a:spLocks noChangeArrowheads="1"/>
          </p:cNvSpPr>
          <p:nvPr/>
        </p:nvSpPr>
        <p:spPr bwMode="auto">
          <a:xfrm>
            <a:off x="-42863" y="1774825"/>
            <a:ext cx="19446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 dirty="0">
                <a:latin typeface="Nimbus Sans L"/>
              </a:rPr>
              <a:t>Presenting</a:t>
            </a:r>
          </a:p>
          <a:p>
            <a:pPr algn="ctr"/>
            <a:r>
              <a:rPr lang="en-US" sz="2000" dirty="0">
                <a:latin typeface="Nimbus Sans L"/>
              </a:rPr>
              <a:t>LDL-C (</a:t>
            </a:r>
            <a:r>
              <a:rPr lang="en-US" sz="2000" dirty="0" err="1" smtClean="0">
                <a:latin typeface="Nimbus Sans L"/>
              </a:rPr>
              <a:t>mmol</a:t>
            </a:r>
            <a:r>
              <a:rPr lang="en-US" sz="2000" dirty="0" smtClean="0">
                <a:latin typeface="Nimbus Sans L"/>
              </a:rPr>
              <a:t>/L)</a:t>
            </a:r>
            <a:endParaRPr lang="en-US" sz="2000" dirty="0"/>
          </a:p>
        </p:txBody>
      </p:sp>
      <p:sp>
        <p:nvSpPr>
          <p:cNvPr id="76886" name="Rectangle 34"/>
          <p:cNvSpPr>
            <a:spLocks noChangeArrowheads="1"/>
          </p:cNvSpPr>
          <p:nvPr/>
        </p:nvSpPr>
        <p:spPr bwMode="auto">
          <a:xfrm>
            <a:off x="427038" y="5876925"/>
            <a:ext cx="3563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2.04 ; p=0.2</a:t>
            </a:r>
            <a:endParaRPr lang="en-US" sz="1600"/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6"/>
          <p:cNvSpPr>
            <a:spLocks noChangeArrowheads="1"/>
          </p:cNvSpPr>
          <p:nvPr/>
        </p:nvSpPr>
        <p:spPr bwMode="auto">
          <a:xfrm>
            <a:off x="2070100" y="-53975"/>
            <a:ext cx="4978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</a:t>
            </a:r>
          </a:p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Coronary revascularization</a:t>
            </a:r>
          </a:p>
        </p:txBody>
      </p:sp>
      <p:sp>
        <p:nvSpPr>
          <p:cNvPr id="149507" name="AutoShape 3"/>
          <p:cNvSpPr>
            <a:spLocks noChangeAspect="1" noChangeArrowheads="1" noTextEdit="1"/>
          </p:cNvSpPr>
          <p:nvPr/>
        </p:nvSpPr>
        <p:spPr bwMode="auto">
          <a:xfrm>
            <a:off x="-347663" y="1465263"/>
            <a:ext cx="9372601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08" name="Line 5"/>
          <p:cNvSpPr>
            <a:spLocks noChangeShapeType="1"/>
          </p:cNvSpPr>
          <p:nvPr/>
        </p:nvSpPr>
        <p:spPr bwMode="auto">
          <a:xfrm flipV="1">
            <a:off x="6521450" y="2460625"/>
            <a:ext cx="1588" cy="22447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09" name="Line 6"/>
          <p:cNvSpPr>
            <a:spLocks noChangeShapeType="1"/>
          </p:cNvSpPr>
          <p:nvPr/>
        </p:nvSpPr>
        <p:spPr bwMode="auto">
          <a:xfrm>
            <a:off x="5151438" y="4710113"/>
            <a:ext cx="2620962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0" name="Rectangle 7"/>
          <p:cNvSpPr>
            <a:spLocks noChangeArrowheads="1"/>
          </p:cNvSpPr>
          <p:nvPr/>
        </p:nvSpPr>
        <p:spPr bwMode="auto">
          <a:xfrm>
            <a:off x="5160963" y="4867275"/>
            <a:ext cx="298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9511" name="Rectangle 8"/>
          <p:cNvSpPr>
            <a:spLocks noChangeArrowheads="1"/>
          </p:cNvSpPr>
          <p:nvPr/>
        </p:nvSpPr>
        <p:spPr bwMode="auto">
          <a:xfrm>
            <a:off x="5837238" y="4867275"/>
            <a:ext cx="398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9512" name="Rectangle 9"/>
          <p:cNvSpPr>
            <a:spLocks noChangeArrowheads="1"/>
          </p:cNvSpPr>
          <p:nvPr/>
        </p:nvSpPr>
        <p:spPr bwMode="auto">
          <a:xfrm>
            <a:off x="6465888" y="4867275"/>
            <a:ext cx="166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9513" name="Rectangle 10"/>
          <p:cNvSpPr>
            <a:spLocks noChangeArrowheads="1"/>
          </p:cNvSpPr>
          <p:nvPr/>
        </p:nvSpPr>
        <p:spPr bwMode="auto">
          <a:xfrm>
            <a:off x="7142163" y="4867275"/>
            <a:ext cx="298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9514" name="Rectangle 11"/>
          <p:cNvSpPr>
            <a:spLocks noChangeArrowheads="1"/>
          </p:cNvSpPr>
          <p:nvPr/>
        </p:nvSpPr>
        <p:spPr bwMode="auto">
          <a:xfrm>
            <a:off x="7716838" y="4867275"/>
            <a:ext cx="166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15" name="Line 12"/>
          <p:cNvSpPr>
            <a:spLocks noChangeShapeType="1"/>
          </p:cNvSpPr>
          <p:nvPr/>
        </p:nvSpPr>
        <p:spPr bwMode="auto">
          <a:xfrm>
            <a:off x="5268913" y="4705350"/>
            <a:ext cx="1587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6" name="Line 13"/>
          <p:cNvSpPr>
            <a:spLocks noChangeShapeType="1"/>
          </p:cNvSpPr>
          <p:nvPr/>
        </p:nvSpPr>
        <p:spPr bwMode="auto">
          <a:xfrm>
            <a:off x="5997575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7" name="Line 14"/>
          <p:cNvSpPr>
            <a:spLocks noChangeShapeType="1"/>
          </p:cNvSpPr>
          <p:nvPr/>
        </p:nvSpPr>
        <p:spPr bwMode="auto">
          <a:xfrm>
            <a:off x="6521450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8" name="Line 15"/>
          <p:cNvSpPr>
            <a:spLocks noChangeShapeType="1"/>
          </p:cNvSpPr>
          <p:nvPr/>
        </p:nvSpPr>
        <p:spPr bwMode="auto">
          <a:xfrm>
            <a:off x="7250113" y="4705350"/>
            <a:ext cx="1587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9" name="Line 16"/>
          <p:cNvSpPr>
            <a:spLocks noChangeShapeType="1"/>
          </p:cNvSpPr>
          <p:nvPr/>
        </p:nvSpPr>
        <p:spPr bwMode="auto">
          <a:xfrm>
            <a:off x="7772400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0" name="Line 17"/>
          <p:cNvSpPr>
            <a:spLocks noChangeShapeType="1"/>
          </p:cNvSpPr>
          <p:nvPr/>
        </p:nvSpPr>
        <p:spPr bwMode="auto">
          <a:xfrm>
            <a:off x="5268913" y="4702175"/>
            <a:ext cx="1587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1" name="Line 18"/>
          <p:cNvSpPr>
            <a:spLocks noChangeShapeType="1"/>
          </p:cNvSpPr>
          <p:nvPr/>
        </p:nvSpPr>
        <p:spPr bwMode="auto">
          <a:xfrm>
            <a:off x="5997575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2" name="Line 19"/>
          <p:cNvSpPr>
            <a:spLocks noChangeShapeType="1"/>
          </p:cNvSpPr>
          <p:nvPr/>
        </p:nvSpPr>
        <p:spPr bwMode="auto">
          <a:xfrm>
            <a:off x="6521450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3" name="Line 20"/>
          <p:cNvSpPr>
            <a:spLocks noChangeShapeType="1"/>
          </p:cNvSpPr>
          <p:nvPr/>
        </p:nvSpPr>
        <p:spPr bwMode="auto">
          <a:xfrm>
            <a:off x="7250113" y="4702175"/>
            <a:ext cx="1587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4" name="Line 21"/>
          <p:cNvSpPr>
            <a:spLocks noChangeShapeType="1"/>
          </p:cNvSpPr>
          <p:nvPr/>
        </p:nvSpPr>
        <p:spPr bwMode="auto">
          <a:xfrm>
            <a:off x="7772400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5" name="Rectangle 22"/>
          <p:cNvSpPr>
            <a:spLocks noChangeArrowheads="1"/>
          </p:cNvSpPr>
          <p:nvPr/>
        </p:nvSpPr>
        <p:spPr bwMode="auto">
          <a:xfrm flipH="1">
            <a:off x="577850" y="2032000"/>
            <a:ext cx="46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9526" name="Rectangle 23"/>
          <p:cNvSpPr>
            <a:spLocks noChangeArrowheads="1"/>
          </p:cNvSpPr>
          <p:nvPr/>
        </p:nvSpPr>
        <p:spPr bwMode="auto">
          <a:xfrm>
            <a:off x="3314700" y="1797050"/>
            <a:ext cx="1177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9527" name="Rectangle 24"/>
          <p:cNvSpPr>
            <a:spLocks noChangeArrowheads="1"/>
          </p:cNvSpPr>
          <p:nvPr/>
        </p:nvSpPr>
        <p:spPr bwMode="auto">
          <a:xfrm>
            <a:off x="2808288" y="2074863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9528" name="Rectangle 25"/>
          <p:cNvSpPr>
            <a:spLocks noChangeArrowheads="1"/>
          </p:cNvSpPr>
          <p:nvPr/>
        </p:nvSpPr>
        <p:spPr bwMode="auto">
          <a:xfrm>
            <a:off x="2478088" y="2235200"/>
            <a:ext cx="137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9529" name="Rectangle 26"/>
          <p:cNvSpPr>
            <a:spLocks noChangeArrowheads="1"/>
          </p:cNvSpPr>
          <p:nvPr/>
        </p:nvSpPr>
        <p:spPr bwMode="auto">
          <a:xfrm>
            <a:off x="4122738" y="2074863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9530" name="Rectangle 27"/>
          <p:cNvSpPr>
            <a:spLocks noChangeArrowheads="1"/>
          </p:cNvSpPr>
          <p:nvPr/>
        </p:nvSpPr>
        <p:spPr bwMode="auto">
          <a:xfrm>
            <a:off x="4230688" y="2235200"/>
            <a:ext cx="647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9531" name="Rectangle 28"/>
          <p:cNvSpPr>
            <a:spLocks noChangeArrowheads="1"/>
          </p:cNvSpPr>
          <p:nvPr/>
        </p:nvSpPr>
        <p:spPr bwMode="auto">
          <a:xfrm>
            <a:off x="5816600" y="2074863"/>
            <a:ext cx="1544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9532" name="Rectangle 29"/>
          <p:cNvSpPr>
            <a:spLocks noChangeArrowheads="1"/>
          </p:cNvSpPr>
          <p:nvPr/>
        </p:nvSpPr>
        <p:spPr bwMode="auto">
          <a:xfrm>
            <a:off x="5575300" y="2235200"/>
            <a:ext cx="2024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9533" name="Rectangle 30"/>
          <p:cNvSpPr>
            <a:spLocks noChangeArrowheads="1"/>
          </p:cNvSpPr>
          <p:nvPr/>
        </p:nvSpPr>
        <p:spPr bwMode="auto">
          <a:xfrm>
            <a:off x="5294313" y="5043488"/>
            <a:ext cx="137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9534" name="Rectangle 31"/>
          <p:cNvSpPr>
            <a:spLocks noChangeArrowheads="1"/>
          </p:cNvSpPr>
          <p:nvPr/>
        </p:nvSpPr>
        <p:spPr bwMode="auto">
          <a:xfrm>
            <a:off x="5713413" y="5218113"/>
            <a:ext cx="547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9535" name="Rectangle 32"/>
          <p:cNvSpPr>
            <a:spLocks noChangeArrowheads="1"/>
          </p:cNvSpPr>
          <p:nvPr/>
        </p:nvSpPr>
        <p:spPr bwMode="auto">
          <a:xfrm>
            <a:off x="6991350" y="5038725"/>
            <a:ext cx="525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9536" name="Rectangle 33"/>
          <p:cNvSpPr>
            <a:spLocks noChangeArrowheads="1"/>
          </p:cNvSpPr>
          <p:nvPr/>
        </p:nvSpPr>
        <p:spPr bwMode="auto">
          <a:xfrm>
            <a:off x="508000" y="5143500"/>
            <a:ext cx="133350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37" name="Line 34"/>
          <p:cNvSpPr>
            <a:spLocks noChangeShapeType="1"/>
          </p:cNvSpPr>
          <p:nvPr/>
        </p:nvSpPr>
        <p:spPr bwMode="auto">
          <a:xfrm>
            <a:off x="422275" y="5218113"/>
            <a:ext cx="2984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38" name="Rectangle 35"/>
          <p:cNvSpPr>
            <a:spLocks noChangeArrowheads="1"/>
          </p:cNvSpPr>
          <p:nvPr/>
        </p:nvSpPr>
        <p:spPr bwMode="auto">
          <a:xfrm>
            <a:off x="765175" y="5140325"/>
            <a:ext cx="4159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9539" name="Freeform 36"/>
          <p:cNvSpPr>
            <a:spLocks/>
          </p:cNvSpPr>
          <p:nvPr/>
        </p:nvSpPr>
        <p:spPr bwMode="auto">
          <a:xfrm>
            <a:off x="1292225" y="5124450"/>
            <a:ext cx="315913" cy="173038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0" name="Freeform 37"/>
          <p:cNvSpPr>
            <a:spLocks/>
          </p:cNvSpPr>
          <p:nvPr/>
        </p:nvSpPr>
        <p:spPr bwMode="auto">
          <a:xfrm>
            <a:off x="1292225" y="5124450"/>
            <a:ext cx="315913" cy="173038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1" name="Line 38"/>
          <p:cNvSpPr>
            <a:spLocks noChangeShapeType="1"/>
          </p:cNvSpPr>
          <p:nvPr/>
        </p:nvSpPr>
        <p:spPr bwMode="auto">
          <a:xfrm flipV="1">
            <a:off x="1449388" y="5124450"/>
            <a:ext cx="1587" cy="17303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2" name="Rectangle 39"/>
          <p:cNvSpPr>
            <a:spLocks noChangeArrowheads="1"/>
          </p:cNvSpPr>
          <p:nvPr/>
        </p:nvSpPr>
        <p:spPr bwMode="auto">
          <a:xfrm>
            <a:off x="1636713" y="5140325"/>
            <a:ext cx="4318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9543" name="Rectangle 40"/>
          <p:cNvSpPr>
            <a:spLocks noChangeArrowheads="1"/>
          </p:cNvSpPr>
          <p:nvPr/>
        </p:nvSpPr>
        <p:spPr bwMode="auto">
          <a:xfrm>
            <a:off x="492125" y="2693988"/>
            <a:ext cx="19034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Coronary revascularization</a:t>
            </a:r>
            <a:endParaRPr lang="en-US"/>
          </a:p>
        </p:txBody>
      </p:sp>
      <p:sp>
        <p:nvSpPr>
          <p:cNvPr id="149544" name="Rectangle 41"/>
          <p:cNvSpPr>
            <a:spLocks noChangeArrowheads="1"/>
          </p:cNvSpPr>
          <p:nvPr/>
        </p:nvSpPr>
        <p:spPr bwMode="auto">
          <a:xfrm>
            <a:off x="565150" y="2960688"/>
            <a:ext cx="282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9545" name="Rectangle 42"/>
          <p:cNvSpPr>
            <a:spLocks noChangeArrowheads="1"/>
          </p:cNvSpPr>
          <p:nvPr/>
        </p:nvSpPr>
        <p:spPr bwMode="auto">
          <a:xfrm>
            <a:off x="2889250" y="2944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55 (3.31)</a:t>
            </a:r>
            <a:endParaRPr lang="en-US"/>
          </a:p>
        </p:txBody>
      </p:sp>
      <p:sp>
        <p:nvSpPr>
          <p:cNvPr id="149546" name="Rectangle 43"/>
          <p:cNvSpPr>
            <a:spLocks noChangeArrowheads="1"/>
          </p:cNvSpPr>
          <p:nvPr/>
        </p:nvSpPr>
        <p:spPr bwMode="auto">
          <a:xfrm>
            <a:off x="4205288" y="2944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72 (4.29)</a:t>
            </a:r>
            <a:endParaRPr lang="en-US"/>
          </a:p>
        </p:txBody>
      </p:sp>
      <p:sp>
        <p:nvSpPr>
          <p:cNvPr id="149547" name="Rectangle 44"/>
          <p:cNvSpPr>
            <a:spLocks noChangeArrowheads="1"/>
          </p:cNvSpPr>
          <p:nvPr/>
        </p:nvSpPr>
        <p:spPr bwMode="auto">
          <a:xfrm>
            <a:off x="5930900" y="3003550"/>
            <a:ext cx="82550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8" name="Line 45"/>
          <p:cNvSpPr>
            <a:spLocks noChangeShapeType="1"/>
          </p:cNvSpPr>
          <p:nvPr/>
        </p:nvSpPr>
        <p:spPr bwMode="auto">
          <a:xfrm>
            <a:off x="5191125" y="3041650"/>
            <a:ext cx="17256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9" name="Line 46"/>
          <p:cNvSpPr>
            <a:spLocks noChangeShapeType="1"/>
          </p:cNvSpPr>
          <p:nvPr/>
        </p:nvSpPr>
        <p:spPr bwMode="auto">
          <a:xfrm flipH="1">
            <a:off x="5253038" y="3041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0" name="Freeform 47"/>
          <p:cNvSpPr>
            <a:spLocks/>
          </p:cNvSpPr>
          <p:nvPr/>
        </p:nvSpPr>
        <p:spPr bwMode="auto">
          <a:xfrm>
            <a:off x="5264150" y="2984500"/>
            <a:ext cx="100013" cy="120650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1" name="Rectangle 48"/>
          <p:cNvSpPr>
            <a:spLocks noChangeArrowheads="1"/>
          </p:cNvSpPr>
          <p:nvPr/>
        </p:nvSpPr>
        <p:spPr bwMode="auto">
          <a:xfrm>
            <a:off x="542925" y="3198813"/>
            <a:ext cx="7794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9552" name="Rectangle 49"/>
          <p:cNvSpPr>
            <a:spLocks noChangeArrowheads="1"/>
          </p:cNvSpPr>
          <p:nvPr/>
        </p:nvSpPr>
        <p:spPr bwMode="auto">
          <a:xfrm>
            <a:off x="2889250" y="3198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55 (1.20)</a:t>
            </a:r>
            <a:endParaRPr lang="en-US"/>
          </a:p>
        </p:txBody>
      </p:sp>
      <p:sp>
        <p:nvSpPr>
          <p:cNvPr id="149553" name="Rectangle 50"/>
          <p:cNvSpPr>
            <a:spLocks noChangeArrowheads="1"/>
          </p:cNvSpPr>
          <p:nvPr/>
        </p:nvSpPr>
        <p:spPr bwMode="auto">
          <a:xfrm>
            <a:off x="4205288" y="3198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70 (1.53)</a:t>
            </a:r>
            <a:endParaRPr lang="en-US"/>
          </a:p>
        </p:txBody>
      </p:sp>
      <p:sp>
        <p:nvSpPr>
          <p:cNvPr id="149554" name="Rectangle 51"/>
          <p:cNvSpPr>
            <a:spLocks noChangeArrowheads="1"/>
          </p:cNvSpPr>
          <p:nvPr/>
        </p:nvSpPr>
        <p:spPr bwMode="auto">
          <a:xfrm>
            <a:off x="6024563" y="3240088"/>
            <a:ext cx="100012" cy="10318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5" name="Line 52"/>
          <p:cNvSpPr>
            <a:spLocks noChangeShapeType="1"/>
          </p:cNvSpPr>
          <p:nvPr/>
        </p:nvSpPr>
        <p:spPr bwMode="auto">
          <a:xfrm>
            <a:off x="5191125" y="3295650"/>
            <a:ext cx="17256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6" name="Line 53"/>
          <p:cNvSpPr>
            <a:spLocks noChangeShapeType="1"/>
          </p:cNvSpPr>
          <p:nvPr/>
        </p:nvSpPr>
        <p:spPr bwMode="auto">
          <a:xfrm flipH="1">
            <a:off x="5253038" y="3295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7" name="Freeform 54"/>
          <p:cNvSpPr>
            <a:spLocks/>
          </p:cNvSpPr>
          <p:nvPr/>
        </p:nvSpPr>
        <p:spPr bwMode="auto">
          <a:xfrm>
            <a:off x="5264150" y="3238500"/>
            <a:ext cx="100013" cy="120650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8" name="Rectangle 55"/>
          <p:cNvSpPr>
            <a:spLocks noChangeArrowheads="1"/>
          </p:cNvSpPr>
          <p:nvPr/>
        </p:nvSpPr>
        <p:spPr bwMode="auto">
          <a:xfrm>
            <a:off x="549275" y="3452813"/>
            <a:ext cx="647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9559" name="Rectangle 56"/>
          <p:cNvSpPr>
            <a:spLocks noChangeArrowheads="1"/>
          </p:cNvSpPr>
          <p:nvPr/>
        </p:nvSpPr>
        <p:spPr bwMode="auto">
          <a:xfrm>
            <a:off x="2808288" y="3436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149 (0.79)</a:t>
            </a:r>
            <a:endParaRPr lang="en-US"/>
          </a:p>
        </p:txBody>
      </p:sp>
      <p:sp>
        <p:nvSpPr>
          <p:cNvPr id="149560" name="Rectangle 57"/>
          <p:cNvSpPr>
            <a:spLocks noChangeArrowheads="1"/>
          </p:cNvSpPr>
          <p:nvPr/>
        </p:nvSpPr>
        <p:spPr bwMode="auto">
          <a:xfrm>
            <a:off x="4122738" y="3436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203 (1.09)</a:t>
            </a:r>
            <a:endParaRPr lang="en-US"/>
          </a:p>
        </p:txBody>
      </p:sp>
      <p:sp>
        <p:nvSpPr>
          <p:cNvPr id="149561" name="Rectangle 58"/>
          <p:cNvSpPr>
            <a:spLocks noChangeArrowheads="1"/>
          </p:cNvSpPr>
          <p:nvPr/>
        </p:nvSpPr>
        <p:spPr bwMode="auto">
          <a:xfrm>
            <a:off x="5770563" y="3475038"/>
            <a:ext cx="131762" cy="138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2" name="Line 59"/>
          <p:cNvSpPr>
            <a:spLocks noChangeShapeType="1"/>
          </p:cNvSpPr>
          <p:nvPr/>
        </p:nvSpPr>
        <p:spPr bwMode="auto">
          <a:xfrm>
            <a:off x="5214938" y="3549650"/>
            <a:ext cx="1211262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3" name="Line 60"/>
          <p:cNvSpPr>
            <a:spLocks noChangeShapeType="1"/>
          </p:cNvSpPr>
          <p:nvPr/>
        </p:nvSpPr>
        <p:spPr bwMode="auto">
          <a:xfrm flipH="1">
            <a:off x="5253038" y="3549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4" name="Freeform 61"/>
          <p:cNvSpPr>
            <a:spLocks/>
          </p:cNvSpPr>
          <p:nvPr/>
        </p:nvSpPr>
        <p:spPr bwMode="auto">
          <a:xfrm>
            <a:off x="5264150" y="3475038"/>
            <a:ext cx="100013" cy="138112"/>
          </a:xfrm>
          <a:custGeom>
            <a:avLst/>
            <a:gdLst>
              <a:gd name="T0" fmla="*/ 2147483647 w 6"/>
              <a:gd name="T1" fmla="*/ 0 h 8"/>
              <a:gd name="T2" fmla="*/ 0 w 6"/>
              <a:gd name="T3" fmla="*/ 2147483647 h 8"/>
              <a:gd name="T4" fmla="*/ 2147483647 w 6"/>
              <a:gd name="T5" fmla="*/ 2147483647 h 8"/>
              <a:gd name="T6" fmla="*/ 0 60000 65536"/>
              <a:gd name="T7" fmla="*/ 0 60000 65536"/>
              <a:gd name="T8" fmla="*/ 0 60000 65536"/>
              <a:gd name="T9" fmla="*/ 0 w 6"/>
              <a:gd name="T10" fmla="*/ 0 h 8"/>
              <a:gd name="T11" fmla="*/ 6 w 6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8">
                <a:moveTo>
                  <a:pt x="6" y="0"/>
                </a:moveTo>
                <a:lnTo>
                  <a:pt x="0" y="4"/>
                </a:lnTo>
                <a:lnTo>
                  <a:pt x="6" y="8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5" name="Rectangle 62"/>
          <p:cNvSpPr>
            <a:spLocks noChangeArrowheads="1"/>
          </p:cNvSpPr>
          <p:nvPr/>
        </p:nvSpPr>
        <p:spPr bwMode="auto">
          <a:xfrm>
            <a:off x="420688" y="5505450"/>
            <a:ext cx="2689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9566" name="Rectangle 63"/>
          <p:cNvSpPr>
            <a:spLocks noChangeArrowheads="1"/>
          </p:cNvSpPr>
          <p:nvPr/>
        </p:nvSpPr>
        <p:spPr bwMode="auto">
          <a:xfrm>
            <a:off x="2819400" y="5487988"/>
            <a:ext cx="200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9567" name="Rectangle 64"/>
          <p:cNvSpPr>
            <a:spLocks noChangeArrowheads="1"/>
          </p:cNvSpPr>
          <p:nvPr/>
        </p:nvSpPr>
        <p:spPr bwMode="auto">
          <a:xfrm>
            <a:off x="2901950" y="5605463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68" name="Rectangle 65"/>
          <p:cNvSpPr>
            <a:spLocks noChangeArrowheads="1"/>
          </p:cNvSpPr>
          <p:nvPr/>
        </p:nvSpPr>
        <p:spPr bwMode="auto">
          <a:xfrm>
            <a:off x="2901950" y="5494338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69" name="Rectangle 66"/>
          <p:cNvSpPr>
            <a:spLocks noChangeArrowheads="1"/>
          </p:cNvSpPr>
          <p:nvPr/>
        </p:nvSpPr>
        <p:spPr bwMode="auto">
          <a:xfrm>
            <a:off x="2946400" y="5505450"/>
            <a:ext cx="166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9570" name="Rectangle 67"/>
          <p:cNvSpPr>
            <a:spLocks noChangeArrowheads="1"/>
          </p:cNvSpPr>
          <p:nvPr/>
        </p:nvSpPr>
        <p:spPr bwMode="auto">
          <a:xfrm>
            <a:off x="3097213" y="5505450"/>
            <a:ext cx="1062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0.4 (p = 0.82)</a:t>
            </a:r>
            <a:endParaRPr lang="en-US"/>
          </a:p>
        </p:txBody>
      </p:sp>
      <p:sp>
        <p:nvSpPr>
          <p:cNvPr id="149571" name="Rectangle 68"/>
          <p:cNvSpPr>
            <a:spLocks noChangeArrowheads="1"/>
          </p:cNvSpPr>
          <p:nvPr/>
        </p:nvSpPr>
        <p:spPr bwMode="auto">
          <a:xfrm>
            <a:off x="520700" y="3706813"/>
            <a:ext cx="1262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9572" name="Rectangle 69"/>
          <p:cNvSpPr>
            <a:spLocks noChangeArrowheads="1"/>
          </p:cNvSpPr>
          <p:nvPr/>
        </p:nvSpPr>
        <p:spPr bwMode="auto">
          <a:xfrm>
            <a:off x="2808288" y="3690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259 (1.03)</a:t>
            </a:r>
            <a:endParaRPr lang="en-US"/>
          </a:p>
        </p:txBody>
      </p:sp>
      <p:sp>
        <p:nvSpPr>
          <p:cNvPr id="149573" name="Rectangle 70"/>
          <p:cNvSpPr>
            <a:spLocks noChangeArrowheads="1"/>
          </p:cNvSpPr>
          <p:nvPr/>
        </p:nvSpPr>
        <p:spPr bwMode="auto">
          <a:xfrm>
            <a:off x="4122738" y="3690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345 (1.38)</a:t>
            </a:r>
            <a:endParaRPr lang="en-US"/>
          </a:p>
        </p:txBody>
      </p:sp>
      <p:sp>
        <p:nvSpPr>
          <p:cNvPr id="149574" name="Freeform 71"/>
          <p:cNvSpPr>
            <a:spLocks/>
          </p:cNvSpPr>
          <p:nvPr/>
        </p:nvSpPr>
        <p:spPr bwMode="auto">
          <a:xfrm>
            <a:off x="5572125" y="3729038"/>
            <a:ext cx="679450" cy="138112"/>
          </a:xfrm>
          <a:custGeom>
            <a:avLst/>
            <a:gdLst>
              <a:gd name="T0" fmla="*/ 0 w 41"/>
              <a:gd name="T1" fmla="*/ 2147483647 h 8"/>
              <a:gd name="T2" fmla="*/ 2147483647 w 41"/>
              <a:gd name="T3" fmla="*/ 2147483647 h 8"/>
              <a:gd name="T4" fmla="*/ 2147483647 w 41"/>
              <a:gd name="T5" fmla="*/ 2147483647 h 8"/>
              <a:gd name="T6" fmla="*/ 2147483647 w 41"/>
              <a:gd name="T7" fmla="*/ 0 h 8"/>
              <a:gd name="T8" fmla="*/ 0 w 41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8"/>
              <a:gd name="T17" fmla="*/ 41 w 41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8">
                <a:moveTo>
                  <a:pt x="0" y="4"/>
                </a:moveTo>
                <a:lnTo>
                  <a:pt x="21" y="8"/>
                </a:lnTo>
                <a:lnTo>
                  <a:pt x="41" y="4"/>
                </a:lnTo>
                <a:lnTo>
                  <a:pt x="21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75" name="Rectangle 72"/>
          <p:cNvSpPr>
            <a:spLocks noChangeArrowheads="1"/>
          </p:cNvSpPr>
          <p:nvPr/>
        </p:nvSpPr>
        <p:spPr bwMode="auto">
          <a:xfrm>
            <a:off x="7242175" y="3690938"/>
            <a:ext cx="13446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0.72 (0.60 - 0.86)</a:t>
            </a:r>
            <a:endParaRPr lang="en-US"/>
          </a:p>
        </p:txBody>
      </p:sp>
      <p:sp>
        <p:nvSpPr>
          <p:cNvPr id="149576" name="Rectangle 73"/>
          <p:cNvSpPr>
            <a:spLocks noChangeArrowheads="1"/>
          </p:cNvSpPr>
          <p:nvPr/>
        </p:nvSpPr>
        <p:spPr bwMode="auto">
          <a:xfrm>
            <a:off x="528638" y="3962400"/>
            <a:ext cx="1111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9577" name="Rectangle 74"/>
          <p:cNvSpPr>
            <a:spLocks noChangeArrowheads="1"/>
          </p:cNvSpPr>
          <p:nvPr/>
        </p:nvSpPr>
        <p:spPr bwMode="auto">
          <a:xfrm>
            <a:off x="2724150" y="3944938"/>
            <a:ext cx="912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5243 (1.54)</a:t>
            </a:r>
            <a:endParaRPr lang="en-US"/>
          </a:p>
        </p:txBody>
      </p:sp>
      <p:sp>
        <p:nvSpPr>
          <p:cNvPr id="149578" name="Rectangle 75"/>
          <p:cNvSpPr>
            <a:spLocks noChangeArrowheads="1"/>
          </p:cNvSpPr>
          <p:nvPr/>
        </p:nvSpPr>
        <p:spPr bwMode="auto">
          <a:xfrm>
            <a:off x="4022725" y="3944938"/>
            <a:ext cx="912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6665 (1.98)</a:t>
            </a:r>
            <a:endParaRPr lang="en-US"/>
          </a:p>
        </p:txBody>
      </p:sp>
      <p:sp>
        <p:nvSpPr>
          <p:cNvPr id="149579" name="Freeform 76"/>
          <p:cNvSpPr>
            <a:spLocks/>
          </p:cNvSpPr>
          <p:nvPr/>
        </p:nvSpPr>
        <p:spPr bwMode="auto">
          <a:xfrm>
            <a:off x="5911850" y="3967163"/>
            <a:ext cx="149225" cy="139700"/>
          </a:xfrm>
          <a:custGeom>
            <a:avLst/>
            <a:gdLst>
              <a:gd name="T0" fmla="*/ 0 w 9"/>
              <a:gd name="T1" fmla="*/ 2147483647 h 8"/>
              <a:gd name="T2" fmla="*/ 2147483647 w 9"/>
              <a:gd name="T3" fmla="*/ 2147483647 h 8"/>
              <a:gd name="T4" fmla="*/ 2147483647 w 9"/>
              <a:gd name="T5" fmla="*/ 2147483647 h 8"/>
              <a:gd name="T6" fmla="*/ 2147483647 w 9"/>
              <a:gd name="T7" fmla="*/ 0 h 8"/>
              <a:gd name="T8" fmla="*/ 0 w 9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8"/>
              <a:gd name="T17" fmla="*/ 9 w 9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8">
                <a:moveTo>
                  <a:pt x="0" y="4"/>
                </a:moveTo>
                <a:lnTo>
                  <a:pt x="5" y="8"/>
                </a:lnTo>
                <a:lnTo>
                  <a:pt x="9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0" name="Rectangle 77"/>
          <p:cNvSpPr>
            <a:spLocks noChangeArrowheads="1"/>
          </p:cNvSpPr>
          <p:nvPr/>
        </p:nvSpPr>
        <p:spPr bwMode="auto">
          <a:xfrm>
            <a:off x="7242175" y="3944938"/>
            <a:ext cx="13446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 (0.72 - 0.78)</a:t>
            </a:r>
            <a:endParaRPr lang="en-US"/>
          </a:p>
        </p:txBody>
      </p:sp>
      <p:sp>
        <p:nvSpPr>
          <p:cNvPr id="149581" name="Rectangle 78"/>
          <p:cNvSpPr>
            <a:spLocks noChangeArrowheads="1"/>
          </p:cNvSpPr>
          <p:nvPr/>
        </p:nvSpPr>
        <p:spPr bwMode="auto">
          <a:xfrm>
            <a:off x="544513" y="4200525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9582" name="Rectangle 79"/>
          <p:cNvSpPr>
            <a:spLocks noChangeArrowheads="1"/>
          </p:cNvSpPr>
          <p:nvPr/>
        </p:nvSpPr>
        <p:spPr bwMode="auto">
          <a:xfrm>
            <a:off x="2724150" y="4200525"/>
            <a:ext cx="928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5502 (1.50)</a:t>
            </a:r>
            <a:endParaRPr lang="en-US"/>
          </a:p>
        </p:txBody>
      </p:sp>
      <p:sp>
        <p:nvSpPr>
          <p:cNvPr id="149583" name="Rectangle 80"/>
          <p:cNvSpPr>
            <a:spLocks noChangeArrowheads="1"/>
          </p:cNvSpPr>
          <p:nvPr/>
        </p:nvSpPr>
        <p:spPr bwMode="auto">
          <a:xfrm>
            <a:off x="4022725" y="4200525"/>
            <a:ext cx="928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7010 (1.94)</a:t>
            </a:r>
            <a:endParaRPr lang="en-US"/>
          </a:p>
        </p:txBody>
      </p:sp>
      <p:sp>
        <p:nvSpPr>
          <p:cNvPr id="149584" name="Freeform 81"/>
          <p:cNvSpPr>
            <a:spLocks/>
          </p:cNvSpPr>
          <p:nvPr/>
        </p:nvSpPr>
        <p:spPr bwMode="auto">
          <a:xfrm>
            <a:off x="5911850" y="4222750"/>
            <a:ext cx="149225" cy="138113"/>
          </a:xfrm>
          <a:custGeom>
            <a:avLst/>
            <a:gdLst>
              <a:gd name="T0" fmla="*/ 0 w 9"/>
              <a:gd name="T1" fmla="*/ 2147483647 h 8"/>
              <a:gd name="T2" fmla="*/ 2147483647 w 9"/>
              <a:gd name="T3" fmla="*/ 2147483647 h 8"/>
              <a:gd name="T4" fmla="*/ 2147483647 w 9"/>
              <a:gd name="T5" fmla="*/ 2147483647 h 8"/>
              <a:gd name="T6" fmla="*/ 2147483647 w 9"/>
              <a:gd name="T7" fmla="*/ 0 h 8"/>
              <a:gd name="T8" fmla="*/ 0 w 9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8"/>
              <a:gd name="T17" fmla="*/ 9 w 9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8">
                <a:moveTo>
                  <a:pt x="0" y="4"/>
                </a:moveTo>
                <a:lnTo>
                  <a:pt x="4" y="8"/>
                </a:lnTo>
                <a:lnTo>
                  <a:pt x="9" y="4"/>
                </a:lnTo>
                <a:lnTo>
                  <a:pt x="4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5" name="Rectangle 82"/>
          <p:cNvSpPr>
            <a:spLocks noChangeArrowheads="1"/>
          </p:cNvSpPr>
          <p:nvPr/>
        </p:nvSpPr>
        <p:spPr bwMode="auto">
          <a:xfrm>
            <a:off x="7242175" y="4200525"/>
            <a:ext cx="13604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0.75 (0.72 - 0.77)</a:t>
            </a:r>
            <a:endParaRPr lang="en-US"/>
          </a:p>
        </p:txBody>
      </p:sp>
      <p:sp>
        <p:nvSpPr>
          <p:cNvPr id="149586" name="Line 83"/>
          <p:cNvSpPr>
            <a:spLocks noChangeShapeType="1"/>
          </p:cNvSpPr>
          <p:nvPr/>
        </p:nvSpPr>
        <p:spPr bwMode="auto">
          <a:xfrm flipV="1">
            <a:off x="5981700" y="2795588"/>
            <a:ext cx="1588" cy="1914525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7" name="Rectangle 84"/>
          <p:cNvSpPr>
            <a:spLocks noChangeArrowheads="1"/>
          </p:cNvSpPr>
          <p:nvPr/>
        </p:nvSpPr>
        <p:spPr bwMode="auto">
          <a:xfrm>
            <a:off x="420688" y="5759450"/>
            <a:ext cx="3486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9588" name="Rectangle 85"/>
          <p:cNvSpPr>
            <a:spLocks noChangeArrowheads="1"/>
          </p:cNvSpPr>
          <p:nvPr/>
        </p:nvSpPr>
        <p:spPr bwMode="auto">
          <a:xfrm>
            <a:off x="3532188" y="5741988"/>
            <a:ext cx="200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9589" name="Rectangle 86"/>
          <p:cNvSpPr>
            <a:spLocks noChangeArrowheads="1"/>
          </p:cNvSpPr>
          <p:nvPr/>
        </p:nvSpPr>
        <p:spPr bwMode="auto">
          <a:xfrm>
            <a:off x="3616325" y="5859463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9590" name="Rectangle 87"/>
          <p:cNvSpPr>
            <a:spLocks noChangeArrowheads="1"/>
          </p:cNvSpPr>
          <p:nvPr/>
        </p:nvSpPr>
        <p:spPr bwMode="auto">
          <a:xfrm>
            <a:off x="3616325" y="5748338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91" name="Rectangle 88"/>
          <p:cNvSpPr>
            <a:spLocks noChangeArrowheads="1"/>
          </p:cNvSpPr>
          <p:nvPr/>
        </p:nvSpPr>
        <p:spPr bwMode="auto">
          <a:xfrm>
            <a:off x="3660775" y="5759450"/>
            <a:ext cx="166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9592" name="Rectangle 89"/>
          <p:cNvSpPr>
            <a:spLocks noChangeArrowheads="1"/>
          </p:cNvSpPr>
          <p:nvPr/>
        </p:nvSpPr>
        <p:spPr bwMode="auto">
          <a:xfrm>
            <a:off x="3795713" y="5759450"/>
            <a:ext cx="1062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0.1 (p = 0.72)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66763" y="1223963"/>
          <a:ext cx="7608887" cy="4821237"/>
        </p:xfrm>
        <a:graphic>
          <a:graphicData uri="http://schemas.openxmlformats.org/presentationml/2006/ole">
            <p:oleObj spid="_x0000_s3074" name="Chart" r:id="rId4" imgW="7772490" imgH="4924335" progId="Excel.Sheet.8">
              <p:embed/>
            </p:oleObj>
          </a:graphicData>
        </a:graphic>
      </p:graphicFrame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0" y="69850"/>
            <a:ext cx="9144000" cy="822325"/>
          </a:xfrm>
        </p:spPr>
        <p:txBody>
          <a:bodyPr/>
          <a:lstStyle/>
          <a:p>
            <a:r>
              <a:rPr lang="en-GB" sz="3400" smtClean="0"/>
              <a:t>4D, AURORA and SHARP: Comparison of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MAJOR ATHEROSCLEROTIC EVENTS BY SUBGROUPS</a:t>
            </a:r>
            <a:endParaRPr lang="en-GB" dirty="0"/>
          </a:p>
        </p:txBody>
      </p:sp>
      <p:sp>
        <p:nvSpPr>
          <p:cNvPr id="1505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 Data Analysis Plan: Published strategy for interpreting results in subgroups</a:t>
            </a:r>
          </a:p>
        </p:txBody>
      </p:sp>
      <p:sp>
        <p:nvSpPr>
          <p:cNvPr id="151555" name="Content Placeholder 5"/>
          <p:cNvSpPr>
            <a:spLocks noGrp="1"/>
          </p:cNvSpPr>
          <p:nvPr>
            <p:ph idx="1"/>
          </p:nvPr>
        </p:nvSpPr>
        <p:spPr>
          <a:xfrm>
            <a:off x="646113" y="1438275"/>
            <a:ext cx="7845425" cy="4821238"/>
          </a:xfrm>
        </p:spPr>
        <p:txBody>
          <a:bodyPr/>
          <a:lstStyle/>
          <a:p>
            <a:r>
              <a:rPr lang="en-GB" sz="2800" dirty="0" smtClean="0"/>
              <a:t>Chance alone can lead to misleading apparent  lack of effect in particular subgroups</a:t>
            </a:r>
          </a:p>
          <a:p>
            <a:pPr>
              <a:buFont typeface="Arial" pitchFamily="34" charset="0"/>
              <a:buNone/>
            </a:pPr>
            <a:endParaRPr lang="en-GB" sz="800" dirty="0" smtClean="0"/>
          </a:p>
          <a:p>
            <a:r>
              <a:rPr lang="en-GB" sz="2800" dirty="0" smtClean="0"/>
              <a:t>Proportional effects in subgroups may be best estimated by overall effect seen in all</a:t>
            </a:r>
            <a:r>
              <a:rPr lang="en-GB" sz="2800" i="1" dirty="0" smtClean="0"/>
              <a:t> </a:t>
            </a:r>
            <a:r>
              <a:rPr lang="en-GB" sz="2800" dirty="0" smtClean="0"/>
              <a:t>patients</a:t>
            </a:r>
          </a:p>
          <a:p>
            <a:pPr>
              <a:buFont typeface="Arial" pitchFamily="34" charset="0"/>
              <a:buNone/>
            </a:pPr>
            <a:endParaRPr lang="en-GB" sz="800" dirty="0" smtClean="0"/>
          </a:p>
          <a:p>
            <a:r>
              <a:rPr lang="en-GB" sz="2800" dirty="0" smtClean="0"/>
              <a:t>Pre-specified strategy for subgroups:</a:t>
            </a:r>
          </a:p>
          <a:p>
            <a:pPr>
              <a:buFont typeface="Arial" pitchFamily="34" charset="0"/>
              <a:buNone/>
            </a:pPr>
            <a:endParaRPr lang="en-GB" sz="600" dirty="0" smtClean="0"/>
          </a:p>
          <a:p>
            <a:pPr lvl="1"/>
            <a:r>
              <a:rPr lang="en-GB" sz="2400" dirty="0" smtClean="0"/>
              <a:t>Tests for heterogeneity </a:t>
            </a:r>
            <a:r>
              <a:rPr lang="en-GB" sz="2400" i="1" dirty="0" smtClean="0"/>
              <a:t>“with allowance for multiple comparisons and other differences between subgroups”</a:t>
            </a:r>
          </a:p>
          <a:p>
            <a:pPr lvl="1">
              <a:buFont typeface="Arial" pitchFamily="34" charset="0"/>
              <a:buNone/>
            </a:pPr>
            <a:endParaRPr lang="en-GB" sz="600" i="1" dirty="0" smtClean="0"/>
          </a:p>
          <a:p>
            <a:pPr lvl="1"/>
            <a:r>
              <a:rPr lang="en-GB" sz="2400" dirty="0" smtClean="0"/>
              <a:t>Test for trend where an ordering is more appropriate </a:t>
            </a:r>
          </a:p>
        </p:txBody>
      </p:sp>
      <p:sp>
        <p:nvSpPr>
          <p:cNvPr id="151556" name="Footer Placeholder 3"/>
          <p:cNvSpPr txBox="1">
            <a:spLocks/>
          </p:cNvSpPr>
          <p:nvPr/>
        </p:nvSpPr>
        <p:spPr bwMode="auto">
          <a:xfrm>
            <a:off x="785813" y="6030913"/>
            <a:ext cx="5021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Major Atherosclerotic Events by subgroups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703263" y="1433513"/>
            <a:ext cx="7772400" cy="5184775"/>
          </a:xfrm>
        </p:spPr>
        <p:txBody>
          <a:bodyPr/>
          <a:lstStyle/>
          <a:p>
            <a:r>
              <a:rPr lang="en-GB" sz="2800" smtClean="0"/>
              <a:t>No significant heterogeneity between subgroups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Broadly similar percentage reductions in MAEs produced by given absolute reduction in LDL-C  irrespective of:</a:t>
            </a:r>
          </a:p>
          <a:p>
            <a:pPr lvl="1"/>
            <a:r>
              <a:rPr lang="en-GB" sz="2400" smtClean="0"/>
              <a:t>Age</a:t>
            </a:r>
          </a:p>
          <a:p>
            <a:pPr lvl="1"/>
            <a:r>
              <a:rPr lang="en-GB" sz="2400" smtClean="0"/>
              <a:t>Sex</a:t>
            </a:r>
          </a:p>
          <a:p>
            <a:pPr lvl="1"/>
            <a:r>
              <a:rPr lang="en-GB" sz="2400" smtClean="0"/>
              <a:t>History of vascular disease</a:t>
            </a:r>
          </a:p>
          <a:p>
            <a:pPr lvl="1"/>
            <a:r>
              <a:rPr lang="en-GB" sz="2400" smtClean="0"/>
              <a:t>Diabetes</a:t>
            </a:r>
          </a:p>
          <a:p>
            <a:pPr lvl="1"/>
            <a:r>
              <a:rPr lang="en-GB" sz="2400" smtClean="0"/>
              <a:t>Presenting lipid profile</a:t>
            </a:r>
          </a:p>
          <a:p>
            <a:pPr lvl="1"/>
            <a:r>
              <a:rPr lang="en-GB" sz="2400" smtClean="0"/>
              <a:t>Severity of renal disease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9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3" name="Rectangle 10"/>
          <p:cNvSpPr>
            <a:spLocks noChangeArrowheads="1"/>
          </p:cNvSpPr>
          <p:nvPr/>
        </p:nvSpPr>
        <p:spPr bwMode="auto">
          <a:xfrm>
            <a:off x="6167438" y="1254125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4" name="Rectangle 11"/>
          <p:cNvSpPr>
            <a:spLocks noChangeArrowheads="1"/>
          </p:cNvSpPr>
          <p:nvPr/>
        </p:nvSpPr>
        <p:spPr bwMode="auto">
          <a:xfrm>
            <a:off x="458788" y="1265238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5" name="Rectangle 12"/>
          <p:cNvSpPr>
            <a:spLocks noChangeArrowheads="1"/>
          </p:cNvSpPr>
          <p:nvPr/>
        </p:nvSpPr>
        <p:spPr bwMode="auto">
          <a:xfrm>
            <a:off x="4541838" y="12652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6" name="Rectangle 13"/>
          <p:cNvSpPr>
            <a:spLocks noChangeArrowheads="1"/>
          </p:cNvSpPr>
          <p:nvPr/>
        </p:nvSpPr>
        <p:spPr bwMode="auto">
          <a:xfrm>
            <a:off x="3344863" y="1265238"/>
            <a:ext cx="9001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7" name="Rectangle 14"/>
          <p:cNvSpPr>
            <a:spLocks noChangeArrowheads="1"/>
          </p:cNvSpPr>
          <p:nvPr/>
        </p:nvSpPr>
        <p:spPr bwMode="auto">
          <a:xfrm>
            <a:off x="6059488" y="548005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8" name="Rectangle 15"/>
          <p:cNvSpPr>
            <a:spLocks noChangeArrowheads="1"/>
          </p:cNvSpPr>
          <p:nvPr/>
        </p:nvSpPr>
        <p:spPr bwMode="auto">
          <a:xfrm>
            <a:off x="7162596" y="5480050"/>
            <a:ext cx="6989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lacebo</a:t>
            </a:r>
            <a:endParaRPr lang="en-US" sz="17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09" name="Rectangle 16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0" name="Rectangle 17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1" name="Rectangle 18"/>
          <p:cNvSpPr>
            <a:spLocks noChangeArrowheads="1"/>
          </p:cNvSpPr>
          <p:nvPr/>
        </p:nvSpPr>
        <p:spPr bwMode="auto">
          <a:xfrm>
            <a:off x="458788" y="2003425"/>
            <a:ext cx="25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Sex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2" name="Rectangle 19"/>
          <p:cNvSpPr>
            <a:spLocks noChangeArrowheads="1"/>
          </p:cNvSpPr>
          <p:nvPr/>
        </p:nvSpPr>
        <p:spPr bwMode="auto">
          <a:xfrm>
            <a:off x="458788" y="2244725"/>
            <a:ext cx="5349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Male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3" name="Rectangle 20"/>
          <p:cNvSpPr>
            <a:spLocks noChangeArrowheads="1"/>
          </p:cNvSpPr>
          <p:nvPr/>
        </p:nvSpPr>
        <p:spPr bwMode="auto">
          <a:xfrm>
            <a:off x="3302000" y="22447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4" name="Rectangle 21"/>
          <p:cNvSpPr>
            <a:spLocks noChangeArrowheads="1"/>
          </p:cNvSpPr>
          <p:nvPr/>
        </p:nvSpPr>
        <p:spPr bwMode="auto">
          <a:xfrm>
            <a:off x="3708400" y="22447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5" name="Rectangle 22"/>
          <p:cNvSpPr>
            <a:spLocks noChangeArrowheads="1"/>
          </p:cNvSpPr>
          <p:nvPr/>
        </p:nvSpPr>
        <p:spPr bwMode="auto">
          <a:xfrm>
            <a:off x="4456113" y="22447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6" name="Rectangle 23"/>
          <p:cNvSpPr>
            <a:spLocks noChangeArrowheads="1"/>
          </p:cNvSpPr>
          <p:nvPr/>
        </p:nvSpPr>
        <p:spPr bwMode="auto">
          <a:xfrm>
            <a:off x="4851400" y="22447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7" name="Rectangle 24"/>
          <p:cNvSpPr>
            <a:spLocks noChangeArrowheads="1"/>
          </p:cNvSpPr>
          <p:nvPr/>
        </p:nvSpPr>
        <p:spPr bwMode="auto">
          <a:xfrm>
            <a:off x="6486525" y="2287588"/>
            <a:ext cx="182563" cy="17938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18" name="Line 25"/>
          <p:cNvSpPr>
            <a:spLocks noChangeShapeType="1"/>
          </p:cNvSpPr>
          <p:nvPr/>
        </p:nvSpPr>
        <p:spPr bwMode="auto">
          <a:xfrm>
            <a:off x="6316663" y="2382838"/>
            <a:ext cx="56673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19" name="Rectangle 26"/>
          <p:cNvSpPr>
            <a:spLocks noChangeArrowheads="1"/>
          </p:cNvSpPr>
          <p:nvPr/>
        </p:nvSpPr>
        <p:spPr bwMode="auto">
          <a:xfrm>
            <a:off x="458788" y="2487613"/>
            <a:ext cx="7048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Female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0" name="Rectangle 27"/>
          <p:cNvSpPr>
            <a:spLocks noChangeArrowheads="1"/>
          </p:cNvSpPr>
          <p:nvPr/>
        </p:nvSpPr>
        <p:spPr bwMode="auto">
          <a:xfrm>
            <a:off x="3302000" y="248761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1" name="Rectangle 28"/>
          <p:cNvSpPr>
            <a:spLocks noChangeArrowheads="1"/>
          </p:cNvSpPr>
          <p:nvPr/>
        </p:nvSpPr>
        <p:spPr bwMode="auto">
          <a:xfrm>
            <a:off x="3805238" y="24876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(8.6%)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2" name="Rectangle 29"/>
          <p:cNvSpPr>
            <a:spLocks noChangeArrowheads="1"/>
          </p:cNvSpPr>
          <p:nvPr/>
        </p:nvSpPr>
        <p:spPr bwMode="auto">
          <a:xfrm>
            <a:off x="4456113" y="248761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3" name="Rectangle 30"/>
          <p:cNvSpPr>
            <a:spLocks noChangeArrowheads="1"/>
          </p:cNvSpPr>
          <p:nvPr/>
        </p:nvSpPr>
        <p:spPr bwMode="auto">
          <a:xfrm>
            <a:off x="4851400" y="24876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4" name="Rectangle 31"/>
          <p:cNvSpPr>
            <a:spLocks noChangeArrowheads="1"/>
          </p:cNvSpPr>
          <p:nvPr/>
        </p:nvSpPr>
        <p:spPr bwMode="auto">
          <a:xfrm>
            <a:off x="6551613" y="2571750"/>
            <a:ext cx="117475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25" name="Line 32"/>
          <p:cNvSpPr>
            <a:spLocks noChangeShapeType="1"/>
          </p:cNvSpPr>
          <p:nvPr/>
        </p:nvSpPr>
        <p:spPr bwMode="auto">
          <a:xfrm>
            <a:off x="6199188" y="2625725"/>
            <a:ext cx="9191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26" name="Rectangle 33"/>
          <p:cNvSpPr>
            <a:spLocks noChangeArrowheads="1"/>
          </p:cNvSpPr>
          <p:nvPr/>
        </p:nvSpPr>
        <p:spPr bwMode="auto">
          <a:xfrm>
            <a:off x="458788" y="2957513"/>
            <a:ext cx="21447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Age at randomization (years)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7" name="Rectangle 34"/>
          <p:cNvSpPr>
            <a:spLocks noChangeArrowheads="1"/>
          </p:cNvSpPr>
          <p:nvPr/>
        </p:nvSpPr>
        <p:spPr bwMode="auto">
          <a:xfrm>
            <a:off x="458788" y="3200400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40-49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8" name="Rectangle 35"/>
          <p:cNvSpPr>
            <a:spLocks noChangeArrowheads="1"/>
          </p:cNvSpPr>
          <p:nvPr/>
        </p:nvSpPr>
        <p:spPr bwMode="auto">
          <a:xfrm>
            <a:off x="3398838" y="320040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9" name="Rectangle 36"/>
          <p:cNvSpPr>
            <a:spLocks noChangeArrowheads="1"/>
          </p:cNvSpPr>
          <p:nvPr/>
        </p:nvSpPr>
        <p:spPr bwMode="auto">
          <a:xfrm>
            <a:off x="3805238" y="32004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0" name="Rectangle 37"/>
          <p:cNvSpPr>
            <a:spLocks noChangeArrowheads="1"/>
          </p:cNvSpPr>
          <p:nvPr/>
        </p:nvSpPr>
        <p:spPr bwMode="auto">
          <a:xfrm>
            <a:off x="4552950" y="32004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1" name="Rectangle 38"/>
          <p:cNvSpPr>
            <a:spLocks noChangeArrowheads="1"/>
          </p:cNvSpPr>
          <p:nvPr/>
        </p:nvSpPr>
        <p:spPr bwMode="auto">
          <a:xfrm>
            <a:off x="4948238" y="32004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2" name="Rectangle 39"/>
          <p:cNvSpPr>
            <a:spLocks noChangeArrowheads="1"/>
          </p:cNvSpPr>
          <p:nvPr/>
        </p:nvSpPr>
        <p:spPr bwMode="auto">
          <a:xfrm>
            <a:off x="7150100" y="3305175"/>
            <a:ext cx="74613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33" name="Freeform 40"/>
          <p:cNvSpPr>
            <a:spLocks/>
          </p:cNvSpPr>
          <p:nvPr/>
        </p:nvSpPr>
        <p:spPr bwMode="auto">
          <a:xfrm>
            <a:off x="7877175" y="3305175"/>
            <a:ext cx="106363" cy="53975"/>
          </a:xfrm>
          <a:custGeom>
            <a:avLst/>
            <a:gdLst>
              <a:gd name="T0" fmla="*/ 2147483647 w 67"/>
              <a:gd name="T1" fmla="*/ 2147483647 h 34"/>
              <a:gd name="T2" fmla="*/ 0 w 67"/>
              <a:gd name="T3" fmla="*/ 0 h 34"/>
              <a:gd name="T4" fmla="*/ 0 w 67"/>
              <a:gd name="T5" fmla="*/ 2147483647 h 34"/>
              <a:gd name="T6" fmla="*/ 2147483647 w 67"/>
              <a:gd name="T7" fmla="*/ 2147483647 h 3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4"/>
              <a:gd name="T14" fmla="*/ 67 w 67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4">
                <a:moveTo>
                  <a:pt x="67" y="20"/>
                </a:moveTo>
                <a:lnTo>
                  <a:pt x="0" y="0"/>
                </a:lnTo>
                <a:lnTo>
                  <a:pt x="0" y="34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34" name="Line 41"/>
          <p:cNvSpPr>
            <a:spLocks noChangeShapeType="1"/>
          </p:cNvSpPr>
          <p:nvPr/>
        </p:nvSpPr>
        <p:spPr bwMode="auto">
          <a:xfrm>
            <a:off x="6337300" y="3336925"/>
            <a:ext cx="16462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35" name="Rectangle 42"/>
          <p:cNvSpPr>
            <a:spLocks noChangeArrowheads="1"/>
          </p:cNvSpPr>
          <p:nvPr/>
        </p:nvSpPr>
        <p:spPr bwMode="auto">
          <a:xfrm>
            <a:off x="458788" y="3443288"/>
            <a:ext cx="5873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50-59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6" name="Rectangle 43"/>
          <p:cNvSpPr>
            <a:spLocks noChangeArrowheads="1"/>
          </p:cNvSpPr>
          <p:nvPr/>
        </p:nvSpPr>
        <p:spPr bwMode="auto">
          <a:xfrm>
            <a:off x="3398838" y="34432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7" name="Rectangle 44"/>
          <p:cNvSpPr>
            <a:spLocks noChangeArrowheads="1"/>
          </p:cNvSpPr>
          <p:nvPr/>
        </p:nvSpPr>
        <p:spPr bwMode="auto">
          <a:xfrm>
            <a:off x="3805238" y="344328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(7.3%)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8" name="Rectangle 45"/>
          <p:cNvSpPr>
            <a:spLocks noChangeArrowheads="1"/>
          </p:cNvSpPr>
          <p:nvPr/>
        </p:nvSpPr>
        <p:spPr bwMode="auto">
          <a:xfrm>
            <a:off x="4456113" y="34432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9" name="Rectangle 46"/>
          <p:cNvSpPr>
            <a:spLocks noChangeArrowheads="1"/>
          </p:cNvSpPr>
          <p:nvPr/>
        </p:nvSpPr>
        <p:spPr bwMode="auto">
          <a:xfrm>
            <a:off x="4851400" y="34432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0" name="Rectangle 47"/>
          <p:cNvSpPr>
            <a:spLocks noChangeArrowheads="1"/>
          </p:cNvSpPr>
          <p:nvPr/>
        </p:nvSpPr>
        <p:spPr bwMode="auto">
          <a:xfrm>
            <a:off x="6188075" y="3538538"/>
            <a:ext cx="96838" cy="8413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41" name="Freeform 48"/>
          <p:cNvSpPr>
            <a:spLocks/>
          </p:cNvSpPr>
          <p:nvPr/>
        </p:nvSpPr>
        <p:spPr bwMode="auto">
          <a:xfrm>
            <a:off x="6007100" y="3548063"/>
            <a:ext cx="106363" cy="63500"/>
          </a:xfrm>
          <a:custGeom>
            <a:avLst/>
            <a:gdLst>
              <a:gd name="T0" fmla="*/ 0 w 67"/>
              <a:gd name="T1" fmla="*/ 2147483647 h 40"/>
              <a:gd name="T2" fmla="*/ 2147483647 w 67"/>
              <a:gd name="T3" fmla="*/ 0 h 40"/>
              <a:gd name="T4" fmla="*/ 2147483647 w 67"/>
              <a:gd name="T5" fmla="*/ 2147483647 h 40"/>
              <a:gd name="T6" fmla="*/ 0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0" y="20"/>
                </a:moveTo>
                <a:lnTo>
                  <a:pt x="67" y="0"/>
                </a:lnTo>
                <a:lnTo>
                  <a:pt x="67" y="4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42" name="Line 49"/>
          <p:cNvSpPr>
            <a:spLocks noChangeShapeType="1"/>
          </p:cNvSpPr>
          <p:nvPr/>
        </p:nvSpPr>
        <p:spPr bwMode="auto">
          <a:xfrm>
            <a:off x="6007100" y="3579813"/>
            <a:ext cx="7794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43" name="Rectangle 50"/>
          <p:cNvSpPr>
            <a:spLocks noChangeArrowheads="1"/>
          </p:cNvSpPr>
          <p:nvPr/>
        </p:nvSpPr>
        <p:spPr bwMode="auto">
          <a:xfrm>
            <a:off x="458788" y="3686175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60-69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4" name="Rectangle 51"/>
          <p:cNvSpPr>
            <a:spLocks noChangeArrowheads="1"/>
          </p:cNvSpPr>
          <p:nvPr/>
        </p:nvSpPr>
        <p:spPr bwMode="auto">
          <a:xfrm>
            <a:off x="3302000" y="36861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5" name="Rectangle 52"/>
          <p:cNvSpPr>
            <a:spLocks noChangeArrowheads="1"/>
          </p:cNvSpPr>
          <p:nvPr/>
        </p:nvSpPr>
        <p:spPr bwMode="auto">
          <a:xfrm>
            <a:off x="3708400" y="3686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6" name="Rectangle 53"/>
          <p:cNvSpPr>
            <a:spLocks noChangeArrowheads="1"/>
          </p:cNvSpPr>
          <p:nvPr/>
        </p:nvSpPr>
        <p:spPr bwMode="auto">
          <a:xfrm>
            <a:off x="4456113" y="36861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7" name="Rectangle 54"/>
          <p:cNvSpPr>
            <a:spLocks noChangeArrowheads="1"/>
          </p:cNvSpPr>
          <p:nvPr/>
        </p:nvSpPr>
        <p:spPr bwMode="auto">
          <a:xfrm>
            <a:off x="4851400" y="3686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(13.7%)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8" name="Rectangle 55"/>
          <p:cNvSpPr>
            <a:spLocks noChangeArrowheads="1"/>
          </p:cNvSpPr>
          <p:nvPr/>
        </p:nvSpPr>
        <p:spPr bwMode="auto">
          <a:xfrm>
            <a:off x="6883400" y="3770313"/>
            <a:ext cx="117475" cy="11588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49" name="Line 56"/>
          <p:cNvSpPr>
            <a:spLocks noChangeShapeType="1"/>
          </p:cNvSpPr>
          <p:nvPr/>
        </p:nvSpPr>
        <p:spPr bwMode="auto">
          <a:xfrm>
            <a:off x="6465888" y="3822700"/>
            <a:ext cx="10588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50" name="Rectangle 57"/>
          <p:cNvSpPr>
            <a:spLocks noChangeArrowheads="1"/>
          </p:cNvSpPr>
          <p:nvPr/>
        </p:nvSpPr>
        <p:spPr bwMode="auto">
          <a:xfrm>
            <a:off x="458788" y="39385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70+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1" name="Rectangle 58"/>
          <p:cNvSpPr>
            <a:spLocks noChangeArrowheads="1"/>
          </p:cNvSpPr>
          <p:nvPr/>
        </p:nvSpPr>
        <p:spPr bwMode="auto">
          <a:xfrm>
            <a:off x="3302000" y="39385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222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2" name="Rectangle 59"/>
          <p:cNvSpPr>
            <a:spLocks noChangeArrowheads="1"/>
          </p:cNvSpPr>
          <p:nvPr/>
        </p:nvSpPr>
        <p:spPr bwMode="auto">
          <a:xfrm>
            <a:off x="3708400" y="39385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(17.1%)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3" name="Rectangle 60"/>
          <p:cNvSpPr>
            <a:spLocks noChangeArrowheads="1"/>
          </p:cNvSpPr>
          <p:nvPr/>
        </p:nvSpPr>
        <p:spPr bwMode="auto">
          <a:xfrm>
            <a:off x="4456113" y="39385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279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4" name="Rectangle 61"/>
          <p:cNvSpPr>
            <a:spLocks noChangeArrowheads="1"/>
          </p:cNvSpPr>
          <p:nvPr/>
        </p:nvSpPr>
        <p:spPr bwMode="auto">
          <a:xfrm>
            <a:off x="4851400" y="39385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(21.2%)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5" name="Rectangle 62"/>
          <p:cNvSpPr>
            <a:spLocks noChangeArrowheads="1"/>
          </p:cNvSpPr>
          <p:nvPr/>
        </p:nvSpPr>
        <p:spPr bwMode="auto">
          <a:xfrm>
            <a:off x="6369050" y="4002088"/>
            <a:ext cx="1508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56" name="Line 63"/>
          <p:cNvSpPr>
            <a:spLocks noChangeShapeType="1"/>
          </p:cNvSpPr>
          <p:nvPr/>
        </p:nvSpPr>
        <p:spPr bwMode="auto">
          <a:xfrm>
            <a:off x="6134100" y="4065588"/>
            <a:ext cx="6842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57" name="Rectangle 64"/>
          <p:cNvSpPr>
            <a:spLocks noChangeArrowheads="1"/>
          </p:cNvSpPr>
          <p:nvPr/>
        </p:nvSpPr>
        <p:spPr bwMode="auto">
          <a:xfrm>
            <a:off x="458788" y="4448175"/>
            <a:ext cx="2119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8" name="Rectangle 65"/>
          <p:cNvSpPr>
            <a:spLocks noChangeArrowheads="1"/>
          </p:cNvSpPr>
          <p:nvPr/>
        </p:nvSpPr>
        <p:spPr bwMode="auto">
          <a:xfrm>
            <a:off x="3302000" y="44481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9" name="Rectangle 66"/>
          <p:cNvSpPr>
            <a:spLocks noChangeArrowheads="1"/>
          </p:cNvSpPr>
          <p:nvPr/>
        </p:nvSpPr>
        <p:spPr bwMode="auto">
          <a:xfrm>
            <a:off x="3697288" y="44481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0" name="Rectangle 67"/>
          <p:cNvSpPr>
            <a:spLocks noChangeArrowheads="1"/>
          </p:cNvSpPr>
          <p:nvPr/>
        </p:nvSpPr>
        <p:spPr bwMode="auto">
          <a:xfrm>
            <a:off x="4456113" y="44481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1" name="Rectangle 68"/>
          <p:cNvSpPr>
            <a:spLocks noChangeArrowheads="1"/>
          </p:cNvSpPr>
          <p:nvPr/>
        </p:nvSpPr>
        <p:spPr bwMode="auto">
          <a:xfrm>
            <a:off x="4841875" y="4448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2" name="Rectangle 69"/>
          <p:cNvSpPr>
            <a:spLocks noChangeArrowheads="1"/>
          </p:cNvSpPr>
          <p:nvPr/>
        </p:nvSpPr>
        <p:spPr bwMode="auto">
          <a:xfrm>
            <a:off x="7651750" y="436403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3" name="Rectangle 70"/>
          <p:cNvSpPr>
            <a:spLocks noChangeArrowheads="1"/>
          </p:cNvSpPr>
          <p:nvPr/>
        </p:nvSpPr>
        <p:spPr bwMode="auto">
          <a:xfrm>
            <a:off x="7893050" y="4552950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4" name="Freeform 72"/>
          <p:cNvSpPr>
            <a:spLocks/>
          </p:cNvSpPr>
          <p:nvPr/>
        </p:nvSpPr>
        <p:spPr bwMode="auto">
          <a:xfrm>
            <a:off x="6359525" y="4479925"/>
            <a:ext cx="481013" cy="209550"/>
          </a:xfrm>
          <a:custGeom>
            <a:avLst/>
            <a:gdLst>
              <a:gd name="T0" fmla="*/ 2147483647 w 303"/>
              <a:gd name="T1" fmla="*/ 0 h 132"/>
              <a:gd name="T2" fmla="*/ 2147483647 w 303"/>
              <a:gd name="T3" fmla="*/ 2147483647 h 132"/>
              <a:gd name="T4" fmla="*/ 2147483647 w 303"/>
              <a:gd name="T5" fmla="*/ 2147483647 h 132"/>
              <a:gd name="T6" fmla="*/ 0 w 303"/>
              <a:gd name="T7" fmla="*/ 2147483647 h 132"/>
              <a:gd name="T8" fmla="*/ 2147483647 w 303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2"/>
              <a:gd name="T17" fmla="*/ 303 w 303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2">
                <a:moveTo>
                  <a:pt x="141" y="0"/>
                </a:moveTo>
                <a:lnTo>
                  <a:pt x="303" y="66"/>
                </a:lnTo>
                <a:lnTo>
                  <a:pt x="141" y="132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5" name="Line 73"/>
          <p:cNvSpPr>
            <a:spLocks noChangeShapeType="1"/>
          </p:cNvSpPr>
          <p:nvPr/>
        </p:nvSpPr>
        <p:spPr bwMode="auto">
          <a:xfrm>
            <a:off x="7000875" y="1662113"/>
            <a:ext cx="1588" cy="34242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6" name="Line 74"/>
          <p:cNvSpPr>
            <a:spLocks noChangeShapeType="1"/>
          </p:cNvSpPr>
          <p:nvPr/>
        </p:nvSpPr>
        <p:spPr bwMode="auto">
          <a:xfrm>
            <a:off x="6007100" y="51943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7" name="Line 75"/>
          <p:cNvSpPr>
            <a:spLocks noChangeShapeType="1"/>
          </p:cNvSpPr>
          <p:nvPr/>
        </p:nvSpPr>
        <p:spPr bwMode="auto">
          <a:xfrm flipV="1">
            <a:off x="70008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8" name="Line 76"/>
          <p:cNvSpPr>
            <a:spLocks noChangeShapeType="1"/>
          </p:cNvSpPr>
          <p:nvPr/>
        </p:nvSpPr>
        <p:spPr bwMode="auto">
          <a:xfrm flipV="1">
            <a:off x="724535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9" name="Line 77"/>
          <p:cNvSpPr>
            <a:spLocks noChangeShapeType="1"/>
          </p:cNvSpPr>
          <p:nvPr/>
        </p:nvSpPr>
        <p:spPr bwMode="auto">
          <a:xfrm flipV="1">
            <a:off x="7491413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0" name="Line 78"/>
          <p:cNvSpPr>
            <a:spLocks noChangeShapeType="1"/>
          </p:cNvSpPr>
          <p:nvPr/>
        </p:nvSpPr>
        <p:spPr bwMode="auto">
          <a:xfrm flipV="1">
            <a:off x="77374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1" name="Line 79"/>
          <p:cNvSpPr>
            <a:spLocks noChangeShapeType="1"/>
          </p:cNvSpPr>
          <p:nvPr/>
        </p:nvSpPr>
        <p:spPr bwMode="auto">
          <a:xfrm flipV="1">
            <a:off x="7983538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2" name="Line 80"/>
          <p:cNvSpPr>
            <a:spLocks noChangeShapeType="1"/>
          </p:cNvSpPr>
          <p:nvPr/>
        </p:nvSpPr>
        <p:spPr bwMode="auto">
          <a:xfrm flipV="1">
            <a:off x="674370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3" name="Line 81"/>
          <p:cNvSpPr>
            <a:spLocks noChangeShapeType="1"/>
          </p:cNvSpPr>
          <p:nvPr/>
        </p:nvSpPr>
        <p:spPr bwMode="auto">
          <a:xfrm flipV="1">
            <a:off x="6497638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4" name="Line 82"/>
          <p:cNvSpPr>
            <a:spLocks noChangeShapeType="1"/>
          </p:cNvSpPr>
          <p:nvPr/>
        </p:nvSpPr>
        <p:spPr bwMode="auto">
          <a:xfrm flipV="1">
            <a:off x="62515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5" name="Line 83"/>
          <p:cNvSpPr>
            <a:spLocks noChangeShapeType="1"/>
          </p:cNvSpPr>
          <p:nvPr/>
        </p:nvSpPr>
        <p:spPr bwMode="auto">
          <a:xfrm flipV="1">
            <a:off x="600710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6" name="Rectangle 84"/>
          <p:cNvSpPr>
            <a:spLocks noChangeArrowheads="1"/>
          </p:cNvSpPr>
          <p:nvPr/>
        </p:nvSpPr>
        <p:spPr bwMode="auto">
          <a:xfrm>
            <a:off x="6861175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7" name="Rectangle 85"/>
          <p:cNvSpPr>
            <a:spLocks noChangeArrowheads="1"/>
          </p:cNvSpPr>
          <p:nvPr/>
        </p:nvSpPr>
        <p:spPr bwMode="auto">
          <a:xfrm>
            <a:off x="7353300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8" name="Rectangle 86"/>
          <p:cNvSpPr>
            <a:spLocks noChangeArrowheads="1"/>
          </p:cNvSpPr>
          <p:nvPr/>
        </p:nvSpPr>
        <p:spPr bwMode="auto">
          <a:xfrm>
            <a:off x="7843838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9" name="Rectangle 87"/>
          <p:cNvSpPr>
            <a:spLocks noChangeArrowheads="1"/>
          </p:cNvSpPr>
          <p:nvPr/>
        </p:nvSpPr>
        <p:spPr bwMode="auto">
          <a:xfrm>
            <a:off x="6359525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0" name="Rectangle 88"/>
          <p:cNvSpPr>
            <a:spLocks noChangeArrowheads="1"/>
          </p:cNvSpPr>
          <p:nvPr/>
        </p:nvSpPr>
        <p:spPr bwMode="auto">
          <a:xfrm>
            <a:off x="5867400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1" name="Title 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Atherosclerotic Events</a:t>
            </a:r>
            <a:br>
              <a:rPr lang="en-GB" sz="3600" smtClean="0"/>
            </a:br>
            <a:r>
              <a:rPr lang="en-GB" sz="3600" smtClean="0"/>
              <a:t>by sex and age</a:t>
            </a:r>
          </a:p>
        </p:txBody>
      </p:sp>
      <p:sp>
        <p:nvSpPr>
          <p:cNvPr id="153682" name="Line 57"/>
          <p:cNvSpPr>
            <a:spLocks noChangeShapeType="1"/>
          </p:cNvSpPr>
          <p:nvPr/>
        </p:nvSpPr>
        <p:spPr bwMode="auto">
          <a:xfrm>
            <a:off x="6583363" y="2108200"/>
            <a:ext cx="1587" cy="30845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8020" name="TextBox 83"/>
          <p:cNvSpPr txBox="1">
            <a:spLocks noChangeArrowheads="1"/>
          </p:cNvSpPr>
          <p:nvPr/>
        </p:nvSpPr>
        <p:spPr bwMode="auto">
          <a:xfrm>
            <a:off x="460375" y="5024438"/>
            <a:ext cx="411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No significant heterogeneity: </a:t>
            </a:r>
          </a:p>
          <a:p>
            <a:pPr marL="342900" indent="-342900">
              <a:buFontTx/>
              <a:buAutoNum type="romanLcParenBoth"/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by sex (p=0.9)</a:t>
            </a:r>
          </a:p>
          <a:p>
            <a:pPr marL="342900" indent="-342900">
              <a:buFontTx/>
              <a:buAutoNum type="romanLcParenBoth"/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by age (p=0.44)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"/>
          <p:cNvSpPr>
            <a:spLocks noChangeArrowheads="1"/>
          </p:cNvSpPr>
          <p:nvPr/>
        </p:nvSpPr>
        <p:spPr bwMode="auto">
          <a:xfrm>
            <a:off x="6577013" y="1220788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27" name="Rectangle 11"/>
          <p:cNvSpPr>
            <a:spLocks noChangeArrowheads="1"/>
          </p:cNvSpPr>
          <p:nvPr/>
        </p:nvSpPr>
        <p:spPr bwMode="auto">
          <a:xfrm>
            <a:off x="458788" y="1484313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28" name="Rectangle 12"/>
          <p:cNvSpPr>
            <a:spLocks noChangeArrowheads="1"/>
          </p:cNvSpPr>
          <p:nvPr/>
        </p:nvSpPr>
        <p:spPr bwMode="auto">
          <a:xfrm>
            <a:off x="4819650" y="1220788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29" name="Rectangle 13"/>
          <p:cNvSpPr>
            <a:spLocks noChangeArrowheads="1"/>
          </p:cNvSpPr>
          <p:nvPr/>
        </p:nvSpPr>
        <p:spPr bwMode="auto">
          <a:xfrm>
            <a:off x="3344863" y="1220788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0" name="Rectangle 14"/>
          <p:cNvSpPr>
            <a:spLocks noChangeArrowheads="1"/>
          </p:cNvSpPr>
          <p:nvPr/>
        </p:nvSpPr>
        <p:spPr bwMode="auto">
          <a:xfrm>
            <a:off x="6432550" y="5484813"/>
            <a:ext cx="95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1" name="Rectangle 15"/>
          <p:cNvSpPr>
            <a:spLocks noChangeArrowheads="1"/>
          </p:cNvSpPr>
          <p:nvPr/>
        </p:nvSpPr>
        <p:spPr bwMode="auto">
          <a:xfrm>
            <a:off x="7556500" y="5484813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2" name="Rectangle 16"/>
          <p:cNvSpPr>
            <a:spLocks noChangeArrowheads="1"/>
          </p:cNvSpPr>
          <p:nvPr/>
        </p:nvSpPr>
        <p:spPr bwMode="auto">
          <a:xfrm>
            <a:off x="4776788" y="1498600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3" name="Rectangle 17"/>
          <p:cNvSpPr>
            <a:spLocks noChangeArrowheads="1"/>
          </p:cNvSpPr>
          <p:nvPr/>
        </p:nvSpPr>
        <p:spPr bwMode="auto">
          <a:xfrm>
            <a:off x="3355975" y="1498600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4" name="Rectangle 18"/>
          <p:cNvSpPr>
            <a:spLocks noChangeArrowheads="1"/>
          </p:cNvSpPr>
          <p:nvPr/>
        </p:nvSpPr>
        <p:spPr bwMode="auto">
          <a:xfrm>
            <a:off x="458788" y="1893888"/>
            <a:ext cx="18161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Prior vascular disease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5" name="Rectangle 19"/>
          <p:cNvSpPr>
            <a:spLocks noChangeArrowheads="1"/>
          </p:cNvSpPr>
          <p:nvPr/>
        </p:nvSpPr>
        <p:spPr bwMode="auto">
          <a:xfrm>
            <a:off x="458788" y="2136775"/>
            <a:ext cx="14859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Coronary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6" name="Rectangle 20"/>
          <p:cNvSpPr>
            <a:spLocks noChangeArrowheads="1"/>
          </p:cNvSpPr>
          <p:nvPr/>
        </p:nvSpPr>
        <p:spPr bwMode="auto">
          <a:xfrm>
            <a:off x="3398838" y="2136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7" name="Rectangle 21"/>
          <p:cNvSpPr>
            <a:spLocks noChangeArrowheads="1"/>
          </p:cNvSpPr>
          <p:nvPr/>
        </p:nvSpPr>
        <p:spPr bwMode="auto">
          <a:xfrm>
            <a:off x="3708400" y="21367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8" name="Rectangle 22"/>
          <p:cNvSpPr>
            <a:spLocks noChangeArrowheads="1"/>
          </p:cNvSpPr>
          <p:nvPr/>
        </p:nvSpPr>
        <p:spPr bwMode="auto">
          <a:xfrm>
            <a:off x="4830763" y="2136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9" name="Rectangle 23"/>
          <p:cNvSpPr>
            <a:spLocks noChangeArrowheads="1"/>
          </p:cNvSpPr>
          <p:nvPr/>
        </p:nvSpPr>
        <p:spPr bwMode="auto">
          <a:xfrm>
            <a:off x="5129213" y="21367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0" name="Rectangle 24"/>
          <p:cNvSpPr>
            <a:spLocks noChangeArrowheads="1"/>
          </p:cNvSpPr>
          <p:nvPr/>
        </p:nvSpPr>
        <p:spPr bwMode="auto">
          <a:xfrm>
            <a:off x="7153275" y="2252663"/>
            <a:ext cx="53975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41" name="Freeform 25"/>
          <p:cNvSpPr>
            <a:spLocks/>
          </p:cNvSpPr>
          <p:nvPr/>
        </p:nvSpPr>
        <p:spPr bwMode="auto">
          <a:xfrm>
            <a:off x="6416675" y="2252663"/>
            <a:ext cx="106363" cy="52387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2" name="Freeform 26"/>
          <p:cNvSpPr>
            <a:spLocks/>
          </p:cNvSpPr>
          <p:nvPr/>
        </p:nvSpPr>
        <p:spPr bwMode="auto">
          <a:xfrm>
            <a:off x="8286750" y="22526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3" name="Line 27"/>
          <p:cNvSpPr>
            <a:spLocks noChangeShapeType="1"/>
          </p:cNvSpPr>
          <p:nvPr/>
        </p:nvSpPr>
        <p:spPr bwMode="auto">
          <a:xfrm>
            <a:off x="6416675" y="2273300"/>
            <a:ext cx="1976438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4" name="Rectangle 28"/>
          <p:cNvSpPr>
            <a:spLocks noChangeArrowheads="1"/>
          </p:cNvSpPr>
          <p:nvPr/>
        </p:nvSpPr>
        <p:spPr bwMode="auto">
          <a:xfrm>
            <a:off x="458788" y="2389188"/>
            <a:ext cx="21796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Peripheral arterial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5" name="Rectangle 29"/>
          <p:cNvSpPr>
            <a:spLocks noChangeArrowheads="1"/>
          </p:cNvSpPr>
          <p:nvPr/>
        </p:nvSpPr>
        <p:spPr bwMode="auto">
          <a:xfrm>
            <a:off x="3398838" y="23891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6" name="Rectangle 30"/>
          <p:cNvSpPr>
            <a:spLocks noChangeArrowheads="1"/>
          </p:cNvSpPr>
          <p:nvPr/>
        </p:nvSpPr>
        <p:spPr bwMode="auto">
          <a:xfrm>
            <a:off x="3708400" y="23891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(27.0%)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7" name="Rectangle 31"/>
          <p:cNvSpPr>
            <a:spLocks noChangeArrowheads="1"/>
          </p:cNvSpPr>
          <p:nvPr/>
        </p:nvSpPr>
        <p:spPr bwMode="auto">
          <a:xfrm>
            <a:off x="4830763" y="23891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8" name="Rectangle 32"/>
          <p:cNvSpPr>
            <a:spLocks noChangeArrowheads="1"/>
          </p:cNvSpPr>
          <p:nvPr/>
        </p:nvSpPr>
        <p:spPr bwMode="auto">
          <a:xfrm>
            <a:off x="5129213" y="23891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(29.0%)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9" name="Rectangle 33"/>
          <p:cNvSpPr>
            <a:spLocks noChangeArrowheads="1"/>
          </p:cNvSpPr>
          <p:nvPr/>
        </p:nvSpPr>
        <p:spPr bwMode="auto">
          <a:xfrm>
            <a:off x="7099300" y="2484438"/>
            <a:ext cx="76200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50" name="Line 34"/>
          <p:cNvSpPr>
            <a:spLocks noChangeShapeType="1"/>
          </p:cNvSpPr>
          <p:nvPr/>
        </p:nvSpPr>
        <p:spPr bwMode="auto">
          <a:xfrm>
            <a:off x="6565900" y="2516188"/>
            <a:ext cx="13462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51" name="Rectangle 35"/>
          <p:cNvSpPr>
            <a:spLocks noChangeArrowheads="1"/>
          </p:cNvSpPr>
          <p:nvPr/>
        </p:nvSpPr>
        <p:spPr bwMode="auto">
          <a:xfrm>
            <a:off x="458788" y="2632075"/>
            <a:ext cx="20304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Cerebrovascular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2" name="Rectangle 36"/>
          <p:cNvSpPr>
            <a:spLocks noChangeArrowheads="1"/>
          </p:cNvSpPr>
          <p:nvPr/>
        </p:nvSpPr>
        <p:spPr bwMode="auto">
          <a:xfrm>
            <a:off x="3398838" y="26320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3" name="Rectangle 37"/>
          <p:cNvSpPr>
            <a:spLocks noChangeArrowheads="1"/>
          </p:cNvSpPr>
          <p:nvPr/>
        </p:nvSpPr>
        <p:spPr bwMode="auto">
          <a:xfrm>
            <a:off x="3708400" y="26320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(22.0%)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4" name="Rectangle 38"/>
          <p:cNvSpPr>
            <a:spLocks noChangeArrowheads="1"/>
          </p:cNvSpPr>
          <p:nvPr/>
        </p:nvSpPr>
        <p:spPr bwMode="auto">
          <a:xfrm>
            <a:off x="4830763" y="26320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5" name="Rectangle 39"/>
          <p:cNvSpPr>
            <a:spLocks noChangeArrowheads="1"/>
          </p:cNvSpPr>
          <p:nvPr/>
        </p:nvSpPr>
        <p:spPr bwMode="auto">
          <a:xfrm>
            <a:off x="5129213" y="26320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(24.5%)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6" name="Rectangle 40"/>
          <p:cNvSpPr>
            <a:spLocks noChangeArrowheads="1"/>
          </p:cNvSpPr>
          <p:nvPr/>
        </p:nvSpPr>
        <p:spPr bwMode="auto">
          <a:xfrm>
            <a:off x="7089775" y="2727325"/>
            <a:ext cx="74613" cy="746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57" name="Line 41"/>
          <p:cNvSpPr>
            <a:spLocks noChangeShapeType="1"/>
          </p:cNvSpPr>
          <p:nvPr/>
        </p:nvSpPr>
        <p:spPr bwMode="auto">
          <a:xfrm>
            <a:off x="6523038" y="2770188"/>
            <a:ext cx="144303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58" name="Rectangle 42"/>
          <p:cNvSpPr>
            <a:spLocks noChangeArrowheads="1"/>
          </p:cNvSpPr>
          <p:nvPr/>
        </p:nvSpPr>
        <p:spPr bwMode="auto">
          <a:xfrm>
            <a:off x="458788" y="2874963"/>
            <a:ext cx="2800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At least one of above 3 conditions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9" name="Rectangle 43"/>
          <p:cNvSpPr>
            <a:spLocks noChangeArrowheads="1"/>
          </p:cNvSpPr>
          <p:nvPr/>
        </p:nvSpPr>
        <p:spPr bwMode="auto">
          <a:xfrm>
            <a:off x="3302000" y="28749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0" name="Rectangle 44"/>
          <p:cNvSpPr>
            <a:spLocks noChangeArrowheads="1"/>
          </p:cNvSpPr>
          <p:nvPr/>
        </p:nvSpPr>
        <p:spPr bwMode="auto">
          <a:xfrm>
            <a:off x="3708400" y="28749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(23.5%)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1" name="Rectangle 45"/>
          <p:cNvSpPr>
            <a:spLocks noChangeArrowheads="1"/>
          </p:cNvSpPr>
          <p:nvPr/>
        </p:nvSpPr>
        <p:spPr bwMode="auto">
          <a:xfrm>
            <a:off x="4733925" y="28749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2" name="Rectangle 46"/>
          <p:cNvSpPr>
            <a:spLocks noChangeArrowheads="1"/>
          </p:cNvSpPr>
          <p:nvPr/>
        </p:nvSpPr>
        <p:spPr bwMode="auto">
          <a:xfrm>
            <a:off x="5129213" y="2874963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(25.2%)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3" name="Rectangle 47"/>
          <p:cNvSpPr>
            <a:spLocks noChangeArrowheads="1"/>
          </p:cNvSpPr>
          <p:nvPr/>
        </p:nvSpPr>
        <p:spPr bwMode="auto">
          <a:xfrm>
            <a:off x="7132638" y="29495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64" name="Line 48"/>
          <p:cNvSpPr>
            <a:spLocks noChangeShapeType="1"/>
          </p:cNvSpPr>
          <p:nvPr/>
        </p:nvSpPr>
        <p:spPr bwMode="auto">
          <a:xfrm>
            <a:off x="6757988" y="3011488"/>
            <a:ext cx="97313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65" name="Rectangle 49"/>
          <p:cNvSpPr>
            <a:spLocks noChangeArrowheads="1"/>
          </p:cNvSpPr>
          <p:nvPr/>
        </p:nvSpPr>
        <p:spPr bwMode="auto">
          <a:xfrm>
            <a:off x="458788" y="3117850"/>
            <a:ext cx="5667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6" name="Rectangle 50"/>
          <p:cNvSpPr>
            <a:spLocks noChangeArrowheads="1"/>
          </p:cNvSpPr>
          <p:nvPr/>
        </p:nvSpPr>
        <p:spPr bwMode="auto">
          <a:xfrm>
            <a:off x="3302000" y="31178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7" name="Rectangle 51"/>
          <p:cNvSpPr>
            <a:spLocks noChangeArrowheads="1"/>
          </p:cNvSpPr>
          <p:nvPr/>
        </p:nvSpPr>
        <p:spPr bwMode="auto">
          <a:xfrm>
            <a:off x="3805238" y="31178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8" name="Rectangle 52"/>
          <p:cNvSpPr>
            <a:spLocks noChangeArrowheads="1"/>
          </p:cNvSpPr>
          <p:nvPr/>
        </p:nvSpPr>
        <p:spPr bwMode="auto">
          <a:xfrm>
            <a:off x="4733925" y="31178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9" name="Rectangle 53"/>
          <p:cNvSpPr>
            <a:spLocks noChangeArrowheads="1"/>
          </p:cNvSpPr>
          <p:nvPr/>
        </p:nvSpPr>
        <p:spPr bwMode="auto">
          <a:xfrm>
            <a:off x="5129213" y="31178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0" name="Rectangle 54"/>
          <p:cNvSpPr>
            <a:spLocks noChangeArrowheads="1"/>
          </p:cNvSpPr>
          <p:nvPr/>
        </p:nvSpPr>
        <p:spPr bwMode="auto">
          <a:xfrm>
            <a:off x="6800850" y="3170238"/>
            <a:ext cx="180975" cy="179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71" name="Line 55"/>
          <p:cNvSpPr>
            <a:spLocks noChangeShapeType="1"/>
          </p:cNvSpPr>
          <p:nvPr/>
        </p:nvSpPr>
        <p:spPr bwMode="auto">
          <a:xfrm>
            <a:off x="6640513" y="3254375"/>
            <a:ext cx="54451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72" name="Rectangle 56"/>
          <p:cNvSpPr>
            <a:spLocks noChangeArrowheads="1"/>
          </p:cNvSpPr>
          <p:nvPr/>
        </p:nvSpPr>
        <p:spPr bwMode="auto">
          <a:xfrm>
            <a:off x="458788" y="3529013"/>
            <a:ext cx="8016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Diabetes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3" name="Rectangle 57"/>
          <p:cNvSpPr>
            <a:spLocks noChangeArrowheads="1"/>
          </p:cNvSpPr>
          <p:nvPr/>
        </p:nvSpPr>
        <p:spPr bwMode="auto">
          <a:xfrm>
            <a:off x="458788" y="3771900"/>
            <a:ext cx="1079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 diabetes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4" name="Rectangle 58"/>
          <p:cNvSpPr>
            <a:spLocks noChangeArrowheads="1"/>
          </p:cNvSpPr>
          <p:nvPr/>
        </p:nvSpPr>
        <p:spPr bwMode="auto">
          <a:xfrm>
            <a:off x="3302000" y="37719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333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5" name="Rectangle 59"/>
          <p:cNvSpPr>
            <a:spLocks noChangeArrowheads="1"/>
          </p:cNvSpPr>
          <p:nvPr/>
        </p:nvSpPr>
        <p:spPr bwMode="auto">
          <a:xfrm>
            <a:off x="3805238" y="37719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6" name="Rectangle 60"/>
          <p:cNvSpPr>
            <a:spLocks noChangeArrowheads="1"/>
          </p:cNvSpPr>
          <p:nvPr/>
        </p:nvSpPr>
        <p:spPr bwMode="auto">
          <a:xfrm>
            <a:off x="4733925" y="37719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7" name="Rectangle 61"/>
          <p:cNvSpPr>
            <a:spLocks noChangeArrowheads="1"/>
          </p:cNvSpPr>
          <p:nvPr/>
        </p:nvSpPr>
        <p:spPr bwMode="auto">
          <a:xfrm>
            <a:off x="5129213" y="377190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8" name="Rectangle 62"/>
          <p:cNvSpPr>
            <a:spLocks noChangeArrowheads="1"/>
          </p:cNvSpPr>
          <p:nvPr/>
        </p:nvSpPr>
        <p:spPr bwMode="auto">
          <a:xfrm>
            <a:off x="6961188" y="3824288"/>
            <a:ext cx="171450" cy="1682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79" name="Line 63"/>
          <p:cNvSpPr>
            <a:spLocks noChangeShapeType="1"/>
          </p:cNvSpPr>
          <p:nvPr/>
        </p:nvSpPr>
        <p:spPr bwMode="auto">
          <a:xfrm>
            <a:off x="6757988" y="3908425"/>
            <a:ext cx="6191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80" name="Rectangle 64"/>
          <p:cNvSpPr>
            <a:spLocks noChangeArrowheads="1"/>
          </p:cNvSpPr>
          <p:nvPr/>
        </p:nvSpPr>
        <p:spPr bwMode="auto">
          <a:xfrm>
            <a:off x="458788" y="4014788"/>
            <a:ext cx="822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Diabetes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1" name="Rectangle 65"/>
          <p:cNvSpPr>
            <a:spLocks noChangeArrowheads="1"/>
          </p:cNvSpPr>
          <p:nvPr/>
        </p:nvSpPr>
        <p:spPr bwMode="auto">
          <a:xfrm>
            <a:off x="3302000" y="4014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2" name="Rectangle 66"/>
          <p:cNvSpPr>
            <a:spLocks noChangeArrowheads="1"/>
          </p:cNvSpPr>
          <p:nvPr/>
        </p:nvSpPr>
        <p:spPr bwMode="auto">
          <a:xfrm>
            <a:off x="3708400" y="40147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(18.3%)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3" name="Rectangle 67"/>
          <p:cNvSpPr>
            <a:spLocks noChangeArrowheads="1"/>
          </p:cNvSpPr>
          <p:nvPr/>
        </p:nvSpPr>
        <p:spPr bwMode="auto">
          <a:xfrm>
            <a:off x="4733925" y="4014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4" name="Rectangle 68"/>
          <p:cNvSpPr>
            <a:spLocks noChangeArrowheads="1"/>
          </p:cNvSpPr>
          <p:nvPr/>
        </p:nvSpPr>
        <p:spPr bwMode="auto">
          <a:xfrm>
            <a:off x="5129213" y="40147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(22.5%)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5" name="Rectangle 69"/>
          <p:cNvSpPr>
            <a:spLocks noChangeArrowheads="1"/>
          </p:cNvSpPr>
          <p:nvPr/>
        </p:nvSpPr>
        <p:spPr bwMode="auto">
          <a:xfrm>
            <a:off x="6789738" y="4087813"/>
            <a:ext cx="1397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86" name="Line 70"/>
          <p:cNvSpPr>
            <a:spLocks noChangeShapeType="1"/>
          </p:cNvSpPr>
          <p:nvPr/>
        </p:nvSpPr>
        <p:spPr bwMode="auto">
          <a:xfrm>
            <a:off x="6523038" y="4151313"/>
            <a:ext cx="7366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87" name="Rectangle 71"/>
          <p:cNvSpPr>
            <a:spLocks noChangeArrowheads="1"/>
          </p:cNvSpPr>
          <p:nvPr/>
        </p:nvSpPr>
        <p:spPr bwMode="auto">
          <a:xfrm>
            <a:off x="458788" y="4489450"/>
            <a:ext cx="2409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88" name="Rectangle 72"/>
          <p:cNvSpPr>
            <a:spLocks noChangeArrowheads="1"/>
          </p:cNvSpPr>
          <p:nvPr/>
        </p:nvSpPr>
        <p:spPr bwMode="auto">
          <a:xfrm>
            <a:off x="3302000" y="44894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89" name="Rectangle 73"/>
          <p:cNvSpPr>
            <a:spLocks noChangeArrowheads="1"/>
          </p:cNvSpPr>
          <p:nvPr/>
        </p:nvSpPr>
        <p:spPr bwMode="auto">
          <a:xfrm>
            <a:off x="3697288" y="448945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0" name="Rectangle 74"/>
          <p:cNvSpPr>
            <a:spLocks noChangeArrowheads="1"/>
          </p:cNvSpPr>
          <p:nvPr/>
        </p:nvSpPr>
        <p:spPr bwMode="auto">
          <a:xfrm>
            <a:off x="4733925" y="448945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1" name="Rectangle 75"/>
          <p:cNvSpPr>
            <a:spLocks noChangeArrowheads="1"/>
          </p:cNvSpPr>
          <p:nvPr/>
        </p:nvSpPr>
        <p:spPr bwMode="auto">
          <a:xfrm>
            <a:off x="5119688" y="4489450"/>
            <a:ext cx="692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2" name="Rectangle 76"/>
          <p:cNvSpPr>
            <a:spLocks noChangeArrowheads="1"/>
          </p:cNvSpPr>
          <p:nvPr/>
        </p:nvSpPr>
        <p:spPr bwMode="auto">
          <a:xfrm>
            <a:off x="7799388" y="4375150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93" name="Rectangle 77"/>
          <p:cNvSpPr>
            <a:spLocks noChangeArrowheads="1"/>
          </p:cNvSpPr>
          <p:nvPr/>
        </p:nvSpPr>
        <p:spPr bwMode="auto">
          <a:xfrm>
            <a:off x="8040688" y="4564063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94" name="Freeform 79"/>
          <p:cNvSpPr>
            <a:spLocks/>
          </p:cNvSpPr>
          <p:nvPr/>
        </p:nvSpPr>
        <p:spPr bwMode="auto">
          <a:xfrm>
            <a:off x="6769100" y="4521200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5" name="Line 80"/>
          <p:cNvSpPr>
            <a:spLocks noChangeShapeType="1"/>
          </p:cNvSpPr>
          <p:nvPr/>
        </p:nvSpPr>
        <p:spPr bwMode="auto">
          <a:xfrm>
            <a:off x="7410450" y="1646238"/>
            <a:ext cx="1588" cy="34877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6" name="Line 81"/>
          <p:cNvSpPr>
            <a:spLocks noChangeShapeType="1"/>
          </p:cNvSpPr>
          <p:nvPr/>
        </p:nvSpPr>
        <p:spPr bwMode="auto">
          <a:xfrm>
            <a:off x="6416675" y="51895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7" name="Line 82"/>
          <p:cNvSpPr>
            <a:spLocks noChangeShapeType="1"/>
          </p:cNvSpPr>
          <p:nvPr/>
        </p:nvSpPr>
        <p:spPr bwMode="auto">
          <a:xfrm flipV="1">
            <a:off x="74104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8" name="Line 83"/>
          <p:cNvSpPr>
            <a:spLocks noChangeShapeType="1"/>
          </p:cNvSpPr>
          <p:nvPr/>
        </p:nvSpPr>
        <p:spPr bwMode="auto">
          <a:xfrm flipV="1">
            <a:off x="765492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9" name="Line 84"/>
          <p:cNvSpPr>
            <a:spLocks noChangeShapeType="1"/>
          </p:cNvSpPr>
          <p:nvPr/>
        </p:nvSpPr>
        <p:spPr bwMode="auto">
          <a:xfrm flipV="1">
            <a:off x="7900988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0" name="Line 85"/>
          <p:cNvSpPr>
            <a:spLocks noChangeShapeType="1"/>
          </p:cNvSpPr>
          <p:nvPr/>
        </p:nvSpPr>
        <p:spPr bwMode="auto">
          <a:xfrm flipV="1">
            <a:off x="81470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1" name="Line 86"/>
          <p:cNvSpPr>
            <a:spLocks noChangeShapeType="1"/>
          </p:cNvSpPr>
          <p:nvPr/>
        </p:nvSpPr>
        <p:spPr bwMode="auto">
          <a:xfrm flipV="1">
            <a:off x="8393113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2" name="Line 87"/>
          <p:cNvSpPr>
            <a:spLocks noChangeShapeType="1"/>
          </p:cNvSpPr>
          <p:nvPr/>
        </p:nvSpPr>
        <p:spPr bwMode="auto">
          <a:xfrm flipV="1">
            <a:off x="715327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3" name="Line 88"/>
          <p:cNvSpPr>
            <a:spLocks noChangeShapeType="1"/>
          </p:cNvSpPr>
          <p:nvPr/>
        </p:nvSpPr>
        <p:spPr bwMode="auto">
          <a:xfrm flipV="1">
            <a:off x="6907213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4" name="Line 89"/>
          <p:cNvSpPr>
            <a:spLocks noChangeShapeType="1"/>
          </p:cNvSpPr>
          <p:nvPr/>
        </p:nvSpPr>
        <p:spPr bwMode="auto">
          <a:xfrm flipV="1">
            <a:off x="66611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5" name="Line 90"/>
          <p:cNvSpPr>
            <a:spLocks noChangeShapeType="1"/>
          </p:cNvSpPr>
          <p:nvPr/>
        </p:nvSpPr>
        <p:spPr bwMode="auto">
          <a:xfrm flipV="1">
            <a:off x="641667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6" name="Rectangle 91"/>
          <p:cNvSpPr>
            <a:spLocks noChangeArrowheads="1"/>
          </p:cNvSpPr>
          <p:nvPr/>
        </p:nvSpPr>
        <p:spPr bwMode="auto">
          <a:xfrm>
            <a:off x="7270750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7" name="Rectangle 92"/>
          <p:cNvSpPr>
            <a:spLocks noChangeArrowheads="1"/>
          </p:cNvSpPr>
          <p:nvPr/>
        </p:nvSpPr>
        <p:spPr bwMode="auto">
          <a:xfrm>
            <a:off x="7762875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8" name="Rectangle 93"/>
          <p:cNvSpPr>
            <a:spLocks noChangeArrowheads="1"/>
          </p:cNvSpPr>
          <p:nvPr/>
        </p:nvSpPr>
        <p:spPr bwMode="auto">
          <a:xfrm>
            <a:off x="8253413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9" name="Rectangle 94"/>
          <p:cNvSpPr>
            <a:spLocks noChangeArrowheads="1"/>
          </p:cNvSpPr>
          <p:nvPr/>
        </p:nvSpPr>
        <p:spPr bwMode="auto">
          <a:xfrm>
            <a:off x="6769100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10" name="Rectangle 95"/>
          <p:cNvSpPr>
            <a:spLocks noChangeArrowheads="1"/>
          </p:cNvSpPr>
          <p:nvPr/>
        </p:nvSpPr>
        <p:spPr bwMode="auto">
          <a:xfrm>
            <a:off x="6276975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11" name="Line 112"/>
          <p:cNvSpPr>
            <a:spLocks noChangeShapeType="1"/>
          </p:cNvSpPr>
          <p:nvPr/>
        </p:nvSpPr>
        <p:spPr bwMode="auto">
          <a:xfrm>
            <a:off x="6997700" y="1881188"/>
            <a:ext cx="1588" cy="3311525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12" name="Title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SHARP: Major Atherosclerotic Events</a:t>
            </a:r>
            <a:br>
              <a:rPr lang="en-US" sz="3600" smtClean="0"/>
            </a:br>
            <a:r>
              <a:rPr lang="en-US" sz="3600" smtClean="0"/>
              <a:t>by prior vascular disease or diabetes</a:t>
            </a:r>
            <a:endParaRPr lang="en-GB" sz="3600" smtClean="0"/>
          </a:p>
        </p:txBody>
      </p:sp>
      <p:sp>
        <p:nvSpPr>
          <p:cNvPr id="154713" name="TextBox 89"/>
          <p:cNvSpPr txBox="1">
            <a:spLocks noChangeArrowheads="1"/>
          </p:cNvSpPr>
          <p:nvPr/>
        </p:nvSpPr>
        <p:spPr bwMode="auto">
          <a:xfrm>
            <a:off x="446088" y="5013325"/>
            <a:ext cx="525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No significant heterogeneity:</a:t>
            </a:r>
          </a:p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(i) by prior vascular disease (p=0.27)</a:t>
            </a:r>
          </a:p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(ii) by history of diabetes (p=0.45)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92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3000" dirty="0">
                <a:solidFill>
                  <a:srgbClr val="993366"/>
                </a:solidFill>
                <a:latin typeface="Calibri" pitchFamily="34" charset="0"/>
              </a:rPr>
              <a:t>CTT: Similar relative reductions in MVE risk per </a:t>
            </a:r>
            <a:r>
              <a:rPr lang="en-GB" sz="3000" dirty="0" smtClean="0">
                <a:solidFill>
                  <a:srgbClr val="993366"/>
                </a:solidFill>
                <a:latin typeface="Calibri" pitchFamily="34" charset="0"/>
              </a:rPr>
              <a:t>1 </a:t>
            </a:r>
            <a:r>
              <a:rPr lang="en-GB" sz="3000" dirty="0" err="1" smtClean="0">
                <a:solidFill>
                  <a:srgbClr val="993366"/>
                </a:solidFill>
                <a:latin typeface="Calibri" pitchFamily="34" charset="0"/>
              </a:rPr>
              <a:t>mmol</a:t>
            </a:r>
            <a:r>
              <a:rPr lang="en-GB" sz="3000" dirty="0" smtClean="0">
                <a:solidFill>
                  <a:srgbClr val="993366"/>
                </a:solidFill>
                <a:latin typeface="Calibri" pitchFamily="34" charset="0"/>
              </a:rPr>
              <a:t>/L LDL-C </a:t>
            </a:r>
            <a:r>
              <a:rPr lang="en-GB" sz="3000" dirty="0">
                <a:solidFill>
                  <a:srgbClr val="993366"/>
                </a:solidFill>
                <a:latin typeface="Calibri" pitchFamily="34" charset="0"/>
              </a:rPr>
              <a:t>reduction, irrespective of presenting LDL-C</a:t>
            </a:r>
          </a:p>
        </p:txBody>
      </p:sp>
      <p:sp>
        <p:nvSpPr>
          <p:cNvPr id="76803" name="AutoShape 3"/>
          <p:cNvSpPr>
            <a:spLocks noChangeAspect="1" noChangeArrowheads="1" noTextEdit="1"/>
          </p:cNvSpPr>
          <p:nvPr/>
        </p:nvSpPr>
        <p:spPr bwMode="auto">
          <a:xfrm rot="5400000">
            <a:off x="2283619" y="-659606"/>
            <a:ext cx="4843462" cy="958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4" name="Line 5"/>
          <p:cNvSpPr>
            <a:spLocks noChangeShapeType="1"/>
          </p:cNvSpPr>
          <p:nvPr/>
        </p:nvSpPr>
        <p:spPr bwMode="auto">
          <a:xfrm rot="5400000" flipH="1" flipV="1">
            <a:off x="4666456" y="3885407"/>
            <a:ext cx="3076575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5" name="Line 6"/>
          <p:cNvSpPr>
            <a:spLocks noChangeShapeType="1"/>
          </p:cNvSpPr>
          <p:nvPr/>
        </p:nvSpPr>
        <p:spPr bwMode="auto">
          <a:xfrm rot="5400000" flipV="1">
            <a:off x="6201569" y="4302919"/>
            <a:ext cx="1587" cy="2263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4957763" y="5553075"/>
            <a:ext cx="284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0.5</a:t>
            </a:r>
            <a:endParaRPr lang="en-US" sz="1600"/>
          </a:p>
        </p:txBody>
      </p:sp>
      <p:sp>
        <p:nvSpPr>
          <p:cNvPr id="76807" name="Rectangle 8"/>
          <p:cNvSpPr>
            <a:spLocks noChangeArrowheads="1"/>
          </p:cNvSpPr>
          <p:nvPr/>
        </p:nvSpPr>
        <p:spPr bwMode="auto">
          <a:xfrm>
            <a:off x="5481638" y="5554663"/>
            <a:ext cx="400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0.75</a:t>
            </a:r>
            <a:endParaRPr lang="en-US" sz="1600"/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6153150" y="5553075"/>
            <a:ext cx="1127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</a:t>
            </a:r>
            <a:endParaRPr lang="en-US" sz="1600"/>
          </a:p>
        </p:txBody>
      </p:sp>
      <p:sp>
        <p:nvSpPr>
          <p:cNvPr id="76809" name="Rectangle 10"/>
          <p:cNvSpPr>
            <a:spLocks noChangeArrowheads="1"/>
          </p:cNvSpPr>
          <p:nvPr/>
        </p:nvSpPr>
        <p:spPr bwMode="auto">
          <a:xfrm>
            <a:off x="6607175" y="5554663"/>
            <a:ext cx="398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1.25</a:t>
            </a:r>
            <a:endParaRPr lang="en-US" sz="1600"/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7219950" y="5553075"/>
            <a:ext cx="284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1.5</a:t>
            </a:r>
            <a:endParaRPr lang="en-US" sz="1600"/>
          </a:p>
        </p:txBody>
      </p:sp>
      <p:sp>
        <p:nvSpPr>
          <p:cNvPr id="76811" name="Line 12"/>
          <p:cNvSpPr>
            <a:spLocks noChangeShapeType="1"/>
          </p:cNvSpPr>
          <p:nvPr/>
        </p:nvSpPr>
        <p:spPr bwMode="auto">
          <a:xfrm rot="5400000">
            <a:off x="50633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2" name="Line 13"/>
          <p:cNvSpPr>
            <a:spLocks noChangeShapeType="1"/>
          </p:cNvSpPr>
          <p:nvPr/>
        </p:nvSpPr>
        <p:spPr bwMode="auto">
          <a:xfrm rot="5400000">
            <a:off x="52919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3" name="Line 14"/>
          <p:cNvSpPr>
            <a:spLocks noChangeShapeType="1"/>
          </p:cNvSpPr>
          <p:nvPr/>
        </p:nvSpPr>
        <p:spPr bwMode="auto">
          <a:xfrm rot="5400000">
            <a:off x="55181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4" name="Line 15"/>
          <p:cNvSpPr>
            <a:spLocks noChangeShapeType="1"/>
          </p:cNvSpPr>
          <p:nvPr/>
        </p:nvSpPr>
        <p:spPr bwMode="auto">
          <a:xfrm rot="5400000">
            <a:off x="57467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5" name="Line 16"/>
          <p:cNvSpPr>
            <a:spLocks noChangeShapeType="1"/>
          </p:cNvSpPr>
          <p:nvPr/>
        </p:nvSpPr>
        <p:spPr bwMode="auto">
          <a:xfrm rot="5400000">
            <a:off x="596185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6" name="Line 17"/>
          <p:cNvSpPr>
            <a:spLocks noChangeShapeType="1"/>
          </p:cNvSpPr>
          <p:nvPr/>
        </p:nvSpPr>
        <p:spPr bwMode="auto">
          <a:xfrm rot="5400000">
            <a:off x="61880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7" name="Line 18"/>
          <p:cNvSpPr>
            <a:spLocks noChangeShapeType="1"/>
          </p:cNvSpPr>
          <p:nvPr/>
        </p:nvSpPr>
        <p:spPr bwMode="auto">
          <a:xfrm rot="5400000">
            <a:off x="64166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8" name="Line 19"/>
          <p:cNvSpPr>
            <a:spLocks noChangeShapeType="1"/>
          </p:cNvSpPr>
          <p:nvPr/>
        </p:nvSpPr>
        <p:spPr bwMode="auto">
          <a:xfrm rot="5400000">
            <a:off x="66436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9" name="Line 20"/>
          <p:cNvSpPr>
            <a:spLocks noChangeShapeType="1"/>
          </p:cNvSpPr>
          <p:nvPr/>
        </p:nvSpPr>
        <p:spPr bwMode="auto">
          <a:xfrm rot="5400000">
            <a:off x="68722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0" name="Line 21"/>
          <p:cNvSpPr>
            <a:spLocks noChangeShapeType="1"/>
          </p:cNvSpPr>
          <p:nvPr/>
        </p:nvSpPr>
        <p:spPr bwMode="auto">
          <a:xfrm rot="5400000">
            <a:off x="70985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1" name="Line 22"/>
          <p:cNvSpPr>
            <a:spLocks noChangeShapeType="1"/>
          </p:cNvSpPr>
          <p:nvPr/>
        </p:nvSpPr>
        <p:spPr bwMode="auto">
          <a:xfrm rot="5400000">
            <a:off x="73271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2" name="Line 23"/>
          <p:cNvSpPr>
            <a:spLocks noChangeShapeType="1"/>
          </p:cNvSpPr>
          <p:nvPr/>
        </p:nvSpPr>
        <p:spPr bwMode="auto">
          <a:xfrm rot="5400000">
            <a:off x="5051425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3" name="Line 24"/>
          <p:cNvSpPr>
            <a:spLocks noChangeShapeType="1"/>
          </p:cNvSpPr>
          <p:nvPr/>
        </p:nvSpPr>
        <p:spPr bwMode="auto">
          <a:xfrm rot="5400000">
            <a:off x="561498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4" name="Line 25"/>
          <p:cNvSpPr>
            <a:spLocks noChangeShapeType="1"/>
          </p:cNvSpPr>
          <p:nvPr/>
        </p:nvSpPr>
        <p:spPr bwMode="auto">
          <a:xfrm rot="5400000">
            <a:off x="6176169" y="5450682"/>
            <a:ext cx="349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5" name="Line 26"/>
          <p:cNvSpPr>
            <a:spLocks noChangeShapeType="1"/>
          </p:cNvSpPr>
          <p:nvPr/>
        </p:nvSpPr>
        <p:spPr bwMode="auto">
          <a:xfrm rot="5400000">
            <a:off x="675163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6" name="Line 27"/>
          <p:cNvSpPr>
            <a:spLocks noChangeShapeType="1"/>
          </p:cNvSpPr>
          <p:nvPr/>
        </p:nvSpPr>
        <p:spPr bwMode="auto">
          <a:xfrm rot="5400000">
            <a:off x="7315200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7" name="Rectangle 28"/>
          <p:cNvSpPr>
            <a:spLocks noChangeArrowheads="1"/>
          </p:cNvSpPr>
          <p:nvPr/>
        </p:nvSpPr>
        <p:spPr bwMode="auto">
          <a:xfrm>
            <a:off x="2185988" y="1684338"/>
            <a:ext cx="2333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No. of events (% pa)</a:t>
            </a:r>
            <a:endParaRPr lang="en-US" sz="2000"/>
          </a:p>
        </p:txBody>
      </p:sp>
      <p:sp>
        <p:nvSpPr>
          <p:cNvPr id="76828" name="Rectangle 30"/>
          <p:cNvSpPr>
            <a:spLocks noChangeArrowheads="1"/>
          </p:cNvSpPr>
          <p:nvPr/>
        </p:nvSpPr>
        <p:spPr bwMode="auto">
          <a:xfrm>
            <a:off x="1958975" y="207168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More statin</a:t>
            </a:r>
            <a:endParaRPr lang="en-US" sz="2000"/>
          </a:p>
        </p:txBody>
      </p:sp>
      <p:sp>
        <p:nvSpPr>
          <p:cNvPr id="76829" name="Rectangle 32"/>
          <p:cNvSpPr>
            <a:spLocks noChangeArrowheads="1"/>
          </p:cNvSpPr>
          <p:nvPr/>
        </p:nvSpPr>
        <p:spPr bwMode="auto">
          <a:xfrm>
            <a:off x="4044950" y="1943100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6830" name="Rectangle 33"/>
          <p:cNvSpPr>
            <a:spLocks noChangeArrowheads="1"/>
          </p:cNvSpPr>
          <p:nvPr/>
        </p:nvSpPr>
        <p:spPr bwMode="auto">
          <a:xfrm>
            <a:off x="3586163" y="20716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Less statin</a:t>
            </a:r>
            <a:endParaRPr lang="en-US" sz="2000"/>
          </a:p>
        </p:txBody>
      </p:sp>
      <p:sp>
        <p:nvSpPr>
          <p:cNvPr id="76831" name="Rectangle 34"/>
          <p:cNvSpPr>
            <a:spLocks noChangeArrowheads="1"/>
          </p:cNvSpPr>
          <p:nvPr/>
        </p:nvSpPr>
        <p:spPr bwMode="auto">
          <a:xfrm>
            <a:off x="6934200" y="2063750"/>
            <a:ext cx="1895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Relative risk (CI)</a:t>
            </a:r>
            <a:endParaRPr lang="en-US" sz="2000"/>
          </a:p>
        </p:txBody>
      </p:sp>
      <p:sp>
        <p:nvSpPr>
          <p:cNvPr id="76832" name="Rectangle 35"/>
          <p:cNvSpPr>
            <a:spLocks noChangeArrowheads="1"/>
          </p:cNvSpPr>
          <p:nvPr/>
        </p:nvSpPr>
        <p:spPr bwMode="auto">
          <a:xfrm>
            <a:off x="4835525" y="5840413"/>
            <a:ext cx="1141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More statin</a:t>
            </a:r>
            <a:endParaRPr lang="en-US"/>
          </a:p>
        </p:txBody>
      </p:sp>
      <p:sp>
        <p:nvSpPr>
          <p:cNvPr id="76833" name="Rectangle 36"/>
          <p:cNvSpPr>
            <a:spLocks noChangeArrowheads="1"/>
          </p:cNvSpPr>
          <p:nvPr/>
        </p:nvSpPr>
        <p:spPr bwMode="auto">
          <a:xfrm>
            <a:off x="5118100" y="6116638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4" name="Rectangle 37"/>
          <p:cNvSpPr>
            <a:spLocks noChangeArrowheads="1"/>
          </p:cNvSpPr>
          <p:nvPr/>
        </p:nvSpPr>
        <p:spPr bwMode="auto">
          <a:xfrm>
            <a:off x="6357938" y="5840413"/>
            <a:ext cx="1103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Less statin</a:t>
            </a:r>
            <a:endParaRPr lang="en-US"/>
          </a:p>
        </p:txBody>
      </p:sp>
      <p:sp>
        <p:nvSpPr>
          <p:cNvPr id="76835" name="Rectangle 38"/>
          <p:cNvSpPr>
            <a:spLocks noChangeArrowheads="1"/>
          </p:cNvSpPr>
          <p:nvPr/>
        </p:nvSpPr>
        <p:spPr bwMode="auto">
          <a:xfrm>
            <a:off x="6632575" y="6116638"/>
            <a:ext cx="590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6" name="Line 39"/>
          <p:cNvSpPr>
            <a:spLocks noChangeShapeType="1"/>
          </p:cNvSpPr>
          <p:nvPr/>
        </p:nvSpPr>
        <p:spPr bwMode="auto">
          <a:xfrm rot="5400000" flipV="1">
            <a:off x="4657725" y="-1887537"/>
            <a:ext cx="3175" cy="896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37" name="Rectangle 51"/>
          <p:cNvSpPr>
            <a:spLocks noChangeArrowheads="1"/>
          </p:cNvSpPr>
          <p:nvPr/>
        </p:nvSpPr>
        <p:spPr bwMode="auto">
          <a:xfrm>
            <a:off x="314325" y="421481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38" name="Rectangle 52"/>
          <p:cNvSpPr>
            <a:spLocks noChangeArrowheads="1"/>
          </p:cNvSpPr>
          <p:nvPr/>
        </p:nvSpPr>
        <p:spPr bwMode="auto">
          <a:xfrm>
            <a:off x="458788" y="4233863"/>
            <a:ext cx="14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5</a:t>
            </a:r>
            <a:endParaRPr lang="en-US" sz="2000" dirty="0"/>
          </a:p>
        </p:txBody>
      </p:sp>
      <p:sp>
        <p:nvSpPr>
          <p:cNvPr id="76839" name="Rectangle 53"/>
          <p:cNvSpPr>
            <a:spLocks noChangeArrowheads="1"/>
          </p:cNvSpPr>
          <p:nvPr/>
        </p:nvSpPr>
        <p:spPr bwMode="auto">
          <a:xfrm>
            <a:off x="207963" y="4867275"/>
            <a:ext cx="60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 Total</a:t>
            </a:r>
            <a:endParaRPr lang="en-US" sz="2000"/>
          </a:p>
        </p:txBody>
      </p:sp>
      <p:sp>
        <p:nvSpPr>
          <p:cNvPr id="76840" name="Rectangle 60"/>
          <p:cNvSpPr>
            <a:spLocks noChangeArrowheads="1"/>
          </p:cNvSpPr>
          <p:nvPr/>
        </p:nvSpPr>
        <p:spPr bwMode="auto">
          <a:xfrm>
            <a:off x="20494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3837 (4.5)</a:t>
            </a:r>
            <a:endParaRPr lang="en-US" sz="2000"/>
          </a:p>
        </p:txBody>
      </p:sp>
      <p:sp>
        <p:nvSpPr>
          <p:cNvPr id="76841" name="Rectangle 66"/>
          <p:cNvSpPr>
            <a:spLocks noChangeArrowheads="1"/>
          </p:cNvSpPr>
          <p:nvPr/>
        </p:nvSpPr>
        <p:spPr bwMode="auto">
          <a:xfrm>
            <a:off x="35861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4416 (5.3)</a:t>
            </a:r>
            <a:endParaRPr lang="en-US" sz="2000"/>
          </a:p>
        </p:txBody>
      </p:sp>
      <p:sp>
        <p:nvSpPr>
          <p:cNvPr id="76842" name="Rectangle 82"/>
          <p:cNvSpPr>
            <a:spLocks noChangeArrowheads="1"/>
          </p:cNvSpPr>
          <p:nvPr/>
        </p:nvSpPr>
        <p:spPr bwMode="auto">
          <a:xfrm>
            <a:off x="6969125" y="421481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0.64 (0.47 - 0.86)</a:t>
            </a:r>
            <a:endParaRPr lang="en-US" sz="2000"/>
          </a:p>
        </p:txBody>
      </p:sp>
      <p:sp>
        <p:nvSpPr>
          <p:cNvPr id="76843" name="Rectangle 40"/>
          <p:cNvSpPr>
            <a:spLocks noChangeArrowheads="1"/>
          </p:cNvSpPr>
          <p:nvPr/>
        </p:nvSpPr>
        <p:spPr bwMode="auto">
          <a:xfrm>
            <a:off x="314325" y="27336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&lt;</a:t>
            </a:r>
            <a:endParaRPr lang="en-US" sz="2000"/>
          </a:p>
        </p:txBody>
      </p:sp>
      <p:sp>
        <p:nvSpPr>
          <p:cNvPr id="76844" name="Rectangle 41"/>
          <p:cNvSpPr>
            <a:spLocks noChangeArrowheads="1"/>
          </p:cNvSpPr>
          <p:nvPr/>
        </p:nvSpPr>
        <p:spPr bwMode="auto">
          <a:xfrm>
            <a:off x="458788" y="2751138"/>
            <a:ext cx="14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76845" name="Rectangle 42"/>
          <p:cNvSpPr>
            <a:spLocks noChangeArrowheads="1"/>
          </p:cNvSpPr>
          <p:nvPr/>
        </p:nvSpPr>
        <p:spPr bwMode="auto">
          <a:xfrm>
            <a:off x="314325" y="30765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6" name="Rectangle 43"/>
          <p:cNvSpPr>
            <a:spLocks noChangeArrowheads="1"/>
          </p:cNvSpPr>
          <p:nvPr/>
        </p:nvSpPr>
        <p:spPr bwMode="auto">
          <a:xfrm>
            <a:off x="457200" y="3095625"/>
            <a:ext cx="57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2 &lt; 3</a:t>
            </a:r>
            <a:endParaRPr lang="en-US" sz="2000" dirty="0"/>
          </a:p>
        </p:txBody>
      </p:sp>
      <p:sp>
        <p:nvSpPr>
          <p:cNvPr id="76847" name="Rectangle 44"/>
          <p:cNvSpPr>
            <a:spLocks noChangeArrowheads="1"/>
          </p:cNvSpPr>
          <p:nvPr/>
        </p:nvSpPr>
        <p:spPr bwMode="auto">
          <a:xfrm>
            <a:off x="568325" y="3095625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48" name="Rectangle 45"/>
          <p:cNvSpPr>
            <a:spLocks noChangeArrowheads="1"/>
          </p:cNvSpPr>
          <p:nvPr/>
        </p:nvSpPr>
        <p:spPr bwMode="auto">
          <a:xfrm>
            <a:off x="314325" y="347186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9" name="Rectangle 46"/>
          <p:cNvSpPr>
            <a:spLocks noChangeArrowheads="1"/>
          </p:cNvSpPr>
          <p:nvPr/>
        </p:nvSpPr>
        <p:spPr bwMode="auto">
          <a:xfrm>
            <a:off x="457200" y="3490913"/>
            <a:ext cx="504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3&lt; 4</a:t>
            </a:r>
            <a:endParaRPr lang="en-US" sz="2000" dirty="0"/>
          </a:p>
        </p:txBody>
      </p:sp>
      <p:sp>
        <p:nvSpPr>
          <p:cNvPr id="76850" name="Rectangle 47"/>
          <p:cNvSpPr>
            <a:spLocks noChangeArrowheads="1"/>
          </p:cNvSpPr>
          <p:nvPr/>
        </p:nvSpPr>
        <p:spPr bwMode="auto">
          <a:xfrm>
            <a:off x="723900" y="3490913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1" name="Rectangle 48"/>
          <p:cNvSpPr>
            <a:spLocks noChangeArrowheads="1"/>
          </p:cNvSpPr>
          <p:nvPr/>
        </p:nvSpPr>
        <p:spPr bwMode="auto">
          <a:xfrm>
            <a:off x="314325" y="384968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52" name="Rectangle 49"/>
          <p:cNvSpPr>
            <a:spLocks noChangeArrowheads="1"/>
          </p:cNvSpPr>
          <p:nvPr/>
        </p:nvSpPr>
        <p:spPr bwMode="auto">
          <a:xfrm>
            <a:off x="457200" y="3868738"/>
            <a:ext cx="504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latin typeface="Nimbus Sans L"/>
              </a:rPr>
              <a:t>4 &lt;5</a:t>
            </a:r>
            <a:endParaRPr lang="en-US" sz="2000" dirty="0"/>
          </a:p>
        </p:txBody>
      </p:sp>
      <p:sp>
        <p:nvSpPr>
          <p:cNvPr id="76853" name="Rectangle 50"/>
          <p:cNvSpPr>
            <a:spLocks noChangeArrowheads="1"/>
          </p:cNvSpPr>
          <p:nvPr/>
        </p:nvSpPr>
        <p:spPr bwMode="auto">
          <a:xfrm>
            <a:off x="568325" y="3868738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4" name="Rectangle 55"/>
          <p:cNvSpPr>
            <a:spLocks noChangeArrowheads="1"/>
          </p:cNvSpPr>
          <p:nvPr/>
        </p:nvSpPr>
        <p:spPr bwMode="auto">
          <a:xfrm>
            <a:off x="2159000" y="27146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704 (4.6)</a:t>
            </a:r>
            <a:endParaRPr lang="en-US" sz="2000"/>
          </a:p>
        </p:txBody>
      </p:sp>
      <p:sp>
        <p:nvSpPr>
          <p:cNvPr id="76855" name="Rectangle 56"/>
          <p:cNvSpPr>
            <a:spLocks noChangeArrowheads="1"/>
          </p:cNvSpPr>
          <p:nvPr/>
        </p:nvSpPr>
        <p:spPr bwMode="auto">
          <a:xfrm>
            <a:off x="2047875" y="3095625"/>
            <a:ext cx="1147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1189 (4.2)</a:t>
            </a:r>
            <a:endParaRPr lang="en-US" sz="2000"/>
          </a:p>
        </p:txBody>
      </p:sp>
      <p:sp>
        <p:nvSpPr>
          <p:cNvPr id="76856" name="Rectangle 57"/>
          <p:cNvSpPr>
            <a:spLocks noChangeArrowheads="1"/>
          </p:cNvSpPr>
          <p:nvPr/>
        </p:nvSpPr>
        <p:spPr bwMode="auto">
          <a:xfrm>
            <a:off x="20494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1065 (4.5)</a:t>
            </a:r>
            <a:endParaRPr lang="en-US" sz="2000"/>
          </a:p>
        </p:txBody>
      </p:sp>
      <p:sp>
        <p:nvSpPr>
          <p:cNvPr id="76857" name="Rectangle 58"/>
          <p:cNvSpPr>
            <a:spLocks noChangeArrowheads="1"/>
          </p:cNvSpPr>
          <p:nvPr/>
        </p:nvSpPr>
        <p:spPr bwMode="auto">
          <a:xfrm>
            <a:off x="2159000" y="3849688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517 (4.5)</a:t>
            </a:r>
            <a:endParaRPr lang="en-US" sz="2000"/>
          </a:p>
        </p:txBody>
      </p:sp>
      <p:sp>
        <p:nvSpPr>
          <p:cNvPr id="76858" name="Rectangle 59"/>
          <p:cNvSpPr>
            <a:spLocks noChangeArrowheads="1"/>
          </p:cNvSpPr>
          <p:nvPr/>
        </p:nvSpPr>
        <p:spPr bwMode="auto">
          <a:xfrm>
            <a:off x="2159000" y="42259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303 (5.7)</a:t>
            </a:r>
            <a:endParaRPr lang="en-US" sz="2000"/>
          </a:p>
        </p:txBody>
      </p:sp>
      <p:sp>
        <p:nvSpPr>
          <p:cNvPr id="76859" name="Rectangle 61"/>
          <p:cNvSpPr>
            <a:spLocks noChangeArrowheads="1"/>
          </p:cNvSpPr>
          <p:nvPr/>
        </p:nvSpPr>
        <p:spPr bwMode="auto">
          <a:xfrm>
            <a:off x="3694113" y="27146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795 (5.2)</a:t>
            </a:r>
            <a:endParaRPr lang="en-US" sz="2000"/>
          </a:p>
        </p:txBody>
      </p:sp>
      <p:sp>
        <p:nvSpPr>
          <p:cNvPr id="76860" name="Rectangle 62"/>
          <p:cNvSpPr>
            <a:spLocks noChangeArrowheads="1"/>
          </p:cNvSpPr>
          <p:nvPr/>
        </p:nvSpPr>
        <p:spPr bwMode="auto">
          <a:xfrm>
            <a:off x="3586163" y="309403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1317 (4.8)</a:t>
            </a:r>
            <a:endParaRPr lang="en-US" sz="2000"/>
          </a:p>
        </p:txBody>
      </p:sp>
      <p:sp>
        <p:nvSpPr>
          <p:cNvPr id="76861" name="Rectangle 63"/>
          <p:cNvSpPr>
            <a:spLocks noChangeArrowheads="1"/>
          </p:cNvSpPr>
          <p:nvPr/>
        </p:nvSpPr>
        <p:spPr bwMode="auto">
          <a:xfrm>
            <a:off x="35861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1203 (5.0)</a:t>
            </a:r>
            <a:endParaRPr lang="en-US" sz="2000"/>
          </a:p>
        </p:txBody>
      </p:sp>
      <p:sp>
        <p:nvSpPr>
          <p:cNvPr id="76862" name="Rectangle 64"/>
          <p:cNvSpPr>
            <a:spLocks noChangeArrowheads="1"/>
          </p:cNvSpPr>
          <p:nvPr/>
        </p:nvSpPr>
        <p:spPr bwMode="auto">
          <a:xfrm>
            <a:off x="3694113" y="3849688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633 (5.8)</a:t>
            </a:r>
            <a:endParaRPr lang="en-US" sz="2000"/>
          </a:p>
        </p:txBody>
      </p:sp>
      <p:sp>
        <p:nvSpPr>
          <p:cNvPr id="76863" name="Rectangle 65"/>
          <p:cNvSpPr>
            <a:spLocks noChangeArrowheads="1"/>
          </p:cNvSpPr>
          <p:nvPr/>
        </p:nvSpPr>
        <p:spPr bwMode="auto">
          <a:xfrm>
            <a:off x="3694113" y="42259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398 (7.8)</a:t>
            </a:r>
            <a:endParaRPr lang="en-US" sz="2000"/>
          </a:p>
        </p:txBody>
      </p:sp>
      <p:sp>
        <p:nvSpPr>
          <p:cNvPr id="76864" name="Rectangle 67"/>
          <p:cNvSpPr>
            <a:spLocks noChangeArrowheads="1"/>
          </p:cNvSpPr>
          <p:nvPr/>
        </p:nvSpPr>
        <p:spPr bwMode="auto">
          <a:xfrm rot="5400000">
            <a:off x="5552281" y="2877345"/>
            <a:ext cx="66675" cy="492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5" name="Rectangle 68"/>
          <p:cNvSpPr>
            <a:spLocks noChangeArrowheads="1"/>
          </p:cNvSpPr>
          <p:nvPr/>
        </p:nvSpPr>
        <p:spPr bwMode="auto">
          <a:xfrm>
            <a:off x="6969125" y="2717800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0.71 (0.52 - 0.98)</a:t>
            </a:r>
            <a:endParaRPr lang="en-US" sz="2000"/>
          </a:p>
        </p:txBody>
      </p:sp>
      <p:sp>
        <p:nvSpPr>
          <p:cNvPr id="76866" name="Line 69"/>
          <p:cNvSpPr>
            <a:spLocks noChangeShapeType="1"/>
          </p:cNvSpPr>
          <p:nvPr/>
        </p:nvSpPr>
        <p:spPr bwMode="auto">
          <a:xfrm rot="5400000" flipV="1">
            <a:off x="5676107" y="2370931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7" name="Rectangle 70"/>
          <p:cNvSpPr>
            <a:spLocks noChangeArrowheads="1"/>
          </p:cNvSpPr>
          <p:nvPr/>
        </p:nvSpPr>
        <p:spPr bwMode="auto">
          <a:xfrm rot="5400000">
            <a:off x="5665788" y="3244850"/>
            <a:ext cx="104775" cy="73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8" name="Rectangle 71"/>
          <p:cNvSpPr>
            <a:spLocks noChangeArrowheads="1"/>
          </p:cNvSpPr>
          <p:nvPr/>
        </p:nvSpPr>
        <p:spPr bwMode="auto">
          <a:xfrm>
            <a:off x="6969125" y="309562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0.77 (0.64 - 0.94)</a:t>
            </a:r>
            <a:endParaRPr lang="en-US" sz="2000"/>
          </a:p>
        </p:txBody>
      </p:sp>
      <p:sp>
        <p:nvSpPr>
          <p:cNvPr id="76869" name="Line 72"/>
          <p:cNvSpPr>
            <a:spLocks noChangeShapeType="1"/>
          </p:cNvSpPr>
          <p:nvPr/>
        </p:nvSpPr>
        <p:spPr bwMode="auto">
          <a:xfrm rot="5400000" flipV="1">
            <a:off x="5747544" y="2937669"/>
            <a:ext cx="0" cy="684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0" name="Rectangle 73"/>
          <p:cNvSpPr>
            <a:spLocks noChangeArrowheads="1"/>
          </p:cNvSpPr>
          <p:nvPr/>
        </p:nvSpPr>
        <p:spPr bwMode="auto">
          <a:xfrm rot="5400000">
            <a:off x="5750719" y="3621881"/>
            <a:ext cx="101600" cy="7143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1" name="Rectangle 74"/>
          <p:cNvSpPr>
            <a:spLocks noChangeArrowheads="1"/>
          </p:cNvSpPr>
          <p:nvPr/>
        </p:nvSpPr>
        <p:spPr bwMode="auto">
          <a:xfrm>
            <a:off x="6969125" y="3475038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0.81 (0.67 - 0.97)</a:t>
            </a:r>
            <a:endParaRPr lang="en-US" sz="2000"/>
          </a:p>
        </p:txBody>
      </p:sp>
      <p:sp>
        <p:nvSpPr>
          <p:cNvPr id="76872" name="Line 75"/>
          <p:cNvSpPr>
            <a:spLocks noChangeShapeType="1"/>
          </p:cNvSpPr>
          <p:nvPr/>
        </p:nvSpPr>
        <p:spPr bwMode="auto">
          <a:xfrm rot="5400000" flipV="1">
            <a:off x="5825332" y="3321843"/>
            <a:ext cx="0" cy="671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3" name="Rectangle 76"/>
          <p:cNvSpPr>
            <a:spLocks noChangeArrowheads="1"/>
          </p:cNvSpPr>
          <p:nvPr/>
        </p:nvSpPr>
        <p:spPr bwMode="auto">
          <a:xfrm rot="5400000">
            <a:off x="5323682" y="4012406"/>
            <a:ext cx="69850" cy="4603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4" name="Rectangle 77"/>
          <p:cNvSpPr>
            <a:spLocks noChangeArrowheads="1"/>
          </p:cNvSpPr>
          <p:nvPr/>
        </p:nvSpPr>
        <p:spPr bwMode="auto">
          <a:xfrm>
            <a:off x="6969125" y="385286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0.61 (0.46 - 0.81)</a:t>
            </a:r>
            <a:endParaRPr lang="en-US" sz="2000"/>
          </a:p>
        </p:txBody>
      </p:sp>
      <p:sp>
        <p:nvSpPr>
          <p:cNvPr id="76875" name="Line 78"/>
          <p:cNvSpPr>
            <a:spLocks noChangeShapeType="1"/>
          </p:cNvSpPr>
          <p:nvPr/>
        </p:nvSpPr>
        <p:spPr bwMode="auto">
          <a:xfrm rot="5400000">
            <a:off x="5461001" y="3681412"/>
            <a:ext cx="0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6" name="Freeform 79"/>
          <p:cNvSpPr>
            <a:spLocks/>
          </p:cNvSpPr>
          <p:nvPr/>
        </p:nvSpPr>
        <p:spPr bwMode="auto">
          <a:xfrm rot="5400000">
            <a:off x="5083176" y="4008437"/>
            <a:ext cx="120650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7" name="Rectangle 81"/>
          <p:cNvSpPr>
            <a:spLocks noChangeArrowheads="1"/>
          </p:cNvSpPr>
          <p:nvPr/>
        </p:nvSpPr>
        <p:spPr bwMode="auto">
          <a:xfrm rot="5400000">
            <a:off x="5383213" y="4391025"/>
            <a:ext cx="69850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8" name="Line 83"/>
          <p:cNvSpPr>
            <a:spLocks noChangeShapeType="1"/>
          </p:cNvSpPr>
          <p:nvPr/>
        </p:nvSpPr>
        <p:spPr bwMode="auto">
          <a:xfrm rot="5400000">
            <a:off x="5514182" y="4007644"/>
            <a:ext cx="0" cy="81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9" name="Freeform 84"/>
          <p:cNvSpPr>
            <a:spLocks/>
          </p:cNvSpPr>
          <p:nvPr/>
        </p:nvSpPr>
        <p:spPr bwMode="auto">
          <a:xfrm rot="5400000">
            <a:off x="5084763" y="4386263"/>
            <a:ext cx="117475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0" name="Rectangle 86"/>
          <p:cNvSpPr>
            <a:spLocks noChangeArrowheads="1"/>
          </p:cNvSpPr>
          <p:nvPr/>
        </p:nvSpPr>
        <p:spPr bwMode="auto">
          <a:xfrm>
            <a:off x="6969125" y="482917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0.72 (0.66 - 0.78)</a:t>
            </a:r>
            <a:endParaRPr lang="en-US" sz="2000"/>
          </a:p>
        </p:txBody>
      </p:sp>
      <p:sp>
        <p:nvSpPr>
          <p:cNvPr id="76881" name="Freeform 87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65"/>
              <a:gd name="T1" fmla="*/ 2147483647 h 118"/>
              <a:gd name="T2" fmla="*/ 2147483647 w 65"/>
              <a:gd name="T3" fmla="*/ 2147483647 h 118"/>
              <a:gd name="T4" fmla="*/ 2147483647 w 65"/>
              <a:gd name="T5" fmla="*/ 0 h 118"/>
              <a:gd name="T6" fmla="*/ 0 w 65"/>
              <a:gd name="T7" fmla="*/ 2147483647 h 118"/>
              <a:gd name="T8" fmla="*/ 2147483647 w 65"/>
              <a:gd name="T9" fmla="*/ 2147483647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"/>
              <a:gd name="T16" fmla="*/ 0 h 118"/>
              <a:gd name="T17" fmla="*/ 65 w 65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" h="118">
                <a:moveTo>
                  <a:pt x="33" y="118"/>
                </a:moveTo>
                <a:lnTo>
                  <a:pt x="65" y="64"/>
                </a:lnTo>
                <a:lnTo>
                  <a:pt x="33" y="0"/>
                </a:lnTo>
                <a:lnTo>
                  <a:pt x="0" y="64"/>
                </a:lnTo>
                <a:lnTo>
                  <a:pt x="33" y="118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2" name="Freeform 88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12"/>
              <a:gd name="T1" fmla="*/ 2147483647 h 22"/>
              <a:gd name="T2" fmla="*/ 2147483647 w 12"/>
              <a:gd name="T3" fmla="*/ 2147483647 h 22"/>
              <a:gd name="T4" fmla="*/ 2147483647 w 12"/>
              <a:gd name="T5" fmla="*/ 0 h 22"/>
              <a:gd name="T6" fmla="*/ 0 w 12"/>
              <a:gd name="T7" fmla="*/ 2147483647 h 22"/>
              <a:gd name="T8" fmla="*/ 2147483647 w 12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22"/>
              <a:gd name="T17" fmla="*/ 12 w 12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22">
                <a:moveTo>
                  <a:pt x="6" y="22"/>
                </a:moveTo>
                <a:lnTo>
                  <a:pt x="12" y="12"/>
                </a:lnTo>
                <a:lnTo>
                  <a:pt x="6" y="0"/>
                </a:lnTo>
                <a:lnTo>
                  <a:pt x="0" y="12"/>
                </a:lnTo>
                <a:lnTo>
                  <a:pt x="6" y="2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3" name="Line 92"/>
          <p:cNvSpPr>
            <a:spLocks noChangeShapeType="1"/>
          </p:cNvSpPr>
          <p:nvPr/>
        </p:nvSpPr>
        <p:spPr bwMode="auto">
          <a:xfrm>
            <a:off x="5597752" y="2705100"/>
            <a:ext cx="0" cy="27352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4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76885" name="Rectangle 30"/>
          <p:cNvSpPr>
            <a:spLocks noChangeArrowheads="1"/>
          </p:cNvSpPr>
          <p:nvPr/>
        </p:nvSpPr>
        <p:spPr bwMode="auto">
          <a:xfrm>
            <a:off x="-42863" y="1774825"/>
            <a:ext cx="19446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 dirty="0">
                <a:latin typeface="Nimbus Sans L"/>
              </a:rPr>
              <a:t>Presenting</a:t>
            </a:r>
          </a:p>
          <a:p>
            <a:pPr algn="ctr"/>
            <a:r>
              <a:rPr lang="en-US" sz="2000" dirty="0">
                <a:latin typeface="Nimbus Sans L"/>
              </a:rPr>
              <a:t>LDL-C (</a:t>
            </a:r>
            <a:r>
              <a:rPr lang="en-US" sz="2000" dirty="0" err="1" smtClean="0">
                <a:latin typeface="Nimbus Sans L"/>
              </a:rPr>
              <a:t>mmol</a:t>
            </a:r>
            <a:r>
              <a:rPr lang="en-US" sz="2000" dirty="0" smtClean="0">
                <a:latin typeface="Nimbus Sans L"/>
              </a:rPr>
              <a:t>/L)</a:t>
            </a:r>
            <a:endParaRPr lang="en-US" sz="2000" dirty="0"/>
          </a:p>
        </p:txBody>
      </p:sp>
      <p:sp>
        <p:nvSpPr>
          <p:cNvPr id="76886" name="Rectangle 34"/>
          <p:cNvSpPr>
            <a:spLocks noChangeArrowheads="1"/>
          </p:cNvSpPr>
          <p:nvPr/>
        </p:nvSpPr>
        <p:spPr bwMode="auto">
          <a:xfrm>
            <a:off x="427038" y="5876925"/>
            <a:ext cx="3563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2.04 ; p=0.2</a:t>
            </a:r>
            <a:endParaRPr lang="en-US" sz="1600"/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"/>
          <p:cNvSpPr>
            <a:spLocks noChangeArrowheads="1"/>
          </p:cNvSpPr>
          <p:nvPr/>
        </p:nvSpPr>
        <p:spPr bwMode="auto">
          <a:xfrm>
            <a:off x="6577013" y="15335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56675" name="Rectangle 12"/>
          <p:cNvSpPr>
            <a:spLocks noChangeArrowheads="1"/>
          </p:cNvSpPr>
          <p:nvPr/>
        </p:nvSpPr>
        <p:spPr bwMode="auto">
          <a:xfrm>
            <a:off x="4748213" y="1533525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56676" name="Rectangle 13"/>
          <p:cNvSpPr>
            <a:spLocks noChangeArrowheads="1"/>
          </p:cNvSpPr>
          <p:nvPr/>
        </p:nvSpPr>
        <p:spPr bwMode="auto">
          <a:xfrm>
            <a:off x="3344863" y="1533525"/>
            <a:ext cx="935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56677" name="Rectangle 14"/>
          <p:cNvSpPr>
            <a:spLocks noChangeArrowheads="1"/>
          </p:cNvSpPr>
          <p:nvPr/>
        </p:nvSpPr>
        <p:spPr bwMode="auto">
          <a:xfrm>
            <a:off x="6410325" y="5076825"/>
            <a:ext cx="96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6678" name="Rectangle 15"/>
          <p:cNvSpPr>
            <a:spLocks noChangeArrowheads="1"/>
          </p:cNvSpPr>
          <p:nvPr/>
        </p:nvSpPr>
        <p:spPr bwMode="auto">
          <a:xfrm>
            <a:off x="7583488" y="5076825"/>
            <a:ext cx="74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6679" name="Rectangle 16"/>
          <p:cNvSpPr>
            <a:spLocks noChangeArrowheads="1"/>
          </p:cNvSpPr>
          <p:nvPr/>
        </p:nvSpPr>
        <p:spPr bwMode="auto">
          <a:xfrm>
            <a:off x="4705350" y="18113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56680" name="Rectangle 17"/>
          <p:cNvSpPr>
            <a:spLocks noChangeArrowheads="1"/>
          </p:cNvSpPr>
          <p:nvPr/>
        </p:nvSpPr>
        <p:spPr bwMode="auto">
          <a:xfrm>
            <a:off x="3355975" y="18113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56681" name="Rectangle 18"/>
          <p:cNvSpPr>
            <a:spLocks noChangeArrowheads="1"/>
          </p:cNvSpPr>
          <p:nvPr/>
        </p:nvSpPr>
        <p:spPr bwMode="auto">
          <a:xfrm>
            <a:off x="458788" y="2349500"/>
            <a:ext cx="18675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LDL cholesterol (</a:t>
            </a:r>
            <a:r>
              <a:rPr lang="en-US" sz="1400" b="1" dirty="0" err="1" smtClean="0">
                <a:solidFill>
                  <a:srgbClr val="000000"/>
                </a:solidFill>
                <a:latin typeface="Calibri" pitchFamily="34" charset="0"/>
              </a:rPr>
              <a:t>mmol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</a:rPr>
              <a:t>/L)</a:t>
            </a:r>
            <a:endParaRPr lang="en-US" dirty="0"/>
          </a:p>
        </p:txBody>
      </p:sp>
      <p:sp>
        <p:nvSpPr>
          <p:cNvPr id="156682" name="Rectangle 19"/>
          <p:cNvSpPr>
            <a:spLocks noChangeArrowheads="1"/>
          </p:cNvSpPr>
          <p:nvPr/>
        </p:nvSpPr>
        <p:spPr bwMode="auto">
          <a:xfrm>
            <a:off x="458788" y="2662238"/>
            <a:ext cx="317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&lt;2.5</a:t>
            </a:r>
            <a:endParaRPr lang="en-US" dirty="0"/>
          </a:p>
        </p:txBody>
      </p:sp>
      <p:sp>
        <p:nvSpPr>
          <p:cNvPr id="156683" name="Rectangle 20"/>
          <p:cNvSpPr>
            <a:spLocks noChangeArrowheads="1"/>
          </p:cNvSpPr>
          <p:nvPr/>
        </p:nvSpPr>
        <p:spPr bwMode="auto">
          <a:xfrm>
            <a:off x="3302000" y="2662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202 </a:t>
            </a:r>
            <a:endParaRPr lang="en-US"/>
          </a:p>
        </p:txBody>
      </p:sp>
      <p:sp>
        <p:nvSpPr>
          <p:cNvPr id="156684" name="Rectangle 21"/>
          <p:cNvSpPr>
            <a:spLocks noChangeArrowheads="1"/>
          </p:cNvSpPr>
          <p:nvPr/>
        </p:nvSpPr>
        <p:spPr bwMode="auto">
          <a:xfrm>
            <a:off x="3708400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6685" name="Rectangle 22"/>
          <p:cNvSpPr>
            <a:spLocks noChangeArrowheads="1"/>
          </p:cNvSpPr>
          <p:nvPr/>
        </p:nvSpPr>
        <p:spPr bwMode="auto">
          <a:xfrm>
            <a:off x="4662488" y="26622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207 </a:t>
            </a:r>
            <a:endParaRPr lang="en-US"/>
          </a:p>
        </p:txBody>
      </p:sp>
      <p:sp>
        <p:nvSpPr>
          <p:cNvPr id="156686" name="Rectangle 23"/>
          <p:cNvSpPr>
            <a:spLocks noChangeArrowheads="1"/>
          </p:cNvSpPr>
          <p:nvPr/>
        </p:nvSpPr>
        <p:spPr bwMode="auto">
          <a:xfrm>
            <a:off x="5057775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(12.1%) </a:t>
            </a:r>
            <a:endParaRPr lang="en-US"/>
          </a:p>
        </p:txBody>
      </p:sp>
      <p:sp>
        <p:nvSpPr>
          <p:cNvPr id="156687" name="Rectangle 24"/>
          <p:cNvSpPr>
            <a:spLocks noChangeArrowheads="1"/>
          </p:cNvSpPr>
          <p:nvPr/>
        </p:nvSpPr>
        <p:spPr bwMode="auto">
          <a:xfrm>
            <a:off x="7196138" y="2736850"/>
            <a:ext cx="1397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88" name="Line 25"/>
          <p:cNvSpPr>
            <a:spLocks noChangeShapeType="1"/>
          </p:cNvSpPr>
          <p:nvPr/>
        </p:nvSpPr>
        <p:spPr bwMode="auto">
          <a:xfrm>
            <a:off x="6854825" y="2800350"/>
            <a:ext cx="9080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89" name="Rectangle 26"/>
          <p:cNvSpPr>
            <a:spLocks noChangeArrowheads="1"/>
          </p:cNvSpPr>
          <p:nvPr/>
        </p:nvSpPr>
        <p:spPr bwMode="auto">
          <a:xfrm>
            <a:off x="458788" y="2976563"/>
            <a:ext cx="8686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≥2.5 </a:t>
            </a:r>
            <a:r>
              <a:rPr lang="en-US" sz="1400" dirty="0">
                <a:latin typeface="Calibri" pitchFamily="34" charset="0"/>
              </a:rPr>
              <a:t>to </a:t>
            </a:r>
            <a:r>
              <a:rPr lang="en-US" sz="1400" dirty="0" smtClean="0">
                <a:latin typeface="Calibri" pitchFamily="34" charset="0"/>
              </a:rPr>
              <a:t>&lt;3.0</a:t>
            </a:r>
            <a:endParaRPr lang="en-US" sz="1400" dirty="0"/>
          </a:p>
        </p:txBody>
      </p:sp>
      <p:sp>
        <p:nvSpPr>
          <p:cNvPr id="156690" name="Rectangle 27"/>
          <p:cNvSpPr>
            <a:spLocks noChangeArrowheads="1"/>
          </p:cNvSpPr>
          <p:nvPr/>
        </p:nvSpPr>
        <p:spPr bwMode="auto">
          <a:xfrm>
            <a:off x="555625" y="29051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6691" name="Rectangle 28"/>
          <p:cNvSpPr>
            <a:spLocks noChangeArrowheads="1"/>
          </p:cNvSpPr>
          <p:nvPr/>
        </p:nvSpPr>
        <p:spPr bwMode="auto">
          <a:xfrm>
            <a:off x="3302000" y="2976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56692" name="Rectangle 29"/>
          <p:cNvSpPr>
            <a:spLocks noChangeArrowheads="1"/>
          </p:cNvSpPr>
          <p:nvPr/>
        </p:nvSpPr>
        <p:spPr bwMode="auto">
          <a:xfrm>
            <a:off x="3708400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6693" name="Rectangle 30"/>
          <p:cNvSpPr>
            <a:spLocks noChangeArrowheads="1"/>
          </p:cNvSpPr>
          <p:nvPr/>
        </p:nvSpPr>
        <p:spPr bwMode="auto">
          <a:xfrm>
            <a:off x="4662488" y="2976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135 </a:t>
            </a:r>
            <a:endParaRPr lang="en-US"/>
          </a:p>
        </p:txBody>
      </p:sp>
      <p:sp>
        <p:nvSpPr>
          <p:cNvPr id="156694" name="Rectangle 31"/>
          <p:cNvSpPr>
            <a:spLocks noChangeArrowheads="1"/>
          </p:cNvSpPr>
          <p:nvPr/>
        </p:nvSpPr>
        <p:spPr bwMode="auto">
          <a:xfrm>
            <a:off x="5057775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/>
          </a:p>
        </p:txBody>
      </p:sp>
      <p:sp>
        <p:nvSpPr>
          <p:cNvPr id="156695" name="Rectangle 32"/>
          <p:cNvSpPr>
            <a:spLocks noChangeArrowheads="1"/>
          </p:cNvSpPr>
          <p:nvPr/>
        </p:nvSpPr>
        <p:spPr bwMode="auto">
          <a:xfrm>
            <a:off x="6918325" y="3060700"/>
            <a:ext cx="96838" cy="1063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96" name="Line 33"/>
          <p:cNvSpPr>
            <a:spLocks noChangeShapeType="1"/>
          </p:cNvSpPr>
          <p:nvPr/>
        </p:nvSpPr>
        <p:spPr bwMode="auto">
          <a:xfrm>
            <a:off x="6511925" y="3114675"/>
            <a:ext cx="10255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97" name="Rectangle 34"/>
          <p:cNvSpPr>
            <a:spLocks noChangeArrowheads="1"/>
          </p:cNvSpPr>
          <p:nvPr/>
        </p:nvSpPr>
        <p:spPr bwMode="auto">
          <a:xfrm>
            <a:off x="458788" y="3292475"/>
            <a:ext cx="317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≥3.0</a:t>
            </a:r>
            <a:endParaRPr lang="en-US" sz="1400" dirty="0"/>
          </a:p>
        </p:txBody>
      </p:sp>
      <p:sp>
        <p:nvSpPr>
          <p:cNvPr id="156698" name="Rectangle 35"/>
          <p:cNvSpPr>
            <a:spLocks noChangeArrowheads="1"/>
          </p:cNvSpPr>
          <p:nvPr/>
        </p:nvSpPr>
        <p:spPr bwMode="auto">
          <a:xfrm>
            <a:off x="555625" y="3219450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6699" name="Rectangle 36"/>
          <p:cNvSpPr>
            <a:spLocks noChangeArrowheads="1"/>
          </p:cNvSpPr>
          <p:nvPr/>
        </p:nvSpPr>
        <p:spPr bwMode="auto">
          <a:xfrm>
            <a:off x="3302000" y="32924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186 </a:t>
            </a:r>
            <a:endParaRPr lang="en-US"/>
          </a:p>
        </p:txBody>
      </p:sp>
      <p:sp>
        <p:nvSpPr>
          <p:cNvPr id="156700" name="Rectangle 37"/>
          <p:cNvSpPr>
            <a:spLocks noChangeArrowheads="1"/>
          </p:cNvSpPr>
          <p:nvPr/>
        </p:nvSpPr>
        <p:spPr bwMode="auto">
          <a:xfrm>
            <a:off x="3708400" y="32924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6701" name="Rectangle 38"/>
          <p:cNvSpPr>
            <a:spLocks noChangeArrowheads="1"/>
          </p:cNvSpPr>
          <p:nvPr/>
        </p:nvSpPr>
        <p:spPr bwMode="auto">
          <a:xfrm>
            <a:off x="4662488" y="32924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259 </a:t>
            </a:r>
            <a:endParaRPr lang="en-US"/>
          </a:p>
        </p:txBody>
      </p:sp>
      <p:sp>
        <p:nvSpPr>
          <p:cNvPr id="156702" name="Rectangle 39"/>
          <p:cNvSpPr>
            <a:spLocks noChangeArrowheads="1"/>
          </p:cNvSpPr>
          <p:nvPr/>
        </p:nvSpPr>
        <p:spPr bwMode="auto">
          <a:xfrm>
            <a:off x="5057775" y="32924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/>
          </a:p>
        </p:txBody>
      </p:sp>
      <p:sp>
        <p:nvSpPr>
          <p:cNvPr id="156703" name="Rectangle 40"/>
          <p:cNvSpPr>
            <a:spLocks noChangeArrowheads="1"/>
          </p:cNvSpPr>
          <p:nvPr/>
        </p:nvSpPr>
        <p:spPr bwMode="auto">
          <a:xfrm>
            <a:off x="6661150" y="3365500"/>
            <a:ext cx="139700" cy="138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04" name="Line 41"/>
          <p:cNvSpPr>
            <a:spLocks noChangeShapeType="1"/>
          </p:cNvSpPr>
          <p:nvPr/>
        </p:nvSpPr>
        <p:spPr bwMode="auto">
          <a:xfrm>
            <a:off x="6416675" y="3429000"/>
            <a:ext cx="6826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05" name="Rectangle 42"/>
          <p:cNvSpPr>
            <a:spLocks noChangeArrowheads="1"/>
          </p:cNvSpPr>
          <p:nvPr/>
        </p:nvSpPr>
        <p:spPr bwMode="auto">
          <a:xfrm>
            <a:off x="458788" y="3875088"/>
            <a:ext cx="2409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56706" name="Rectangle 43"/>
          <p:cNvSpPr>
            <a:spLocks noChangeArrowheads="1"/>
          </p:cNvSpPr>
          <p:nvPr/>
        </p:nvSpPr>
        <p:spPr bwMode="auto">
          <a:xfrm>
            <a:off x="3302000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56707" name="Rectangle 44"/>
          <p:cNvSpPr>
            <a:spLocks noChangeArrowheads="1"/>
          </p:cNvSpPr>
          <p:nvPr/>
        </p:nvSpPr>
        <p:spPr bwMode="auto">
          <a:xfrm>
            <a:off x="3697288" y="3875088"/>
            <a:ext cx="690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56708" name="Rectangle 45"/>
          <p:cNvSpPr>
            <a:spLocks noChangeArrowheads="1"/>
          </p:cNvSpPr>
          <p:nvPr/>
        </p:nvSpPr>
        <p:spPr bwMode="auto">
          <a:xfrm>
            <a:off x="4662488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56709" name="Rectangle 46"/>
          <p:cNvSpPr>
            <a:spLocks noChangeArrowheads="1"/>
          </p:cNvSpPr>
          <p:nvPr/>
        </p:nvSpPr>
        <p:spPr bwMode="auto">
          <a:xfrm>
            <a:off x="5048250" y="38750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56710" name="Rectangle 47"/>
          <p:cNvSpPr>
            <a:spLocks noChangeArrowheads="1"/>
          </p:cNvSpPr>
          <p:nvPr/>
        </p:nvSpPr>
        <p:spPr bwMode="auto">
          <a:xfrm>
            <a:off x="7753350" y="377348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56711" name="Rectangle 48"/>
          <p:cNvSpPr>
            <a:spLocks noChangeArrowheads="1"/>
          </p:cNvSpPr>
          <p:nvPr/>
        </p:nvSpPr>
        <p:spPr bwMode="auto">
          <a:xfrm>
            <a:off x="7993063" y="3963988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56712" name="Freeform 50"/>
          <p:cNvSpPr>
            <a:spLocks/>
          </p:cNvSpPr>
          <p:nvPr/>
        </p:nvSpPr>
        <p:spPr bwMode="auto">
          <a:xfrm>
            <a:off x="6769100" y="3906838"/>
            <a:ext cx="481013" cy="211137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3" name="Line 51"/>
          <p:cNvSpPr>
            <a:spLocks noChangeShapeType="1"/>
          </p:cNvSpPr>
          <p:nvPr/>
        </p:nvSpPr>
        <p:spPr bwMode="auto">
          <a:xfrm>
            <a:off x="7410450" y="2062163"/>
            <a:ext cx="1588" cy="25908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4" name="Line 52"/>
          <p:cNvSpPr>
            <a:spLocks noChangeShapeType="1"/>
          </p:cNvSpPr>
          <p:nvPr/>
        </p:nvSpPr>
        <p:spPr bwMode="auto">
          <a:xfrm>
            <a:off x="6416675" y="47196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5" name="Line 53"/>
          <p:cNvSpPr>
            <a:spLocks noChangeShapeType="1"/>
          </p:cNvSpPr>
          <p:nvPr/>
        </p:nvSpPr>
        <p:spPr bwMode="auto">
          <a:xfrm flipV="1">
            <a:off x="74104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6" name="Line 54"/>
          <p:cNvSpPr>
            <a:spLocks noChangeShapeType="1"/>
          </p:cNvSpPr>
          <p:nvPr/>
        </p:nvSpPr>
        <p:spPr bwMode="auto">
          <a:xfrm flipV="1">
            <a:off x="765492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7" name="Line 55"/>
          <p:cNvSpPr>
            <a:spLocks noChangeShapeType="1"/>
          </p:cNvSpPr>
          <p:nvPr/>
        </p:nvSpPr>
        <p:spPr bwMode="auto">
          <a:xfrm flipV="1">
            <a:off x="7900988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8" name="Line 56"/>
          <p:cNvSpPr>
            <a:spLocks noChangeShapeType="1"/>
          </p:cNvSpPr>
          <p:nvPr/>
        </p:nvSpPr>
        <p:spPr bwMode="auto">
          <a:xfrm flipV="1">
            <a:off x="81470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9" name="Line 57"/>
          <p:cNvSpPr>
            <a:spLocks noChangeShapeType="1"/>
          </p:cNvSpPr>
          <p:nvPr/>
        </p:nvSpPr>
        <p:spPr bwMode="auto">
          <a:xfrm flipV="1">
            <a:off x="83931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0" name="Line 58"/>
          <p:cNvSpPr>
            <a:spLocks noChangeShapeType="1"/>
          </p:cNvSpPr>
          <p:nvPr/>
        </p:nvSpPr>
        <p:spPr bwMode="auto">
          <a:xfrm flipV="1">
            <a:off x="71532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1" name="Line 59"/>
          <p:cNvSpPr>
            <a:spLocks noChangeShapeType="1"/>
          </p:cNvSpPr>
          <p:nvPr/>
        </p:nvSpPr>
        <p:spPr bwMode="auto">
          <a:xfrm flipV="1">
            <a:off x="69072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2" name="Line 60"/>
          <p:cNvSpPr>
            <a:spLocks noChangeShapeType="1"/>
          </p:cNvSpPr>
          <p:nvPr/>
        </p:nvSpPr>
        <p:spPr bwMode="auto">
          <a:xfrm flipV="1">
            <a:off x="66611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3" name="Line 61"/>
          <p:cNvSpPr>
            <a:spLocks noChangeShapeType="1"/>
          </p:cNvSpPr>
          <p:nvPr/>
        </p:nvSpPr>
        <p:spPr bwMode="auto">
          <a:xfrm flipV="1">
            <a:off x="64166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4" name="Rectangle 62"/>
          <p:cNvSpPr>
            <a:spLocks noChangeArrowheads="1"/>
          </p:cNvSpPr>
          <p:nvPr/>
        </p:nvSpPr>
        <p:spPr bwMode="auto">
          <a:xfrm>
            <a:off x="727075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6725" name="Rectangle 63"/>
          <p:cNvSpPr>
            <a:spLocks noChangeArrowheads="1"/>
          </p:cNvSpPr>
          <p:nvPr/>
        </p:nvSpPr>
        <p:spPr bwMode="auto">
          <a:xfrm>
            <a:off x="77628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6726" name="Rectangle 64"/>
          <p:cNvSpPr>
            <a:spLocks noChangeArrowheads="1"/>
          </p:cNvSpPr>
          <p:nvPr/>
        </p:nvSpPr>
        <p:spPr bwMode="auto">
          <a:xfrm>
            <a:off x="8253413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6727" name="Rectangle 65"/>
          <p:cNvSpPr>
            <a:spLocks noChangeArrowheads="1"/>
          </p:cNvSpPr>
          <p:nvPr/>
        </p:nvSpPr>
        <p:spPr bwMode="auto">
          <a:xfrm>
            <a:off x="676910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6728" name="Rectangle 66"/>
          <p:cNvSpPr>
            <a:spLocks noChangeArrowheads="1"/>
          </p:cNvSpPr>
          <p:nvPr/>
        </p:nvSpPr>
        <p:spPr bwMode="auto">
          <a:xfrm>
            <a:off x="62769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6729" name="Line 112"/>
          <p:cNvSpPr>
            <a:spLocks noChangeShapeType="1"/>
          </p:cNvSpPr>
          <p:nvPr/>
        </p:nvSpPr>
        <p:spPr bwMode="auto">
          <a:xfrm>
            <a:off x="6997700" y="2565400"/>
            <a:ext cx="12700" cy="2151063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30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SHARP: Major Atherosclerotic Events</a:t>
            </a:r>
            <a:br>
              <a:rPr lang="en-US" sz="3600" smtClean="0"/>
            </a:br>
            <a:r>
              <a:rPr lang="en-US" sz="3600" smtClean="0"/>
              <a:t>by presenting LDL cholesterol</a:t>
            </a:r>
            <a:endParaRPr lang="en-GB" sz="3600" smtClean="0"/>
          </a:p>
        </p:txBody>
      </p:sp>
      <p:sp>
        <p:nvSpPr>
          <p:cNvPr id="156731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11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trend: p=0.06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 compliance and change in LDL-C at study midpoint, by </a:t>
            </a:r>
            <a:r>
              <a:rPr lang="en-US" smtClean="0"/>
              <a:t>presenting </a:t>
            </a:r>
            <a:r>
              <a:rPr lang="en-GB" smtClean="0"/>
              <a:t>LDL-C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19088" y="1689100"/>
          <a:ext cx="8505825" cy="3700780"/>
        </p:xfrm>
        <a:graphic>
          <a:graphicData uri="http://schemas.openxmlformats.org/drawingml/2006/table">
            <a:tbl>
              <a:tblPr/>
              <a:tblGrid>
                <a:gridCol w="1844675"/>
                <a:gridCol w="879475"/>
                <a:gridCol w="1147762"/>
                <a:gridCol w="1460500"/>
                <a:gridCol w="827088"/>
                <a:gridCol w="1106487"/>
                <a:gridCol w="1239838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 cholesterol 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mmol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/L)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mmol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&lt; 2.5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0.12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0.63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≥2.5 &lt;3.0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-0.11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≥3.0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7"/>
          <p:cNvSpPr>
            <a:spLocks noChangeAspect="1" noChangeArrowheads="1" noTextEdit="1"/>
          </p:cNvSpPr>
          <p:nvPr/>
        </p:nvSpPr>
        <p:spPr bwMode="auto">
          <a:xfrm rot="5400000">
            <a:off x="3617119" y="-1750218"/>
            <a:ext cx="3386137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7" name="AutoShape 2"/>
          <p:cNvSpPr>
            <a:spLocks noChangeAspect="1" noChangeArrowheads="1"/>
          </p:cNvSpPr>
          <p:nvPr/>
        </p:nvSpPr>
        <p:spPr bwMode="auto">
          <a:xfrm>
            <a:off x="3443288" y="0"/>
            <a:ext cx="2257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8" name="AutoShape 5"/>
          <p:cNvSpPr>
            <a:spLocks noChangeAspect="1" noChangeArrowheads="1"/>
          </p:cNvSpPr>
          <p:nvPr/>
        </p:nvSpPr>
        <p:spPr bwMode="auto">
          <a:xfrm>
            <a:off x="3443288" y="0"/>
            <a:ext cx="2257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9" name="Title 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CTT: Previous lack of evidence for reduction in MVE risk in people with eGFR below 30 mL/min/1.73m</a:t>
            </a:r>
            <a:r>
              <a:rPr lang="en-GB" sz="3200" baseline="30000" smtClean="0"/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38113" y="2701925"/>
            <a:ext cx="8878887" cy="296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 rot="5400000" flipH="1" flipV="1">
            <a:off x="4861720" y="3891756"/>
            <a:ext cx="2881312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 rot="5400000" flipV="1">
            <a:off x="6092826" y="4275137"/>
            <a:ext cx="0" cy="20986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33" name="Rectangle 11"/>
          <p:cNvSpPr>
            <a:spLocks noChangeArrowheads="1"/>
          </p:cNvSpPr>
          <p:nvPr/>
        </p:nvSpPr>
        <p:spPr bwMode="auto">
          <a:xfrm>
            <a:off x="4987925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0.4</a:t>
            </a:r>
            <a:endParaRPr lang="en-US" sz="1000"/>
          </a:p>
        </p:txBody>
      </p:sp>
      <p:sp>
        <p:nvSpPr>
          <p:cNvPr id="77834" name="Rectangle 12"/>
          <p:cNvSpPr>
            <a:spLocks noChangeArrowheads="1"/>
          </p:cNvSpPr>
          <p:nvPr/>
        </p:nvSpPr>
        <p:spPr bwMode="auto">
          <a:xfrm>
            <a:off x="5395913" y="5516563"/>
            <a:ext cx="1762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0.6</a:t>
            </a:r>
            <a:endParaRPr lang="en-US" sz="1000"/>
          </a:p>
        </p:txBody>
      </p:sp>
      <p:sp>
        <p:nvSpPr>
          <p:cNvPr id="77835" name="Rectangle 13"/>
          <p:cNvSpPr>
            <a:spLocks noChangeArrowheads="1"/>
          </p:cNvSpPr>
          <p:nvPr/>
        </p:nvSpPr>
        <p:spPr bwMode="auto">
          <a:xfrm>
            <a:off x="5815013" y="5516563"/>
            <a:ext cx="1762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0.8</a:t>
            </a:r>
            <a:endParaRPr lang="en-US" sz="1000"/>
          </a:p>
        </p:txBody>
      </p:sp>
      <p:sp>
        <p:nvSpPr>
          <p:cNvPr id="77836" name="Rectangle 14"/>
          <p:cNvSpPr>
            <a:spLocks noChangeArrowheads="1"/>
          </p:cNvSpPr>
          <p:nvPr/>
        </p:nvSpPr>
        <p:spPr bwMode="auto">
          <a:xfrm>
            <a:off x="6280150" y="5514975"/>
            <a:ext cx="69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</a:t>
            </a:r>
            <a:endParaRPr lang="en-US" sz="1000"/>
          </a:p>
        </p:txBody>
      </p:sp>
      <p:sp>
        <p:nvSpPr>
          <p:cNvPr id="77837" name="Rectangle 15"/>
          <p:cNvSpPr>
            <a:spLocks noChangeArrowheads="1"/>
          </p:cNvSpPr>
          <p:nvPr/>
        </p:nvSpPr>
        <p:spPr bwMode="auto">
          <a:xfrm>
            <a:off x="6654800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1.2</a:t>
            </a:r>
            <a:endParaRPr lang="en-US" sz="1000"/>
          </a:p>
        </p:txBody>
      </p:sp>
      <p:sp>
        <p:nvSpPr>
          <p:cNvPr id="77838" name="Rectangle 16"/>
          <p:cNvSpPr>
            <a:spLocks noChangeArrowheads="1"/>
          </p:cNvSpPr>
          <p:nvPr/>
        </p:nvSpPr>
        <p:spPr bwMode="auto">
          <a:xfrm>
            <a:off x="7073900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1.4</a:t>
            </a:r>
            <a:endParaRPr lang="en-US" sz="1000"/>
          </a:p>
        </p:txBody>
      </p:sp>
      <p:sp>
        <p:nvSpPr>
          <p:cNvPr id="77839" name="Line 17"/>
          <p:cNvSpPr>
            <a:spLocks noChangeShapeType="1"/>
          </p:cNvSpPr>
          <p:nvPr/>
        </p:nvSpPr>
        <p:spPr bwMode="auto">
          <a:xfrm rot="5400000">
            <a:off x="50339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0" name="Line 18"/>
          <p:cNvSpPr>
            <a:spLocks noChangeShapeType="1"/>
          </p:cNvSpPr>
          <p:nvPr/>
        </p:nvSpPr>
        <p:spPr bwMode="auto">
          <a:xfrm rot="5400000">
            <a:off x="5250656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1" name="Line 19"/>
          <p:cNvSpPr>
            <a:spLocks noChangeShapeType="1"/>
          </p:cNvSpPr>
          <p:nvPr/>
        </p:nvSpPr>
        <p:spPr bwMode="auto">
          <a:xfrm rot="5400000">
            <a:off x="54530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2" name="Line 20"/>
          <p:cNvSpPr>
            <a:spLocks noChangeShapeType="1"/>
          </p:cNvSpPr>
          <p:nvPr/>
        </p:nvSpPr>
        <p:spPr bwMode="auto">
          <a:xfrm rot="5400000">
            <a:off x="5669756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3" name="Line 21"/>
          <p:cNvSpPr>
            <a:spLocks noChangeShapeType="1"/>
          </p:cNvSpPr>
          <p:nvPr/>
        </p:nvSpPr>
        <p:spPr bwMode="auto">
          <a:xfrm rot="5400000">
            <a:off x="58721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4" name="Line 22"/>
          <p:cNvSpPr>
            <a:spLocks noChangeShapeType="1"/>
          </p:cNvSpPr>
          <p:nvPr/>
        </p:nvSpPr>
        <p:spPr bwMode="auto">
          <a:xfrm rot="5400000">
            <a:off x="6091237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5" name="Line 23"/>
          <p:cNvSpPr>
            <a:spLocks noChangeShapeType="1"/>
          </p:cNvSpPr>
          <p:nvPr/>
        </p:nvSpPr>
        <p:spPr bwMode="auto">
          <a:xfrm rot="5400000">
            <a:off x="6293644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6" name="Line 24"/>
          <p:cNvSpPr>
            <a:spLocks noChangeShapeType="1"/>
          </p:cNvSpPr>
          <p:nvPr/>
        </p:nvSpPr>
        <p:spPr bwMode="auto">
          <a:xfrm rot="5400000">
            <a:off x="6496050" y="5332413"/>
            <a:ext cx="17463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7" name="Line 25"/>
          <p:cNvSpPr>
            <a:spLocks noChangeShapeType="1"/>
          </p:cNvSpPr>
          <p:nvPr/>
        </p:nvSpPr>
        <p:spPr bwMode="auto">
          <a:xfrm rot="5400000">
            <a:off x="6712744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8" name="Line 26"/>
          <p:cNvSpPr>
            <a:spLocks noChangeShapeType="1"/>
          </p:cNvSpPr>
          <p:nvPr/>
        </p:nvSpPr>
        <p:spPr bwMode="auto">
          <a:xfrm rot="5400000">
            <a:off x="6917531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9" name="Line 27"/>
          <p:cNvSpPr>
            <a:spLocks noChangeShapeType="1"/>
          </p:cNvSpPr>
          <p:nvPr/>
        </p:nvSpPr>
        <p:spPr bwMode="auto">
          <a:xfrm rot="5400000">
            <a:off x="7134225" y="5332413"/>
            <a:ext cx="17463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0" name="Line 28"/>
          <p:cNvSpPr>
            <a:spLocks noChangeShapeType="1"/>
          </p:cNvSpPr>
          <p:nvPr/>
        </p:nvSpPr>
        <p:spPr bwMode="auto">
          <a:xfrm rot="5400000">
            <a:off x="5017294" y="5349081"/>
            <a:ext cx="50800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1" name="Line 29"/>
          <p:cNvSpPr>
            <a:spLocks noChangeShapeType="1"/>
          </p:cNvSpPr>
          <p:nvPr/>
        </p:nvSpPr>
        <p:spPr bwMode="auto">
          <a:xfrm rot="5400000">
            <a:off x="5438775" y="5346700"/>
            <a:ext cx="46038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2" name="Line 30"/>
          <p:cNvSpPr>
            <a:spLocks noChangeShapeType="1"/>
          </p:cNvSpPr>
          <p:nvPr/>
        </p:nvSpPr>
        <p:spPr bwMode="auto">
          <a:xfrm rot="5400000">
            <a:off x="5857875" y="5346700"/>
            <a:ext cx="46038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3" name="Line 31"/>
          <p:cNvSpPr>
            <a:spLocks noChangeShapeType="1"/>
          </p:cNvSpPr>
          <p:nvPr/>
        </p:nvSpPr>
        <p:spPr bwMode="auto">
          <a:xfrm rot="5400000">
            <a:off x="6279357" y="5345906"/>
            <a:ext cx="46038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4" name="Line 32"/>
          <p:cNvSpPr>
            <a:spLocks noChangeShapeType="1"/>
          </p:cNvSpPr>
          <p:nvPr/>
        </p:nvSpPr>
        <p:spPr bwMode="auto">
          <a:xfrm rot="5400000">
            <a:off x="6698457" y="5345906"/>
            <a:ext cx="46038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5" name="Line 33"/>
          <p:cNvSpPr>
            <a:spLocks noChangeShapeType="1"/>
          </p:cNvSpPr>
          <p:nvPr/>
        </p:nvSpPr>
        <p:spPr bwMode="auto">
          <a:xfrm rot="5400000">
            <a:off x="7119938" y="5346700"/>
            <a:ext cx="46038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6" name="Rectangle 34"/>
          <p:cNvSpPr>
            <a:spLocks noChangeArrowheads="1"/>
          </p:cNvSpPr>
          <p:nvPr/>
        </p:nvSpPr>
        <p:spPr bwMode="auto">
          <a:xfrm>
            <a:off x="3122613" y="1519238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No. of events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7" name="Rectangle 35"/>
          <p:cNvSpPr>
            <a:spLocks noChangeArrowheads="1"/>
          </p:cNvSpPr>
          <p:nvPr/>
        </p:nvSpPr>
        <p:spPr bwMode="auto">
          <a:xfrm>
            <a:off x="2738438" y="1852613"/>
            <a:ext cx="55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Statin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8" name="Rectangle 36"/>
          <p:cNvSpPr>
            <a:spLocks noChangeArrowheads="1"/>
          </p:cNvSpPr>
          <p:nvPr/>
        </p:nvSpPr>
        <p:spPr bwMode="auto">
          <a:xfrm>
            <a:off x="4071938" y="1852613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Control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9" name="Rectangle 38"/>
          <p:cNvSpPr>
            <a:spLocks noChangeArrowheads="1"/>
          </p:cNvSpPr>
          <p:nvPr/>
        </p:nvSpPr>
        <p:spPr bwMode="auto">
          <a:xfrm>
            <a:off x="7377113" y="1838325"/>
            <a:ext cx="154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Relative risk (CI)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60" name="Rectangle 39"/>
          <p:cNvSpPr>
            <a:spLocks noChangeArrowheads="1"/>
          </p:cNvSpPr>
          <p:nvPr/>
        </p:nvSpPr>
        <p:spPr bwMode="auto">
          <a:xfrm>
            <a:off x="5091113" y="5776913"/>
            <a:ext cx="784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>
                <a:latin typeface="Nimbus Sans L"/>
              </a:rPr>
              <a:t>Statin/more</a:t>
            </a:r>
          </a:p>
          <a:p>
            <a:pPr algn="ctr"/>
            <a:r>
              <a:rPr lang="en-US" sz="1200">
                <a:latin typeface="Nimbus Sans L"/>
              </a:rPr>
              <a:t>better</a:t>
            </a:r>
            <a:endParaRPr lang="en-US" sz="1200"/>
          </a:p>
        </p:txBody>
      </p:sp>
      <p:sp>
        <p:nvSpPr>
          <p:cNvPr id="77861" name="Rectangle 40"/>
          <p:cNvSpPr>
            <a:spLocks noChangeArrowheads="1"/>
          </p:cNvSpPr>
          <p:nvPr/>
        </p:nvSpPr>
        <p:spPr bwMode="auto">
          <a:xfrm>
            <a:off x="6337300" y="5775325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>
                <a:latin typeface="Nimbus Sans L"/>
              </a:rPr>
              <a:t>Control/less</a:t>
            </a:r>
          </a:p>
          <a:p>
            <a:pPr algn="ctr"/>
            <a:r>
              <a:rPr lang="en-US" sz="1200">
                <a:latin typeface="Nimbus Sans L"/>
              </a:rPr>
              <a:t>better</a:t>
            </a:r>
            <a:endParaRPr lang="en-US" sz="1200"/>
          </a:p>
        </p:txBody>
      </p:sp>
      <p:sp>
        <p:nvSpPr>
          <p:cNvPr id="77862" name="Line 41"/>
          <p:cNvSpPr>
            <a:spLocks noChangeShapeType="1"/>
          </p:cNvSpPr>
          <p:nvPr/>
        </p:nvSpPr>
        <p:spPr bwMode="auto">
          <a:xfrm rot="5400000" flipV="1">
            <a:off x="4558507" y="-2182019"/>
            <a:ext cx="1588" cy="86772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63" name="Rectangle 42"/>
          <p:cNvSpPr>
            <a:spLocks noChangeArrowheads="1"/>
          </p:cNvSpPr>
          <p:nvPr/>
        </p:nvSpPr>
        <p:spPr bwMode="auto">
          <a:xfrm>
            <a:off x="331788" y="1635125"/>
            <a:ext cx="1582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Estimated GFR</a:t>
            </a:r>
          </a:p>
          <a:p>
            <a:r>
              <a:rPr lang="en-US" sz="1600" b="1">
                <a:latin typeface="Nimbus Sans L"/>
              </a:rPr>
              <a:t>(mL/min/1.73m</a:t>
            </a:r>
            <a:r>
              <a:rPr lang="en-US" sz="1600" b="1" baseline="30000">
                <a:latin typeface="Nimbus Sans L"/>
              </a:rPr>
              <a:t>2</a:t>
            </a:r>
            <a:r>
              <a:rPr lang="en-US" sz="1600" b="1">
                <a:latin typeface="Nimbus Sans L"/>
              </a:rPr>
              <a:t>)</a:t>
            </a:r>
            <a:endParaRPr lang="en-US" sz="1600"/>
          </a:p>
        </p:txBody>
      </p:sp>
      <p:sp>
        <p:nvSpPr>
          <p:cNvPr id="77864" name="Rectangle 45"/>
          <p:cNvSpPr>
            <a:spLocks noChangeArrowheads="1"/>
          </p:cNvSpPr>
          <p:nvPr/>
        </p:nvSpPr>
        <p:spPr bwMode="auto">
          <a:xfrm>
            <a:off x="374650" y="27320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 &lt; 30</a:t>
            </a:r>
            <a:endParaRPr lang="en-US" sz="1600"/>
          </a:p>
        </p:txBody>
      </p:sp>
      <p:sp>
        <p:nvSpPr>
          <p:cNvPr id="77865" name="Rectangle 46"/>
          <p:cNvSpPr>
            <a:spLocks noChangeArrowheads="1"/>
          </p:cNvSpPr>
          <p:nvPr/>
        </p:nvSpPr>
        <p:spPr bwMode="auto">
          <a:xfrm>
            <a:off x="433388" y="3119438"/>
            <a:ext cx="803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30 &lt; 45</a:t>
            </a:r>
            <a:endParaRPr lang="en-US" sz="1600"/>
          </a:p>
        </p:txBody>
      </p:sp>
      <p:sp>
        <p:nvSpPr>
          <p:cNvPr id="77866" name="Rectangle 49"/>
          <p:cNvSpPr>
            <a:spLocks noChangeArrowheads="1"/>
          </p:cNvSpPr>
          <p:nvPr/>
        </p:nvSpPr>
        <p:spPr bwMode="auto">
          <a:xfrm>
            <a:off x="433388" y="3509963"/>
            <a:ext cx="803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45 &lt; 60</a:t>
            </a:r>
            <a:endParaRPr lang="en-US" sz="1600"/>
          </a:p>
        </p:txBody>
      </p:sp>
      <p:sp>
        <p:nvSpPr>
          <p:cNvPr id="77867" name="Rectangle 52"/>
          <p:cNvSpPr>
            <a:spLocks noChangeArrowheads="1"/>
          </p:cNvSpPr>
          <p:nvPr/>
        </p:nvSpPr>
        <p:spPr bwMode="auto">
          <a:xfrm>
            <a:off x="433388" y="3943350"/>
            <a:ext cx="8032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60 &lt; 90</a:t>
            </a:r>
            <a:endParaRPr lang="en-US" sz="1600"/>
          </a:p>
        </p:txBody>
      </p:sp>
      <p:sp>
        <p:nvSpPr>
          <p:cNvPr id="77868" name="Rectangle 55"/>
          <p:cNvSpPr>
            <a:spLocks noChangeArrowheads="1"/>
          </p:cNvSpPr>
          <p:nvPr/>
        </p:nvSpPr>
        <p:spPr bwMode="auto">
          <a:xfrm>
            <a:off x="433388" y="4351338"/>
            <a:ext cx="3397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90</a:t>
            </a:r>
            <a:endParaRPr lang="en-US" sz="1600"/>
          </a:p>
        </p:txBody>
      </p:sp>
      <p:sp>
        <p:nvSpPr>
          <p:cNvPr id="77869" name="Rectangle 57"/>
          <p:cNvSpPr>
            <a:spLocks noChangeArrowheads="1"/>
          </p:cNvSpPr>
          <p:nvPr/>
        </p:nvSpPr>
        <p:spPr bwMode="auto">
          <a:xfrm>
            <a:off x="374650" y="4849813"/>
            <a:ext cx="474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Total</a:t>
            </a:r>
            <a:endParaRPr lang="en-US" sz="1600"/>
          </a:p>
        </p:txBody>
      </p:sp>
      <p:sp>
        <p:nvSpPr>
          <p:cNvPr id="77870" name="Rectangle 59"/>
          <p:cNvSpPr>
            <a:spLocks noChangeArrowheads="1"/>
          </p:cNvSpPr>
          <p:nvPr/>
        </p:nvSpPr>
        <p:spPr bwMode="auto">
          <a:xfrm>
            <a:off x="2686050" y="2719388"/>
            <a:ext cx="890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46 (4.8%)</a:t>
            </a:r>
            <a:endParaRPr lang="en-US" sz="1600"/>
          </a:p>
        </p:txBody>
      </p:sp>
      <p:sp>
        <p:nvSpPr>
          <p:cNvPr id="77871" name="Rectangle 60"/>
          <p:cNvSpPr>
            <a:spLocks noChangeArrowheads="1"/>
          </p:cNvSpPr>
          <p:nvPr/>
        </p:nvSpPr>
        <p:spPr bwMode="auto">
          <a:xfrm>
            <a:off x="2570163" y="3114675"/>
            <a:ext cx="1006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313 (4.7%)</a:t>
            </a:r>
            <a:endParaRPr lang="en-US" sz="1600"/>
          </a:p>
        </p:txBody>
      </p:sp>
      <p:sp>
        <p:nvSpPr>
          <p:cNvPr id="77872" name="Rectangle 61"/>
          <p:cNvSpPr>
            <a:spLocks noChangeArrowheads="1"/>
          </p:cNvSpPr>
          <p:nvPr/>
        </p:nvSpPr>
        <p:spPr bwMode="auto">
          <a:xfrm>
            <a:off x="2473325" y="3524250"/>
            <a:ext cx="1103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1154 (3.9%)</a:t>
            </a:r>
            <a:endParaRPr lang="en-US" sz="1600"/>
          </a:p>
        </p:txBody>
      </p:sp>
      <p:sp>
        <p:nvSpPr>
          <p:cNvPr id="77873" name="Rectangle 62"/>
          <p:cNvSpPr>
            <a:spLocks noChangeArrowheads="1"/>
          </p:cNvSpPr>
          <p:nvPr/>
        </p:nvSpPr>
        <p:spPr bwMode="auto">
          <a:xfrm>
            <a:off x="2457450" y="3957638"/>
            <a:ext cx="1119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3416 (3.2%)</a:t>
            </a:r>
            <a:endParaRPr lang="en-US" sz="1600"/>
          </a:p>
        </p:txBody>
      </p:sp>
      <p:sp>
        <p:nvSpPr>
          <p:cNvPr id="77874" name="Rectangle 63"/>
          <p:cNvSpPr>
            <a:spLocks noChangeArrowheads="1"/>
          </p:cNvSpPr>
          <p:nvPr/>
        </p:nvSpPr>
        <p:spPr bwMode="auto">
          <a:xfrm>
            <a:off x="2570163" y="4351338"/>
            <a:ext cx="1006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671 (2.9%)</a:t>
            </a:r>
            <a:endParaRPr lang="en-US" sz="1600"/>
          </a:p>
        </p:txBody>
      </p:sp>
      <p:sp>
        <p:nvSpPr>
          <p:cNvPr id="77875" name="Rectangle 64"/>
          <p:cNvSpPr>
            <a:spLocks noChangeArrowheads="1"/>
          </p:cNvSpPr>
          <p:nvPr/>
        </p:nvSpPr>
        <p:spPr bwMode="auto">
          <a:xfrm>
            <a:off x="2457450" y="4835525"/>
            <a:ext cx="1119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5802 (3.1%)</a:t>
            </a:r>
            <a:endParaRPr lang="en-US" sz="1600"/>
          </a:p>
        </p:txBody>
      </p:sp>
      <p:grpSp>
        <p:nvGrpSpPr>
          <p:cNvPr id="77876" name="Group 90"/>
          <p:cNvGrpSpPr>
            <a:grpSpLocks/>
          </p:cNvGrpSpPr>
          <p:nvPr/>
        </p:nvGrpSpPr>
        <p:grpSpPr bwMode="auto">
          <a:xfrm>
            <a:off x="3863975" y="2719388"/>
            <a:ext cx="1119188" cy="2362200"/>
            <a:chOff x="3863975" y="2719388"/>
            <a:chExt cx="1119188" cy="2362200"/>
          </a:xfrm>
        </p:grpSpPr>
        <p:sp>
          <p:nvSpPr>
            <p:cNvPr id="77908" name="Rectangle 65"/>
            <p:cNvSpPr>
              <a:spLocks noChangeArrowheads="1"/>
            </p:cNvSpPr>
            <p:nvPr/>
          </p:nvSpPr>
          <p:spPr bwMode="auto">
            <a:xfrm>
              <a:off x="4092575" y="2719388"/>
              <a:ext cx="8905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43 (6.1%)</a:t>
              </a:r>
              <a:endParaRPr lang="en-US" sz="1600"/>
            </a:p>
          </p:txBody>
        </p:sp>
        <p:sp>
          <p:nvSpPr>
            <p:cNvPr id="77909" name="Rectangle 66"/>
            <p:cNvSpPr>
              <a:spLocks noChangeArrowheads="1"/>
            </p:cNvSpPr>
            <p:nvPr/>
          </p:nvSpPr>
          <p:spPr bwMode="auto">
            <a:xfrm>
              <a:off x="3978275" y="3114675"/>
              <a:ext cx="10048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393 (6.0%)</a:t>
              </a:r>
              <a:endParaRPr lang="en-US" sz="1600"/>
            </a:p>
          </p:txBody>
        </p:sp>
        <p:sp>
          <p:nvSpPr>
            <p:cNvPr id="77910" name="Rectangle 67"/>
            <p:cNvSpPr>
              <a:spLocks noChangeArrowheads="1"/>
            </p:cNvSpPr>
            <p:nvPr/>
          </p:nvSpPr>
          <p:spPr bwMode="auto">
            <a:xfrm>
              <a:off x="3863975" y="3524250"/>
              <a:ext cx="11191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1480 (5.1%)</a:t>
              </a:r>
              <a:endParaRPr lang="en-US" sz="1600"/>
            </a:p>
          </p:txBody>
        </p:sp>
        <p:sp>
          <p:nvSpPr>
            <p:cNvPr id="77911" name="Rectangle 68"/>
            <p:cNvSpPr>
              <a:spLocks noChangeArrowheads="1"/>
            </p:cNvSpPr>
            <p:nvPr/>
          </p:nvSpPr>
          <p:spPr bwMode="auto">
            <a:xfrm>
              <a:off x="3863975" y="3957638"/>
              <a:ext cx="11191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4244 (4.1%)</a:t>
              </a:r>
              <a:endParaRPr lang="en-US" sz="1600"/>
            </a:p>
          </p:txBody>
        </p:sp>
        <p:sp>
          <p:nvSpPr>
            <p:cNvPr id="77912" name="Rectangle 69"/>
            <p:cNvSpPr>
              <a:spLocks noChangeArrowheads="1"/>
            </p:cNvSpPr>
            <p:nvPr/>
          </p:nvSpPr>
          <p:spPr bwMode="auto">
            <a:xfrm>
              <a:off x="3978275" y="4351338"/>
              <a:ext cx="10048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915 (4.1%)</a:t>
              </a:r>
              <a:endParaRPr lang="en-US" sz="1600"/>
            </a:p>
          </p:txBody>
        </p:sp>
        <p:sp>
          <p:nvSpPr>
            <p:cNvPr id="77913" name="Rectangle 70"/>
            <p:cNvSpPr>
              <a:spLocks noChangeArrowheads="1"/>
            </p:cNvSpPr>
            <p:nvPr/>
          </p:nvSpPr>
          <p:spPr bwMode="auto">
            <a:xfrm>
              <a:off x="3863975" y="4835525"/>
              <a:ext cx="11191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7344 (4.0%)</a:t>
              </a:r>
              <a:endParaRPr lang="en-US" sz="1600"/>
            </a:p>
          </p:txBody>
        </p:sp>
      </p:grpSp>
      <p:sp>
        <p:nvSpPr>
          <p:cNvPr id="77877" name="Rectangle 71"/>
          <p:cNvSpPr>
            <a:spLocks noChangeArrowheads="1"/>
          </p:cNvSpPr>
          <p:nvPr/>
        </p:nvSpPr>
        <p:spPr bwMode="auto">
          <a:xfrm rot="5400000">
            <a:off x="5918994" y="2842419"/>
            <a:ext cx="14287" cy="31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78" name="Rectangle 72"/>
          <p:cNvSpPr>
            <a:spLocks noChangeArrowheads="1"/>
          </p:cNvSpPr>
          <p:nvPr/>
        </p:nvSpPr>
        <p:spPr bwMode="auto">
          <a:xfrm>
            <a:off x="7358063" y="2717800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0.82 (0.44 - 1.55)</a:t>
            </a:r>
            <a:endParaRPr lang="en-US" sz="1600"/>
          </a:p>
        </p:txBody>
      </p:sp>
      <p:sp>
        <p:nvSpPr>
          <p:cNvPr id="77879" name="Line 73"/>
          <p:cNvSpPr>
            <a:spLocks noChangeShapeType="1"/>
          </p:cNvSpPr>
          <p:nvPr/>
        </p:nvSpPr>
        <p:spPr bwMode="auto">
          <a:xfrm rot="5400000" flipV="1">
            <a:off x="6126957" y="1839118"/>
            <a:ext cx="0" cy="2024063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0" name="Freeform 74"/>
          <p:cNvSpPr>
            <a:spLocks/>
          </p:cNvSpPr>
          <p:nvPr/>
        </p:nvSpPr>
        <p:spPr bwMode="auto">
          <a:xfrm rot="5400000">
            <a:off x="7042943" y="2793207"/>
            <a:ext cx="100013" cy="101600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0 h 7"/>
              <a:gd name="T4" fmla="*/ 0 w 7"/>
              <a:gd name="T5" fmla="*/ 2147483647 h 7"/>
              <a:gd name="T6" fmla="*/ 0 60000 65536"/>
              <a:gd name="T7" fmla="*/ 0 60000 65536"/>
              <a:gd name="T8" fmla="*/ 0 60000 65536"/>
              <a:gd name="T9" fmla="*/ 0 w 7"/>
              <a:gd name="T10" fmla="*/ 0 h 7"/>
              <a:gd name="T11" fmla="*/ 7 w 7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7">
                <a:moveTo>
                  <a:pt x="7" y="7"/>
                </a:moveTo>
                <a:lnTo>
                  <a:pt x="4" y="0"/>
                </a:lnTo>
                <a:lnTo>
                  <a:pt x="0" y="7"/>
                </a:lnTo>
              </a:path>
            </a:pathLst>
          </a:custGeom>
          <a:noFill/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1" name="Rectangle 76"/>
          <p:cNvSpPr>
            <a:spLocks noChangeArrowheads="1"/>
          </p:cNvSpPr>
          <p:nvPr/>
        </p:nvSpPr>
        <p:spPr bwMode="auto">
          <a:xfrm rot="5400000">
            <a:off x="5810251" y="3230562"/>
            <a:ext cx="42862" cy="4286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2" name="Rectangle 77"/>
          <p:cNvSpPr>
            <a:spLocks noChangeArrowheads="1"/>
          </p:cNvSpPr>
          <p:nvPr/>
        </p:nvSpPr>
        <p:spPr bwMode="auto">
          <a:xfrm>
            <a:off x="7358063" y="3114675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0.77 (0.65 - 0.93)</a:t>
            </a:r>
            <a:endParaRPr lang="en-US" sz="1600"/>
          </a:p>
        </p:txBody>
      </p:sp>
      <p:sp>
        <p:nvSpPr>
          <p:cNvPr id="77883" name="Line 78"/>
          <p:cNvSpPr>
            <a:spLocks noChangeShapeType="1"/>
          </p:cNvSpPr>
          <p:nvPr/>
        </p:nvSpPr>
        <p:spPr bwMode="auto">
          <a:xfrm rot="5400000" flipV="1">
            <a:off x="5859463" y="2959100"/>
            <a:ext cx="0" cy="5873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4" name="Rectangle 79"/>
          <p:cNvSpPr>
            <a:spLocks noChangeArrowheads="1"/>
          </p:cNvSpPr>
          <p:nvPr/>
        </p:nvSpPr>
        <p:spPr bwMode="auto">
          <a:xfrm rot="5400000">
            <a:off x="5810250" y="3578225"/>
            <a:ext cx="88900" cy="889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5" name="Rectangle 80"/>
          <p:cNvSpPr>
            <a:spLocks noChangeArrowheads="1"/>
          </p:cNvSpPr>
          <p:nvPr/>
        </p:nvSpPr>
        <p:spPr bwMode="auto">
          <a:xfrm>
            <a:off x="7358063" y="3524250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0.79 (0.72 - 0.86)</a:t>
            </a:r>
            <a:endParaRPr lang="en-US" sz="1600"/>
          </a:p>
        </p:txBody>
      </p:sp>
      <p:sp>
        <p:nvSpPr>
          <p:cNvPr id="77886" name="Line 81"/>
          <p:cNvSpPr>
            <a:spLocks noChangeShapeType="1"/>
          </p:cNvSpPr>
          <p:nvPr/>
        </p:nvSpPr>
        <p:spPr bwMode="auto">
          <a:xfrm rot="5400000" flipH="1" flipV="1">
            <a:off x="5864225" y="3468688"/>
            <a:ext cx="0" cy="311150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7" name="Rectangle 82"/>
          <p:cNvSpPr>
            <a:spLocks noChangeArrowheads="1"/>
          </p:cNvSpPr>
          <p:nvPr/>
        </p:nvSpPr>
        <p:spPr bwMode="auto">
          <a:xfrm rot="5400000">
            <a:off x="5811044" y="3988594"/>
            <a:ext cx="158750" cy="1603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8" name="Rectangle 83"/>
          <p:cNvSpPr>
            <a:spLocks noChangeArrowheads="1"/>
          </p:cNvSpPr>
          <p:nvPr/>
        </p:nvSpPr>
        <p:spPr bwMode="auto">
          <a:xfrm>
            <a:off x="7358063" y="3957638"/>
            <a:ext cx="1577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0.80 (0.76 - 0.84)</a:t>
            </a:r>
            <a:endParaRPr lang="en-US" sz="1600"/>
          </a:p>
        </p:txBody>
      </p:sp>
      <p:sp>
        <p:nvSpPr>
          <p:cNvPr id="77889" name="Line 84"/>
          <p:cNvSpPr>
            <a:spLocks noChangeShapeType="1"/>
          </p:cNvSpPr>
          <p:nvPr/>
        </p:nvSpPr>
        <p:spPr bwMode="auto">
          <a:xfrm rot="5400000" flipV="1">
            <a:off x="5882482" y="3988594"/>
            <a:ext cx="1587" cy="17462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0" name="Rectangle 85"/>
          <p:cNvSpPr>
            <a:spLocks noChangeArrowheads="1"/>
          </p:cNvSpPr>
          <p:nvPr/>
        </p:nvSpPr>
        <p:spPr bwMode="auto">
          <a:xfrm rot="5400000">
            <a:off x="5702301" y="4424362"/>
            <a:ext cx="57150" cy="730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91" name="Rectangle 86"/>
          <p:cNvSpPr>
            <a:spLocks noChangeArrowheads="1"/>
          </p:cNvSpPr>
          <p:nvPr/>
        </p:nvSpPr>
        <p:spPr bwMode="auto">
          <a:xfrm>
            <a:off x="7358063" y="4351338"/>
            <a:ext cx="1577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0.73 (0.65 - 0.82)</a:t>
            </a:r>
            <a:endParaRPr lang="en-US" sz="1600"/>
          </a:p>
        </p:txBody>
      </p:sp>
      <p:sp>
        <p:nvSpPr>
          <p:cNvPr id="77892" name="Line 87"/>
          <p:cNvSpPr>
            <a:spLocks noChangeShapeType="1"/>
          </p:cNvSpPr>
          <p:nvPr/>
        </p:nvSpPr>
        <p:spPr bwMode="auto">
          <a:xfrm rot="5400000" flipH="1" flipV="1">
            <a:off x="5741988" y="4297363"/>
            <a:ext cx="1587" cy="32543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3" name="Rectangle 88"/>
          <p:cNvSpPr>
            <a:spLocks noChangeArrowheads="1"/>
          </p:cNvSpPr>
          <p:nvPr/>
        </p:nvSpPr>
        <p:spPr bwMode="auto">
          <a:xfrm>
            <a:off x="7358063" y="4835525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0.78 (0.76 - 0.81)</a:t>
            </a:r>
            <a:endParaRPr lang="en-US" sz="1600"/>
          </a:p>
        </p:txBody>
      </p:sp>
      <p:sp>
        <p:nvSpPr>
          <p:cNvPr id="77894" name="Freeform 89"/>
          <p:cNvSpPr>
            <a:spLocks/>
          </p:cNvSpPr>
          <p:nvPr/>
        </p:nvSpPr>
        <p:spPr bwMode="auto">
          <a:xfrm rot="5400000">
            <a:off x="5767387" y="4914901"/>
            <a:ext cx="174625" cy="88900"/>
          </a:xfrm>
          <a:custGeom>
            <a:avLst/>
            <a:gdLst>
              <a:gd name="T0" fmla="*/ 2147483647 w 73"/>
              <a:gd name="T1" fmla="*/ 2147483647 h 37"/>
              <a:gd name="T2" fmla="*/ 2147483647 w 73"/>
              <a:gd name="T3" fmla="*/ 2147483647 h 37"/>
              <a:gd name="T4" fmla="*/ 2147483647 w 73"/>
              <a:gd name="T5" fmla="*/ 0 h 37"/>
              <a:gd name="T6" fmla="*/ 0 w 73"/>
              <a:gd name="T7" fmla="*/ 2147483647 h 37"/>
              <a:gd name="T8" fmla="*/ 2147483647 w 73"/>
              <a:gd name="T9" fmla="*/ 2147483647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37"/>
              <a:gd name="T17" fmla="*/ 73 w 73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37">
                <a:moveTo>
                  <a:pt x="36" y="37"/>
                </a:moveTo>
                <a:lnTo>
                  <a:pt x="73" y="19"/>
                </a:lnTo>
                <a:lnTo>
                  <a:pt x="36" y="0"/>
                </a:lnTo>
                <a:lnTo>
                  <a:pt x="0" y="19"/>
                </a:lnTo>
                <a:lnTo>
                  <a:pt x="36" y="37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7895" name="Group 93"/>
          <p:cNvGrpSpPr>
            <a:grpSpLocks/>
          </p:cNvGrpSpPr>
          <p:nvPr/>
        </p:nvGrpSpPr>
        <p:grpSpPr bwMode="auto">
          <a:xfrm>
            <a:off x="371475" y="5472113"/>
            <a:ext cx="422275" cy="58737"/>
            <a:chOff x="371475" y="5475471"/>
            <a:chExt cx="422275" cy="58737"/>
          </a:xfrm>
        </p:grpSpPr>
        <p:sp>
          <p:nvSpPr>
            <p:cNvPr id="77906" name="Rectangle 91"/>
            <p:cNvSpPr>
              <a:spLocks noChangeArrowheads="1"/>
            </p:cNvSpPr>
            <p:nvPr/>
          </p:nvSpPr>
          <p:spPr bwMode="auto">
            <a:xfrm rot="5400000">
              <a:off x="553244" y="5468327"/>
              <a:ext cx="58737" cy="730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77907" name="Line 92"/>
            <p:cNvSpPr>
              <a:spLocks noChangeShapeType="1"/>
            </p:cNvSpPr>
            <p:nvPr/>
          </p:nvSpPr>
          <p:spPr bwMode="auto">
            <a:xfrm rot="5400000" flipV="1">
              <a:off x="581819" y="5293702"/>
              <a:ext cx="1587" cy="422275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7896" name="Rectangle 93"/>
          <p:cNvSpPr>
            <a:spLocks noChangeArrowheads="1"/>
          </p:cNvSpPr>
          <p:nvPr/>
        </p:nvSpPr>
        <p:spPr bwMode="auto">
          <a:xfrm>
            <a:off x="881063" y="5416550"/>
            <a:ext cx="571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99%   or</a:t>
            </a:r>
            <a:endParaRPr lang="en-US" sz="1200"/>
          </a:p>
        </p:txBody>
      </p:sp>
      <p:sp>
        <p:nvSpPr>
          <p:cNvPr id="77897" name="Freeform 95"/>
          <p:cNvSpPr>
            <a:spLocks/>
          </p:cNvSpPr>
          <p:nvPr/>
        </p:nvSpPr>
        <p:spPr bwMode="auto">
          <a:xfrm rot="5400000">
            <a:off x="1778000" y="5299076"/>
            <a:ext cx="115887" cy="404812"/>
          </a:xfrm>
          <a:custGeom>
            <a:avLst/>
            <a:gdLst>
              <a:gd name="T0" fmla="*/ 0 w 8"/>
              <a:gd name="T1" fmla="*/ 2147483647 h 28"/>
              <a:gd name="T2" fmla="*/ 2147483647 w 8"/>
              <a:gd name="T3" fmla="*/ 2147483647 h 28"/>
              <a:gd name="T4" fmla="*/ 2147483647 w 8"/>
              <a:gd name="T5" fmla="*/ 2147483647 h 28"/>
              <a:gd name="T6" fmla="*/ 2147483647 w 8"/>
              <a:gd name="T7" fmla="*/ 0 h 28"/>
              <a:gd name="T8" fmla="*/ 0 w 8"/>
              <a:gd name="T9" fmla="*/ 2147483647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"/>
              <a:gd name="T16" fmla="*/ 0 h 28"/>
              <a:gd name="T17" fmla="*/ 8 w 8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" h="28">
                <a:moveTo>
                  <a:pt x="0" y="14"/>
                </a:moveTo>
                <a:lnTo>
                  <a:pt x="4" y="28"/>
                </a:lnTo>
                <a:lnTo>
                  <a:pt x="8" y="14"/>
                </a:lnTo>
                <a:lnTo>
                  <a:pt x="4" y="0"/>
                </a:lnTo>
                <a:lnTo>
                  <a:pt x="0" y="14"/>
                </a:lnTo>
              </a:path>
            </a:pathLst>
          </a:custGeom>
          <a:noFill/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8" name="Line 96"/>
          <p:cNvSpPr>
            <a:spLocks noChangeShapeType="1"/>
          </p:cNvSpPr>
          <p:nvPr/>
        </p:nvSpPr>
        <p:spPr bwMode="auto">
          <a:xfrm rot="5400000" flipH="1">
            <a:off x="1777207" y="5499894"/>
            <a:ext cx="119062" cy="0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9" name="Rectangle 97"/>
          <p:cNvSpPr>
            <a:spLocks noChangeArrowheads="1"/>
          </p:cNvSpPr>
          <p:nvPr/>
        </p:nvSpPr>
        <p:spPr bwMode="auto">
          <a:xfrm>
            <a:off x="2128838" y="5416550"/>
            <a:ext cx="5032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95% CI</a:t>
            </a:r>
            <a:endParaRPr lang="en-US" sz="1200"/>
          </a:p>
        </p:txBody>
      </p:sp>
      <p:sp>
        <p:nvSpPr>
          <p:cNvPr id="77900" name="Rectangle 34"/>
          <p:cNvSpPr>
            <a:spLocks noChangeArrowheads="1"/>
          </p:cNvSpPr>
          <p:nvPr/>
        </p:nvSpPr>
        <p:spPr bwMode="auto">
          <a:xfrm>
            <a:off x="427038" y="5876925"/>
            <a:ext cx="35782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0.61 ; p=0.43</a:t>
            </a:r>
            <a:endParaRPr lang="en-US" sz="1600"/>
          </a:p>
          <a:p>
            <a:endParaRPr lang="en-US" sz="1200"/>
          </a:p>
        </p:txBody>
      </p:sp>
      <p:sp>
        <p:nvSpPr>
          <p:cNvPr id="77901" name="AutoShape 3"/>
          <p:cNvSpPr>
            <a:spLocks noChangeAspect="1" noChangeArrowheads="1"/>
          </p:cNvSpPr>
          <p:nvPr/>
        </p:nvSpPr>
        <p:spPr bwMode="auto">
          <a:xfrm>
            <a:off x="1143000" y="2300288"/>
            <a:ext cx="6858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2" name="Line 84"/>
          <p:cNvSpPr>
            <a:spLocks noChangeShapeType="1"/>
          </p:cNvSpPr>
          <p:nvPr/>
        </p:nvSpPr>
        <p:spPr bwMode="auto">
          <a:xfrm rot="5400000" flipV="1">
            <a:off x="5890419" y="3993356"/>
            <a:ext cx="0" cy="160338"/>
          </a:xfrm>
          <a:prstGeom prst="line">
            <a:avLst/>
          </a:prstGeom>
          <a:noFill/>
          <a:ln w="13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3" name="Freeform 90"/>
          <p:cNvSpPr>
            <a:spLocks/>
          </p:cNvSpPr>
          <p:nvPr/>
        </p:nvSpPr>
        <p:spPr bwMode="auto">
          <a:xfrm rot="5400000">
            <a:off x="5767387" y="4914901"/>
            <a:ext cx="174625" cy="88900"/>
          </a:xfrm>
          <a:custGeom>
            <a:avLst/>
            <a:gdLst>
              <a:gd name="T0" fmla="*/ 2147483647 w 12"/>
              <a:gd name="T1" fmla="*/ 2147483647 h 6"/>
              <a:gd name="T2" fmla="*/ 2147483647 w 12"/>
              <a:gd name="T3" fmla="*/ 2147483647 h 6"/>
              <a:gd name="T4" fmla="*/ 2147483647 w 12"/>
              <a:gd name="T5" fmla="*/ 0 h 6"/>
              <a:gd name="T6" fmla="*/ 0 w 12"/>
              <a:gd name="T7" fmla="*/ 2147483647 h 6"/>
              <a:gd name="T8" fmla="*/ 2147483647 w 12"/>
              <a:gd name="T9" fmla="*/ 2147483647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6"/>
              <a:gd name="T17" fmla="*/ 12 w 12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6">
                <a:moveTo>
                  <a:pt x="6" y="6"/>
                </a:moveTo>
                <a:lnTo>
                  <a:pt x="12" y="3"/>
                </a:lnTo>
                <a:lnTo>
                  <a:pt x="6" y="0"/>
                </a:lnTo>
                <a:lnTo>
                  <a:pt x="0" y="3"/>
                </a:lnTo>
                <a:lnTo>
                  <a:pt x="6" y="6"/>
                </a:lnTo>
              </a:path>
            </a:pathLst>
          </a:custGeom>
          <a:solidFill>
            <a:schemeClr val="bg1"/>
          </a:solidFill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4" name="Line 9"/>
          <p:cNvSpPr>
            <a:spLocks noChangeAspect="1" noChangeShapeType="1"/>
          </p:cNvSpPr>
          <p:nvPr/>
        </p:nvSpPr>
        <p:spPr bwMode="auto">
          <a:xfrm rot="5400000" flipH="1" flipV="1">
            <a:off x="4479132" y="3929856"/>
            <a:ext cx="2762250" cy="20637"/>
          </a:xfrm>
          <a:prstGeom prst="line">
            <a:avLst/>
          </a:prstGeom>
          <a:noFill/>
          <a:ln w="13" cmpd="dbl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5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"/>
          <p:cNvSpPr>
            <a:spLocks noChangeArrowheads="1"/>
          </p:cNvSpPr>
          <p:nvPr/>
        </p:nvSpPr>
        <p:spPr bwMode="auto">
          <a:xfrm>
            <a:off x="6577013" y="15335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58723" name="Rectangle 11"/>
          <p:cNvSpPr>
            <a:spLocks noChangeArrowheads="1"/>
          </p:cNvSpPr>
          <p:nvPr/>
        </p:nvSpPr>
        <p:spPr bwMode="auto">
          <a:xfrm>
            <a:off x="458788" y="1797050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58724" name="Rectangle 12"/>
          <p:cNvSpPr>
            <a:spLocks noChangeArrowheads="1"/>
          </p:cNvSpPr>
          <p:nvPr/>
        </p:nvSpPr>
        <p:spPr bwMode="auto">
          <a:xfrm>
            <a:off x="4748213" y="1533525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58725" name="Rectangle 13"/>
          <p:cNvSpPr>
            <a:spLocks noChangeArrowheads="1"/>
          </p:cNvSpPr>
          <p:nvPr/>
        </p:nvSpPr>
        <p:spPr bwMode="auto">
          <a:xfrm>
            <a:off x="3344863" y="1533525"/>
            <a:ext cx="992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58726" name="Rectangle 14"/>
          <p:cNvSpPr>
            <a:spLocks noChangeArrowheads="1"/>
          </p:cNvSpPr>
          <p:nvPr/>
        </p:nvSpPr>
        <p:spPr bwMode="auto">
          <a:xfrm>
            <a:off x="6426200" y="5076825"/>
            <a:ext cx="93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8727" name="Rectangle 15"/>
          <p:cNvSpPr>
            <a:spLocks noChangeArrowheads="1"/>
          </p:cNvSpPr>
          <p:nvPr/>
        </p:nvSpPr>
        <p:spPr bwMode="auto">
          <a:xfrm>
            <a:off x="7585075" y="5076825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8728" name="Rectangle 16"/>
          <p:cNvSpPr>
            <a:spLocks noChangeArrowheads="1"/>
          </p:cNvSpPr>
          <p:nvPr/>
        </p:nvSpPr>
        <p:spPr bwMode="auto">
          <a:xfrm>
            <a:off x="4705350" y="1825625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58729" name="Rectangle 17"/>
          <p:cNvSpPr>
            <a:spLocks noChangeArrowheads="1"/>
          </p:cNvSpPr>
          <p:nvPr/>
        </p:nvSpPr>
        <p:spPr bwMode="auto">
          <a:xfrm>
            <a:off x="3355975" y="1825625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58730" name="Rectangle 18"/>
          <p:cNvSpPr>
            <a:spLocks noChangeArrowheads="1"/>
          </p:cNvSpPr>
          <p:nvPr/>
        </p:nvSpPr>
        <p:spPr bwMode="auto">
          <a:xfrm>
            <a:off x="458788" y="2349500"/>
            <a:ext cx="19836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LDL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cholesterol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en-US" sz="1400" b="1" dirty="0" err="1" smtClean="0">
                <a:solidFill>
                  <a:srgbClr val="000000"/>
                </a:solidFill>
                <a:latin typeface="Calibri" pitchFamily="34" charset="0"/>
              </a:rPr>
              <a:t>mmol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</a:rPr>
              <a:t>/L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en-US" dirty="0"/>
          </a:p>
        </p:txBody>
      </p:sp>
      <p:sp>
        <p:nvSpPr>
          <p:cNvPr id="158731" name="Rectangle 19"/>
          <p:cNvSpPr>
            <a:spLocks noChangeArrowheads="1"/>
          </p:cNvSpPr>
          <p:nvPr/>
        </p:nvSpPr>
        <p:spPr bwMode="auto">
          <a:xfrm>
            <a:off x="458788" y="2662238"/>
            <a:ext cx="3574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&lt;2.5 </a:t>
            </a:r>
            <a:endParaRPr lang="en-US" dirty="0"/>
          </a:p>
        </p:txBody>
      </p:sp>
      <p:sp>
        <p:nvSpPr>
          <p:cNvPr id="158732" name="Rectangle 20"/>
          <p:cNvSpPr>
            <a:spLocks noChangeArrowheads="1"/>
          </p:cNvSpPr>
          <p:nvPr/>
        </p:nvSpPr>
        <p:spPr bwMode="auto">
          <a:xfrm>
            <a:off x="3302000" y="2662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202 </a:t>
            </a:r>
            <a:endParaRPr lang="en-US"/>
          </a:p>
        </p:txBody>
      </p:sp>
      <p:sp>
        <p:nvSpPr>
          <p:cNvPr id="158733" name="Rectangle 21"/>
          <p:cNvSpPr>
            <a:spLocks noChangeArrowheads="1"/>
          </p:cNvSpPr>
          <p:nvPr/>
        </p:nvSpPr>
        <p:spPr bwMode="auto">
          <a:xfrm>
            <a:off x="3708400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8734" name="Rectangle 22"/>
          <p:cNvSpPr>
            <a:spLocks noChangeArrowheads="1"/>
          </p:cNvSpPr>
          <p:nvPr/>
        </p:nvSpPr>
        <p:spPr bwMode="auto">
          <a:xfrm>
            <a:off x="4662488" y="26622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207 </a:t>
            </a:r>
            <a:endParaRPr lang="en-US"/>
          </a:p>
        </p:txBody>
      </p:sp>
      <p:sp>
        <p:nvSpPr>
          <p:cNvPr id="158735" name="Rectangle 23"/>
          <p:cNvSpPr>
            <a:spLocks noChangeArrowheads="1"/>
          </p:cNvSpPr>
          <p:nvPr/>
        </p:nvSpPr>
        <p:spPr bwMode="auto">
          <a:xfrm>
            <a:off x="5057775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(12.1%) </a:t>
            </a:r>
            <a:endParaRPr lang="en-US"/>
          </a:p>
        </p:txBody>
      </p:sp>
      <p:sp>
        <p:nvSpPr>
          <p:cNvPr id="158736" name="Rectangle 24"/>
          <p:cNvSpPr>
            <a:spLocks noChangeArrowheads="1"/>
          </p:cNvSpPr>
          <p:nvPr/>
        </p:nvSpPr>
        <p:spPr bwMode="auto">
          <a:xfrm>
            <a:off x="7142163" y="275748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37" name="Line 25"/>
          <p:cNvSpPr>
            <a:spLocks noChangeShapeType="1"/>
          </p:cNvSpPr>
          <p:nvPr/>
        </p:nvSpPr>
        <p:spPr bwMode="auto">
          <a:xfrm>
            <a:off x="6586538" y="2800350"/>
            <a:ext cx="141128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38" name="Rectangle 26"/>
          <p:cNvSpPr>
            <a:spLocks noChangeArrowheads="1"/>
          </p:cNvSpPr>
          <p:nvPr/>
        </p:nvSpPr>
        <p:spPr bwMode="auto">
          <a:xfrm>
            <a:off x="458788" y="2976563"/>
            <a:ext cx="8686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≥2.5 to &lt;3.0</a:t>
            </a:r>
            <a:endParaRPr lang="en-US" dirty="0"/>
          </a:p>
        </p:txBody>
      </p:sp>
      <p:sp>
        <p:nvSpPr>
          <p:cNvPr id="158739" name="Rectangle 27"/>
          <p:cNvSpPr>
            <a:spLocks noChangeArrowheads="1"/>
          </p:cNvSpPr>
          <p:nvPr/>
        </p:nvSpPr>
        <p:spPr bwMode="auto">
          <a:xfrm>
            <a:off x="555625" y="29051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8740" name="Rectangle 28"/>
          <p:cNvSpPr>
            <a:spLocks noChangeArrowheads="1"/>
          </p:cNvSpPr>
          <p:nvPr/>
        </p:nvSpPr>
        <p:spPr bwMode="auto">
          <a:xfrm>
            <a:off x="3302000" y="2976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58741" name="Rectangle 29"/>
          <p:cNvSpPr>
            <a:spLocks noChangeArrowheads="1"/>
          </p:cNvSpPr>
          <p:nvPr/>
        </p:nvSpPr>
        <p:spPr bwMode="auto">
          <a:xfrm>
            <a:off x="3708400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8742" name="Rectangle 30"/>
          <p:cNvSpPr>
            <a:spLocks noChangeArrowheads="1"/>
          </p:cNvSpPr>
          <p:nvPr/>
        </p:nvSpPr>
        <p:spPr bwMode="auto">
          <a:xfrm>
            <a:off x="4662488" y="2976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135 </a:t>
            </a:r>
            <a:endParaRPr lang="en-US"/>
          </a:p>
        </p:txBody>
      </p:sp>
      <p:sp>
        <p:nvSpPr>
          <p:cNvPr id="158743" name="Rectangle 31"/>
          <p:cNvSpPr>
            <a:spLocks noChangeArrowheads="1"/>
          </p:cNvSpPr>
          <p:nvPr/>
        </p:nvSpPr>
        <p:spPr bwMode="auto">
          <a:xfrm>
            <a:off x="5057775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/>
          </a:p>
        </p:txBody>
      </p:sp>
      <p:sp>
        <p:nvSpPr>
          <p:cNvPr id="158744" name="Rectangle 32"/>
          <p:cNvSpPr>
            <a:spLocks noChangeArrowheads="1"/>
          </p:cNvSpPr>
          <p:nvPr/>
        </p:nvSpPr>
        <p:spPr bwMode="auto">
          <a:xfrm>
            <a:off x="6854825" y="3071813"/>
            <a:ext cx="95250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5" name="Freeform 33"/>
          <p:cNvSpPr>
            <a:spLocks/>
          </p:cNvSpPr>
          <p:nvPr/>
        </p:nvSpPr>
        <p:spPr bwMode="auto">
          <a:xfrm>
            <a:off x="6416675" y="3082925"/>
            <a:ext cx="106363" cy="52388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20"/>
                </a:moveTo>
                <a:lnTo>
                  <a:pt x="67" y="0"/>
                </a:lnTo>
                <a:lnTo>
                  <a:pt x="67" y="33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6" name="Line 34"/>
          <p:cNvSpPr>
            <a:spLocks noChangeShapeType="1"/>
          </p:cNvSpPr>
          <p:nvPr/>
        </p:nvSpPr>
        <p:spPr bwMode="auto">
          <a:xfrm>
            <a:off x="6416675" y="3114675"/>
            <a:ext cx="11430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7" name="Rectangle 35"/>
          <p:cNvSpPr>
            <a:spLocks noChangeArrowheads="1"/>
          </p:cNvSpPr>
          <p:nvPr/>
        </p:nvSpPr>
        <p:spPr bwMode="auto">
          <a:xfrm>
            <a:off x="458788" y="3289300"/>
            <a:ext cx="317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≥3.0</a:t>
            </a:r>
            <a:endParaRPr lang="en-US" sz="1400" dirty="0"/>
          </a:p>
        </p:txBody>
      </p:sp>
      <p:sp>
        <p:nvSpPr>
          <p:cNvPr id="158748" name="Rectangle 36"/>
          <p:cNvSpPr>
            <a:spLocks noChangeArrowheads="1"/>
          </p:cNvSpPr>
          <p:nvPr/>
        </p:nvSpPr>
        <p:spPr bwMode="auto">
          <a:xfrm>
            <a:off x="555625" y="32607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8749" name="Rectangle 37"/>
          <p:cNvSpPr>
            <a:spLocks noChangeArrowheads="1"/>
          </p:cNvSpPr>
          <p:nvPr/>
        </p:nvSpPr>
        <p:spPr bwMode="auto">
          <a:xfrm>
            <a:off x="3302000" y="32893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186 </a:t>
            </a:r>
            <a:endParaRPr lang="en-US"/>
          </a:p>
        </p:txBody>
      </p:sp>
      <p:sp>
        <p:nvSpPr>
          <p:cNvPr id="158750" name="Rectangle 38"/>
          <p:cNvSpPr>
            <a:spLocks noChangeArrowheads="1"/>
          </p:cNvSpPr>
          <p:nvPr/>
        </p:nvSpPr>
        <p:spPr bwMode="auto">
          <a:xfrm>
            <a:off x="3708400" y="32893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8751" name="Rectangle 39"/>
          <p:cNvSpPr>
            <a:spLocks noChangeArrowheads="1"/>
          </p:cNvSpPr>
          <p:nvPr/>
        </p:nvSpPr>
        <p:spPr bwMode="auto">
          <a:xfrm>
            <a:off x="4662488" y="328930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259 </a:t>
            </a:r>
            <a:endParaRPr lang="en-US"/>
          </a:p>
        </p:txBody>
      </p:sp>
      <p:sp>
        <p:nvSpPr>
          <p:cNvPr id="158752" name="Rectangle 40"/>
          <p:cNvSpPr>
            <a:spLocks noChangeArrowheads="1"/>
          </p:cNvSpPr>
          <p:nvPr/>
        </p:nvSpPr>
        <p:spPr bwMode="auto">
          <a:xfrm>
            <a:off x="5057775" y="32893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/>
          </a:p>
        </p:txBody>
      </p:sp>
      <p:sp>
        <p:nvSpPr>
          <p:cNvPr id="158753" name="Rectangle 41"/>
          <p:cNvSpPr>
            <a:spLocks noChangeArrowheads="1"/>
          </p:cNvSpPr>
          <p:nvPr/>
        </p:nvSpPr>
        <p:spPr bwMode="auto">
          <a:xfrm>
            <a:off x="6694488" y="3352800"/>
            <a:ext cx="138112" cy="147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54" name="Line 42"/>
          <p:cNvSpPr>
            <a:spLocks noChangeShapeType="1"/>
          </p:cNvSpPr>
          <p:nvPr/>
        </p:nvSpPr>
        <p:spPr bwMode="auto">
          <a:xfrm>
            <a:off x="6469063" y="3425825"/>
            <a:ext cx="6413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55" name="Rectangle 43"/>
          <p:cNvSpPr>
            <a:spLocks noChangeArrowheads="1"/>
          </p:cNvSpPr>
          <p:nvPr/>
        </p:nvSpPr>
        <p:spPr bwMode="auto">
          <a:xfrm>
            <a:off x="458788" y="3875088"/>
            <a:ext cx="2409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58756" name="Rectangle 44"/>
          <p:cNvSpPr>
            <a:spLocks noChangeArrowheads="1"/>
          </p:cNvSpPr>
          <p:nvPr/>
        </p:nvSpPr>
        <p:spPr bwMode="auto">
          <a:xfrm>
            <a:off x="3302000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58757" name="Rectangle 45"/>
          <p:cNvSpPr>
            <a:spLocks noChangeArrowheads="1"/>
          </p:cNvSpPr>
          <p:nvPr/>
        </p:nvSpPr>
        <p:spPr bwMode="auto">
          <a:xfrm>
            <a:off x="3697288" y="3875088"/>
            <a:ext cx="690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58758" name="Rectangle 46"/>
          <p:cNvSpPr>
            <a:spLocks noChangeArrowheads="1"/>
          </p:cNvSpPr>
          <p:nvPr/>
        </p:nvSpPr>
        <p:spPr bwMode="auto">
          <a:xfrm>
            <a:off x="4662488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58759" name="Rectangle 47"/>
          <p:cNvSpPr>
            <a:spLocks noChangeArrowheads="1"/>
          </p:cNvSpPr>
          <p:nvPr/>
        </p:nvSpPr>
        <p:spPr bwMode="auto">
          <a:xfrm>
            <a:off x="5048250" y="38750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58760" name="Rectangle 48"/>
          <p:cNvSpPr>
            <a:spLocks noChangeArrowheads="1"/>
          </p:cNvSpPr>
          <p:nvPr/>
        </p:nvSpPr>
        <p:spPr bwMode="auto">
          <a:xfrm>
            <a:off x="7729538" y="37973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/>
          </a:p>
        </p:txBody>
      </p:sp>
      <p:sp>
        <p:nvSpPr>
          <p:cNvPr id="158761" name="Rectangle 49"/>
          <p:cNvSpPr>
            <a:spLocks noChangeArrowheads="1"/>
          </p:cNvSpPr>
          <p:nvPr/>
        </p:nvSpPr>
        <p:spPr bwMode="auto">
          <a:xfrm>
            <a:off x="7950200" y="3987800"/>
            <a:ext cx="730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/>
          </a:p>
        </p:txBody>
      </p:sp>
      <p:sp>
        <p:nvSpPr>
          <p:cNvPr id="158762" name="Freeform 51"/>
          <p:cNvSpPr>
            <a:spLocks/>
          </p:cNvSpPr>
          <p:nvPr/>
        </p:nvSpPr>
        <p:spPr bwMode="auto">
          <a:xfrm>
            <a:off x="6672263" y="3917950"/>
            <a:ext cx="544512" cy="179388"/>
          </a:xfrm>
          <a:custGeom>
            <a:avLst/>
            <a:gdLst>
              <a:gd name="T0" fmla="*/ 2147483647 w 343"/>
              <a:gd name="T1" fmla="*/ 0 h 113"/>
              <a:gd name="T2" fmla="*/ 2147483647 w 343"/>
              <a:gd name="T3" fmla="*/ 2147483647 h 113"/>
              <a:gd name="T4" fmla="*/ 2147483647 w 343"/>
              <a:gd name="T5" fmla="*/ 2147483647 h 113"/>
              <a:gd name="T6" fmla="*/ 0 w 343"/>
              <a:gd name="T7" fmla="*/ 2147483647 h 113"/>
              <a:gd name="T8" fmla="*/ 2147483647 w 343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3"/>
              <a:gd name="T17" fmla="*/ 343 w 343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3">
                <a:moveTo>
                  <a:pt x="162" y="0"/>
                </a:moveTo>
                <a:lnTo>
                  <a:pt x="343" y="59"/>
                </a:lnTo>
                <a:lnTo>
                  <a:pt x="162" y="113"/>
                </a:lnTo>
                <a:lnTo>
                  <a:pt x="0" y="59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3" name="Line 52"/>
          <p:cNvSpPr>
            <a:spLocks noChangeShapeType="1"/>
          </p:cNvSpPr>
          <p:nvPr/>
        </p:nvSpPr>
        <p:spPr bwMode="auto">
          <a:xfrm>
            <a:off x="7410450" y="2062163"/>
            <a:ext cx="1588" cy="25908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4" name="Line 53"/>
          <p:cNvSpPr>
            <a:spLocks noChangeShapeType="1"/>
          </p:cNvSpPr>
          <p:nvPr/>
        </p:nvSpPr>
        <p:spPr bwMode="auto">
          <a:xfrm>
            <a:off x="6416675" y="47196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5" name="Line 54"/>
          <p:cNvSpPr>
            <a:spLocks noChangeShapeType="1"/>
          </p:cNvSpPr>
          <p:nvPr/>
        </p:nvSpPr>
        <p:spPr bwMode="auto">
          <a:xfrm flipV="1">
            <a:off x="74104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6" name="Line 55"/>
          <p:cNvSpPr>
            <a:spLocks noChangeShapeType="1"/>
          </p:cNvSpPr>
          <p:nvPr/>
        </p:nvSpPr>
        <p:spPr bwMode="auto">
          <a:xfrm flipV="1">
            <a:off x="765492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7" name="Line 56"/>
          <p:cNvSpPr>
            <a:spLocks noChangeShapeType="1"/>
          </p:cNvSpPr>
          <p:nvPr/>
        </p:nvSpPr>
        <p:spPr bwMode="auto">
          <a:xfrm flipV="1">
            <a:off x="7900988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8" name="Line 57"/>
          <p:cNvSpPr>
            <a:spLocks noChangeShapeType="1"/>
          </p:cNvSpPr>
          <p:nvPr/>
        </p:nvSpPr>
        <p:spPr bwMode="auto">
          <a:xfrm flipV="1">
            <a:off x="81470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9" name="Line 58"/>
          <p:cNvSpPr>
            <a:spLocks noChangeShapeType="1"/>
          </p:cNvSpPr>
          <p:nvPr/>
        </p:nvSpPr>
        <p:spPr bwMode="auto">
          <a:xfrm flipV="1">
            <a:off x="83931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0" name="Line 59"/>
          <p:cNvSpPr>
            <a:spLocks noChangeShapeType="1"/>
          </p:cNvSpPr>
          <p:nvPr/>
        </p:nvSpPr>
        <p:spPr bwMode="auto">
          <a:xfrm flipV="1">
            <a:off x="71532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1" name="Line 60"/>
          <p:cNvSpPr>
            <a:spLocks noChangeShapeType="1"/>
          </p:cNvSpPr>
          <p:nvPr/>
        </p:nvSpPr>
        <p:spPr bwMode="auto">
          <a:xfrm flipV="1">
            <a:off x="69072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2" name="Line 61"/>
          <p:cNvSpPr>
            <a:spLocks noChangeShapeType="1"/>
          </p:cNvSpPr>
          <p:nvPr/>
        </p:nvSpPr>
        <p:spPr bwMode="auto">
          <a:xfrm flipV="1">
            <a:off x="66611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3" name="Line 62"/>
          <p:cNvSpPr>
            <a:spLocks noChangeShapeType="1"/>
          </p:cNvSpPr>
          <p:nvPr/>
        </p:nvSpPr>
        <p:spPr bwMode="auto">
          <a:xfrm flipV="1">
            <a:off x="64166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4" name="Rectangle 63"/>
          <p:cNvSpPr>
            <a:spLocks noChangeArrowheads="1"/>
          </p:cNvSpPr>
          <p:nvPr/>
        </p:nvSpPr>
        <p:spPr bwMode="auto">
          <a:xfrm>
            <a:off x="727075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8775" name="Rectangle 64"/>
          <p:cNvSpPr>
            <a:spLocks noChangeArrowheads="1"/>
          </p:cNvSpPr>
          <p:nvPr/>
        </p:nvSpPr>
        <p:spPr bwMode="auto">
          <a:xfrm>
            <a:off x="77628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8776" name="Rectangle 65"/>
          <p:cNvSpPr>
            <a:spLocks noChangeArrowheads="1"/>
          </p:cNvSpPr>
          <p:nvPr/>
        </p:nvSpPr>
        <p:spPr bwMode="auto">
          <a:xfrm>
            <a:off x="8253413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8777" name="Rectangle 66"/>
          <p:cNvSpPr>
            <a:spLocks noChangeArrowheads="1"/>
          </p:cNvSpPr>
          <p:nvPr/>
        </p:nvSpPr>
        <p:spPr bwMode="auto">
          <a:xfrm>
            <a:off x="676910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8778" name="Rectangle 67"/>
          <p:cNvSpPr>
            <a:spLocks noChangeArrowheads="1"/>
          </p:cNvSpPr>
          <p:nvPr/>
        </p:nvSpPr>
        <p:spPr bwMode="auto">
          <a:xfrm>
            <a:off x="62769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8779" name="Line 112"/>
          <p:cNvSpPr>
            <a:spLocks noChangeShapeType="1"/>
          </p:cNvSpPr>
          <p:nvPr/>
        </p:nvSpPr>
        <p:spPr bwMode="auto">
          <a:xfrm flipH="1">
            <a:off x="6923088" y="2636838"/>
            <a:ext cx="3175" cy="2095500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80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SHARP: Effects on Major Atherosclerotic Events (per 1 </a:t>
            </a:r>
            <a:r>
              <a:rPr lang="en-US" sz="3400" dirty="0" err="1" smtClean="0"/>
              <a:t>mmol</a:t>
            </a:r>
            <a:r>
              <a:rPr lang="en-US" sz="3400" dirty="0" smtClean="0"/>
              <a:t>/L LDL-C reduction) by </a:t>
            </a:r>
            <a:r>
              <a:rPr lang="en-US" sz="3200" dirty="0" smtClean="0"/>
              <a:t>presenting </a:t>
            </a:r>
            <a:r>
              <a:rPr lang="en-US" sz="3400" dirty="0" smtClean="0"/>
              <a:t>LDL-C </a:t>
            </a:r>
            <a:endParaRPr lang="en-GB" sz="3400" dirty="0" smtClean="0"/>
          </a:p>
        </p:txBody>
      </p:sp>
      <p:sp>
        <p:nvSpPr>
          <p:cNvPr id="158781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11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trend after LDL weighting: p=0.26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ChangeArrowheads="1"/>
          </p:cNvSpPr>
          <p:nvPr/>
        </p:nvSpPr>
        <p:spPr bwMode="auto">
          <a:xfrm>
            <a:off x="0" y="196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SHARP: Major Atherosclerotic Events by CKD stage</a:t>
            </a:r>
            <a:endParaRPr lang="en-US" sz="3400"/>
          </a:p>
        </p:txBody>
      </p:sp>
      <p:sp>
        <p:nvSpPr>
          <p:cNvPr id="159747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59748" name="Rectangle 9"/>
          <p:cNvSpPr>
            <a:spLocks noChangeArrowheads="1"/>
          </p:cNvSpPr>
          <p:nvPr/>
        </p:nvSpPr>
        <p:spPr bwMode="auto">
          <a:xfrm>
            <a:off x="390207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59749" name="Rectangle 10"/>
          <p:cNvSpPr>
            <a:spLocks noChangeArrowheads="1"/>
          </p:cNvSpPr>
          <p:nvPr/>
        </p:nvSpPr>
        <p:spPr bwMode="auto">
          <a:xfrm>
            <a:off x="5613400" y="1082675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59750" name="Rectangle 12"/>
          <p:cNvSpPr>
            <a:spLocks noChangeArrowheads="1"/>
          </p:cNvSpPr>
          <p:nvPr/>
        </p:nvSpPr>
        <p:spPr bwMode="auto">
          <a:xfrm>
            <a:off x="546100" y="1082675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59751" name="Rectangle 13"/>
          <p:cNvSpPr>
            <a:spLocks noChangeArrowheads="1"/>
          </p:cNvSpPr>
          <p:nvPr/>
        </p:nvSpPr>
        <p:spPr bwMode="auto">
          <a:xfrm>
            <a:off x="8186738" y="1082675"/>
            <a:ext cx="93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 value for</a:t>
            </a:r>
          </a:p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Het/Trend</a:t>
            </a:r>
            <a:endParaRPr lang="en-US"/>
          </a:p>
        </p:txBody>
      </p:sp>
      <p:sp>
        <p:nvSpPr>
          <p:cNvPr id="159752" name="Rectangle 14"/>
          <p:cNvSpPr>
            <a:spLocks noChangeArrowheads="1"/>
          </p:cNvSpPr>
          <p:nvPr/>
        </p:nvSpPr>
        <p:spPr bwMode="auto">
          <a:xfrm>
            <a:off x="4127500" y="1082675"/>
            <a:ext cx="698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59753" name="Rectangle 15"/>
          <p:cNvSpPr>
            <a:spLocks noChangeArrowheads="1"/>
          </p:cNvSpPr>
          <p:nvPr/>
        </p:nvSpPr>
        <p:spPr bwMode="auto">
          <a:xfrm>
            <a:off x="3059113" y="1082675"/>
            <a:ext cx="881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59754" name="Rectangle 16"/>
          <p:cNvSpPr>
            <a:spLocks noChangeArrowheads="1"/>
          </p:cNvSpPr>
          <p:nvPr/>
        </p:nvSpPr>
        <p:spPr bwMode="auto">
          <a:xfrm>
            <a:off x="4927600" y="6481763"/>
            <a:ext cx="15287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59755" name="Rectangle 17"/>
          <p:cNvSpPr>
            <a:spLocks noChangeArrowheads="1"/>
          </p:cNvSpPr>
          <p:nvPr/>
        </p:nvSpPr>
        <p:spPr bwMode="auto">
          <a:xfrm>
            <a:off x="6511925" y="6481763"/>
            <a:ext cx="1346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59756" name="Rectangle 18"/>
          <p:cNvSpPr>
            <a:spLocks noChangeArrowheads="1"/>
          </p:cNvSpPr>
          <p:nvPr/>
        </p:nvSpPr>
        <p:spPr bwMode="auto">
          <a:xfrm>
            <a:off x="4084638" y="1336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59757" name="Rectangle 19"/>
          <p:cNvSpPr>
            <a:spLocks noChangeArrowheads="1"/>
          </p:cNvSpPr>
          <p:nvPr/>
        </p:nvSpPr>
        <p:spPr bwMode="auto">
          <a:xfrm>
            <a:off x="3068638" y="1336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59758" name="Rectangle 20"/>
          <p:cNvSpPr>
            <a:spLocks noChangeArrowheads="1"/>
          </p:cNvSpPr>
          <p:nvPr/>
        </p:nvSpPr>
        <p:spPr bwMode="auto">
          <a:xfrm>
            <a:off x="546100" y="1768475"/>
            <a:ext cx="2951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MDRD estimated GFR (mL/min/1.73m²)</a:t>
            </a:r>
            <a:endParaRPr lang="en-US"/>
          </a:p>
        </p:txBody>
      </p:sp>
      <p:sp>
        <p:nvSpPr>
          <p:cNvPr id="159759" name="Rectangle 21"/>
          <p:cNvSpPr>
            <a:spLocks noChangeArrowheads="1"/>
          </p:cNvSpPr>
          <p:nvPr/>
        </p:nvSpPr>
        <p:spPr bwMode="auto">
          <a:xfrm>
            <a:off x="546100" y="2022475"/>
            <a:ext cx="979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60 (stage 2)</a:t>
            </a:r>
            <a:endParaRPr lang="en-US"/>
          </a:p>
        </p:txBody>
      </p:sp>
      <p:sp>
        <p:nvSpPr>
          <p:cNvPr id="159760" name="Rectangle 22"/>
          <p:cNvSpPr>
            <a:spLocks noChangeArrowheads="1"/>
          </p:cNvSpPr>
          <p:nvPr/>
        </p:nvSpPr>
        <p:spPr bwMode="auto">
          <a:xfrm>
            <a:off x="642938" y="2022475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61" name="Rectangle 23"/>
          <p:cNvSpPr>
            <a:spLocks noChangeArrowheads="1"/>
          </p:cNvSpPr>
          <p:nvPr/>
        </p:nvSpPr>
        <p:spPr bwMode="auto">
          <a:xfrm>
            <a:off x="3219450" y="20224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59762" name="Rectangle 24"/>
          <p:cNvSpPr>
            <a:spLocks noChangeArrowheads="1"/>
          </p:cNvSpPr>
          <p:nvPr/>
        </p:nvSpPr>
        <p:spPr bwMode="auto">
          <a:xfrm>
            <a:off x="3443288" y="20224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(6.8%) </a:t>
            </a:r>
            <a:endParaRPr lang="en-US"/>
          </a:p>
        </p:txBody>
      </p:sp>
      <p:sp>
        <p:nvSpPr>
          <p:cNvPr id="159763" name="Rectangle 25"/>
          <p:cNvSpPr>
            <a:spLocks noChangeArrowheads="1"/>
          </p:cNvSpPr>
          <p:nvPr/>
        </p:nvSpPr>
        <p:spPr bwMode="auto">
          <a:xfrm>
            <a:off x="4244975" y="20224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59764" name="Rectangle 26"/>
          <p:cNvSpPr>
            <a:spLocks noChangeArrowheads="1"/>
          </p:cNvSpPr>
          <p:nvPr/>
        </p:nvSpPr>
        <p:spPr bwMode="auto">
          <a:xfrm>
            <a:off x="4468813" y="20224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(6.8%) </a:t>
            </a:r>
            <a:endParaRPr lang="en-US"/>
          </a:p>
        </p:txBody>
      </p:sp>
      <p:sp>
        <p:nvSpPr>
          <p:cNvPr id="159765" name="Rectangle 27"/>
          <p:cNvSpPr>
            <a:spLocks noChangeArrowheads="1"/>
          </p:cNvSpPr>
          <p:nvPr/>
        </p:nvSpPr>
        <p:spPr bwMode="auto">
          <a:xfrm>
            <a:off x="8469313" y="2022475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0.50</a:t>
            </a:r>
            <a:endParaRPr lang="en-US"/>
          </a:p>
        </p:txBody>
      </p:sp>
      <p:sp>
        <p:nvSpPr>
          <p:cNvPr id="159766" name="Rectangle 28"/>
          <p:cNvSpPr>
            <a:spLocks noChangeArrowheads="1"/>
          </p:cNvSpPr>
          <p:nvPr/>
        </p:nvSpPr>
        <p:spPr bwMode="auto">
          <a:xfrm>
            <a:off x="6040438" y="2146300"/>
            <a:ext cx="2063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7" name="Freeform 29"/>
          <p:cNvSpPr>
            <a:spLocks/>
          </p:cNvSpPr>
          <p:nvPr/>
        </p:nvSpPr>
        <p:spPr bwMode="auto">
          <a:xfrm>
            <a:off x="5453063" y="2127250"/>
            <a:ext cx="117475" cy="52388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8" name="Freeform 30"/>
          <p:cNvSpPr>
            <a:spLocks/>
          </p:cNvSpPr>
          <p:nvPr/>
        </p:nvSpPr>
        <p:spPr bwMode="auto">
          <a:xfrm>
            <a:off x="7332663" y="2127250"/>
            <a:ext cx="107950" cy="52388"/>
          </a:xfrm>
          <a:custGeom>
            <a:avLst/>
            <a:gdLst>
              <a:gd name="T0" fmla="*/ 2147483647 w 68"/>
              <a:gd name="T1" fmla="*/ 2147483647 h 33"/>
              <a:gd name="T2" fmla="*/ 0 w 68"/>
              <a:gd name="T3" fmla="*/ 0 h 33"/>
              <a:gd name="T4" fmla="*/ 0 w 68"/>
              <a:gd name="T5" fmla="*/ 2147483647 h 33"/>
              <a:gd name="T6" fmla="*/ 2147483647 w 68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33"/>
              <a:gd name="T14" fmla="*/ 68 w 68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33">
                <a:moveTo>
                  <a:pt x="68" y="13"/>
                </a:moveTo>
                <a:lnTo>
                  <a:pt x="0" y="0"/>
                </a:lnTo>
                <a:lnTo>
                  <a:pt x="0" y="33"/>
                </a:lnTo>
                <a:lnTo>
                  <a:pt x="68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9" name="Line 31"/>
          <p:cNvSpPr>
            <a:spLocks noChangeShapeType="1"/>
          </p:cNvSpPr>
          <p:nvPr/>
        </p:nvSpPr>
        <p:spPr bwMode="auto">
          <a:xfrm>
            <a:off x="5453063" y="2146300"/>
            <a:ext cx="1987550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0" name="Rectangle 32"/>
          <p:cNvSpPr>
            <a:spLocks noChangeArrowheads="1"/>
          </p:cNvSpPr>
          <p:nvPr/>
        </p:nvSpPr>
        <p:spPr bwMode="auto">
          <a:xfrm>
            <a:off x="546100" y="2263775"/>
            <a:ext cx="1379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45&lt; 60 (stage 3a)</a:t>
            </a:r>
            <a:endParaRPr lang="en-US"/>
          </a:p>
        </p:txBody>
      </p:sp>
      <p:sp>
        <p:nvSpPr>
          <p:cNvPr id="159771" name="Rectangle 33"/>
          <p:cNvSpPr>
            <a:spLocks noChangeArrowheads="1"/>
          </p:cNvSpPr>
          <p:nvPr/>
        </p:nvSpPr>
        <p:spPr bwMode="auto">
          <a:xfrm>
            <a:off x="642938" y="2263775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72" name="Rectangle 34"/>
          <p:cNvSpPr>
            <a:spLocks noChangeArrowheads="1"/>
          </p:cNvSpPr>
          <p:nvPr/>
        </p:nvSpPr>
        <p:spPr bwMode="auto">
          <a:xfrm>
            <a:off x="3219450" y="22637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/>
          </a:p>
        </p:txBody>
      </p:sp>
      <p:sp>
        <p:nvSpPr>
          <p:cNvPr id="159773" name="Rectangle 35"/>
          <p:cNvSpPr>
            <a:spLocks noChangeArrowheads="1"/>
          </p:cNvSpPr>
          <p:nvPr/>
        </p:nvSpPr>
        <p:spPr bwMode="auto">
          <a:xfrm>
            <a:off x="3443288" y="22637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(4.2%) </a:t>
            </a:r>
            <a:endParaRPr lang="en-US"/>
          </a:p>
        </p:txBody>
      </p:sp>
      <p:sp>
        <p:nvSpPr>
          <p:cNvPr id="159774" name="Rectangle 36"/>
          <p:cNvSpPr>
            <a:spLocks noChangeArrowheads="1"/>
          </p:cNvSpPr>
          <p:nvPr/>
        </p:nvSpPr>
        <p:spPr bwMode="auto">
          <a:xfrm>
            <a:off x="4148138" y="2263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59775" name="Rectangle 37"/>
          <p:cNvSpPr>
            <a:spLocks noChangeArrowheads="1"/>
          </p:cNvSpPr>
          <p:nvPr/>
        </p:nvSpPr>
        <p:spPr bwMode="auto">
          <a:xfrm>
            <a:off x="4373563" y="22637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(10.8%) </a:t>
            </a:r>
            <a:endParaRPr lang="en-US"/>
          </a:p>
        </p:txBody>
      </p:sp>
      <p:sp>
        <p:nvSpPr>
          <p:cNvPr id="159776" name="Freeform 38"/>
          <p:cNvSpPr>
            <a:spLocks/>
          </p:cNvSpPr>
          <p:nvPr/>
        </p:nvSpPr>
        <p:spPr bwMode="auto">
          <a:xfrm>
            <a:off x="5453063" y="2368550"/>
            <a:ext cx="117475" cy="53975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20"/>
                </a:moveTo>
                <a:lnTo>
                  <a:pt x="74" y="0"/>
                </a:lnTo>
                <a:lnTo>
                  <a:pt x="74" y="33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7" name="Line 39"/>
          <p:cNvSpPr>
            <a:spLocks noChangeShapeType="1"/>
          </p:cNvSpPr>
          <p:nvPr/>
        </p:nvSpPr>
        <p:spPr bwMode="auto">
          <a:xfrm>
            <a:off x="5453063" y="2400300"/>
            <a:ext cx="779462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8" name="Rectangle 40"/>
          <p:cNvSpPr>
            <a:spLocks noChangeArrowheads="1"/>
          </p:cNvSpPr>
          <p:nvPr/>
        </p:nvSpPr>
        <p:spPr bwMode="auto">
          <a:xfrm>
            <a:off x="546100" y="2505075"/>
            <a:ext cx="1387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30 &lt;45 (stage 3b)</a:t>
            </a:r>
            <a:endParaRPr lang="en-US"/>
          </a:p>
        </p:txBody>
      </p:sp>
      <p:sp>
        <p:nvSpPr>
          <p:cNvPr id="159779" name="Rectangle 41"/>
          <p:cNvSpPr>
            <a:spLocks noChangeArrowheads="1"/>
          </p:cNvSpPr>
          <p:nvPr/>
        </p:nvSpPr>
        <p:spPr bwMode="auto">
          <a:xfrm>
            <a:off x="642938" y="2505075"/>
            <a:ext cx="96837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80" name="Rectangle 42"/>
          <p:cNvSpPr>
            <a:spLocks noChangeArrowheads="1"/>
          </p:cNvSpPr>
          <p:nvPr/>
        </p:nvSpPr>
        <p:spPr bwMode="auto">
          <a:xfrm>
            <a:off x="3122613" y="25050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 </a:t>
            </a:r>
            <a:endParaRPr lang="en-US"/>
          </a:p>
        </p:txBody>
      </p:sp>
      <p:sp>
        <p:nvSpPr>
          <p:cNvPr id="159781" name="Rectangle 43"/>
          <p:cNvSpPr>
            <a:spLocks noChangeArrowheads="1"/>
          </p:cNvSpPr>
          <p:nvPr/>
        </p:nvSpPr>
        <p:spPr bwMode="auto">
          <a:xfrm>
            <a:off x="3443288" y="2505075"/>
            <a:ext cx="641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(8.5%) </a:t>
            </a:r>
            <a:endParaRPr lang="en-US"/>
          </a:p>
        </p:txBody>
      </p:sp>
      <p:sp>
        <p:nvSpPr>
          <p:cNvPr id="159782" name="Rectangle 44"/>
          <p:cNvSpPr>
            <a:spLocks noChangeArrowheads="1"/>
          </p:cNvSpPr>
          <p:nvPr/>
        </p:nvSpPr>
        <p:spPr bwMode="auto">
          <a:xfrm>
            <a:off x="4148138" y="25050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93 </a:t>
            </a:r>
            <a:endParaRPr lang="en-US"/>
          </a:p>
        </p:txBody>
      </p:sp>
      <p:sp>
        <p:nvSpPr>
          <p:cNvPr id="159783" name="Rectangle 45"/>
          <p:cNvSpPr>
            <a:spLocks noChangeArrowheads="1"/>
          </p:cNvSpPr>
          <p:nvPr/>
        </p:nvSpPr>
        <p:spPr bwMode="auto">
          <a:xfrm>
            <a:off x="4373563" y="2505075"/>
            <a:ext cx="738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(10.4%) </a:t>
            </a:r>
            <a:endParaRPr lang="en-US"/>
          </a:p>
        </p:txBody>
      </p:sp>
      <p:sp>
        <p:nvSpPr>
          <p:cNvPr id="159784" name="Rectangle 46"/>
          <p:cNvSpPr>
            <a:spLocks noChangeArrowheads="1"/>
          </p:cNvSpPr>
          <p:nvPr/>
        </p:nvSpPr>
        <p:spPr bwMode="auto">
          <a:xfrm>
            <a:off x="5943600" y="2600325"/>
            <a:ext cx="85725" cy="85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85" name="Line 47"/>
          <p:cNvSpPr>
            <a:spLocks noChangeShapeType="1"/>
          </p:cNvSpPr>
          <p:nvPr/>
        </p:nvSpPr>
        <p:spPr bwMode="auto">
          <a:xfrm>
            <a:off x="5473700" y="2644775"/>
            <a:ext cx="12192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86" name="Rectangle 48"/>
          <p:cNvSpPr>
            <a:spLocks noChangeArrowheads="1"/>
          </p:cNvSpPr>
          <p:nvPr/>
        </p:nvSpPr>
        <p:spPr bwMode="auto">
          <a:xfrm>
            <a:off x="546100" y="2749550"/>
            <a:ext cx="1333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15 &lt; 30 (stage 4)</a:t>
            </a:r>
            <a:endParaRPr lang="en-US"/>
          </a:p>
        </p:txBody>
      </p:sp>
      <p:sp>
        <p:nvSpPr>
          <p:cNvPr id="159787" name="Rectangle 49"/>
          <p:cNvSpPr>
            <a:spLocks noChangeArrowheads="1"/>
          </p:cNvSpPr>
          <p:nvPr/>
        </p:nvSpPr>
        <p:spPr bwMode="auto">
          <a:xfrm>
            <a:off x="642938" y="2749550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88" name="Rectangle 50"/>
          <p:cNvSpPr>
            <a:spLocks noChangeArrowheads="1"/>
          </p:cNvSpPr>
          <p:nvPr/>
        </p:nvSpPr>
        <p:spPr bwMode="auto">
          <a:xfrm>
            <a:off x="3025775" y="27495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127 </a:t>
            </a:r>
            <a:endParaRPr lang="en-US"/>
          </a:p>
        </p:txBody>
      </p:sp>
      <p:sp>
        <p:nvSpPr>
          <p:cNvPr id="159789" name="Rectangle 51"/>
          <p:cNvSpPr>
            <a:spLocks noChangeArrowheads="1"/>
          </p:cNvSpPr>
          <p:nvPr/>
        </p:nvSpPr>
        <p:spPr bwMode="auto">
          <a:xfrm>
            <a:off x="3346450" y="27495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(10.2%) </a:t>
            </a:r>
            <a:endParaRPr lang="en-US"/>
          </a:p>
        </p:txBody>
      </p:sp>
      <p:sp>
        <p:nvSpPr>
          <p:cNvPr id="159790" name="Rectangle 52"/>
          <p:cNvSpPr>
            <a:spLocks noChangeArrowheads="1"/>
          </p:cNvSpPr>
          <p:nvPr/>
        </p:nvSpPr>
        <p:spPr bwMode="auto">
          <a:xfrm>
            <a:off x="4052888" y="27495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168 </a:t>
            </a:r>
            <a:endParaRPr lang="en-US"/>
          </a:p>
        </p:txBody>
      </p:sp>
      <p:sp>
        <p:nvSpPr>
          <p:cNvPr id="159791" name="Rectangle 53"/>
          <p:cNvSpPr>
            <a:spLocks noChangeArrowheads="1"/>
          </p:cNvSpPr>
          <p:nvPr/>
        </p:nvSpPr>
        <p:spPr bwMode="auto">
          <a:xfrm>
            <a:off x="4373563" y="27495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(12.7%) </a:t>
            </a:r>
            <a:endParaRPr lang="en-US"/>
          </a:p>
        </p:txBody>
      </p:sp>
      <p:sp>
        <p:nvSpPr>
          <p:cNvPr id="159792" name="Rectangle 54"/>
          <p:cNvSpPr>
            <a:spLocks noChangeArrowheads="1"/>
          </p:cNvSpPr>
          <p:nvPr/>
        </p:nvSpPr>
        <p:spPr bwMode="auto">
          <a:xfrm>
            <a:off x="5848350" y="2832100"/>
            <a:ext cx="106363" cy="1079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93" name="Line 55"/>
          <p:cNvSpPr>
            <a:spLocks noChangeShapeType="1"/>
          </p:cNvSpPr>
          <p:nvPr/>
        </p:nvSpPr>
        <p:spPr bwMode="auto">
          <a:xfrm>
            <a:off x="5505450" y="2886075"/>
            <a:ext cx="887413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94" name="Rectangle 56"/>
          <p:cNvSpPr>
            <a:spLocks noChangeArrowheads="1"/>
          </p:cNvSpPr>
          <p:nvPr/>
        </p:nvSpPr>
        <p:spPr bwMode="auto">
          <a:xfrm>
            <a:off x="546100" y="3000375"/>
            <a:ext cx="979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&lt;15 (stage 5) </a:t>
            </a:r>
            <a:endParaRPr lang="en-US"/>
          </a:p>
        </p:txBody>
      </p:sp>
      <p:sp>
        <p:nvSpPr>
          <p:cNvPr id="159795" name="Rectangle 57"/>
          <p:cNvSpPr>
            <a:spLocks noChangeArrowheads="1"/>
          </p:cNvSpPr>
          <p:nvPr/>
        </p:nvSpPr>
        <p:spPr bwMode="auto">
          <a:xfrm>
            <a:off x="3122613" y="30003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67 </a:t>
            </a:r>
            <a:endParaRPr lang="en-US"/>
          </a:p>
        </p:txBody>
      </p:sp>
      <p:sp>
        <p:nvSpPr>
          <p:cNvPr id="159796" name="Rectangle 58"/>
          <p:cNvSpPr>
            <a:spLocks noChangeArrowheads="1"/>
          </p:cNvSpPr>
          <p:nvPr/>
        </p:nvSpPr>
        <p:spPr bwMode="auto">
          <a:xfrm>
            <a:off x="3346450" y="3000375"/>
            <a:ext cx="7381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9797" name="Rectangle 59"/>
          <p:cNvSpPr>
            <a:spLocks noChangeArrowheads="1"/>
          </p:cNvSpPr>
          <p:nvPr/>
        </p:nvSpPr>
        <p:spPr bwMode="auto">
          <a:xfrm>
            <a:off x="4148138" y="30003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 </a:t>
            </a:r>
            <a:endParaRPr lang="en-US"/>
          </a:p>
        </p:txBody>
      </p:sp>
      <p:sp>
        <p:nvSpPr>
          <p:cNvPr id="159798" name="Rectangle 60"/>
          <p:cNvSpPr>
            <a:spLocks noChangeArrowheads="1"/>
          </p:cNvSpPr>
          <p:nvPr/>
        </p:nvSpPr>
        <p:spPr bwMode="auto">
          <a:xfrm>
            <a:off x="4373563" y="3000375"/>
            <a:ext cx="738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(13.3%) </a:t>
            </a:r>
            <a:endParaRPr lang="en-US"/>
          </a:p>
        </p:txBody>
      </p:sp>
      <p:sp>
        <p:nvSpPr>
          <p:cNvPr id="159799" name="Rectangle 61"/>
          <p:cNvSpPr>
            <a:spLocks noChangeArrowheads="1"/>
          </p:cNvSpPr>
          <p:nvPr/>
        </p:nvSpPr>
        <p:spPr bwMode="auto">
          <a:xfrm>
            <a:off x="5954713" y="3095625"/>
            <a:ext cx="85725" cy="76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0" name="Freeform 62"/>
          <p:cNvSpPr>
            <a:spLocks/>
          </p:cNvSpPr>
          <p:nvPr/>
        </p:nvSpPr>
        <p:spPr bwMode="auto">
          <a:xfrm>
            <a:off x="5453063" y="3108325"/>
            <a:ext cx="117475" cy="52388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1" name="Line 63"/>
          <p:cNvSpPr>
            <a:spLocks noChangeShapeType="1"/>
          </p:cNvSpPr>
          <p:nvPr/>
        </p:nvSpPr>
        <p:spPr bwMode="auto">
          <a:xfrm>
            <a:off x="5453063" y="3127375"/>
            <a:ext cx="1314450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2" name="Rectangle 64"/>
          <p:cNvSpPr>
            <a:spLocks noChangeArrowheads="1"/>
          </p:cNvSpPr>
          <p:nvPr/>
        </p:nvSpPr>
        <p:spPr bwMode="auto">
          <a:xfrm>
            <a:off x="546100" y="3403600"/>
            <a:ext cx="2095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Not on dialysis </a:t>
            </a:r>
            <a:endParaRPr lang="en-US"/>
          </a:p>
        </p:txBody>
      </p:sp>
      <p:sp>
        <p:nvSpPr>
          <p:cNvPr id="159803" name="Rectangle 65"/>
          <p:cNvSpPr>
            <a:spLocks noChangeArrowheads="1"/>
          </p:cNvSpPr>
          <p:nvPr/>
        </p:nvSpPr>
        <p:spPr bwMode="auto">
          <a:xfrm>
            <a:off x="3025775" y="34036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/>
          </a:p>
        </p:txBody>
      </p:sp>
      <p:sp>
        <p:nvSpPr>
          <p:cNvPr id="159804" name="Rectangle 66"/>
          <p:cNvSpPr>
            <a:spLocks noChangeArrowheads="1"/>
          </p:cNvSpPr>
          <p:nvPr/>
        </p:nvSpPr>
        <p:spPr bwMode="auto">
          <a:xfrm>
            <a:off x="3432175" y="3403600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/>
          </a:p>
        </p:txBody>
      </p:sp>
      <p:sp>
        <p:nvSpPr>
          <p:cNvPr id="159805" name="Rectangle 67"/>
          <p:cNvSpPr>
            <a:spLocks noChangeArrowheads="1"/>
          </p:cNvSpPr>
          <p:nvPr/>
        </p:nvSpPr>
        <p:spPr bwMode="auto">
          <a:xfrm>
            <a:off x="4052888" y="34036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/>
          </a:p>
        </p:txBody>
      </p:sp>
      <p:sp>
        <p:nvSpPr>
          <p:cNvPr id="159806" name="Rectangle 68"/>
          <p:cNvSpPr>
            <a:spLocks noChangeArrowheads="1"/>
          </p:cNvSpPr>
          <p:nvPr/>
        </p:nvSpPr>
        <p:spPr bwMode="auto">
          <a:xfrm>
            <a:off x="4362450" y="3403600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/>
          </a:p>
        </p:txBody>
      </p:sp>
      <p:sp>
        <p:nvSpPr>
          <p:cNvPr id="159807" name="Rectangle 69"/>
          <p:cNvSpPr>
            <a:spLocks noChangeArrowheads="1"/>
          </p:cNvSpPr>
          <p:nvPr/>
        </p:nvSpPr>
        <p:spPr bwMode="auto">
          <a:xfrm>
            <a:off x="7034213" y="34036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0.78 (0.67-0.91)</a:t>
            </a:r>
            <a:endParaRPr lang="en-US"/>
          </a:p>
        </p:txBody>
      </p:sp>
      <p:sp>
        <p:nvSpPr>
          <p:cNvPr id="159808" name="Rectangle 70"/>
          <p:cNvSpPr>
            <a:spLocks noChangeArrowheads="1"/>
          </p:cNvSpPr>
          <p:nvPr/>
        </p:nvSpPr>
        <p:spPr bwMode="auto">
          <a:xfrm>
            <a:off x="7275513" y="3590925"/>
            <a:ext cx="690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p=0.0016</a:t>
            </a:r>
            <a:endParaRPr lang="en-US"/>
          </a:p>
        </p:txBody>
      </p:sp>
      <p:sp>
        <p:nvSpPr>
          <p:cNvPr id="159809" name="Freeform 72"/>
          <p:cNvSpPr>
            <a:spLocks/>
          </p:cNvSpPr>
          <p:nvPr/>
        </p:nvSpPr>
        <p:spPr bwMode="auto">
          <a:xfrm>
            <a:off x="5634038" y="3454400"/>
            <a:ext cx="598487" cy="168275"/>
          </a:xfrm>
          <a:custGeom>
            <a:avLst/>
            <a:gdLst>
              <a:gd name="T0" fmla="*/ 2147483647 w 377"/>
              <a:gd name="T1" fmla="*/ 0 h 106"/>
              <a:gd name="T2" fmla="*/ 2147483647 w 377"/>
              <a:gd name="T3" fmla="*/ 2147483647 h 106"/>
              <a:gd name="T4" fmla="*/ 2147483647 w 377"/>
              <a:gd name="T5" fmla="*/ 2147483647 h 106"/>
              <a:gd name="T6" fmla="*/ 0 w 377"/>
              <a:gd name="T7" fmla="*/ 2147483647 h 106"/>
              <a:gd name="T8" fmla="*/ 2147483647 w 377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"/>
              <a:gd name="T16" fmla="*/ 0 h 106"/>
              <a:gd name="T17" fmla="*/ 377 w 37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" h="106">
                <a:moveTo>
                  <a:pt x="175" y="0"/>
                </a:moveTo>
                <a:lnTo>
                  <a:pt x="377" y="53"/>
                </a:lnTo>
                <a:lnTo>
                  <a:pt x="175" y="106"/>
                </a:lnTo>
                <a:lnTo>
                  <a:pt x="0" y="53"/>
                </a:lnTo>
                <a:lnTo>
                  <a:pt x="175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0" name="Rectangle 73"/>
          <p:cNvSpPr>
            <a:spLocks noChangeArrowheads="1"/>
          </p:cNvSpPr>
          <p:nvPr/>
        </p:nvSpPr>
        <p:spPr bwMode="auto">
          <a:xfrm>
            <a:off x="546100" y="3749675"/>
            <a:ext cx="604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Dialysis </a:t>
            </a:r>
            <a:endParaRPr lang="en-US"/>
          </a:p>
        </p:txBody>
      </p:sp>
      <p:sp>
        <p:nvSpPr>
          <p:cNvPr id="159811" name="Rectangle 74"/>
          <p:cNvSpPr>
            <a:spLocks noChangeArrowheads="1"/>
          </p:cNvSpPr>
          <p:nvPr/>
        </p:nvSpPr>
        <p:spPr bwMode="auto">
          <a:xfrm>
            <a:off x="546100" y="3992563"/>
            <a:ext cx="1006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Hemodialysis </a:t>
            </a:r>
            <a:endParaRPr lang="en-US"/>
          </a:p>
        </p:txBody>
      </p:sp>
      <p:sp>
        <p:nvSpPr>
          <p:cNvPr id="159812" name="Rectangle 75"/>
          <p:cNvSpPr>
            <a:spLocks noChangeArrowheads="1"/>
          </p:cNvSpPr>
          <p:nvPr/>
        </p:nvSpPr>
        <p:spPr bwMode="auto">
          <a:xfrm>
            <a:off x="3025775" y="3992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194 </a:t>
            </a:r>
            <a:endParaRPr lang="en-US"/>
          </a:p>
        </p:txBody>
      </p:sp>
      <p:sp>
        <p:nvSpPr>
          <p:cNvPr id="159813" name="Rectangle 76"/>
          <p:cNvSpPr>
            <a:spLocks noChangeArrowheads="1"/>
          </p:cNvSpPr>
          <p:nvPr/>
        </p:nvSpPr>
        <p:spPr bwMode="auto">
          <a:xfrm>
            <a:off x="3346450" y="3992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US"/>
          </a:p>
        </p:txBody>
      </p:sp>
      <p:sp>
        <p:nvSpPr>
          <p:cNvPr id="159814" name="Rectangle 77"/>
          <p:cNvSpPr>
            <a:spLocks noChangeArrowheads="1"/>
          </p:cNvSpPr>
          <p:nvPr/>
        </p:nvSpPr>
        <p:spPr bwMode="auto">
          <a:xfrm>
            <a:off x="4052888" y="3992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199 </a:t>
            </a:r>
            <a:endParaRPr lang="en-US"/>
          </a:p>
        </p:txBody>
      </p:sp>
      <p:sp>
        <p:nvSpPr>
          <p:cNvPr id="159815" name="Rectangle 78"/>
          <p:cNvSpPr>
            <a:spLocks noChangeArrowheads="1"/>
          </p:cNvSpPr>
          <p:nvPr/>
        </p:nvSpPr>
        <p:spPr bwMode="auto">
          <a:xfrm>
            <a:off x="4373563" y="3992563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(15.9%) </a:t>
            </a:r>
            <a:endParaRPr lang="en-US"/>
          </a:p>
        </p:txBody>
      </p:sp>
      <p:sp>
        <p:nvSpPr>
          <p:cNvPr id="159816" name="Rectangle 79"/>
          <p:cNvSpPr>
            <a:spLocks noChangeArrowheads="1"/>
          </p:cNvSpPr>
          <p:nvPr/>
        </p:nvSpPr>
        <p:spPr bwMode="auto">
          <a:xfrm>
            <a:off x="8469313" y="3992563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0.21</a:t>
            </a:r>
            <a:endParaRPr lang="en-US"/>
          </a:p>
        </p:txBody>
      </p:sp>
      <p:sp>
        <p:nvSpPr>
          <p:cNvPr id="159817" name="Rectangle 80"/>
          <p:cNvSpPr>
            <a:spLocks noChangeArrowheads="1"/>
          </p:cNvSpPr>
          <p:nvPr/>
        </p:nvSpPr>
        <p:spPr bwMode="auto">
          <a:xfrm>
            <a:off x="6254750" y="4065588"/>
            <a:ext cx="1270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8" name="Line 81"/>
          <p:cNvSpPr>
            <a:spLocks noChangeShapeType="1"/>
          </p:cNvSpPr>
          <p:nvPr/>
        </p:nvSpPr>
        <p:spPr bwMode="auto">
          <a:xfrm>
            <a:off x="5891213" y="4129088"/>
            <a:ext cx="9398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9" name="Rectangle 82"/>
          <p:cNvSpPr>
            <a:spLocks noChangeArrowheads="1"/>
          </p:cNvSpPr>
          <p:nvPr/>
        </p:nvSpPr>
        <p:spPr bwMode="auto">
          <a:xfrm>
            <a:off x="546100" y="4235450"/>
            <a:ext cx="1549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Peritoneal dialysis </a:t>
            </a:r>
            <a:endParaRPr lang="en-US"/>
          </a:p>
        </p:txBody>
      </p:sp>
      <p:sp>
        <p:nvSpPr>
          <p:cNvPr id="159820" name="Rectangle 83"/>
          <p:cNvSpPr>
            <a:spLocks noChangeArrowheads="1"/>
          </p:cNvSpPr>
          <p:nvPr/>
        </p:nvSpPr>
        <p:spPr bwMode="auto">
          <a:xfrm>
            <a:off x="3122613" y="423545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36 </a:t>
            </a:r>
            <a:endParaRPr lang="en-US"/>
          </a:p>
        </p:txBody>
      </p:sp>
      <p:sp>
        <p:nvSpPr>
          <p:cNvPr id="159821" name="Rectangle 84"/>
          <p:cNvSpPr>
            <a:spLocks noChangeArrowheads="1"/>
          </p:cNvSpPr>
          <p:nvPr/>
        </p:nvSpPr>
        <p:spPr bwMode="auto">
          <a:xfrm>
            <a:off x="3346450" y="42354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(14.0%) </a:t>
            </a:r>
            <a:endParaRPr lang="en-US"/>
          </a:p>
        </p:txBody>
      </p:sp>
      <p:sp>
        <p:nvSpPr>
          <p:cNvPr id="159822" name="Rectangle 85"/>
          <p:cNvSpPr>
            <a:spLocks noChangeArrowheads="1"/>
          </p:cNvSpPr>
          <p:nvPr/>
        </p:nvSpPr>
        <p:spPr bwMode="auto">
          <a:xfrm>
            <a:off x="4148138" y="423545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47 </a:t>
            </a:r>
            <a:endParaRPr lang="en-US"/>
          </a:p>
        </p:txBody>
      </p:sp>
      <p:sp>
        <p:nvSpPr>
          <p:cNvPr id="159823" name="Rectangle 86"/>
          <p:cNvSpPr>
            <a:spLocks noChangeArrowheads="1"/>
          </p:cNvSpPr>
          <p:nvPr/>
        </p:nvSpPr>
        <p:spPr bwMode="auto">
          <a:xfrm>
            <a:off x="4373563" y="42354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(19.7%) </a:t>
            </a:r>
            <a:endParaRPr lang="en-US"/>
          </a:p>
        </p:txBody>
      </p:sp>
      <p:sp>
        <p:nvSpPr>
          <p:cNvPr id="159824" name="Rectangle 87"/>
          <p:cNvSpPr>
            <a:spLocks noChangeArrowheads="1"/>
          </p:cNvSpPr>
          <p:nvPr/>
        </p:nvSpPr>
        <p:spPr bwMode="auto">
          <a:xfrm>
            <a:off x="5676900" y="4351338"/>
            <a:ext cx="63500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5" name="Freeform 88"/>
          <p:cNvSpPr>
            <a:spLocks/>
          </p:cNvSpPr>
          <p:nvPr/>
        </p:nvSpPr>
        <p:spPr bwMode="auto">
          <a:xfrm>
            <a:off x="5453063" y="4351338"/>
            <a:ext cx="117475" cy="52387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6" name="Line 89"/>
          <p:cNvSpPr>
            <a:spLocks noChangeShapeType="1"/>
          </p:cNvSpPr>
          <p:nvPr/>
        </p:nvSpPr>
        <p:spPr bwMode="auto">
          <a:xfrm>
            <a:off x="5453063" y="4371975"/>
            <a:ext cx="119697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7" name="Rectangle 90"/>
          <p:cNvSpPr>
            <a:spLocks noChangeArrowheads="1"/>
          </p:cNvSpPr>
          <p:nvPr/>
        </p:nvSpPr>
        <p:spPr bwMode="auto">
          <a:xfrm>
            <a:off x="546100" y="4646613"/>
            <a:ext cx="1784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On dialysis </a:t>
            </a:r>
            <a:endParaRPr lang="en-US"/>
          </a:p>
        </p:txBody>
      </p:sp>
      <p:sp>
        <p:nvSpPr>
          <p:cNvPr id="159828" name="Rectangle 91"/>
          <p:cNvSpPr>
            <a:spLocks noChangeArrowheads="1"/>
          </p:cNvSpPr>
          <p:nvPr/>
        </p:nvSpPr>
        <p:spPr bwMode="auto">
          <a:xfrm>
            <a:off x="3025775" y="464661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/>
          </a:p>
        </p:txBody>
      </p:sp>
      <p:sp>
        <p:nvSpPr>
          <p:cNvPr id="159829" name="Rectangle 92"/>
          <p:cNvSpPr>
            <a:spLocks noChangeArrowheads="1"/>
          </p:cNvSpPr>
          <p:nvPr/>
        </p:nvSpPr>
        <p:spPr bwMode="auto">
          <a:xfrm>
            <a:off x="3336925" y="464661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/>
          </a:p>
        </p:txBody>
      </p:sp>
      <p:sp>
        <p:nvSpPr>
          <p:cNvPr id="159830" name="Rectangle 93"/>
          <p:cNvSpPr>
            <a:spLocks noChangeArrowheads="1"/>
          </p:cNvSpPr>
          <p:nvPr/>
        </p:nvSpPr>
        <p:spPr bwMode="auto">
          <a:xfrm>
            <a:off x="4052888" y="464661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/>
          </a:p>
        </p:txBody>
      </p:sp>
      <p:sp>
        <p:nvSpPr>
          <p:cNvPr id="159831" name="Rectangle 94"/>
          <p:cNvSpPr>
            <a:spLocks noChangeArrowheads="1"/>
          </p:cNvSpPr>
          <p:nvPr/>
        </p:nvSpPr>
        <p:spPr bwMode="auto">
          <a:xfrm>
            <a:off x="4362450" y="464661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/>
          </a:p>
        </p:txBody>
      </p:sp>
      <p:sp>
        <p:nvSpPr>
          <p:cNvPr id="159832" name="Rectangle 95"/>
          <p:cNvSpPr>
            <a:spLocks noChangeArrowheads="1"/>
          </p:cNvSpPr>
          <p:nvPr/>
        </p:nvSpPr>
        <p:spPr bwMode="auto">
          <a:xfrm>
            <a:off x="7034213" y="4646613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0.90 (0.75-1.08)</a:t>
            </a:r>
            <a:endParaRPr lang="en-US"/>
          </a:p>
        </p:txBody>
      </p:sp>
      <p:sp>
        <p:nvSpPr>
          <p:cNvPr id="159833" name="Rectangle 96"/>
          <p:cNvSpPr>
            <a:spLocks noChangeArrowheads="1"/>
          </p:cNvSpPr>
          <p:nvPr/>
        </p:nvSpPr>
        <p:spPr bwMode="auto">
          <a:xfrm>
            <a:off x="7346950" y="4835525"/>
            <a:ext cx="547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p=0.25 </a:t>
            </a:r>
            <a:endParaRPr lang="en-US"/>
          </a:p>
        </p:txBody>
      </p:sp>
      <p:sp>
        <p:nvSpPr>
          <p:cNvPr id="159834" name="Freeform 98"/>
          <p:cNvSpPr>
            <a:spLocks/>
          </p:cNvSpPr>
          <p:nvPr/>
        </p:nvSpPr>
        <p:spPr bwMode="auto">
          <a:xfrm>
            <a:off x="5837238" y="4710113"/>
            <a:ext cx="801687" cy="147637"/>
          </a:xfrm>
          <a:custGeom>
            <a:avLst/>
            <a:gdLst>
              <a:gd name="T0" fmla="*/ 2147483647 w 505"/>
              <a:gd name="T1" fmla="*/ 0 h 93"/>
              <a:gd name="T2" fmla="*/ 2147483647 w 505"/>
              <a:gd name="T3" fmla="*/ 2147483647 h 93"/>
              <a:gd name="T4" fmla="*/ 2147483647 w 505"/>
              <a:gd name="T5" fmla="*/ 2147483647 h 93"/>
              <a:gd name="T6" fmla="*/ 0 w 505"/>
              <a:gd name="T7" fmla="*/ 2147483647 h 93"/>
              <a:gd name="T8" fmla="*/ 2147483647 w 505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5"/>
              <a:gd name="T16" fmla="*/ 0 h 93"/>
              <a:gd name="T17" fmla="*/ 505 w 505"/>
              <a:gd name="T18" fmla="*/ 93 h 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5" h="93">
                <a:moveTo>
                  <a:pt x="229" y="0"/>
                </a:moveTo>
                <a:lnTo>
                  <a:pt x="505" y="46"/>
                </a:lnTo>
                <a:lnTo>
                  <a:pt x="229" y="93"/>
                </a:lnTo>
                <a:lnTo>
                  <a:pt x="0" y="46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35" name="Rectangle 99"/>
          <p:cNvSpPr>
            <a:spLocks noChangeArrowheads="1"/>
          </p:cNvSpPr>
          <p:nvPr/>
        </p:nvSpPr>
        <p:spPr bwMode="auto">
          <a:xfrm>
            <a:off x="546100" y="5430838"/>
            <a:ext cx="2373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59836" name="Rectangle 100"/>
          <p:cNvSpPr>
            <a:spLocks noChangeArrowheads="1"/>
          </p:cNvSpPr>
          <p:nvPr/>
        </p:nvSpPr>
        <p:spPr bwMode="auto">
          <a:xfrm>
            <a:off x="3025775" y="5430838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/>
          </a:p>
        </p:txBody>
      </p:sp>
      <p:sp>
        <p:nvSpPr>
          <p:cNvPr id="159837" name="Rectangle 101"/>
          <p:cNvSpPr>
            <a:spLocks noChangeArrowheads="1"/>
          </p:cNvSpPr>
          <p:nvPr/>
        </p:nvSpPr>
        <p:spPr bwMode="auto">
          <a:xfrm>
            <a:off x="3336925" y="5430838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/>
          </a:p>
        </p:txBody>
      </p:sp>
      <p:sp>
        <p:nvSpPr>
          <p:cNvPr id="159838" name="Rectangle 102"/>
          <p:cNvSpPr>
            <a:spLocks noChangeArrowheads="1"/>
          </p:cNvSpPr>
          <p:nvPr/>
        </p:nvSpPr>
        <p:spPr bwMode="auto">
          <a:xfrm>
            <a:off x="4052888" y="5430838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/>
          </a:p>
        </p:txBody>
      </p:sp>
      <p:sp>
        <p:nvSpPr>
          <p:cNvPr id="159839" name="Rectangle 103"/>
          <p:cNvSpPr>
            <a:spLocks noChangeArrowheads="1"/>
          </p:cNvSpPr>
          <p:nvPr/>
        </p:nvSpPr>
        <p:spPr bwMode="auto">
          <a:xfrm>
            <a:off x="4362450" y="5430838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/>
          </a:p>
        </p:txBody>
      </p:sp>
      <p:sp>
        <p:nvSpPr>
          <p:cNvPr id="159840" name="Rectangle 104"/>
          <p:cNvSpPr>
            <a:spLocks noChangeArrowheads="1"/>
          </p:cNvSpPr>
          <p:nvPr/>
        </p:nvSpPr>
        <p:spPr bwMode="auto">
          <a:xfrm>
            <a:off x="7034213" y="53340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59841" name="Rectangle 105"/>
          <p:cNvSpPr>
            <a:spLocks noChangeArrowheads="1"/>
          </p:cNvSpPr>
          <p:nvPr/>
        </p:nvSpPr>
        <p:spPr bwMode="auto">
          <a:xfrm>
            <a:off x="7275513" y="5524500"/>
            <a:ext cx="690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59842" name="Freeform 107"/>
          <p:cNvSpPr>
            <a:spLocks/>
          </p:cNvSpPr>
          <p:nvPr/>
        </p:nvSpPr>
        <p:spPr bwMode="auto">
          <a:xfrm>
            <a:off x="5816600" y="5462588"/>
            <a:ext cx="479425" cy="211137"/>
          </a:xfrm>
          <a:custGeom>
            <a:avLst/>
            <a:gdLst>
              <a:gd name="T0" fmla="*/ 2147483647 w 302"/>
              <a:gd name="T1" fmla="*/ 0 h 133"/>
              <a:gd name="T2" fmla="*/ 2147483647 w 302"/>
              <a:gd name="T3" fmla="*/ 2147483647 h 133"/>
              <a:gd name="T4" fmla="*/ 2147483647 w 302"/>
              <a:gd name="T5" fmla="*/ 2147483647 h 133"/>
              <a:gd name="T6" fmla="*/ 0 w 302"/>
              <a:gd name="T7" fmla="*/ 2147483647 h 133"/>
              <a:gd name="T8" fmla="*/ 2147483647 w 302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"/>
              <a:gd name="T16" fmla="*/ 0 h 133"/>
              <a:gd name="T17" fmla="*/ 302 w 302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" h="133">
                <a:moveTo>
                  <a:pt x="141" y="0"/>
                </a:moveTo>
                <a:lnTo>
                  <a:pt x="302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3" name="Line 108"/>
          <p:cNvSpPr>
            <a:spLocks noChangeShapeType="1"/>
          </p:cNvSpPr>
          <p:nvPr/>
        </p:nvSpPr>
        <p:spPr bwMode="auto">
          <a:xfrm>
            <a:off x="6446838" y="1657350"/>
            <a:ext cx="1587" cy="43370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4" name="Line 109"/>
          <p:cNvSpPr>
            <a:spLocks noChangeShapeType="1"/>
          </p:cNvSpPr>
          <p:nvPr/>
        </p:nvSpPr>
        <p:spPr bwMode="auto">
          <a:xfrm>
            <a:off x="5453063" y="6067425"/>
            <a:ext cx="19875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5" name="Line 110"/>
          <p:cNvSpPr>
            <a:spLocks noChangeShapeType="1"/>
          </p:cNvSpPr>
          <p:nvPr/>
        </p:nvSpPr>
        <p:spPr bwMode="auto">
          <a:xfrm flipV="1">
            <a:off x="6446838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6" name="Line 111"/>
          <p:cNvSpPr>
            <a:spLocks noChangeShapeType="1"/>
          </p:cNvSpPr>
          <p:nvPr/>
        </p:nvSpPr>
        <p:spPr bwMode="auto">
          <a:xfrm flipV="1">
            <a:off x="6702425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7" name="Line 112"/>
          <p:cNvSpPr>
            <a:spLocks noChangeShapeType="1"/>
          </p:cNvSpPr>
          <p:nvPr/>
        </p:nvSpPr>
        <p:spPr bwMode="auto">
          <a:xfrm flipV="1">
            <a:off x="6948488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8" name="Line 113"/>
          <p:cNvSpPr>
            <a:spLocks noChangeShapeType="1"/>
          </p:cNvSpPr>
          <p:nvPr/>
        </p:nvSpPr>
        <p:spPr bwMode="auto">
          <a:xfrm flipV="1">
            <a:off x="7194550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9" name="Line 114"/>
          <p:cNvSpPr>
            <a:spLocks noChangeShapeType="1"/>
          </p:cNvSpPr>
          <p:nvPr/>
        </p:nvSpPr>
        <p:spPr bwMode="auto">
          <a:xfrm flipV="1">
            <a:off x="744061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0" name="Line 115"/>
          <p:cNvSpPr>
            <a:spLocks noChangeShapeType="1"/>
          </p:cNvSpPr>
          <p:nvPr/>
        </p:nvSpPr>
        <p:spPr bwMode="auto">
          <a:xfrm flipV="1">
            <a:off x="6200775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1" name="Line 116"/>
          <p:cNvSpPr>
            <a:spLocks noChangeShapeType="1"/>
          </p:cNvSpPr>
          <p:nvPr/>
        </p:nvSpPr>
        <p:spPr bwMode="auto">
          <a:xfrm flipV="1">
            <a:off x="595471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2" name="Line 117"/>
          <p:cNvSpPr>
            <a:spLocks noChangeShapeType="1"/>
          </p:cNvSpPr>
          <p:nvPr/>
        </p:nvSpPr>
        <p:spPr bwMode="auto">
          <a:xfrm flipV="1">
            <a:off x="5708650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3" name="Line 118"/>
          <p:cNvSpPr>
            <a:spLocks noChangeShapeType="1"/>
          </p:cNvSpPr>
          <p:nvPr/>
        </p:nvSpPr>
        <p:spPr bwMode="auto">
          <a:xfrm flipV="1">
            <a:off x="545306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4" name="Rectangle 119"/>
          <p:cNvSpPr>
            <a:spLocks noChangeArrowheads="1"/>
          </p:cNvSpPr>
          <p:nvPr/>
        </p:nvSpPr>
        <p:spPr bwMode="auto">
          <a:xfrm>
            <a:off x="6307138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9855" name="Rectangle 120"/>
          <p:cNvSpPr>
            <a:spLocks noChangeArrowheads="1"/>
          </p:cNvSpPr>
          <p:nvPr/>
        </p:nvSpPr>
        <p:spPr bwMode="auto">
          <a:xfrm>
            <a:off x="6810375" y="624046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9856" name="Rectangle 121"/>
          <p:cNvSpPr>
            <a:spLocks noChangeArrowheads="1"/>
          </p:cNvSpPr>
          <p:nvPr/>
        </p:nvSpPr>
        <p:spPr bwMode="auto">
          <a:xfrm>
            <a:off x="7300913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9857" name="Rectangle 122"/>
          <p:cNvSpPr>
            <a:spLocks noChangeArrowheads="1"/>
          </p:cNvSpPr>
          <p:nvPr/>
        </p:nvSpPr>
        <p:spPr bwMode="auto">
          <a:xfrm>
            <a:off x="5816600" y="624046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9858" name="Rectangle 123"/>
          <p:cNvSpPr>
            <a:spLocks noChangeArrowheads="1"/>
          </p:cNvSpPr>
          <p:nvPr/>
        </p:nvSpPr>
        <p:spPr bwMode="auto">
          <a:xfrm>
            <a:off x="5313363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9859" name="Line 112"/>
          <p:cNvSpPr>
            <a:spLocks noChangeShapeType="1"/>
          </p:cNvSpPr>
          <p:nvPr/>
        </p:nvSpPr>
        <p:spPr bwMode="auto">
          <a:xfrm>
            <a:off x="6040438" y="1974850"/>
            <a:ext cx="12700" cy="4078288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"/>
          <p:cNvSpPr>
            <a:spLocks noChangeArrowheads="1"/>
          </p:cNvSpPr>
          <p:nvPr/>
        </p:nvSpPr>
        <p:spPr bwMode="auto">
          <a:xfrm>
            <a:off x="6577013" y="15970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60771" name="Rectangle 11"/>
          <p:cNvSpPr>
            <a:spLocks noChangeArrowheads="1"/>
          </p:cNvSpPr>
          <p:nvPr/>
        </p:nvSpPr>
        <p:spPr bwMode="auto">
          <a:xfrm>
            <a:off x="458788" y="1860550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60772" name="Rectangle 12"/>
          <p:cNvSpPr>
            <a:spLocks noChangeArrowheads="1"/>
          </p:cNvSpPr>
          <p:nvPr/>
        </p:nvSpPr>
        <p:spPr bwMode="auto">
          <a:xfrm>
            <a:off x="4892675" y="1597025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60773" name="Rectangle 13"/>
          <p:cNvSpPr>
            <a:spLocks noChangeArrowheads="1"/>
          </p:cNvSpPr>
          <p:nvPr/>
        </p:nvSpPr>
        <p:spPr bwMode="auto">
          <a:xfrm>
            <a:off x="3344863" y="1597025"/>
            <a:ext cx="946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60774" name="Rectangle 14"/>
          <p:cNvSpPr>
            <a:spLocks noChangeArrowheads="1"/>
          </p:cNvSpPr>
          <p:nvPr/>
        </p:nvSpPr>
        <p:spPr bwMode="auto">
          <a:xfrm>
            <a:off x="6016625" y="4932363"/>
            <a:ext cx="104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60775" name="Rectangle 15"/>
          <p:cNvSpPr>
            <a:spLocks noChangeArrowheads="1"/>
          </p:cNvSpPr>
          <p:nvPr/>
        </p:nvSpPr>
        <p:spPr bwMode="auto">
          <a:xfrm>
            <a:off x="8004175" y="4924425"/>
            <a:ext cx="74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60776" name="Rectangle 16"/>
          <p:cNvSpPr>
            <a:spLocks noChangeArrowheads="1"/>
          </p:cNvSpPr>
          <p:nvPr/>
        </p:nvSpPr>
        <p:spPr bwMode="auto">
          <a:xfrm>
            <a:off x="4849813" y="1889125"/>
            <a:ext cx="8461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60777" name="Rectangle 17"/>
          <p:cNvSpPr>
            <a:spLocks noChangeArrowheads="1"/>
          </p:cNvSpPr>
          <p:nvPr/>
        </p:nvSpPr>
        <p:spPr bwMode="auto">
          <a:xfrm>
            <a:off x="3355975" y="1889125"/>
            <a:ext cx="8461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60778" name="Rectangle 19"/>
          <p:cNvSpPr>
            <a:spLocks noChangeArrowheads="1"/>
          </p:cNvSpPr>
          <p:nvPr/>
        </p:nvSpPr>
        <p:spPr bwMode="auto">
          <a:xfrm>
            <a:off x="458788" y="2916238"/>
            <a:ext cx="885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</a:t>
            </a:r>
            <a:endParaRPr lang="en-US"/>
          </a:p>
        </p:txBody>
      </p:sp>
      <p:sp>
        <p:nvSpPr>
          <p:cNvPr id="160779" name="Rectangle 20"/>
          <p:cNvSpPr>
            <a:spLocks noChangeArrowheads="1"/>
          </p:cNvSpPr>
          <p:nvPr/>
        </p:nvSpPr>
        <p:spPr bwMode="auto">
          <a:xfrm>
            <a:off x="3302000" y="2916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/>
          </a:p>
        </p:txBody>
      </p:sp>
      <p:sp>
        <p:nvSpPr>
          <p:cNvPr id="160780" name="Rectangle 21"/>
          <p:cNvSpPr>
            <a:spLocks noChangeArrowheads="1"/>
          </p:cNvSpPr>
          <p:nvPr/>
        </p:nvSpPr>
        <p:spPr bwMode="auto">
          <a:xfrm>
            <a:off x="3805238" y="29162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/>
          </a:p>
        </p:txBody>
      </p:sp>
      <p:sp>
        <p:nvSpPr>
          <p:cNvPr id="160781" name="Rectangle 22"/>
          <p:cNvSpPr>
            <a:spLocks noChangeArrowheads="1"/>
          </p:cNvSpPr>
          <p:nvPr/>
        </p:nvSpPr>
        <p:spPr bwMode="auto">
          <a:xfrm>
            <a:off x="4806950" y="2916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/>
          </a:p>
        </p:txBody>
      </p:sp>
      <p:sp>
        <p:nvSpPr>
          <p:cNvPr id="160782" name="Rectangle 23"/>
          <p:cNvSpPr>
            <a:spLocks noChangeArrowheads="1"/>
          </p:cNvSpPr>
          <p:nvPr/>
        </p:nvSpPr>
        <p:spPr bwMode="auto">
          <a:xfrm>
            <a:off x="5202238" y="291623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/>
          </a:p>
        </p:txBody>
      </p:sp>
      <p:sp>
        <p:nvSpPr>
          <p:cNvPr id="160783" name="Rectangle 24"/>
          <p:cNvSpPr>
            <a:spLocks noChangeArrowheads="1"/>
          </p:cNvSpPr>
          <p:nvPr/>
        </p:nvSpPr>
        <p:spPr bwMode="auto">
          <a:xfrm>
            <a:off x="6769100" y="2970213"/>
            <a:ext cx="160338" cy="157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84" name="Line 25"/>
          <p:cNvSpPr>
            <a:spLocks noChangeShapeType="1"/>
          </p:cNvSpPr>
          <p:nvPr/>
        </p:nvSpPr>
        <p:spPr bwMode="auto">
          <a:xfrm>
            <a:off x="6565900" y="3054350"/>
            <a:ext cx="6096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85" name="Rectangle 26"/>
          <p:cNvSpPr>
            <a:spLocks noChangeArrowheads="1"/>
          </p:cNvSpPr>
          <p:nvPr/>
        </p:nvSpPr>
        <p:spPr bwMode="auto">
          <a:xfrm>
            <a:off x="458788" y="3284538"/>
            <a:ext cx="5429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</a:t>
            </a:r>
            <a:endParaRPr lang="en-US"/>
          </a:p>
        </p:txBody>
      </p:sp>
      <p:sp>
        <p:nvSpPr>
          <p:cNvPr id="160786" name="Rectangle 27"/>
          <p:cNvSpPr>
            <a:spLocks noChangeArrowheads="1"/>
          </p:cNvSpPr>
          <p:nvPr/>
        </p:nvSpPr>
        <p:spPr bwMode="auto">
          <a:xfrm>
            <a:off x="3302000" y="32845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/>
          </a:p>
        </p:txBody>
      </p:sp>
      <p:sp>
        <p:nvSpPr>
          <p:cNvPr id="160787" name="Rectangle 28"/>
          <p:cNvSpPr>
            <a:spLocks noChangeArrowheads="1"/>
          </p:cNvSpPr>
          <p:nvPr/>
        </p:nvSpPr>
        <p:spPr bwMode="auto">
          <a:xfrm>
            <a:off x="3708400" y="32845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/>
          </a:p>
        </p:txBody>
      </p:sp>
      <p:sp>
        <p:nvSpPr>
          <p:cNvPr id="160788" name="Rectangle 29"/>
          <p:cNvSpPr>
            <a:spLocks noChangeArrowheads="1"/>
          </p:cNvSpPr>
          <p:nvPr/>
        </p:nvSpPr>
        <p:spPr bwMode="auto">
          <a:xfrm>
            <a:off x="4806950" y="32845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/>
          </a:p>
        </p:txBody>
      </p:sp>
      <p:sp>
        <p:nvSpPr>
          <p:cNvPr id="160789" name="Rectangle 30"/>
          <p:cNvSpPr>
            <a:spLocks noChangeArrowheads="1"/>
          </p:cNvSpPr>
          <p:nvPr/>
        </p:nvSpPr>
        <p:spPr bwMode="auto">
          <a:xfrm>
            <a:off x="5202238" y="328453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/>
          </a:p>
        </p:txBody>
      </p:sp>
      <p:sp>
        <p:nvSpPr>
          <p:cNvPr id="160790" name="Rectangle 31"/>
          <p:cNvSpPr>
            <a:spLocks noChangeArrowheads="1"/>
          </p:cNvSpPr>
          <p:nvPr/>
        </p:nvSpPr>
        <p:spPr bwMode="auto">
          <a:xfrm>
            <a:off x="6961188" y="337978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91" name="Line 32"/>
          <p:cNvSpPr>
            <a:spLocks noChangeShapeType="1"/>
          </p:cNvSpPr>
          <p:nvPr/>
        </p:nvSpPr>
        <p:spPr bwMode="auto">
          <a:xfrm>
            <a:off x="6469063" y="3422650"/>
            <a:ext cx="12620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92" name="Rectangle 33"/>
          <p:cNvSpPr>
            <a:spLocks noChangeArrowheads="1"/>
          </p:cNvSpPr>
          <p:nvPr/>
        </p:nvSpPr>
        <p:spPr bwMode="auto">
          <a:xfrm>
            <a:off x="458788" y="3695700"/>
            <a:ext cx="2409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60793" name="Rectangle 34"/>
          <p:cNvSpPr>
            <a:spLocks noChangeArrowheads="1"/>
          </p:cNvSpPr>
          <p:nvPr/>
        </p:nvSpPr>
        <p:spPr bwMode="auto">
          <a:xfrm>
            <a:off x="3302000" y="36957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60794" name="Rectangle 35"/>
          <p:cNvSpPr>
            <a:spLocks noChangeArrowheads="1"/>
          </p:cNvSpPr>
          <p:nvPr/>
        </p:nvSpPr>
        <p:spPr bwMode="auto">
          <a:xfrm>
            <a:off x="3697288" y="369570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60795" name="Rectangle 36"/>
          <p:cNvSpPr>
            <a:spLocks noChangeArrowheads="1"/>
          </p:cNvSpPr>
          <p:nvPr/>
        </p:nvSpPr>
        <p:spPr bwMode="auto">
          <a:xfrm>
            <a:off x="4806950" y="36957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60796" name="Rectangle 37"/>
          <p:cNvSpPr>
            <a:spLocks noChangeArrowheads="1"/>
          </p:cNvSpPr>
          <p:nvPr/>
        </p:nvSpPr>
        <p:spPr bwMode="auto">
          <a:xfrm>
            <a:off x="5192713" y="369570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60797" name="Rectangle 38"/>
          <p:cNvSpPr>
            <a:spLocks noChangeArrowheads="1"/>
          </p:cNvSpPr>
          <p:nvPr/>
        </p:nvSpPr>
        <p:spPr bwMode="auto">
          <a:xfrm>
            <a:off x="7847013" y="3595688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/>
          </a:p>
        </p:txBody>
      </p:sp>
      <p:sp>
        <p:nvSpPr>
          <p:cNvPr id="160798" name="Rectangle 39"/>
          <p:cNvSpPr>
            <a:spLocks noChangeArrowheads="1"/>
          </p:cNvSpPr>
          <p:nvPr/>
        </p:nvSpPr>
        <p:spPr bwMode="auto">
          <a:xfrm>
            <a:off x="7977188" y="3786188"/>
            <a:ext cx="91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per mmol/L </a:t>
            </a:r>
            <a:endParaRPr lang="en-US"/>
          </a:p>
        </p:txBody>
      </p:sp>
      <p:sp>
        <p:nvSpPr>
          <p:cNvPr id="160799" name="Freeform 41"/>
          <p:cNvSpPr>
            <a:spLocks/>
          </p:cNvSpPr>
          <p:nvPr/>
        </p:nvSpPr>
        <p:spPr bwMode="auto">
          <a:xfrm>
            <a:off x="6672263" y="3738563"/>
            <a:ext cx="544512" cy="179387"/>
          </a:xfrm>
          <a:custGeom>
            <a:avLst/>
            <a:gdLst>
              <a:gd name="T0" fmla="*/ 2147483647 w 343"/>
              <a:gd name="T1" fmla="*/ 0 h 113"/>
              <a:gd name="T2" fmla="*/ 2147483647 w 343"/>
              <a:gd name="T3" fmla="*/ 2147483647 h 113"/>
              <a:gd name="T4" fmla="*/ 2147483647 w 343"/>
              <a:gd name="T5" fmla="*/ 2147483647 h 113"/>
              <a:gd name="T6" fmla="*/ 0 w 343"/>
              <a:gd name="T7" fmla="*/ 2147483647 h 113"/>
              <a:gd name="T8" fmla="*/ 2147483647 w 343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3"/>
              <a:gd name="T17" fmla="*/ 343 w 343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3">
                <a:moveTo>
                  <a:pt x="162" y="0"/>
                </a:moveTo>
                <a:lnTo>
                  <a:pt x="343" y="60"/>
                </a:lnTo>
                <a:lnTo>
                  <a:pt x="162" y="113"/>
                </a:lnTo>
                <a:lnTo>
                  <a:pt x="0" y="60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0" name="Line 42"/>
          <p:cNvSpPr>
            <a:spLocks noChangeShapeType="1"/>
          </p:cNvSpPr>
          <p:nvPr/>
        </p:nvSpPr>
        <p:spPr bwMode="auto">
          <a:xfrm>
            <a:off x="7410450" y="1903413"/>
            <a:ext cx="1588" cy="26368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1" name="Line 43"/>
          <p:cNvSpPr>
            <a:spLocks noChangeShapeType="1"/>
          </p:cNvSpPr>
          <p:nvPr/>
        </p:nvSpPr>
        <p:spPr bwMode="auto">
          <a:xfrm>
            <a:off x="6416675" y="4540250"/>
            <a:ext cx="1976438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2" name="Line 44"/>
          <p:cNvSpPr>
            <a:spLocks noChangeShapeType="1"/>
          </p:cNvSpPr>
          <p:nvPr/>
        </p:nvSpPr>
        <p:spPr bwMode="auto">
          <a:xfrm flipV="1">
            <a:off x="74104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3" name="Line 45"/>
          <p:cNvSpPr>
            <a:spLocks noChangeShapeType="1"/>
          </p:cNvSpPr>
          <p:nvPr/>
        </p:nvSpPr>
        <p:spPr bwMode="auto">
          <a:xfrm flipV="1">
            <a:off x="765492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4" name="Line 46"/>
          <p:cNvSpPr>
            <a:spLocks noChangeShapeType="1"/>
          </p:cNvSpPr>
          <p:nvPr/>
        </p:nvSpPr>
        <p:spPr bwMode="auto">
          <a:xfrm flipV="1">
            <a:off x="7900988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5" name="Line 47"/>
          <p:cNvSpPr>
            <a:spLocks noChangeShapeType="1"/>
          </p:cNvSpPr>
          <p:nvPr/>
        </p:nvSpPr>
        <p:spPr bwMode="auto">
          <a:xfrm flipV="1">
            <a:off x="81470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6" name="Line 48"/>
          <p:cNvSpPr>
            <a:spLocks noChangeShapeType="1"/>
          </p:cNvSpPr>
          <p:nvPr/>
        </p:nvSpPr>
        <p:spPr bwMode="auto">
          <a:xfrm flipV="1">
            <a:off x="8393113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7" name="Line 49"/>
          <p:cNvSpPr>
            <a:spLocks noChangeShapeType="1"/>
          </p:cNvSpPr>
          <p:nvPr/>
        </p:nvSpPr>
        <p:spPr bwMode="auto">
          <a:xfrm flipV="1">
            <a:off x="715327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8" name="Line 50"/>
          <p:cNvSpPr>
            <a:spLocks noChangeShapeType="1"/>
          </p:cNvSpPr>
          <p:nvPr/>
        </p:nvSpPr>
        <p:spPr bwMode="auto">
          <a:xfrm flipV="1">
            <a:off x="6907213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9" name="Line 51"/>
          <p:cNvSpPr>
            <a:spLocks noChangeShapeType="1"/>
          </p:cNvSpPr>
          <p:nvPr/>
        </p:nvSpPr>
        <p:spPr bwMode="auto">
          <a:xfrm flipV="1">
            <a:off x="66611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0" name="Line 52"/>
          <p:cNvSpPr>
            <a:spLocks noChangeShapeType="1"/>
          </p:cNvSpPr>
          <p:nvPr/>
        </p:nvSpPr>
        <p:spPr bwMode="auto">
          <a:xfrm flipV="1">
            <a:off x="641667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1" name="Rectangle 53"/>
          <p:cNvSpPr>
            <a:spLocks noChangeArrowheads="1"/>
          </p:cNvSpPr>
          <p:nvPr/>
        </p:nvSpPr>
        <p:spPr bwMode="auto">
          <a:xfrm>
            <a:off x="7270750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60812" name="Rectangle 54"/>
          <p:cNvSpPr>
            <a:spLocks noChangeArrowheads="1"/>
          </p:cNvSpPr>
          <p:nvPr/>
        </p:nvSpPr>
        <p:spPr bwMode="auto">
          <a:xfrm>
            <a:off x="7762875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60813" name="Rectangle 55"/>
          <p:cNvSpPr>
            <a:spLocks noChangeArrowheads="1"/>
          </p:cNvSpPr>
          <p:nvPr/>
        </p:nvSpPr>
        <p:spPr bwMode="auto">
          <a:xfrm>
            <a:off x="8253413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60814" name="Rectangle 56"/>
          <p:cNvSpPr>
            <a:spLocks noChangeArrowheads="1"/>
          </p:cNvSpPr>
          <p:nvPr/>
        </p:nvSpPr>
        <p:spPr bwMode="auto">
          <a:xfrm>
            <a:off x="6769100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60815" name="Rectangle 57"/>
          <p:cNvSpPr>
            <a:spLocks noChangeArrowheads="1"/>
          </p:cNvSpPr>
          <p:nvPr/>
        </p:nvSpPr>
        <p:spPr bwMode="auto">
          <a:xfrm>
            <a:off x="6276975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60816" name="Line 112"/>
          <p:cNvSpPr>
            <a:spLocks noChangeShapeType="1"/>
          </p:cNvSpPr>
          <p:nvPr/>
        </p:nvSpPr>
        <p:spPr bwMode="auto">
          <a:xfrm>
            <a:off x="6929438" y="2733675"/>
            <a:ext cx="1587" cy="1789113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7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SHARP: Effects on Major Atherosclerotic Events (per 1 </a:t>
            </a:r>
            <a:r>
              <a:rPr lang="en-US" sz="3600" dirty="0" err="1" smtClean="0"/>
              <a:t>mmol</a:t>
            </a:r>
            <a:r>
              <a:rPr lang="en-US" sz="3600" dirty="0" smtClean="0"/>
              <a:t>/L LDL-C reduction) by renal status</a:t>
            </a:r>
            <a:endParaRPr lang="en-GB" sz="3600" dirty="0" smtClean="0"/>
          </a:p>
        </p:txBody>
      </p:sp>
      <p:sp>
        <p:nvSpPr>
          <p:cNvPr id="160818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837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heterogeneity after LDL weighting p=0.65</a:t>
            </a:r>
          </a:p>
        </p:txBody>
      </p:sp>
      <p:sp>
        <p:nvSpPr>
          <p:cNvPr id="160819" name="Rectangle 39"/>
          <p:cNvSpPr>
            <a:spLocks noChangeArrowheads="1"/>
          </p:cNvSpPr>
          <p:nvPr/>
        </p:nvSpPr>
        <p:spPr bwMode="auto">
          <a:xfrm>
            <a:off x="8069263" y="3970338"/>
            <a:ext cx="730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ctrTitle"/>
          </p:nvPr>
        </p:nvSpPr>
        <p:spPr>
          <a:xfrm>
            <a:off x="550863" y="1657350"/>
            <a:ext cx="8056562" cy="1609725"/>
          </a:xfrm>
        </p:spPr>
        <p:txBody>
          <a:bodyPr/>
          <a:lstStyle/>
          <a:p>
            <a:r>
              <a:rPr lang="en-GB" sz="3600" smtClean="0"/>
              <a:t>Study of Heart and Renal Protection (SHARP): Design points and Conclusions</a:t>
            </a:r>
          </a:p>
        </p:txBody>
      </p:sp>
      <p:sp>
        <p:nvSpPr>
          <p:cNvPr id="162819" name="Subtitle 3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752600"/>
          </a:xfrm>
        </p:spPr>
        <p:txBody>
          <a:bodyPr/>
          <a:lstStyle/>
          <a:p>
            <a:r>
              <a:rPr lang="en-GB" smtClean="0"/>
              <a:t>Rory Collins</a:t>
            </a:r>
          </a:p>
          <a:p>
            <a:r>
              <a:rPr lang="en-GB" smtClean="0"/>
              <a:t>University of Oxford, UK</a:t>
            </a:r>
          </a:p>
          <a:p>
            <a:r>
              <a:rPr lang="en-GB" smtClean="0"/>
              <a:t>Chair, SHARP Steering Committee</a:t>
            </a:r>
          </a:p>
        </p:txBody>
      </p:sp>
      <p:sp>
        <p:nvSpPr>
          <p:cNvPr id="162820" name="TextBox 3"/>
          <p:cNvSpPr txBox="1">
            <a:spLocks noChangeArrowheads="1"/>
          </p:cNvSpPr>
          <p:nvPr/>
        </p:nvSpPr>
        <p:spPr bwMode="auto">
          <a:xfrm>
            <a:off x="180975" y="31750"/>
            <a:ext cx="8753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i="1"/>
              <a:t>US FDA Endocrinologic and Metabolic Drugs</a:t>
            </a:r>
          </a:p>
          <a:p>
            <a:pPr algn="ctr"/>
            <a:r>
              <a:rPr lang="en-GB" sz="2800" i="1"/>
              <a:t>Advisory Committee, 2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Organisational structure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877888" y="1273175"/>
            <a:ext cx="7481887" cy="4997450"/>
          </a:xfrm>
        </p:spPr>
        <p:txBody>
          <a:bodyPr/>
          <a:lstStyle/>
          <a:p>
            <a:r>
              <a:rPr lang="en-GB" sz="2800" smtClean="0"/>
              <a:t>Trial sponsor was University of Oxford, UK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Coordination of 380 sites by 7 regional centres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Independent Steering Committee</a:t>
            </a:r>
          </a:p>
          <a:p>
            <a:pPr lvl="1"/>
            <a:r>
              <a:rPr lang="en-GB" sz="2400" smtClean="0"/>
              <a:t>Representatives from each of 18 countries</a:t>
            </a:r>
          </a:p>
          <a:p>
            <a:pPr lvl="1"/>
            <a:r>
              <a:rPr lang="en-GB" sz="2400" smtClean="0"/>
              <a:t>2 non-voting representatives from funder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Independent Data Monitoring Committee</a:t>
            </a:r>
          </a:p>
          <a:p>
            <a:pPr lvl="1"/>
            <a:r>
              <a:rPr lang="en-GB" sz="2400" smtClean="0"/>
              <a:t>6-monthly review of unblinded data report</a:t>
            </a:r>
          </a:p>
          <a:p>
            <a:pPr lvl="1"/>
            <a:r>
              <a:rPr lang="en-GB" sz="2400" smtClean="0"/>
              <a:t>No recommendation made to stop during trial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Principal funder was Merck/Schering-Plough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Rationale for randomization structure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960938"/>
          </a:xfrm>
        </p:spPr>
        <p:txBody>
          <a:bodyPr/>
          <a:lstStyle/>
          <a:p>
            <a:r>
              <a:rPr lang="en-GB" dirty="0" smtClean="0"/>
              <a:t>3-way randomization for first year only</a:t>
            </a:r>
          </a:p>
          <a:p>
            <a:pPr lvl="1"/>
            <a:r>
              <a:rPr lang="en-GB" dirty="0" smtClean="0"/>
              <a:t>Simvastatin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</a:p>
          <a:p>
            <a:pPr lvl="2"/>
            <a:r>
              <a:rPr lang="en-GB" dirty="0" err="1" smtClean="0"/>
              <a:t>LDL</a:t>
            </a:r>
            <a:r>
              <a:rPr lang="en-GB" dirty="0" smtClean="0"/>
              <a:t>-lowering effects of simvastatin</a:t>
            </a:r>
          </a:p>
          <a:p>
            <a:pPr lvl="1"/>
            <a:r>
              <a:rPr lang="en-GB" dirty="0" err="1" smtClean="0"/>
              <a:t>Eze/simva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simvastatin</a:t>
            </a:r>
          </a:p>
          <a:p>
            <a:pPr lvl="2"/>
            <a:r>
              <a:rPr lang="en-GB" dirty="0" smtClean="0"/>
              <a:t>Additional </a:t>
            </a:r>
            <a:r>
              <a:rPr lang="en-GB" dirty="0" err="1" smtClean="0"/>
              <a:t>LDL</a:t>
            </a:r>
            <a:r>
              <a:rPr lang="en-GB" dirty="0" smtClean="0"/>
              <a:t>-lowering effects of ezetimibe</a:t>
            </a:r>
          </a:p>
          <a:p>
            <a:pPr lvl="2"/>
            <a:r>
              <a:rPr lang="en-GB" dirty="0" smtClean="0"/>
              <a:t>Early safety of adding ezetimibe to simvastatin</a:t>
            </a:r>
          </a:p>
          <a:p>
            <a:r>
              <a:rPr lang="en-GB" dirty="0" smtClean="0"/>
              <a:t>2-way randomization of </a:t>
            </a:r>
            <a:r>
              <a:rPr lang="en-GB" dirty="0" err="1" smtClean="0"/>
              <a:t>eze/simva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</a:p>
          <a:p>
            <a:pPr lvl="1"/>
            <a:r>
              <a:rPr lang="en-GB" dirty="0" smtClean="0"/>
              <a:t>5-year effects of </a:t>
            </a:r>
            <a:r>
              <a:rPr lang="en-GB" dirty="0" err="1" smtClean="0"/>
              <a:t>eze/simva</a:t>
            </a:r>
            <a:r>
              <a:rPr lang="en-GB" dirty="0" smtClean="0"/>
              <a:t> on clinical outcomes</a:t>
            </a:r>
          </a:p>
          <a:p>
            <a:pPr lvl="1"/>
            <a:r>
              <a:rPr lang="en-GB" dirty="0" smtClean="0"/>
              <a:t>Simvastatin-allocated patients re-randomized to maximize power for assessment of </a:t>
            </a:r>
            <a:r>
              <a:rPr lang="en-GB" dirty="0" err="1" smtClean="0"/>
              <a:t>eze/simva</a:t>
            </a:r>
            <a:endParaRPr lang="en-GB" dirty="0" smtClean="0"/>
          </a:p>
          <a:p>
            <a:pPr lvl="1">
              <a:buFont typeface="Arial" pitchFamily="34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7975600" cy="4284663"/>
          </a:xfrm>
        </p:spPr>
        <p:txBody>
          <a:bodyPr/>
          <a:lstStyle/>
          <a:p>
            <a:r>
              <a:rPr lang="en-GB" smtClean="0"/>
              <a:t>Emphasis on detecting effects of eze/simva on ATHEROSCLEROTIC outcomes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pPr lvl="1"/>
            <a:r>
              <a:rPr lang="en-GB" smtClean="0"/>
              <a:t>INCLUSION of coronary and non-coronary revascularization procedures </a:t>
            </a:r>
          </a:p>
          <a:p>
            <a:pPr lvl="1"/>
            <a:r>
              <a:rPr lang="en-GB" smtClean="0"/>
              <a:t>EXCLUSION of non-coronary cardiac death and hemorrhagic stroke from key outcome</a:t>
            </a:r>
          </a:p>
          <a:p>
            <a:pPr lvl="1">
              <a:buFont typeface="Arial" pitchFamily="34" charset="0"/>
              <a:buNone/>
            </a:pPr>
            <a:endParaRPr lang="en-GB" sz="1200" smtClean="0"/>
          </a:p>
          <a:p>
            <a:r>
              <a:rPr lang="en-GB" smtClean="0"/>
              <a:t>Large number of </a:t>
            </a:r>
            <a:r>
              <a:rPr lang="en-GB" u="sng" smtClean="0"/>
              <a:t>relevant</a:t>
            </a:r>
            <a:r>
              <a:rPr lang="en-GB" i="1" smtClean="0"/>
              <a:t> </a:t>
            </a:r>
            <a:r>
              <a:rPr lang="en-GB" smtClean="0"/>
              <a:t>outcomes and long duration of treatment to maximize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5838"/>
          </a:xfrm>
        </p:spPr>
        <p:txBody>
          <a:bodyPr/>
          <a:lstStyle/>
          <a:p>
            <a:pPr eaLnBrk="1" hangingPunct="1"/>
            <a:r>
              <a:rPr lang="en-GB" sz="3400" smtClean="0"/>
              <a:t>Importance of considering external and internal evidence regarding study power during trials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4294967295"/>
          </p:nvPr>
        </p:nvSpPr>
        <p:spPr>
          <a:xfrm>
            <a:off x="714375" y="1316038"/>
            <a:ext cx="7772400" cy="3333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i="1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3600" i="1" smtClean="0"/>
              <a:t>“The primary variable [outcome] …should be the variable capable of providing the most clinically relevant and convincing evidence directly related to the primary objective of the trial”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2275" y="4864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3584575" algn="l"/>
              </a:tabLst>
              <a:defRPr/>
            </a:pPr>
            <a:r>
              <a:rPr lang="en-GB" sz="3200" dirty="0">
                <a:latin typeface="+mn-lt"/>
                <a:ea typeface="+mj-ea"/>
                <a:cs typeface="Times New Roman" pitchFamily="18" charset="0"/>
              </a:rPr>
              <a:t>Section 2.2.2 in Statistical Principles </a:t>
            </a:r>
            <a:br>
              <a:rPr lang="en-GB" sz="3200" dirty="0">
                <a:latin typeface="+mn-lt"/>
                <a:ea typeface="+mj-ea"/>
                <a:cs typeface="Times New Roman" pitchFamily="18" charset="0"/>
              </a:rPr>
            </a:br>
            <a:r>
              <a:rPr lang="en-GB" sz="3200" dirty="0">
                <a:latin typeface="+mn-lt"/>
                <a:ea typeface="+mj-ea"/>
                <a:cs typeface="Times New Roman" pitchFamily="18" charset="0"/>
              </a:rPr>
              <a:t>for Clinical Trials (ICH E9)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Steering Committee’s </a:t>
            </a:r>
            <a:r>
              <a:rPr lang="en-GB" sz="3200" u="sng" smtClean="0"/>
              <a:t>blinded</a:t>
            </a:r>
            <a:r>
              <a:rPr lang="en-GB" sz="3200" i="1" smtClean="0"/>
              <a:t> </a:t>
            </a:r>
            <a:r>
              <a:rPr lang="en-GB" sz="3200" smtClean="0"/>
              <a:t>decision to emphasize “key outcome” of Major Atherosclerotic Events</a:t>
            </a:r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>
          <a:xfrm>
            <a:off x="457200" y="1173163"/>
            <a:ext cx="8229600" cy="5321300"/>
          </a:xfrm>
        </p:spPr>
        <p:txBody>
          <a:bodyPr/>
          <a:lstStyle/>
          <a:p>
            <a:r>
              <a:rPr lang="en-GB" sz="2400" dirty="0" smtClean="0"/>
              <a:t>Original primary: “major vascular event” (MVE: non-fatal MI or cardiac death, any stroke, or any revascularization)</a:t>
            </a:r>
          </a:p>
          <a:p>
            <a:endParaRPr lang="en-GB" sz="1000" dirty="0" smtClean="0"/>
          </a:p>
          <a:p>
            <a:r>
              <a:rPr lang="en-GB" sz="2400" dirty="0" smtClean="0"/>
              <a:t>October 2009 meeting of Steering Committee:</a:t>
            </a:r>
          </a:p>
          <a:p>
            <a:pPr lvl="1"/>
            <a:r>
              <a:rPr lang="en-GB" sz="2400" dirty="0" smtClean="0"/>
              <a:t>LDL difference lower than expected (0.85 vs 1.0 </a:t>
            </a:r>
            <a:r>
              <a:rPr lang="en-GB" sz="2400" dirty="0" err="1" smtClean="0"/>
              <a:t>mmol</a:t>
            </a:r>
            <a:r>
              <a:rPr lang="en-GB" sz="2400" dirty="0" smtClean="0"/>
              <a:t>/L)</a:t>
            </a:r>
          </a:p>
          <a:p>
            <a:pPr lvl="1"/>
            <a:r>
              <a:rPr lang="en-GB" sz="2400" dirty="0" smtClean="0"/>
              <a:t>1/3 of </a:t>
            </a:r>
            <a:r>
              <a:rPr lang="en-GB" sz="2400" dirty="0" err="1" smtClean="0"/>
              <a:t>MVEs</a:t>
            </a:r>
            <a:r>
              <a:rPr lang="en-GB" sz="2400" dirty="0" smtClean="0"/>
              <a:t> adjudicated as non-coronary cardiac deaths  or hemorrhagic strokes</a:t>
            </a:r>
          </a:p>
          <a:p>
            <a:pPr lvl="1">
              <a:buFont typeface="Arial" pitchFamily="34" charset="0"/>
              <a:buNone/>
            </a:pPr>
            <a:endParaRPr lang="en-GB" sz="1000" dirty="0" smtClean="0"/>
          </a:p>
          <a:p>
            <a:r>
              <a:rPr lang="en-GB" sz="2400" dirty="0" smtClean="0"/>
              <a:t>Steering Committee decided to change primary outcome to “major atherosclerotic event”</a:t>
            </a:r>
            <a:r>
              <a:rPr lang="en-GB" sz="2400" i="1" dirty="0" smtClean="0"/>
              <a:t> </a:t>
            </a:r>
            <a:r>
              <a:rPr lang="en-GB" sz="2400" dirty="0" smtClean="0"/>
              <a:t>(MAE: non-fatal MI or coronary death, non-hemorrhagic stroke, or any revascularization)</a:t>
            </a:r>
          </a:p>
          <a:p>
            <a:pPr>
              <a:buFont typeface="Arial" pitchFamily="34" charset="0"/>
              <a:buNone/>
            </a:pPr>
            <a:endParaRPr lang="en-GB" sz="1000" dirty="0" smtClean="0"/>
          </a:p>
          <a:p>
            <a:r>
              <a:rPr lang="en-GB" sz="2400" dirty="0" smtClean="0"/>
              <a:t>Statistical Analysis Plan published with MAE as “key outcome” (but protocol could not be changed without funder approval)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35887" cy="981075"/>
          </a:xfrm>
        </p:spPr>
        <p:txBody>
          <a:bodyPr/>
          <a:lstStyle/>
          <a:p>
            <a:pPr eaLnBrk="1" hangingPunct="1"/>
            <a:r>
              <a:rPr lang="en-GB" smtClean="0"/>
              <a:t>SHARP: Estimated difference in power for expected effects on MVE and MAE</a:t>
            </a:r>
            <a:endParaRPr lang="en-US" smtClean="0"/>
          </a:p>
        </p:txBody>
      </p:sp>
      <p:graphicFrame>
        <p:nvGraphicFramePr>
          <p:cNvPr id="138263" name="Group 23"/>
          <p:cNvGraphicFramePr>
            <a:graphicFrameLocks noGrp="1"/>
          </p:cNvGraphicFramePr>
          <p:nvPr>
            <p:ph idx="1"/>
          </p:nvPr>
        </p:nvGraphicFramePr>
        <p:xfrm>
          <a:off x="798513" y="1644650"/>
          <a:ext cx="7721600" cy="4583113"/>
        </p:xfrm>
        <a:graphic>
          <a:graphicData uri="http://schemas.openxmlformats.org/drawingml/2006/table">
            <a:tbl>
              <a:tblPr/>
              <a:tblGrid>
                <a:gridCol w="2365375"/>
                <a:gridCol w="1350962"/>
                <a:gridCol w="2103438"/>
                <a:gridCol w="19018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Outcome (and risk reduction)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Expected result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 at p=0.01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MVE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(13%)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vs 845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525 vs 639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9438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 vs 701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Presentation1">
  <a:themeElements>
    <a:clrScheme name="5_Presentation1 13">
      <a:dk1>
        <a:srgbClr val="808080"/>
      </a:dk1>
      <a:lt1>
        <a:srgbClr val="FFFFFF"/>
      </a:lt1>
      <a:dk2>
        <a:srgbClr val="2F2F8C"/>
      </a:dk2>
      <a:lt2>
        <a:srgbClr val="FFFF00"/>
      </a:lt2>
      <a:accent1>
        <a:srgbClr val="BBE0E3"/>
      </a:accent1>
      <a:accent2>
        <a:srgbClr val="333399"/>
      </a:accent2>
      <a:accent3>
        <a:srgbClr val="ADADC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Presentation1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3">
        <a:dk1>
          <a:srgbClr val="808080"/>
        </a:dk1>
        <a:lt1>
          <a:srgbClr val="FFFFFF"/>
        </a:lt1>
        <a:dk2>
          <a:srgbClr val="2F2F8C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DADC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Presentation1">
  <a:themeElements>
    <a:clrScheme name="5_Presentation1 13">
      <a:dk1>
        <a:srgbClr val="808080"/>
      </a:dk1>
      <a:lt1>
        <a:srgbClr val="FFFFFF"/>
      </a:lt1>
      <a:dk2>
        <a:srgbClr val="2F2F8C"/>
      </a:dk2>
      <a:lt2>
        <a:srgbClr val="FFFF00"/>
      </a:lt2>
      <a:accent1>
        <a:srgbClr val="BBE0E3"/>
      </a:accent1>
      <a:accent2>
        <a:srgbClr val="333399"/>
      </a:accent2>
      <a:accent3>
        <a:srgbClr val="ADADC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Presentation1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3">
        <a:dk1>
          <a:srgbClr val="808080"/>
        </a:dk1>
        <a:lt1>
          <a:srgbClr val="FFFFFF"/>
        </a:lt1>
        <a:dk2>
          <a:srgbClr val="2F2F8C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DADC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17169</TotalTime>
  <Words>8297</Words>
  <Application>Microsoft Office PowerPoint</Application>
  <PresentationFormat>On-screen Show (4:3)</PresentationFormat>
  <Paragraphs>2964</Paragraphs>
  <Slides>111</Slides>
  <Notes>99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111</vt:i4>
      </vt:variant>
    </vt:vector>
  </HeadingPairs>
  <TitlesOfParts>
    <vt:vector size="120" baseType="lpstr">
      <vt:lpstr>Office Theme</vt:lpstr>
      <vt:lpstr>5_Office Theme</vt:lpstr>
      <vt:lpstr>5_Presentation1</vt:lpstr>
      <vt:lpstr>6_Presentation1</vt:lpstr>
      <vt:lpstr>12_Office Theme</vt:lpstr>
      <vt:lpstr>4_Office Theme</vt:lpstr>
      <vt:lpstr>9_Office Theme</vt:lpstr>
      <vt:lpstr>Worksheet</vt:lpstr>
      <vt:lpstr>Chart</vt:lpstr>
      <vt:lpstr>Study of Heart and Renal Protection (SHARP): Safety and efficacy of ezetimibe/simvastatin in patients with Chronic Kidney Disease (CKD)</vt:lpstr>
      <vt:lpstr>Outline of SHARP presentation </vt:lpstr>
      <vt:lpstr>CKD is common in the US population</vt:lpstr>
      <vt:lpstr>Kaiser Permanente Renal Registry: Reduced kidney function is associated with higher risk of CV events </vt:lpstr>
      <vt:lpstr>Slide 5</vt:lpstr>
      <vt:lpstr>All-cause mortality versus total cholesterol among 12,000 haemodialysis patients</vt:lpstr>
      <vt:lpstr>Cholesterol Treatment Trialists (CTT) Collaboration </vt:lpstr>
      <vt:lpstr>Slide 8</vt:lpstr>
      <vt:lpstr>CTT: Previous lack of evidence for reduction in MVE risk in people with eGFR below 30 mL/min/1.73m2</vt:lpstr>
      <vt:lpstr>Kidney Disease Outcomes Quality Initiative (K/DOQI) guidelines for dyslipidemia in CKD</vt:lpstr>
      <vt:lpstr>4D trial: Inconclusive evidence about the benefits of statin therapy in CKD patients</vt:lpstr>
      <vt:lpstr>AURORA trial: Inconclusive evidence about the benefits of statin therapy in CKD patients</vt:lpstr>
      <vt:lpstr>Persisting uncertainty after AURORA</vt:lpstr>
      <vt:lpstr>SHARP fills a gap in the evidence on lowering LDL-C in CKD patients</vt:lpstr>
      <vt:lpstr>Cardio-renal phenotype: Reasons the effects of LDL-lowering may differ in CKD patients</vt:lpstr>
      <vt:lpstr>SHARP: Sensitive to potential benefits</vt:lpstr>
      <vt:lpstr>Heart Protection Study: Statins prevent both    coronary and non-coronary revascularizations</vt:lpstr>
      <vt:lpstr>SHARP: Sensitive to potential benefits</vt:lpstr>
      <vt:lpstr>Dialysis patients: Small minority of vascular deaths are atherosclerotic</vt:lpstr>
      <vt:lpstr>Statins do not prevent non-coronary cardiac deaths: Evidence from two large trials in heart failure</vt:lpstr>
      <vt:lpstr>Slide 21</vt:lpstr>
      <vt:lpstr>SHARP: Sensitive to potential benefits</vt:lpstr>
      <vt:lpstr>SHARP: Much larger, longer duration, and key focus on atherosclerotic outcomes</vt:lpstr>
      <vt:lpstr>Study design</vt:lpstr>
      <vt:lpstr>SHARP: Wide inclusion criteria</vt:lpstr>
      <vt:lpstr>SHARP: Initial randomization</vt:lpstr>
      <vt:lpstr>1 year SAFETY and  lipid differences</vt:lpstr>
      <vt:lpstr>Slide 28</vt:lpstr>
      <vt:lpstr>Effect on LDL-cholesterol (LDL-C) at 1 year of three-quarters compliance with eze/simva</vt:lpstr>
      <vt:lpstr>Main comparison: all PARTICIPANTS randomized eze/simva vs placebo</vt:lpstr>
      <vt:lpstr>SHARP: Randomization structure</vt:lpstr>
      <vt:lpstr>Sex and age at randomization</vt:lpstr>
      <vt:lpstr>Numbers randomized in each region</vt:lpstr>
      <vt:lpstr>Vascular disease and diabetes at randomization</vt:lpstr>
      <vt:lpstr>Renal status at randomization</vt:lpstr>
      <vt:lpstr>Lipid profile (mmol/L) at randomization</vt:lpstr>
      <vt:lpstr>Effect of eze/simva on lipid profile at approximate study midpoint (mmol/L)</vt:lpstr>
      <vt:lpstr>Impact of net compliance  with study treatment on achieved LDL-C differences during the trial</vt:lpstr>
      <vt:lpstr>Impact of net compliance  with study treatment on achieved LDL-C differences during the trial</vt:lpstr>
      <vt:lpstr>Reasons for stopping study treatment</vt:lpstr>
      <vt:lpstr>Reasons for stopping study treatment: Use of contraindicated treatment</vt:lpstr>
      <vt:lpstr>Completeness of follow-up at study end</vt:lpstr>
      <vt:lpstr>STATISTICAL analysis plan</vt:lpstr>
      <vt:lpstr>Statistical Analysis Plan: Key analyses</vt:lpstr>
      <vt:lpstr>Statistical Analysis Plan: Subsidiary analyses</vt:lpstr>
      <vt:lpstr>SHARP: Statistical power for detecting expected effects on specific outcomes</vt:lpstr>
      <vt:lpstr>Statistical Analysis Plan: Tertiary analyses</vt:lpstr>
      <vt:lpstr>Statistical Analysis Plan: Safety outcomes</vt:lpstr>
      <vt:lpstr>Event adjudication procedures</vt:lpstr>
      <vt:lpstr>MAIN COMPARISON: Safety data</vt:lpstr>
      <vt:lpstr>Slide 51</vt:lpstr>
      <vt:lpstr>Slide 52</vt:lpstr>
      <vt:lpstr>Slide 53</vt:lpstr>
      <vt:lpstr>Slide 54</vt:lpstr>
      <vt:lpstr>SHARP: Other non-fatal SAEs*</vt:lpstr>
      <vt:lpstr>SHARP: Non-fatal respiratory SAEs</vt:lpstr>
      <vt:lpstr>Hypothesis-generating result in SEAS trial, and  hypothesis-testing in SHARP and IMPROVE-IT</vt:lpstr>
      <vt:lpstr>Slide 58</vt:lpstr>
      <vt:lpstr>Slide 59</vt:lpstr>
      <vt:lpstr>Slide 60</vt:lpstr>
      <vt:lpstr>Slide 61</vt:lpstr>
      <vt:lpstr>Slide 62</vt:lpstr>
      <vt:lpstr>RENAL OUTCOMES</vt:lpstr>
      <vt:lpstr>No beneficial (or adverse) effect on  pre-specified renal outcomes</vt:lpstr>
      <vt:lpstr>Slide 65</vt:lpstr>
      <vt:lpstr>Efficacy outcomes</vt:lpstr>
      <vt:lpstr>Key outcome: Major Atherosclerotic Events</vt:lpstr>
      <vt:lpstr>Benefit for both MAEs and MVEs</vt:lpstr>
      <vt:lpstr>SHARP: Major Vascular Events</vt:lpstr>
      <vt:lpstr>SHARP: MVEs and MAEs by timing of randomization to eze/simva vs placebo</vt:lpstr>
      <vt:lpstr>SHARP: Statistical power for detecting expected effects on specific outcomes</vt:lpstr>
      <vt:lpstr>SHARP: Vascular mortality</vt:lpstr>
      <vt:lpstr>SHARP consistent with 4d and aurora trials in dialysis patients</vt:lpstr>
      <vt:lpstr>Comparing 4D, AURORA and SHARP: methodological considerations </vt:lpstr>
      <vt:lpstr>AURORA: Adjudication rules coded  almost all cardiac deaths as coronary</vt:lpstr>
      <vt:lpstr>Comparing 4D, AURORA and SHARP: methodological considerations </vt:lpstr>
      <vt:lpstr>Slide 77</vt:lpstr>
      <vt:lpstr>Slide 78</vt:lpstr>
      <vt:lpstr>Slide 79</vt:lpstr>
      <vt:lpstr>Slide 80</vt:lpstr>
      <vt:lpstr>4D, AURORA and SHARP: Comparison of outcomes</vt:lpstr>
      <vt:lpstr>MAJOR ATHEROSCLEROTIC EVENTS BY SUBGROUPS</vt:lpstr>
      <vt:lpstr>SHARP Data Analysis Plan: Published strategy for interpreting results in subgroups</vt:lpstr>
      <vt:lpstr>Major Atherosclerotic Events by subgroups</vt:lpstr>
      <vt:lpstr>SHARP: Major Atherosclerotic Events by sex and age</vt:lpstr>
      <vt:lpstr>SHARP: Major Atherosclerotic Events by prior vascular disease or diabetes</vt:lpstr>
      <vt:lpstr>Slide 87</vt:lpstr>
      <vt:lpstr>SHARP: Major Atherosclerotic Events by presenting LDL cholesterol</vt:lpstr>
      <vt:lpstr>Net compliance and change in LDL-C at study midpoint, by presenting LDL-C</vt:lpstr>
      <vt:lpstr>SHARP: Effects on Major Atherosclerotic Events (per 1 mmol/L LDL-C reduction) by presenting LDL-C </vt:lpstr>
      <vt:lpstr>Slide 91</vt:lpstr>
      <vt:lpstr>SHARP: Effects on Major Atherosclerotic Events (per 1 mmol/L LDL-C reduction) by renal status</vt:lpstr>
      <vt:lpstr>Study of Heart and Renal Protection (SHARP): Design points and Conclusions</vt:lpstr>
      <vt:lpstr>SHARP: Organisational structure</vt:lpstr>
      <vt:lpstr>Rationale for randomization structure</vt:lpstr>
      <vt:lpstr>SHARP: Sensitive to potential benefits</vt:lpstr>
      <vt:lpstr>Importance of considering external and internal evidence regarding study power during trials</vt:lpstr>
      <vt:lpstr>Steering Committee’s blinded decision to emphasize “key outcome” of Major Atherosclerotic Events</vt:lpstr>
      <vt:lpstr>SHARP: Estimated difference in power for expected effects on MVE and MAE</vt:lpstr>
      <vt:lpstr>SHARP: Special features of design</vt:lpstr>
      <vt:lpstr>Interpretation of subgroup analyses of effects in dialysis and non-dialysis patients</vt:lpstr>
      <vt:lpstr>Net compliance and LDL reduction differed between non-dialysis and dialysis patients</vt:lpstr>
      <vt:lpstr>SHARP: Major Atherosclerotic Events by dialysis status</vt:lpstr>
      <vt:lpstr>SHARP: Effects on Major Atherosclerotic Events by renal status (not adjusted for LDL-C reduction)</vt:lpstr>
      <vt:lpstr>SHARP: Effects on Major Atherosclerotic Events by renal status (per 1 mmol/L LDL-C reduction)</vt:lpstr>
      <vt:lpstr>Slide 106</vt:lpstr>
      <vt:lpstr>SHARP: More prolonged treatment  produces bigger reduction in MAE risk</vt:lpstr>
      <vt:lpstr>SHARP: More prolonged treatment  produces bigger reduction in MVE risk</vt:lpstr>
      <vt:lpstr>Better compliance produces bigger LDL-C reductions</vt:lpstr>
      <vt:lpstr>SHARP: Summary of findings</vt:lpstr>
      <vt:lpstr>SHARP: Public health impact of 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Lewis</dc:creator>
  <cp:lastModifiedBy>michellen</cp:lastModifiedBy>
  <cp:revision>1009</cp:revision>
  <dcterms:created xsi:type="dcterms:W3CDTF">2010-10-11T08:34:04Z</dcterms:created>
  <dcterms:modified xsi:type="dcterms:W3CDTF">2012-07-19T15:36:27Z</dcterms:modified>
</cp:coreProperties>
</file>