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94.xml" ContentType="application/vnd.openxmlformats-officedocument.presentationml.slide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36.xml" ContentType="application/vnd.openxmlformats-officedocument.presentationml.slide+xml"/>
  <Override PartName="/ppt/slides/slide83.xml" ContentType="application/vnd.openxmlformats-officedocument.presentationml.slide+xml"/>
  <Override PartName="/ppt/slideLayouts/slideLayout4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96.xml" ContentType="application/vnd.openxmlformats-officedocument.presentationml.notesSlide+xml"/>
  <Override PartName="/ppt/slides/slide25.xml" ContentType="application/vnd.openxmlformats-officedocument.presentationml.slide+xml"/>
  <Override PartName="/ppt/slides/slide72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74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63.xml" ContentType="application/vnd.openxmlformats-officedocument.presentationml.notesSlide+xml"/>
  <Override PartName="/ppt/tableStyles.xml" ContentType="application/vnd.openxmlformats-officedocument.presentationml.tableStyles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30.xml" ContentType="application/vnd.openxmlformats-officedocument.presentationml.notesSlide+xml"/>
  <Override PartName="/ppt/slides/slide99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66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notesSlides/notesSlide68.xml" ContentType="application/vnd.openxmlformats-officedocument.presentationml.notesSlide+xml"/>
  <Override PartName="/ppt/notesSlides/notesSlide79.xml" ContentType="application/vnd.openxmlformats-officedocument.presentationml.notesSlide+xml"/>
  <Override PartName="/ppt/slides/slide55.xml" ContentType="application/vnd.openxmlformats-officedocument.presentationml.slide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notesSlides/notesSlide57.xml" ContentType="application/vnd.openxmlformats-officedocument.presentationml.notes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Default Extension="emf" ContentType="image/x-emf"/>
  <Override PartName="/ppt/notesSlides/notesSlide46.xml" ContentType="application/vnd.openxmlformats-officedocument.presentationml.notesSlide+xml"/>
  <Override PartName="/ppt/notesSlides/notesSlide93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Layouts/slideLayout32.xml" ContentType="application/vnd.openxmlformats-officedocument.presentationml.slideLayout+xml"/>
  <Override PartName="/ppt/notesSlides/notesSlide2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82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60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108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49.xml" ContentType="application/vnd.openxmlformats-officedocument.presentationml.slide+xml"/>
  <Override PartName="/ppt/slides/slide96.xml" ContentType="application/vnd.openxmlformats-officedocument.presentationml.slide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ppt/slides/slide38.xml" ContentType="application/vnd.openxmlformats-officedocument.presentationml.slide+xml"/>
  <Override PartName="/ppt/slides/slide85.xml" ContentType="application/vnd.openxmlformats-officedocument.presentationml.slide+xml"/>
  <Override PartName="/ppt/slideLayouts/slideLayout48.xml" ContentType="application/vnd.openxmlformats-officedocument.presentationml.slideLayout+xml"/>
  <Override PartName="/ppt/notesSlides/notesSlide87.xml" ContentType="application/vnd.openxmlformats-officedocument.presentationml.notesSlide+xml"/>
  <Override PartName="/ppt/notesSlides/notesSlide98.xml" ContentType="application/vnd.openxmlformats-officedocument.presentationml.notesSlide+xml"/>
  <Override PartName="/ppt/slides/slide27.xml" ContentType="application/vnd.openxmlformats-officedocument.presentationml.slide+xml"/>
  <Override PartName="/ppt/slides/slide74.xml" ContentType="application/vnd.openxmlformats-officedocument.presentationml.slide+xml"/>
  <Override PartName="/ppt/slides/slide11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4.xml" ContentType="application/vnd.openxmlformats-officedocument.presentationml.slideLayout+xml"/>
  <Override PartName="/ppt/notesSlides/notesSlide29.xml" ContentType="application/vnd.openxmlformats-officedocument.presentationml.notesSlide+xml"/>
  <Override PartName="/ppt/notesSlides/notesSlide76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100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notesSlides/notesSlide18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65.xml" ContentType="application/vnd.openxmlformats-officedocument.presentationml.notesSlide+xml"/>
  <Override PartName="/ppt/slides/slide41.xml" ContentType="application/vnd.openxmlformats-officedocument.presentationml.slide+xml"/>
  <Override PartName="/ppt/slideLayouts/slideLayout51.xml" ContentType="application/vnd.openxmlformats-officedocument.presentationml.slideLayout+xml"/>
  <Override PartName="/ppt/notesSlides/notesSlide4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90.xml" ContentType="application/vnd.openxmlformats-officedocument.presentationml.notesSlide+xml"/>
  <Override PartName="/ppt/slides/slide30.xml" ContentType="application/vnd.openxmlformats-officedocument.presentationml.slide+xml"/>
  <Override PartName="/ppt/slideLayouts/slideLayout40.xml" ContentType="application/vnd.openxmlformats-officedocument.presentationml.slideLayout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88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95.xml" ContentType="application/vnd.openxmlformats-officedocument.presentationml.notesSlide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3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84.xml" ContentType="application/vnd.openxmlformats-officedocument.presentationml.notesSlide+xml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91.xml" ContentType="application/vnd.openxmlformats-officedocument.presentationml.notes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40.xml" ContentType="application/vnd.openxmlformats-officedocument.presentationml.notesSlide+xml"/>
  <Override PartName="/ppt/slideMasters/slideMaster7.xml" ContentType="application/vnd.openxmlformats-officedocument.presentationml.slideMaster+xml"/>
  <Override PartName="/ppt/slides/slide98.xml" ContentType="application/vnd.openxmlformats-officedocument.presentationml.slide+xml"/>
  <Override PartName="/ppt/theme/theme9.xml" ContentType="application/vnd.openxmlformats-officedocument.them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charts/chart2.xml" ContentType="application/vnd.openxmlformats-officedocument.drawingml.chart+xml"/>
  <Override PartName="/ppt/notesSlides/notesSlide89.xml" ContentType="application/vnd.openxmlformats-officedocument.presentationml.notesSlide+xml"/>
  <Override PartName="/ppt/slides/slide29.xml" ContentType="application/vnd.openxmlformats-officedocument.presentationml.slide+xml"/>
  <Override PartName="/ppt/slides/slide76.xml" ContentType="application/vnd.openxmlformats-officedocument.presentationml.slid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notesSlides/notesSlide78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notesSlides/notesSlide67.xml" ContentType="application/vnd.openxmlformats-officedocument.presentationml.notesSlide+xml"/>
  <Override PartName="/ppt/slides/slide43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notesSlides/notesSlide4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92.xml" ContentType="application/vnd.openxmlformats-officedocument.presentationml.notesSlide+xml"/>
  <Override PartName="/ppt/slides/slide32.xml" ContentType="application/vnd.openxmlformats-officedocument.presentationml.slide+xml"/>
  <Override PartName="/ppt/slideLayouts/slideLayout42.xml" ContentType="application/vnd.openxmlformats-officedocument.presentationml.slideLayout+xml"/>
  <Override PartName="/ppt/notesSlides/notesSlide34.xml" ContentType="application/vnd.openxmlformats-officedocument.presentationml.notesSlide+xml"/>
  <Override PartName="/ppt/notesSlides/notesSlide81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12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s/slide48.xml" ContentType="application/vnd.openxmlformats-officedocument.presentationml.slide+xml"/>
  <Override PartName="/ppt/slides/slide95.xml" ContentType="application/vnd.openxmlformats-officedocument.presentationml.slide+xml"/>
  <Override PartName="/ppt/slideLayouts/slideLayout5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97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notesSlides/notesSlide39.xml" ContentType="application/vnd.openxmlformats-officedocument.presentationml.notesSlide+xml"/>
  <Override PartName="/ppt/notesSlides/notesSlide86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62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75.xml" ContentType="application/vnd.openxmlformats-officedocument.presentationml.notesSlide+xml"/>
  <Override PartName="/ppt/slides/slide51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53.xml" ContentType="application/vnd.openxmlformats-officedocument.presentationml.notesSlide+xml"/>
  <Override PartName="/ppt/slides/slide40.xml" ContentType="application/vnd.openxmlformats-officedocument.presentationml.slide+xml"/>
  <Override PartName="/ppt/slideLayouts/slideLayout50.xml" ContentType="application/vnd.openxmlformats-officedocument.presentationml.slideLayout+xml"/>
  <Override PartName="/ppt/notesSlides/notesSlide42.xml" ContentType="application/vnd.openxmlformats-officedocument.presentationml.notesSlide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slides/slide8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notesSlides/notesSlide69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5.xml" ContentType="application/vnd.openxmlformats-officedocument.presentationml.slide+xml"/>
  <Override PartName="/ppt/slides/slide92.xml" ContentType="application/vnd.openxmlformats-officedocument.presentationml.slide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notesSlides/notesSlide4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94.xml" ContentType="application/vnd.openxmlformats-officedocument.presentationml.notesSlide+xml"/>
  <Override PartName="/ppt/slides/slide34.xml" ContentType="application/vnd.openxmlformats-officedocument.presentationml.slide+xml"/>
  <Override PartName="/ppt/slides/slide81.xml" ContentType="application/vnd.openxmlformats-officedocument.presentationml.slide+xml"/>
  <Override PartName="/ppt/slideLayouts/slideLayout44.xml" ContentType="application/vnd.openxmlformats-officedocument.presentationml.slideLayout+xml"/>
  <Default Extension="xls" ContentType="application/vnd.ms-excel"/>
  <Override PartName="/ppt/notesSlides/notesSlide36.xml" ContentType="application/vnd.openxmlformats-officedocument.presentationml.notesSlide+xml"/>
  <Override PartName="/ppt/notesSlides/notesSlide83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70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80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72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50.xml" ContentType="application/vnd.openxmlformats-officedocument.presentationml.notesSlide+xml"/>
  <Override PartName="/ppt/slideMasters/slideMaster6.xml" ContentType="application/vnd.openxmlformats-officedocument.presentationml.slideMaster+xml"/>
  <Override PartName="/ppt/slides/slide109.xml" ContentType="application/vnd.openxmlformats-officedocument.presentationml.slide+xml"/>
  <Override PartName="/ppt/theme/theme8.xml" ContentType="application/vnd.openxmlformats-officedocument.theme+xml"/>
  <Override PartName="/ppt/slides/slide97.xml" ContentType="application/vnd.openxmlformats-officedocument.presentationml.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notesSlides/notesSlide99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2" r:id="rId2"/>
    <p:sldMasterId id="2147483942" r:id="rId3"/>
    <p:sldMasterId id="2147483966" r:id="rId4"/>
    <p:sldMasterId id="2147484101" r:id="rId5"/>
    <p:sldMasterId id="2147484116" r:id="rId6"/>
    <p:sldMasterId id="2147484183" r:id="rId7"/>
  </p:sldMasterIdLst>
  <p:notesMasterIdLst>
    <p:notesMasterId r:id="rId119"/>
  </p:notesMasterIdLst>
  <p:handoutMasterIdLst>
    <p:handoutMasterId r:id="rId120"/>
  </p:handoutMasterIdLst>
  <p:sldIdLst>
    <p:sldId id="1852" r:id="rId8"/>
    <p:sldId id="1272" r:id="rId9"/>
    <p:sldId id="1842" r:id="rId10"/>
    <p:sldId id="1399" r:id="rId11"/>
    <p:sldId id="1821" r:id="rId12"/>
    <p:sldId id="1822" r:id="rId13"/>
    <p:sldId id="1786" r:id="rId14"/>
    <p:sldId id="1841" r:id="rId15"/>
    <p:sldId id="1500" r:id="rId16"/>
    <p:sldId id="1191" r:id="rId17"/>
    <p:sldId id="1226" r:id="rId18"/>
    <p:sldId id="1227" r:id="rId19"/>
    <p:sldId id="1396" r:id="rId20"/>
    <p:sldId id="1569" r:id="rId21"/>
    <p:sldId id="1528" r:id="rId22"/>
    <p:sldId id="1276" r:id="rId23"/>
    <p:sldId id="1846" r:id="rId24"/>
    <p:sldId id="1421" r:id="rId25"/>
    <p:sldId id="1824" r:id="rId26"/>
    <p:sldId id="1856" r:id="rId27"/>
    <p:sldId id="1844" r:id="rId28"/>
    <p:sldId id="1280" r:id="rId29"/>
    <p:sldId id="1817" r:id="rId30"/>
    <p:sldId id="1202" r:id="rId31"/>
    <p:sldId id="1203" r:id="rId32"/>
    <p:sldId id="1536" r:id="rId33"/>
    <p:sldId id="1332" r:id="rId34"/>
    <p:sldId id="1342" r:id="rId35"/>
    <p:sldId id="1333" r:id="rId36"/>
    <p:sldId id="1346" r:id="rId37"/>
    <p:sldId id="1789" r:id="rId38"/>
    <p:sldId id="1531" r:id="rId39"/>
    <p:sldId id="1534" r:id="rId40"/>
    <p:sldId id="1533" r:id="rId41"/>
    <p:sldId id="1860" r:id="rId42"/>
    <p:sldId id="1535" r:id="rId43"/>
    <p:sldId id="1344" r:id="rId44"/>
    <p:sldId id="1813" r:id="rId45"/>
    <p:sldId id="1812" r:id="rId46"/>
    <p:sldId id="1349" r:id="rId47"/>
    <p:sldId id="1350" r:id="rId48"/>
    <p:sldId id="1826" r:id="rId49"/>
    <p:sldId id="1288" r:id="rId50"/>
    <p:sldId id="1274" r:id="rId51"/>
    <p:sldId id="1208" r:id="rId52"/>
    <p:sldId id="1432" r:id="rId53"/>
    <p:sldId id="1404" r:id="rId54"/>
    <p:sldId id="1210" r:id="rId55"/>
    <p:sldId id="1809" r:id="rId56"/>
    <p:sldId id="1307" r:id="rId57"/>
    <p:sldId id="1428" r:id="rId58"/>
    <p:sldId id="1429" r:id="rId59"/>
    <p:sldId id="1431" r:id="rId60"/>
    <p:sldId id="1408" r:id="rId61"/>
    <p:sldId id="1486" r:id="rId62"/>
    <p:sldId id="1792" r:id="rId63"/>
    <p:sldId id="1815" r:id="rId64"/>
    <p:sldId id="1583" r:id="rId65"/>
    <p:sldId id="1814" r:id="rId66"/>
    <p:sldId id="1540" r:id="rId67"/>
    <p:sldId id="1582" r:id="rId68"/>
    <p:sldId id="1542" r:id="rId69"/>
    <p:sldId id="1303" r:id="rId70"/>
    <p:sldId id="1213" r:id="rId71"/>
    <p:sldId id="1484" r:id="rId72"/>
    <p:sldId id="1485" r:id="rId73"/>
    <p:sldId id="1510" r:id="rId74"/>
    <p:sldId id="1470" r:id="rId75"/>
    <p:sldId id="1808" r:id="rId76"/>
    <p:sldId id="1818" r:id="rId77"/>
    <p:sldId id="1845" r:id="rId78"/>
    <p:sldId id="1236" r:id="rId79"/>
    <p:sldId id="1471" r:id="rId80"/>
    <p:sldId id="1544" r:id="rId81"/>
    <p:sldId id="1796" r:id="rId82"/>
    <p:sldId id="1853" r:id="rId83"/>
    <p:sldId id="1420" r:id="rId84"/>
    <p:sldId id="1414" r:id="rId85"/>
    <p:sldId id="1416" r:id="rId86"/>
    <p:sldId id="1417" r:id="rId87"/>
    <p:sldId id="1839" r:id="rId88"/>
    <p:sldId id="1301" r:id="rId89"/>
    <p:sldId id="1797" r:id="rId90"/>
    <p:sldId id="1385" r:id="rId91"/>
    <p:sldId id="1297" r:id="rId92"/>
    <p:sldId id="1296" r:id="rId93"/>
    <p:sldId id="1854" r:id="rId94"/>
    <p:sldId id="1492" r:id="rId95"/>
    <p:sldId id="1545" r:id="rId96"/>
    <p:sldId id="1493" r:id="rId97"/>
    <p:sldId id="1857" r:id="rId98"/>
    <p:sldId id="1858" r:id="rId99"/>
    <p:sldId id="1448" r:id="rId100"/>
    <p:sldId id="1572" r:id="rId101"/>
    <p:sldId id="1451" r:id="rId102"/>
    <p:sldId id="1847" r:id="rId103"/>
    <p:sldId id="1456" r:id="rId104"/>
    <p:sldId id="1463" r:id="rId105"/>
    <p:sldId id="1461" r:id="rId106"/>
    <p:sldId id="1800" r:id="rId107"/>
    <p:sldId id="1478" r:id="rId108"/>
    <p:sldId id="1556" r:id="rId109"/>
    <p:sldId id="1861" r:id="rId110"/>
    <p:sldId id="1555" r:id="rId111"/>
    <p:sldId id="1859" r:id="rId112"/>
    <p:sldId id="1804" r:id="rId113"/>
    <p:sldId id="1851" r:id="rId114"/>
    <p:sldId id="1862" r:id="rId115"/>
    <p:sldId id="1850" r:id="rId116"/>
    <p:sldId id="1855" r:id="rId117"/>
    <p:sldId id="1410" r:id="rId118"/>
  </p:sldIdLst>
  <p:sldSz cx="9144000" cy="6858000" type="screen4x3"/>
  <p:notesSz cx="6781800" cy="99187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9999FF"/>
    <a:srgbClr val="CC0066"/>
    <a:srgbClr val="CC3399"/>
    <a:srgbClr val="CC0000"/>
    <a:srgbClr val="FF9999"/>
    <a:srgbClr val="000000"/>
    <a:srgbClr val="D6009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214" autoAdjust="0"/>
    <p:restoredTop sz="85915" autoAdjust="0"/>
  </p:normalViewPr>
  <p:slideViewPr>
    <p:cSldViewPr snapToGrid="0">
      <p:cViewPr>
        <p:scale>
          <a:sx n="66" d="100"/>
          <a:sy n="66" d="100"/>
        </p:scale>
        <p:origin x="-954" y="-630"/>
      </p:cViewPr>
      <p:guideLst>
        <p:guide orient="horz" pos="4096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506"/>
    </p:cViewPr>
  </p:sorterViewPr>
  <p:notesViewPr>
    <p:cSldViewPr snapToGrid="0">
      <p:cViewPr varScale="1">
        <p:scale>
          <a:sx n="61" d="100"/>
          <a:sy n="61" d="100"/>
        </p:scale>
        <p:origin x="-2874" y="-84"/>
      </p:cViewPr>
      <p:guideLst>
        <p:guide orient="horz" pos="3124"/>
        <p:guide pos="213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19.xml"/><Relationship Id="rId117" Type="http://schemas.openxmlformats.org/officeDocument/2006/relationships/slide" Target="slides/slide110.xml"/><Relationship Id="rId21" Type="http://schemas.openxmlformats.org/officeDocument/2006/relationships/slide" Target="slides/slide14.xml"/><Relationship Id="rId42" Type="http://schemas.openxmlformats.org/officeDocument/2006/relationships/slide" Target="slides/slide35.xml"/><Relationship Id="rId47" Type="http://schemas.openxmlformats.org/officeDocument/2006/relationships/slide" Target="slides/slide40.xml"/><Relationship Id="rId63" Type="http://schemas.openxmlformats.org/officeDocument/2006/relationships/slide" Target="slides/slide56.xml"/><Relationship Id="rId68" Type="http://schemas.openxmlformats.org/officeDocument/2006/relationships/slide" Target="slides/slide61.xml"/><Relationship Id="rId84" Type="http://schemas.openxmlformats.org/officeDocument/2006/relationships/slide" Target="slides/slide77.xml"/><Relationship Id="rId89" Type="http://schemas.openxmlformats.org/officeDocument/2006/relationships/slide" Target="slides/slide82.xml"/><Relationship Id="rId112" Type="http://schemas.openxmlformats.org/officeDocument/2006/relationships/slide" Target="slides/slide105.xml"/><Relationship Id="rId16" Type="http://schemas.openxmlformats.org/officeDocument/2006/relationships/slide" Target="slides/slide9.xml"/><Relationship Id="rId107" Type="http://schemas.openxmlformats.org/officeDocument/2006/relationships/slide" Target="slides/slide100.xml"/><Relationship Id="rId11" Type="http://schemas.openxmlformats.org/officeDocument/2006/relationships/slide" Target="slides/slide4.xml"/><Relationship Id="rId32" Type="http://schemas.openxmlformats.org/officeDocument/2006/relationships/slide" Target="slides/slide25.xml"/><Relationship Id="rId37" Type="http://schemas.openxmlformats.org/officeDocument/2006/relationships/slide" Target="slides/slide30.xml"/><Relationship Id="rId53" Type="http://schemas.openxmlformats.org/officeDocument/2006/relationships/slide" Target="slides/slide46.xml"/><Relationship Id="rId58" Type="http://schemas.openxmlformats.org/officeDocument/2006/relationships/slide" Target="slides/slide51.xml"/><Relationship Id="rId74" Type="http://schemas.openxmlformats.org/officeDocument/2006/relationships/slide" Target="slides/slide67.xml"/><Relationship Id="rId79" Type="http://schemas.openxmlformats.org/officeDocument/2006/relationships/slide" Target="slides/slide72.xml"/><Relationship Id="rId102" Type="http://schemas.openxmlformats.org/officeDocument/2006/relationships/slide" Target="slides/slide95.xml"/><Relationship Id="rId123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4.xml"/><Relationship Id="rId82" Type="http://schemas.openxmlformats.org/officeDocument/2006/relationships/slide" Target="slides/slide75.xml"/><Relationship Id="rId90" Type="http://schemas.openxmlformats.org/officeDocument/2006/relationships/slide" Target="slides/slide83.xml"/><Relationship Id="rId95" Type="http://schemas.openxmlformats.org/officeDocument/2006/relationships/slide" Target="slides/slide88.xml"/><Relationship Id="rId19" Type="http://schemas.openxmlformats.org/officeDocument/2006/relationships/slide" Target="slides/slide1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slide" Target="slides/slide20.xml"/><Relationship Id="rId30" Type="http://schemas.openxmlformats.org/officeDocument/2006/relationships/slide" Target="slides/slide23.xml"/><Relationship Id="rId35" Type="http://schemas.openxmlformats.org/officeDocument/2006/relationships/slide" Target="slides/slide28.xml"/><Relationship Id="rId43" Type="http://schemas.openxmlformats.org/officeDocument/2006/relationships/slide" Target="slides/slide36.xml"/><Relationship Id="rId48" Type="http://schemas.openxmlformats.org/officeDocument/2006/relationships/slide" Target="slides/slide41.xml"/><Relationship Id="rId56" Type="http://schemas.openxmlformats.org/officeDocument/2006/relationships/slide" Target="slides/slide49.xml"/><Relationship Id="rId64" Type="http://schemas.openxmlformats.org/officeDocument/2006/relationships/slide" Target="slides/slide57.xml"/><Relationship Id="rId69" Type="http://schemas.openxmlformats.org/officeDocument/2006/relationships/slide" Target="slides/slide62.xml"/><Relationship Id="rId77" Type="http://schemas.openxmlformats.org/officeDocument/2006/relationships/slide" Target="slides/slide70.xml"/><Relationship Id="rId100" Type="http://schemas.openxmlformats.org/officeDocument/2006/relationships/slide" Target="slides/slide93.xml"/><Relationship Id="rId105" Type="http://schemas.openxmlformats.org/officeDocument/2006/relationships/slide" Target="slides/slide98.xml"/><Relationship Id="rId113" Type="http://schemas.openxmlformats.org/officeDocument/2006/relationships/slide" Target="slides/slide106.xml"/><Relationship Id="rId118" Type="http://schemas.openxmlformats.org/officeDocument/2006/relationships/slide" Target="slides/slide111.xml"/><Relationship Id="rId8" Type="http://schemas.openxmlformats.org/officeDocument/2006/relationships/slide" Target="slides/slide1.xml"/><Relationship Id="rId51" Type="http://schemas.openxmlformats.org/officeDocument/2006/relationships/slide" Target="slides/slide44.xml"/><Relationship Id="rId72" Type="http://schemas.openxmlformats.org/officeDocument/2006/relationships/slide" Target="slides/slide65.xml"/><Relationship Id="rId80" Type="http://schemas.openxmlformats.org/officeDocument/2006/relationships/slide" Target="slides/slide73.xml"/><Relationship Id="rId85" Type="http://schemas.openxmlformats.org/officeDocument/2006/relationships/slide" Target="slides/slide78.xml"/><Relationship Id="rId93" Type="http://schemas.openxmlformats.org/officeDocument/2006/relationships/slide" Target="slides/slide86.xml"/><Relationship Id="rId98" Type="http://schemas.openxmlformats.org/officeDocument/2006/relationships/slide" Target="slides/slide91.xml"/><Relationship Id="rId121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slide" Target="slides/slide18.xml"/><Relationship Id="rId33" Type="http://schemas.openxmlformats.org/officeDocument/2006/relationships/slide" Target="slides/slide26.xml"/><Relationship Id="rId38" Type="http://schemas.openxmlformats.org/officeDocument/2006/relationships/slide" Target="slides/slide31.xml"/><Relationship Id="rId46" Type="http://schemas.openxmlformats.org/officeDocument/2006/relationships/slide" Target="slides/slide39.xml"/><Relationship Id="rId59" Type="http://schemas.openxmlformats.org/officeDocument/2006/relationships/slide" Target="slides/slide52.xml"/><Relationship Id="rId67" Type="http://schemas.openxmlformats.org/officeDocument/2006/relationships/slide" Target="slides/slide60.xml"/><Relationship Id="rId103" Type="http://schemas.openxmlformats.org/officeDocument/2006/relationships/slide" Target="slides/slide96.xml"/><Relationship Id="rId108" Type="http://schemas.openxmlformats.org/officeDocument/2006/relationships/slide" Target="slides/slide101.xml"/><Relationship Id="rId116" Type="http://schemas.openxmlformats.org/officeDocument/2006/relationships/slide" Target="slides/slide109.xml"/><Relationship Id="rId124" Type="http://schemas.openxmlformats.org/officeDocument/2006/relationships/tableStyles" Target="tableStyles.xml"/><Relationship Id="rId20" Type="http://schemas.openxmlformats.org/officeDocument/2006/relationships/slide" Target="slides/slide13.xml"/><Relationship Id="rId41" Type="http://schemas.openxmlformats.org/officeDocument/2006/relationships/slide" Target="slides/slide34.xml"/><Relationship Id="rId54" Type="http://schemas.openxmlformats.org/officeDocument/2006/relationships/slide" Target="slides/slide47.xml"/><Relationship Id="rId62" Type="http://schemas.openxmlformats.org/officeDocument/2006/relationships/slide" Target="slides/slide55.xml"/><Relationship Id="rId70" Type="http://schemas.openxmlformats.org/officeDocument/2006/relationships/slide" Target="slides/slide63.xml"/><Relationship Id="rId75" Type="http://schemas.openxmlformats.org/officeDocument/2006/relationships/slide" Target="slides/slide68.xml"/><Relationship Id="rId83" Type="http://schemas.openxmlformats.org/officeDocument/2006/relationships/slide" Target="slides/slide76.xml"/><Relationship Id="rId88" Type="http://schemas.openxmlformats.org/officeDocument/2006/relationships/slide" Target="slides/slide81.xml"/><Relationship Id="rId91" Type="http://schemas.openxmlformats.org/officeDocument/2006/relationships/slide" Target="slides/slide84.xml"/><Relationship Id="rId96" Type="http://schemas.openxmlformats.org/officeDocument/2006/relationships/slide" Target="slides/slide89.xml"/><Relationship Id="rId111" Type="http://schemas.openxmlformats.org/officeDocument/2006/relationships/slide" Target="slides/slide10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slide" Target="slides/slide21.xml"/><Relationship Id="rId36" Type="http://schemas.openxmlformats.org/officeDocument/2006/relationships/slide" Target="slides/slide29.xml"/><Relationship Id="rId49" Type="http://schemas.openxmlformats.org/officeDocument/2006/relationships/slide" Target="slides/slide42.xml"/><Relationship Id="rId57" Type="http://schemas.openxmlformats.org/officeDocument/2006/relationships/slide" Target="slides/slide50.xml"/><Relationship Id="rId106" Type="http://schemas.openxmlformats.org/officeDocument/2006/relationships/slide" Target="slides/slide99.xml"/><Relationship Id="rId114" Type="http://schemas.openxmlformats.org/officeDocument/2006/relationships/slide" Target="slides/slide107.xml"/><Relationship Id="rId119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31" Type="http://schemas.openxmlformats.org/officeDocument/2006/relationships/slide" Target="slides/slide24.xml"/><Relationship Id="rId44" Type="http://schemas.openxmlformats.org/officeDocument/2006/relationships/slide" Target="slides/slide37.xml"/><Relationship Id="rId52" Type="http://schemas.openxmlformats.org/officeDocument/2006/relationships/slide" Target="slides/slide45.xml"/><Relationship Id="rId60" Type="http://schemas.openxmlformats.org/officeDocument/2006/relationships/slide" Target="slides/slide53.xml"/><Relationship Id="rId65" Type="http://schemas.openxmlformats.org/officeDocument/2006/relationships/slide" Target="slides/slide58.xml"/><Relationship Id="rId73" Type="http://schemas.openxmlformats.org/officeDocument/2006/relationships/slide" Target="slides/slide66.xml"/><Relationship Id="rId78" Type="http://schemas.openxmlformats.org/officeDocument/2006/relationships/slide" Target="slides/slide71.xml"/><Relationship Id="rId81" Type="http://schemas.openxmlformats.org/officeDocument/2006/relationships/slide" Target="slides/slide74.xml"/><Relationship Id="rId86" Type="http://schemas.openxmlformats.org/officeDocument/2006/relationships/slide" Target="slides/slide79.xml"/><Relationship Id="rId94" Type="http://schemas.openxmlformats.org/officeDocument/2006/relationships/slide" Target="slides/slide87.xml"/><Relationship Id="rId99" Type="http://schemas.openxmlformats.org/officeDocument/2006/relationships/slide" Target="slides/slide92.xml"/><Relationship Id="rId101" Type="http://schemas.openxmlformats.org/officeDocument/2006/relationships/slide" Target="slides/slide94.xml"/><Relationship Id="rId122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9" Type="http://schemas.openxmlformats.org/officeDocument/2006/relationships/slide" Target="slides/slide32.xml"/><Relationship Id="rId109" Type="http://schemas.openxmlformats.org/officeDocument/2006/relationships/slide" Target="slides/slide102.xml"/><Relationship Id="rId34" Type="http://schemas.openxmlformats.org/officeDocument/2006/relationships/slide" Target="slides/slide27.xml"/><Relationship Id="rId50" Type="http://schemas.openxmlformats.org/officeDocument/2006/relationships/slide" Target="slides/slide43.xml"/><Relationship Id="rId55" Type="http://schemas.openxmlformats.org/officeDocument/2006/relationships/slide" Target="slides/slide48.xml"/><Relationship Id="rId76" Type="http://schemas.openxmlformats.org/officeDocument/2006/relationships/slide" Target="slides/slide69.xml"/><Relationship Id="rId97" Type="http://schemas.openxmlformats.org/officeDocument/2006/relationships/slide" Target="slides/slide90.xml"/><Relationship Id="rId104" Type="http://schemas.openxmlformats.org/officeDocument/2006/relationships/slide" Target="slides/slide97.xml"/><Relationship Id="rId120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71" Type="http://schemas.openxmlformats.org/officeDocument/2006/relationships/slide" Target="slides/slide64.xml"/><Relationship Id="rId92" Type="http://schemas.openxmlformats.org/officeDocument/2006/relationships/slide" Target="slides/slide8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4" Type="http://schemas.openxmlformats.org/officeDocument/2006/relationships/slide" Target="slides/slide17.xml"/><Relationship Id="rId40" Type="http://schemas.openxmlformats.org/officeDocument/2006/relationships/slide" Target="slides/slide33.xml"/><Relationship Id="rId45" Type="http://schemas.openxmlformats.org/officeDocument/2006/relationships/slide" Target="slides/slide38.xml"/><Relationship Id="rId66" Type="http://schemas.openxmlformats.org/officeDocument/2006/relationships/slide" Target="slides/slide59.xml"/><Relationship Id="rId87" Type="http://schemas.openxmlformats.org/officeDocument/2006/relationships/slide" Target="slides/slide80.xml"/><Relationship Id="rId110" Type="http://schemas.openxmlformats.org/officeDocument/2006/relationships/slide" Target="slides/slide103.xml"/><Relationship Id="rId115" Type="http://schemas.openxmlformats.org/officeDocument/2006/relationships/slide" Target="slides/slide108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3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\\cluster1dfs\k\sharp\Main%20study\CSR\FDA%20submission,%20queries%20and%20responses\ACM\ACM%20slides\Copy%20of%20Lipid%20differences%20from%20AHJ%20will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view3D>
      <c:rotX val="30"/>
      <c:rotY val="90"/>
      <c:perspective val="30"/>
    </c:view3D>
    <c:plotArea>
      <c:layout/>
      <c:pie3DChart>
        <c:varyColors val="1"/>
        <c:ser>
          <c:idx val="0"/>
          <c:order val="0"/>
          <c:dPt>
            <c:idx val="0"/>
            <c:spPr>
              <a:solidFill>
                <a:schemeClr val="accent4">
                  <a:lumMod val="60000"/>
                  <a:lumOff val="40000"/>
                </a:schemeClr>
              </a:solidFill>
            </c:spPr>
          </c:dPt>
          <c:dPt>
            <c:idx val="1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Pt>
            <c:idx val="2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6">
                  <a:lumMod val="60000"/>
                  <a:lumOff val="40000"/>
                </a:schemeClr>
              </a:solidFill>
            </c:spPr>
          </c:dPt>
          <c:dPt>
            <c:idx val="5"/>
            <c:explosion val="9"/>
            <c:spPr>
              <a:solidFill>
                <a:schemeClr val="bg1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-0.27349031834230542"/>
                  <c:y val="-0.25530577175348423"/>
                </c:manualLayout>
              </c:layout>
              <c:tx>
                <c:rich>
                  <a:bodyPr/>
                  <a:lstStyle/>
                  <a:p>
                    <a:r>
                      <a:rPr lang="en-US" b="1" dirty="0" smtClean="0"/>
                      <a:t> Cardiac </a:t>
                    </a:r>
                    <a:r>
                      <a:rPr lang="en-US" b="1" dirty="0"/>
                      <a:t>arrest</a:t>
                    </a:r>
                    <a:r>
                      <a:rPr lang="en-US" b="1" dirty="0" smtClean="0"/>
                      <a:t>/ arrhythmia</a:t>
                    </a:r>
                    <a:r>
                      <a:rPr lang="en-US" b="1" dirty="0"/>
                      <a:t>
27%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1"/>
              <c:layout>
                <c:manualLayout>
                  <c:x val="6.2305316045718817E-2"/>
                  <c:y val="-0.2314815329996383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/>
                      <a:t>Other</a:t>
                    </a:r>
                    <a:br>
                      <a:rPr lang="en-US" sz="1400" b="1"/>
                    </a:br>
                    <a:r>
                      <a:rPr lang="en-US" sz="1400" b="1"/>
                      <a:t>cardiac
5%</a:t>
                    </a:r>
                  </a:p>
                </c:rich>
              </c:tx>
              <c:showVal val="1"/>
              <c:showCatName val="1"/>
              <c:separator>
</c:separator>
            </c:dLbl>
            <c:dLbl>
              <c:idx val="2"/>
              <c:layout>
                <c:manualLayout>
                  <c:x val="5.5923985239095114E-2"/>
                  <c:y val="3.3908061965405001E-3"/>
                </c:manualLayout>
              </c:layout>
              <c:showVal val="1"/>
              <c:showCatName val="1"/>
              <c:separator>
</c:separator>
            </c:dLbl>
            <c:dLbl>
              <c:idx val="3"/>
              <c:layout>
                <c:manualLayout>
                  <c:x val="0.14123153072625391"/>
                  <c:y val="-0.18361820100023044"/>
                </c:manualLayout>
              </c:layout>
              <c:showVal val="1"/>
              <c:showCatName val="1"/>
              <c:separator>
</c:separator>
            </c:dLbl>
            <c:dLbl>
              <c:idx val="4"/>
              <c:layout>
                <c:manualLayout>
                  <c:x val="9.3625691633371921E-3"/>
                  <c:y val="-0.11042493681694369"/>
                </c:manualLayout>
              </c:layout>
              <c:showVal val="1"/>
              <c:showCatName val="1"/>
              <c:separator>
</c:separator>
            </c:dLbl>
            <c:dLbl>
              <c:idx val="5"/>
              <c:layout>
                <c:manualLayout>
                  <c:x val="5.2095949107688513E-2"/>
                  <c:y val="0.17536085496679821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Non-vascular/</a:t>
                    </a:r>
                    <a:r>
                      <a:rPr lang="en-US" baseline="0" dirty="0" smtClean="0"/>
                      <a:t> </a:t>
                    </a:r>
                    <a:r>
                      <a:rPr lang="en-US" dirty="0" smtClean="0"/>
                      <a:t>Other</a:t>
                    </a:r>
                    <a:r>
                      <a:rPr lang="en-US" dirty="0"/>
                      <a:t>
52%</a:t>
                    </a:r>
                  </a:p>
                </c:rich>
              </c:tx>
              <c:showVal val="1"/>
              <c:showCatName val="1"/>
              <c:separator>
</c:separator>
            </c:dLbl>
            <c:txPr>
              <a:bodyPr/>
              <a:lstStyle/>
              <a:p>
                <a:pPr>
                  <a:defRPr sz="1400" b="1"/>
                </a:pPr>
                <a:endParaRPr lang="en-US"/>
              </a:p>
            </c:txPr>
            <c:showVal val="1"/>
            <c:showCatName val="1"/>
            <c:separator>
</c:separator>
          </c:dLbls>
          <c:cat>
            <c:strRef>
              <c:f>Sheet1!$A$1:$A$6</c:f>
              <c:strCache>
                <c:ptCount val="6"/>
                <c:pt idx="0">
                  <c:v>Cardiac arrest/arrhythmia</c:v>
                </c:pt>
                <c:pt idx="1">
                  <c:v>Other cardiac</c:v>
                </c:pt>
                <c:pt idx="2">
                  <c:v>Other CHD</c:v>
                </c:pt>
                <c:pt idx="3">
                  <c:v>Acute MI</c:v>
                </c:pt>
                <c:pt idx="4">
                  <c:v>Stroke</c:v>
                </c:pt>
                <c:pt idx="5">
                  <c:v>Other</c:v>
                </c:pt>
              </c:strCache>
            </c:strRef>
          </c:cat>
          <c:val>
            <c:numRef>
              <c:f>Sheet1!$B$1:$B$6</c:f>
              <c:numCache>
                <c:formatCode>0%</c:formatCode>
                <c:ptCount val="6"/>
                <c:pt idx="0">
                  <c:v>0.27</c:v>
                </c:pt>
                <c:pt idx="1">
                  <c:v>5.0000000000000114E-2</c:v>
                </c:pt>
                <c:pt idx="2">
                  <c:v>3.0000000000000113E-2</c:v>
                </c:pt>
                <c:pt idx="3">
                  <c:v>8.0000000000000224E-2</c:v>
                </c:pt>
                <c:pt idx="4">
                  <c:v>5.0000000000000114E-2</c:v>
                </c:pt>
                <c:pt idx="5">
                  <c:v>0.52</c:v>
                </c:pt>
              </c:numCache>
            </c:numRef>
          </c:val>
        </c:ser>
      </c:pie3DChart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0.13187729658792877"/>
          <c:y val="0.23658573928258966"/>
          <c:w val="0.73120734908135876"/>
          <c:h val="0.67960629921260063"/>
        </c:manualLayout>
      </c:layout>
      <c:barChart>
        <c:barDir val="col"/>
        <c:grouping val="clustered"/>
        <c:ser>
          <c:idx val="0"/>
          <c:order val="0"/>
          <c:dPt>
            <c:idx val="0"/>
            <c:spPr>
              <a:solidFill>
                <a:schemeClr val="bg1">
                  <a:lumMod val="75000"/>
                </a:schemeClr>
              </a:solidFill>
            </c:spPr>
          </c:dPt>
          <c:dPt>
            <c:idx val="1"/>
            <c:spPr>
              <a:solidFill>
                <a:srgbClr val="9999FF"/>
              </a:solidFill>
            </c:spPr>
          </c:dPt>
          <c:dPt>
            <c:idx val="2"/>
            <c:spPr>
              <a:solidFill>
                <a:srgbClr val="993366"/>
              </a:solidFill>
            </c:spPr>
          </c:dPt>
          <c:dLbls>
            <c:txPr>
              <a:bodyPr/>
              <a:lstStyle/>
              <a:p>
                <a:pPr>
                  <a:defRPr sz="2800" b="0"/>
                </a:pPr>
                <a:endParaRPr lang="en-US"/>
              </a:p>
            </c:txPr>
            <c:dLblPos val="ctr"/>
            <c:showVal val="1"/>
          </c:dLbls>
          <c:cat>
            <c:strRef>
              <c:f>Sheet1!$A$2:$A$4</c:f>
              <c:strCache>
                <c:ptCount val="3"/>
                <c:pt idx="0">
                  <c:v>eze/simva vs simva</c:v>
                </c:pt>
                <c:pt idx="1">
                  <c:v>simva vs placebo</c:v>
                </c:pt>
                <c:pt idx="2">
                  <c:v>eze/simva vs placebo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-13</c:v>
                </c:pt>
                <c:pt idx="1">
                  <c:v>-29</c:v>
                </c:pt>
                <c:pt idx="2">
                  <c:v>-42</c:v>
                </c:pt>
              </c:numCache>
            </c:numRef>
          </c:val>
        </c:ser>
        <c:axId val="125484416"/>
        <c:axId val="125637760"/>
      </c:barChart>
      <c:catAx>
        <c:axId val="125484416"/>
        <c:scaling>
          <c:orientation val="minMax"/>
        </c:scaling>
        <c:axPos val="b"/>
        <c:tickLblPos val="high"/>
        <c:txPr>
          <a:bodyPr/>
          <a:lstStyle/>
          <a:p>
            <a:pPr>
              <a:defRPr sz="1600" b="1"/>
            </a:pPr>
            <a:endParaRPr lang="en-US"/>
          </a:p>
        </c:txPr>
        <c:crossAx val="125637760"/>
        <c:crosses val="autoZero"/>
        <c:lblAlgn val="ctr"/>
        <c:lblOffset val="100"/>
      </c:catAx>
      <c:valAx>
        <c:axId val="125637760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1600"/>
                </a:pPr>
                <a:r>
                  <a:rPr lang="en-US" sz="2400" b="0" dirty="0" smtClean="0"/>
                  <a:t>LDL-C </a:t>
                </a:r>
                <a:r>
                  <a:rPr lang="en-US" sz="2400" b="0" dirty="0"/>
                  <a:t>difference (</a:t>
                </a:r>
                <a:r>
                  <a:rPr lang="en-US" sz="2400" b="0" dirty="0" smtClean="0"/>
                  <a:t>mg/</a:t>
                </a:r>
                <a:r>
                  <a:rPr lang="en-US" sz="2400" b="0" dirty="0" err="1" smtClean="0"/>
                  <a:t>dL</a:t>
                </a:r>
                <a:r>
                  <a:rPr lang="en-US" sz="2400" b="0" dirty="0" smtClean="0"/>
                  <a:t>)</a:t>
                </a:r>
                <a:endParaRPr lang="en-US" sz="2400" b="0" dirty="0"/>
              </a:p>
            </c:rich>
          </c:tx>
        </c:title>
        <c:numFmt formatCode="General" sourceLinked="1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25484416"/>
        <c:crosses val="autoZero"/>
        <c:crossBetween val="between"/>
      </c:valAx>
    </c:plotArea>
    <c:plotVisOnly val="1"/>
  </c:chart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D63C852-367E-43F3-889F-E6FE2381CD79}" type="datetimeFigureOut">
              <a:rPr lang="en-GB"/>
              <a:pPr>
                <a:defRPr/>
              </a:pPr>
              <a:t>10/07/2012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60F10FD6-73C1-47C7-9E7F-D35FDA78604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841750" y="0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0F5F66CF-154B-4235-A937-D7C2D477A70F}" type="datetimeFigureOut">
              <a:rPr lang="en-GB"/>
              <a:pPr>
                <a:defRPr/>
              </a:pPr>
              <a:t>10/07/2012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77863" y="4711700"/>
            <a:ext cx="5426075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alibri" pitchFamily="34" charset="0"/>
              </a:defRPr>
            </a:lvl1pPr>
          </a:lstStyle>
          <a:p>
            <a:pPr>
              <a:defRPr/>
            </a:pPr>
            <a:fld id="{BA6BCD32-775E-4471-8E96-E9E54DFF2B0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1843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899C47F-1670-4759-A5BF-24E33F3BBDA4}" type="slidenum">
              <a:rPr lang="en-GB" smtClean="0"/>
              <a:pPr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B60214B-6410-46E9-A126-B421AEFD9BD8}" type="slidenum">
              <a:rPr lang="en-GB" smtClean="0"/>
              <a:pPr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62" name="Rectangle 7"/>
          <p:cNvSpPr txBox="1">
            <a:spLocks noGrp="1" noChangeArrowheads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CC14181-A15A-4BA5-9522-D3756DE52F93}" type="slidenum">
              <a:rPr lang="en-GB" sz="1900">
                <a:solidFill>
                  <a:srgbClr val="000000"/>
                </a:solidFill>
              </a:rPr>
              <a:pPr algn="r" defTabSz="966788"/>
              <a:t>11</a:t>
            </a:fld>
            <a:endParaRPr lang="en-GB" sz="1900">
              <a:solidFill>
                <a:srgbClr val="000000"/>
              </a:solidFill>
            </a:endParaRPr>
          </a:p>
        </p:txBody>
      </p:sp>
      <p:sp>
        <p:nvSpPr>
          <p:cNvPr id="194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1700"/>
            <a:ext cx="4975225" cy="4460875"/>
          </a:xfrm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Rectangle 7"/>
          <p:cNvSpPr txBox="1">
            <a:spLocks noGrp="1" noChangeArrowheads="1"/>
          </p:cNvSpPr>
          <p:nvPr/>
        </p:nvSpPr>
        <p:spPr bwMode="auto">
          <a:xfrm>
            <a:off x="3841750" y="9421813"/>
            <a:ext cx="293846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61" tIns="48331" rIns="96661" bIns="48331" anchor="b"/>
          <a:lstStyle/>
          <a:p>
            <a:pPr algn="r" defTabSz="966788"/>
            <a:fld id="{B0025968-B168-4758-BC3D-AEAB287B7EE9}" type="slidenum">
              <a:rPr lang="en-GB" sz="1900">
                <a:solidFill>
                  <a:srgbClr val="000000"/>
                </a:solidFill>
              </a:rPr>
              <a:pPr algn="r" defTabSz="966788"/>
              <a:t>12</a:t>
            </a:fld>
            <a:endParaRPr lang="en-GB" sz="1900">
              <a:solidFill>
                <a:srgbClr val="000000"/>
              </a:solidFill>
            </a:endParaRPr>
          </a:p>
        </p:txBody>
      </p:sp>
      <p:sp>
        <p:nvSpPr>
          <p:cNvPr id="195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55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11700"/>
            <a:ext cx="4975225" cy="4460875"/>
          </a:xfrm>
          <a:noFill/>
          <a:ln/>
        </p:spPr>
        <p:txBody>
          <a:bodyPr/>
          <a:lstStyle/>
          <a:p>
            <a:pPr eaLnBrk="1" hangingPunct="1"/>
            <a:endParaRPr lang="en-GB" dirty="0" smtClean="0">
              <a:latin typeface="Arial" pitchFamily="34" charset="0"/>
            </a:endParaRPr>
          </a:p>
          <a:p>
            <a:pPr eaLnBrk="1" hangingPunct="1"/>
            <a:endParaRPr lang="en-GB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66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66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6BA88-CFC1-494B-A944-356B5604ADC6}" type="slidenum">
              <a:rPr lang="en-GB" smtClean="0"/>
              <a:pPr/>
              <a:t>13</a:t>
            </a:fld>
            <a:endParaRPr lang="en-GB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7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197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6E0BD2-A9CE-4D3B-9EF1-297B63362F06}" type="slidenum">
              <a:rPr lang="en-GB" smtClean="0"/>
              <a:pPr/>
              <a:t>14</a:t>
            </a:fld>
            <a:endParaRPr lang="en-GB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198660" name="Text Box 5"/>
          <p:cNvSpPr txBox="1">
            <a:spLocks noChangeArrowheads="1"/>
          </p:cNvSpPr>
          <p:nvPr/>
        </p:nvSpPr>
        <p:spPr bwMode="auto">
          <a:xfrm>
            <a:off x="452438" y="1606550"/>
            <a:ext cx="681037" cy="4683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Shwartz 2000: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221b,c</a:t>
            </a:r>
          </a:p>
        </p:txBody>
      </p:sp>
      <p:sp>
        <p:nvSpPr>
          <p:cNvPr id="198661" name="Text Box 5"/>
          <p:cNvSpPr txBox="1">
            <a:spLocks noChangeArrowheads="1"/>
          </p:cNvSpPr>
          <p:nvPr/>
        </p:nvSpPr>
        <p:spPr bwMode="auto">
          <a:xfrm>
            <a:off x="452438" y="1962150"/>
            <a:ext cx="681037" cy="588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Shroff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2977a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pg 2978a</a:t>
            </a:r>
          </a:p>
        </p:txBody>
      </p:sp>
      <p:sp>
        <p:nvSpPr>
          <p:cNvPr id="198662" name="Text Box 5"/>
          <p:cNvSpPr txBox="1">
            <a:spLocks noChangeArrowheads="1"/>
          </p:cNvSpPr>
          <p:nvPr/>
        </p:nvSpPr>
        <p:spPr bwMode="auto">
          <a:xfrm>
            <a:off x="5697538" y="1620838"/>
            <a:ext cx="909637" cy="588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Essig 2008: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242a,b;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Foley 1995: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pg 191a</a:t>
            </a:r>
          </a:p>
        </p:txBody>
      </p:sp>
      <p:sp>
        <p:nvSpPr>
          <p:cNvPr id="198663" name="Text Box 5"/>
          <p:cNvSpPr txBox="1">
            <a:spLocks noChangeArrowheads="1"/>
          </p:cNvSpPr>
          <p:nvPr/>
        </p:nvSpPr>
        <p:spPr bwMode="auto">
          <a:xfrm>
            <a:off x="5697538" y="2230438"/>
            <a:ext cx="912812" cy="8366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Salvetti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1954a; pg 1596a;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Middelton 2001:</a:t>
            </a:r>
          </a:p>
          <a:p>
            <a:pPr defTabSz="976313"/>
            <a:r>
              <a:rPr lang="en-US" sz="800">
                <a:solidFill>
                  <a:srgbClr val="000000"/>
                </a:solidFill>
              </a:rPr>
              <a:t>Pg 1079a-c</a:t>
            </a:r>
          </a:p>
        </p:txBody>
      </p:sp>
      <p:sp>
        <p:nvSpPr>
          <p:cNvPr id="198664" name="Text Box 5"/>
          <p:cNvSpPr txBox="1">
            <a:spLocks noChangeArrowheads="1"/>
          </p:cNvSpPr>
          <p:nvPr/>
        </p:nvSpPr>
        <p:spPr bwMode="auto">
          <a:xfrm>
            <a:off x="452438" y="2439988"/>
            <a:ext cx="681037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Morris 2000: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1199a</a:t>
            </a:r>
          </a:p>
        </p:txBody>
      </p:sp>
      <p:sp>
        <p:nvSpPr>
          <p:cNvPr id="198665" name="Text Box 5"/>
          <p:cNvSpPr txBox="1">
            <a:spLocks noChangeArrowheads="1"/>
          </p:cNvSpPr>
          <p:nvPr/>
        </p:nvSpPr>
        <p:spPr bwMode="auto">
          <a:xfrm>
            <a:off x="5697538" y="2840038"/>
            <a:ext cx="909637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Zolty 2008: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2219a</a:t>
            </a:r>
          </a:p>
        </p:txBody>
      </p:sp>
      <p:sp>
        <p:nvSpPr>
          <p:cNvPr id="198666" name="Text Box 5"/>
          <p:cNvSpPr txBox="1">
            <a:spLocks noChangeArrowheads="1"/>
          </p:cNvSpPr>
          <p:nvPr/>
        </p:nvSpPr>
        <p:spPr bwMode="auto">
          <a:xfrm>
            <a:off x="5697538" y="3201988"/>
            <a:ext cx="909637" cy="2206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endParaRPr lang="en-US" sz="800">
              <a:solidFill>
                <a:srgbClr val="000000"/>
              </a:solidFill>
            </a:endParaRPr>
          </a:p>
        </p:txBody>
      </p:sp>
      <p:sp>
        <p:nvSpPr>
          <p:cNvPr id="198667" name="Text Box 5"/>
          <p:cNvSpPr txBox="1">
            <a:spLocks noChangeArrowheads="1"/>
          </p:cNvSpPr>
          <p:nvPr/>
        </p:nvSpPr>
        <p:spPr bwMode="auto">
          <a:xfrm>
            <a:off x="5697538" y="3430588"/>
            <a:ext cx="909637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r>
              <a:rPr lang="en-US" sz="800">
                <a:solidFill>
                  <a:srgbClr val="000000"/>
                </a:solidFill>
              </a:rPr>
              <a:t>Bruch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378a</a:t>
            </a:r>
          </a:p>
        </p:txBody>
      </p:sp>
      <p:sp>
        <p:nvSpPr>
          <p:cNvPr id="198668" name="Text Box 5"/>
          <p:cNvSpPr txBox="1">
            <a:spLocks noChangeArrowheads="1"/>
          </p:cNvSpPr>
          <p:nvPr/>
        </p:nvSpPr>
        <p:spPr bwMode="auto">
          <a:xfrm>
            <a:off x="446088" y="2794000"/>
            <a:ext cx="684212" cy="220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defTabSz="976313"/>
            <a:endParaRPr lang="en-US" sz="80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9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9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F36D75-2993-45E2-9E81-A9AEE4849CA4}" type="slidenum">
              <a:rPr lang="en-GB" smtClean="0"/>
              <a:pPr/>
              <a:t>16</a:t>
            </a:fld>
            <a:endParaRPr lang="en-GB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0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0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3E1031-DBFA-4602-A510-5B2899C60E45}" type="slidenum">
              <a:rPr lang="en-GB" smtClean="0"/>
              <a:pPr/>
              <a:t>17</a:t>
            </a:fld>
            <a:endParaRPr lang="en-GB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1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1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B5ED8F-0CFB-4E56-B05B-CC2DBEEADE31}" type="slidenum">
              <a:rPr lang="en-GB" smtClean="0"/>
              <a:pPr/>
              <a:t>18</a:t>
            </a:fld>
            <a:endParaRPr lang="en-GB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EEB189-0422-4D88-B472-A4615D3D0D48}" type="slidenum">
              <a:rPr lang="en-US" smtClean="0">
                <a:solidFill>
                  <a:srgbClr val="000000"/>
                </a:solidFill>
              </a:rPr>
              <a:pPr/>
              <a:t>19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202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076325" y="865188"/>
            <a:ext cx="4627563" cy="3471862"/>
          </a:xfrm>
          <a:noFill/>
          <a:ln cap="flat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27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30750"/>
            <a:ext cx="4973637" cy="4127500"/>
          </a:xfrm>
          <a:noFill/>
          <a:ln/>
        </p:spPr>
        <p:txBody>
          <a:bodyPr lIns="98030" tIns="49015" rIns="98030" bIns="49015"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53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>
              <a:solidFill>
                <a:srgbClr val="FF0000"/>
              </a:solidFill>
            </a:endParaRPr>
          </a:p>
        </p:txBody>
      </p:sp>
      <p:sp>
        <p:nvSpPr>
          <p:cNvPr id="1853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A0F43D-E7F5-4EA5-A42C-92F8EC86A51F}" type="slidenum">
              <a:rPr lang="en-GB" smtClean="0"/>
              <a:pPr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3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3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102049-955C-4C6F-8A6D-4CD6963266D5}" type="slidenum">
              <a:rPr lang="en-GB" smtClean="0"/>
              <a:pPr/>
              <a:t>20</a:t>
            </a:fld>
            <a:endParaRPr lang="en-GB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4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73CCE5-FBEE-44E1-BDD6-00B221A4DD9D}" type="slidenum">
              <a:rPr lang="en-GB" smtClean="0"/>
              <a:pPr/>
              <a:t>21</a:t>
            </a:fld>
            <a:endParaRPr lang="en-GB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58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84CE9B-A2DD-411A-A2C5-FEA56132310E}" type="slidenum">
              <a:rPr lang="en-GB" smtClean="0"/>
              <a:pPr/>
              <a:t>22</a:t>
            </a:fld>
            <a:endParaRPr lang="en-GB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8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68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4FC209-3146-44FA-83B2-3E175800A655}" type="slidenum">
              <a:rPr lang="en-GB" smtClean="0"/>
              <a:pPr/>
              <a:t>23</a:t>
            </a:fld>
            <a:endParaRPr lang="en-GB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078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20816B-6AEE-4D3F-880A-76DCFC0269B3}" type="slidenum">
              <a:rPr lang="en-GB" smtClean="0"/>
              <a:pPr/>
              <a:t>24</a:t>
            </a:fld>
            <a:endParaRPr lang="en-GB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89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C57162-3966-4828-8A9E-E661E9ABB8A6}" type="slidenum">
              <a:rPr lang="en-GB" smtClean="0">
                <a:solidFill>
                  <a:srgbClr val="000000"/>
                </a:solidFill>
              </a:rPr>
              <a:pPr/>
              <a:t>25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99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099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41286F-00E4-4A42-8410-233CD62D9919}" type="slidenum">
              <a:rPr lang="en-GB" smtClean="0">
                <a:solidFill>
                  <a:srgbClr val="000000"/>
                </a:solidFill>
              </a:rPr>
              <a:pPr/>
              <a:t>26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09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109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711FC-0433-40A0-9068-10C52F474391}" type="slidenum">
              <a:rPr lang="en-GB" smtClean="0"/>
              <a:pPr/>
              <a:t>27</a:t>
            </a:fld>
            <a:endParaRPr lang="en-GB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19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589A93-692B-42AC-BC73-86BC01178EA2}" type="slidenum">
              <a:rPr lang="en-GB" smtClean="0">
                <a:solidFill>
                  <a:srgbClr val="000000"/>
                </a:solidFill>
              </a:rPr>
              <a:pPr/>
              <a:t>28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29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29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CC7120-D52D-4410-8D4D-FB55F9FC33FC}" type="slidenum">
              <a:rPr lang="en-GB" smtClean="0">
                <a:solidFill>
                  <a:srgbClr val="000000"/>
                </a:solidFill>
              </a:rPr>
              <a:pPr/>
              <a:t>29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6371" name="Rectangle 3"/>
          <p:cNvSpPr>
            <a:spLocks noGrp="1" noChangeArrowheads="1"/>
          </p:cNvSpPr>
          <p:nvPr>
            <p:ph type="body" idx="3"/>
          </p:nvPr>
        </p:nvSpPr>
        <p:spPr>
          <a:xfrm>
            <a:off x="857250" y="4557713"/>
            <a:ext cx="5381625" cy="4618037"/>
          </a:xfrm>
          <a:noFill/>
          <a:ln/>
        </p:spPr>
        <p:txBody>
          <a:bodyPr/>
          <a:lstStyle/>
          <a:p>
            <a:pPr>
              <a:buFont typeface="Wingdings" pitchFamily="2" charset="2"/>
              <a:buAutoNum type="arabicPeriod"/>
            </a:pPr>
            <a:endParaRPr lang="en-US" dirty="0" smtClean="0">
              <a:latin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baseline="30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6372" name="Text Box 5"/>
          <p:cNvSpPr txBox="1">
            <a:spLocks noChangeArrowheads="1"/>
          </p:cNvSpPr>
          <p:nvPr/>
        </p:nvSpPr>
        <p:spPr bwMode="auto">
          <a:xfrm>
            <a:off x="263525" y="1965325"/>
            <a:ext cx="815975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Coresh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2043a</a:t>
            </a:r>
          </a:p>
        </p:txBody>
      </p:sp>
      <p:sp>
        <p:nvSpPr>
          <p:cNvPr id="186373" name="Text Box 5"/>
          <p:cNvSpPr txBox="1">
            <a:spLocks noChangeArrowheads="1"/>
          </p:cNvSpPr>
          <p:nvPr/>
        </p:nvSpPr>
        <p:spPr bwMode="auto">
          <a:xfrm>
            <a:off x="263525" y="3551238"/>
            <a:ext cx="842963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USRDS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412a</a:t>
            </a:r>
          </a:p>
          <a:p>
            <a:pPr defTabSz="974725"/>
            <a:r>
              <a:rPr lang="en-US" sz="800">
                <a:solidFill>
                  <a:srgbClr val="000000"/>
                </a:solidFill>
              </a:rPr>
              <a:t>pg 410a </a:t>
            </a:r>
          </a:p>
        </p:txBody>
      </p:sp>
      <p:sp>
        <p:nvSpPr>
          <p:cNvPr id="186374" name="Text Box 5"/>
          <p:cNvSpPr txBox="1">
            <a:spLocks noChangeArrowheads="1"/>
          </p:cNvSpPr>
          <p:nvPr/>
        </p:nvSpPr>
        <p:spPr bwMode="auto">
          <a:xfrm>
            <a:off x="198438" y="6396038"/>
            <a:ext cx="842962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USRDS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412a</a:t>
            </a:r>
          </a:p>
        </p:txBody>
      </p:sp>
      <p:sp>
        <p:nvSpPr>
          <p:cNvPr id="186375" name="Text Box 5"/>
          <p:cNvSpPr txBox="1">
            <a:spLocks noChangeArrowheads="1"/>
          </p:cNvSpPr>
          <p:nvPr/>
        </p:nvSpPr>
        <p:spPr bwMode="auto">
          <a:xfrm>
            <a:off x="209550" y="4892675"/>
            <a:ext cx="814388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Coresh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2043a</a:t>
            </a:r>
          </a:p>
          <a:p>
            <a:pPr defTabSz="974725"/>
            <a:r>
              <a:rPr lang="en-US" sz="800">
                <a:solidFill>
                  <a:srgbClr val="000000"/>
                </a:solidFill>
              </a:rPr>
              <a:t>pg 2046a</a:t>
            </a:r>
          </a:p>
        </p:txBody>
      </p:sp>
      <p:cxnSp>
        <p:nvCxnSpPr>
          <p:cNvPr id="9" name="Straight Arrow Connector 8"/>
          <p:cNvCxnSpPr>
            <a:stCxn id="186375" idx="2"/>
          </p:cNvCxnSpPr>
          <p:nvPr/>
        </p:nvCxnSpPr>
        <p:spPr>
          <a:xfrm rot="5400000">
            <a:off x="171450" y="5735638"/>
            <a:ext cx="822325" cy="698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377" name="Text Box 5"/>
          <p:cNvSpPr txBox="1">
            <a:spLocks noChangeArrowheads="1"/>
          </p:cNvSpPr>
          <p:nvPr/>
        </p:nvSpPr>
        <p:spPr bwMode="auto">
          <a:xfrm>
            <a:off x="190500" y="7870825"/>
            <a:ext cx="814388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Coresh 2007: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2039a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rot="16200000" flipH="1">
            <a:off x="322262" y="2860676"/>
            <a:ext cx="511175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379" name="Text Box 5"/>
          <p:cNvSpPr txBox="1">
            <a:spLocks noChangeArrowheads="1"/>
          </p:cNvSpPr>
          <p:nvPr/>
        </p:nvSpPr>
        <p:spPr bwMode="auto">
          <a:xfrm>
            <a:off x="184150" y="2339975"/>
            <a:ext cx="1004888" cy="34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 Census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4a</a:t>
            </a:r>
          </a:p>
        </p:txBody>
      </p:sp>
      <p:sp>
        <p:nvSpPr>
          <p:cNvPr id="186380" name="Text Box 5"/>
          <p:cNvSpPr txBox="1">
            <a:spLocks noChangeArrowheads="1"/>
          </p:cNvSpPr>
          <p:nvPr/>
        </p:nvSpPr>
        <p:spPr bwMode="auto">
          <a:xfrm>
            <a:off x="119063" y="6802438"/>
            <a:ext cx="1004887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0" tIns="48319" rIns="96640" bIns="48319">
            <a:spAutoFit/>
          </a:bodyPr>
          <a:lstStyle/>
          <a:p>
            <a:pPr defTabSz="974725"/>
            <a:r>
              <a:rPr lang="en-US" sz="800">
                <a:solidFill>
                  <a:srgbClr val="000000"/>
                </a:solidFill>
              </a:rPr>
              <a:t>US Census 2010:</a:t>
            </a:r>
            <a:br>
              <a:rPr lang="en-US" sz="800">
                <a:solidFill>
                  <a:srgbClr val="000000"/>
                </a:solidFill>
              </a:rPr>
            </a:br>
            <a:r>
              <a:rPr lang="en-US" sz="800">
                <a:solidFill>
                  <a:srgbClr val="000000"/>
                </a:solidFill>
              </a:rPr>
              <a:t>pg 4a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40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40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09144A2-B69D-4391-B7F3-FE9FE285EEA2}" type="slidenum">
              <a:rPr lang="en-GB" smtClean="0"/>
              <a:pPr/>
              <a:t>30</a:t>
            </a:fld>
            <a:endParaRPr lang="en-GB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150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493AD9-27BC-4257-BBF0-CADFC8CF42AB}" type="slidenum">
              <a:rPr lang="en-GB" smtClean="0">
                <a:solidFill>
                  <a:srgbClr val="000000"/>
                </a:solidFill>
              </a:rPr>
              <a:pPr/>
              <a:t>31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60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60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646F123-EEBD-4FBD-899D-F0A22EEE22B3}" type="slidenum">
              <a:rPr lang="en-GB" smtClean="0"/>
              <a:pPr/>
              <a:t>32</a:t>
            </a:fld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170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35F3E3-11E4-4C55-BFC0-BB5CC042E4B7}" type="slidenum">
              <a:rPr lang="en-GB" smtClean="0"/>
              <a:pPr/>
              <a:t>33</a:t>
            </a:fld>
            <a:endParaRPr lang="en-GB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81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81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D36C9E-4DB0-4849-8539-9E6EE4FF675F}" type="slidenum">
              <a:rPr lang="en-GB" smtClean="0"/>
              <a:pPr/>
              <a:t>34</a:t>
            </a:fld>
            <a:endParaRPr lang="en-GB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91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91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1B97C7-6737-485D-A525-9FEA975D5786}" type="slidenum">
              <a:rPr lang="en-GB" smtClean="0">
                <a:solidFill>
                  <a:srgbClr val="000000"/>
                </a:solidFill>
              </a:rPr>
              <a:pPr/>
              <a:t>35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01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01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F36F22-7626-4B10-8127-D172801DA431}" type="slidenum">
              <a:rPr lang="en-GB" smtClean="0">
                <a:solidFill>
                  <a:srgbClr val="000000"/>
                </a:solidFill>
              </a:rPr>
              <a:pPr/>
              <a:t>36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11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11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771372-5309-4E48-B4D9-FFBE719F0EC5}" type="slidenum">
              <a:rPr lang="en-GB" smtClean="0">
                <a:solidFill>
                  <a:srgbClr val="000000"/>
                </a:solidFill>
              </a:rPr>
              <a:pPr/>
              <a:t>37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22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22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B9FD6C-DCEF-445C-97BB-CF077DBABC83}" type="slidenum">
              <a:rPr lang="en-GB" smtClean="0"/>
              <a:pPr/>
              <a:t>38</a:t>
            </a:fld>
            <a:endParaRPr lang="en-GB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0AA373-F72E-4BB6-8564-62C54A8342DA}" type="slidenum">
              <a:rPr lang="en-GB" smtClean="0"/>
              <a:pPr/>
              <a:t>39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7863" y="4711700"/>
            <a:ext cx="5280025" cy="4462463"/>
          </a:xfrm>
          <a:noFill/>
          <a:ln/>
        </p:spPr>
        <p:txBody>
          <a:bodyPr lIns="96642" tIns="48321" rIns="96642" bIns="48321"/>
          <a:lstStyle/>
          <a:p>
            <a:pPr marL="104775" indent="-104775"/>
            <a:endParaRPr lang="en-US" sz="1100" baseline="30000" dirty="0" smtClean="0"/>
          </a:p>
        </p:txBody>
      </p:sp>
      <p:sp>
        <p:nvSpPr>
          <p:cNvPr id="187396" name="Text Box 4"/>
          <p:cNvSpPr txBox="1">
            <a:spLocks noChangeArrowheads="1"/>
          </p:cNvSpPr>
          <p:nvPr/>
        </p:nvSpPr>
        <p:spPr bwMode="auto">
          <a:xfrm>
            <a:off x="53975" y="2238375"/>
            <a:ext cx="628650" cy="34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1301a</a:t>
            </a:r>
          </a:p>
        </p:txBody>
      </p:sp>
      <p:sp>
        <p:nvSpPr>
          <p:cNvPr id="187397" name="Text Box 5"/>
          <p:cNvSpPr txBox="1">
            <a:spLocks noChangeArrowheads="1"/>
          </p:cNvSpPr>
          <p:nvPr/>
        </p:nvSpPr>
        <p:spPr bwMode="auto">
          <a:xfrm>
            <a:off x="53975" y="5108575"/>
            <a:ext cx="657225" cy="4667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1300a</a:t>
            </a:r>
            <a:br>
              <a:rPr lang="en-US" sz="800"/>
            </a:br>
            <a:r>
              <a:rPr lang="en-US" sz="800"/>
              <a:t>pg 1301b </a:t>
            </a:r>
          </a:p>
        </p:txBody>
      </p:sp>
      <p:sp>
        <p:nvSpPr>
          <p:cNvPr id="187398" name="Text Box 8"/>
          <p:cNvSpPr txBox="1">
            <a:spLocks noChangeArrowheads="1"/>
          </p:cNvSpPr>
          <p:nvPr/>
        </p:nvSpPr>
        <p:spPr bwMode="auto">
          <a:xfrm>
            <a:off x="53975" y="5794375"/>
            <a:ext cx="628650" cy="3429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1297a</a:t>
            </a:r>
          </a:p>
        </p:txBody>
      </p:sp>
      <p:sp>
        <p:nvSpPr>
          <p:cNvPr id="187399" name="Text Box 9"/>
          <p:cNvSpPr txBox="1">
            <a:spLocks noChangeArrowheads="1"/>
          </p:cNvSpPr>
          <p:nvPr/>
        </p:nvSpPr>
        <p:spPr bwMode="auto">
          <a:xfrm>
            <a:off x="53975" y="7191375"/>
            <a:ext cx="628650" cy="344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1301a</a:t>
            </a:r>
          </a:p>
        </p:txBody>
      </p:sp>
      <p:sp>
        <p:nvSpPr>
          <p:cNvPr id="187400" name="Text Box 10"/>
          <p:cNvSpPr txBox="1">
            <a:spLocks noChangeArrowheads="1"/>
          </p:cNvSpPr>
          <p:nvPr/>
        </p:nvSpPr>
        <p:spPr bwMode="auto">
          <a:xfrm>
            <a:off x="53975" y="8297863"/>
            <a:ext cx="628650" cy="3444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6642" tIns="48321" rIns="96642" bIns="48321">
            <a:spAutoFit/>
          </a:bodyPr>
          <a:lstStyle/>
          <a:p>
            <a:pPr defTabSz="966788"/>
            <a:r>
              <a:rPr lang="en-US" sz="800"/>
              <a:t>Go 2004:</a:t>
            </a:r>
            <a:br>
              <a:rPr lang="en-US" sz="800"/>
            </a:br>
            <a:r>
              <a:rPr lang="en-US" sz="800"/>
              <a:t>pg 1301a</a:t>
            </a:r>
          </a:p>
        </p:txBody>
      </p:sp>
      <p:sp>
        <p:nvSpPr>
          <p:cNvPr id="187401" name="Text Box 11"/>
          <p:cNvSpPr txBox="1">
            <a:spLocks noChangeArrowheads="1"/>
          </p:cNvSpPr>
          <p:nvPr/>
        </p:nvSpPr>
        <p:spPr bwMode="auto">
          <a:xfrm>
            <a:off x="220663" y="9401175"/>
            <a:ext cx="6445250" cy="28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42" tIns="48321" rIns="96642" bIns="48321">
            <a:spAutoFit/>
          </a:bodyPr>
          <a:lstStyle/>
          <a:p>
            <a:pPr marL="120650" indent="-120650" defTabSz="966788"/>
            <a:r>
              <a:rPr lang="en-US" sz="1200"/>
              <a:t>1. Go AS et al. </a:t>
            </a:r>
            <a:r>
              <a:rPr lang="en-US" sz="1200" i="1"/>
              <a:t>N Engl J Med</a:t>
            </a:r>
            <a:r>
              <a:rPr lang="en-US" sz="1200"/>
              <a:t>. 2004;351:1296-305. 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42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42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789B85-2B88-4ED0-94A7-7B2834942652}" type="slidenum">
              <a:rPr lang="en-GB" smtClean="0">
                <a:solidFill>
                  <a:srgbClr val="000000"/>
                </a:solidFill>
              </a:rPr>
              <a:pPr/>
              <a:t>40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2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52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A0CF81-A7DE-4811-8673-7CB3AF1EFCE4}" type="slidenum">
              <a:rPr lang="en-GB" smtClean="0"/>
              <a:pPr/>
              <a:t>41</a:t>
            </a:fld>
            <a:endParaRPr lang="en-GB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defRPr/>
            </a:pPr>
            <a:endParaRPr lang="en-GB" dirty="0" smtClean="0"/>
          </a:p>
        </p:txBody>
      </p:sp>
      <p:sp>
        <p:nvSpPr>
          <p:cNvPr id="226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981279B-8DB1-414A-9507-65890F2DE7B5}" type="slidenum">
              <a:rPr lang="en-GB" smtClean="0"/>
              <a:pPr/>
              <a:t>42</a:t>
            </a:fld>
            <a:endParaRPr lang="en-GB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73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b="1" dirty="0" smtClean="0"/>
          </a:p>
        </p:txBody>
      </p:sp>
      <p:sp>
        <p:nvSpPr>
          <p:cNvPr id="2273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E39518-3545-4458-BD9E-9A52E1E84BF4}" type="slidenum">
              <a:rPr lang="en-GB" smtClean="0"/>
              <a:pPr/>
              <a:t>43</a:t>
            </a:fld>
            <a:endParaRPr lang="en-GB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8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83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BE2EBB-E185-41BA-B71A-B489A3DAD9C8}" type="slidenum">
              <a:rPr lang="en-GB" smtClean="0">
                <a:solidFill>
                  <a:srgbClr val="000000"/>
                </a:solidFill>
              </a:rPr>
              <a:pPr/>
              <a:t>44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93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293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EFF82A-B499-4681-BDAD-C8E8C145F9BC}" type="slidenum">
              <a:rPr lang="en-GB" smtClean="0">
                <a:solidFill>
                  <a:srgbClr val="000000"/>
                </a:solidFill>
              </a:rPr>
              <a:pPr/>
              <a:t>45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04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04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65B6C0-F94C-42D9-AEB0-2D2FFBD19BA0}" type="slidenum">
              <a:rPr lang="en-GB" smtClean="0"/>
              <a:pPr/>
              <a:t>46</a:t>
            </a:fld>
            <a:endParaRPr lang="en-GB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14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14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0D37D55-2E4B-451A-A5B5-045ACD2DBA2D}" type="slidenum">
              <a:rPr lang="en-GB" smtClean="0"/>
              <a:pPr/>
              <a:t>47</a:t>
            </a:fld>
            <a:endParaRPr lang="en-GB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24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24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516C4E-C24A-4EA0-AC90-12F0708780D0}" type="slidenum">
              <a:rPr lang="en-GB" smtClean="0">
                <a:solidFill>
                  <a:srgbClr val="000000"/>
                </a:solidFill>
              </a:rPr>
              <a:pPr/>
              <a:t>48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34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34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07C63C-542B-43E8-8F0D-4E7A1E57B986}" type="slidenum">
              <a:rPr lang="en-GB" smtClean="0">
                <a:solidFill>
                  <a:srgbClr val="000000"/>
                </a:solidFill>
              </a:rPr>
              <a:pPr/>
              <a:t>49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1027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3E85A8F5-A0A4-4A6C-B3AB-6895A1DBB943}" type="datetime1">
              <a:rPr lang="en-GB" smtClean="0"/>
              <a:pPr/>
              <a:t>10/07/2012</a:t>
            </a:fld>
            <a:endParaRPr lang="en-US" smtClean="0"/>
          </a:p>
        </p:txBody>
      </p:sp>
      <p:sp>
        <p:nvSpPr>
          <p:cNvPr id="188419" name="Rectangle 1030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 smtClean="0"/>
              <a:t>Introduction to SHARP</a:t>
            </a:r>
          </a:p>
        </p:txBody>
      </p:sp>
      <p:sp>
        <p:nvSpPr>
          <p:cNvPr id="18842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988BCDD-F159-40BB-9817-E6000FF5187A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884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84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44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45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4129B9-2DD9-417B-8DD9-CA63C6A0C278}" type="slidenum">
              <a:rPr lang="en-GB" smtClean="0"/>
              <a:pPr/>
              <a:t>50</a:t>
            </a:fld>
            <a:endParaRPr lang="en-GB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55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7D13FE4-5AF2-4532-B17C-D84EE44EBCC9}" type="slidenum">
              <a:rPr lang="en-GB" smtClean="0">
                <a:solidFill>
                  <a:srgbClr val="000000"/>
                </a:solidFill>
              </a:rPr>
              <a:pPr/>
              <a:t>51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5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65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65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C058EA-A377-47B4-8A69-08D4FB1CFB94}" type="slidenum">
              <a:rPr lang="en-GB" smtClean="0">
                <a:solidFill>
                  <a:srgbClr val="000000"/>
                </a:solidFill>
              </a:rPr>
              <a:pPr/>
              <a:t>52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75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GB" dirty="0" smtClean="0"/>
              <a:t>	</a:t>
            </a:r>
          </a:p>
        </p:txBody>
      </p:sp>
      <p:sp>
        <p:nvSpPr>
          <p:cNvPr id="2375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7CC9C37-AF40-4AE4-B314-7C0D6A3902CA}" type="slidenum">
              <a:rPr lang="en-GB" smtClean="0">
                <a:solidFill>
                  <a:srgbClr val="000000"/>
                </a:solidFill>
              </a:rPr>
              <a:pPr/>
              <a:t>53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85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385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62A210-5CDE-4DC6-8D6E-D7E1B16A503D}" type="slidenum">
              <a:rPr lang="en-GB" smtClean="0"/>
              <a:pPr/>
              <a:t>54</a:t>
            </a:fld>
            <a:endParaRPr lang="en-GB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96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396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82F24E-75F0-4369-A1A1-976B22799181}" type="slidenum">
              <a:rPr lang="en-GB" smtClean="0">
                <a:solidFill>
                  <a:srgbClr val="000000"/>
                </a:solidFill>
              </a:rPr>
              <a:pPr/>
              <a:t>55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324F4B-606A-45BD-BD00-678BE1043252}" type="slidenum">
              <a:rPr lang="en-GB" smtClean="0">
                <a:solidFill>
                  <a:srgbClr val="000000"/>
                </a:solidFill>
              </a:rPr>
              <a:pPr/>
              <a:t>57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240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0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16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16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57A8C6-A3B3-4640-BCB9-F4EC11C2F147}" type="slidenum">
              <a:rPr lang="en-GB" smtClean="0"/>
              <a:pPr/>
              <a:t>58</a:t>
            </a:fld>
            <a:endParaRPr lang="en-GB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26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26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B72D3D3-9F8B-4828-A004-7A89C142771D}" type="slidenum">
              <a:rPr lang="en-GB" smtClean="0"/>
              <a:pPr/>
              <a:t>60</a:t>
            </a:fld>
            <a:endParaRPr lang="en-GB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37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C04C9F7-94A8-41E1-BDF1-7A192908B805}" type="slidenum">
              <a:rPr lang="en-GB" smtClean="0"/>
              <a:pPr/>
              <a:t>61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90131-B9A5-494E-8382-A519AF74F3C3}" type="slidenum">
              <a:rPr lang="en-US" smtClean="0">
                <a:solidFill>
                  <a:srgbClr val="000000"/>
                </a:solidFill>
              </a:rPr>
              <a:pPr/>
              <a:t>6</a:t>
            </a:fld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89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9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47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47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5FC50E0-F5F0-4025-8404-6C65E12CCDB6}" type="slidenum">
              <a:rPr lang="en-GB" smtClean="0"/>
              <a:pPr/>
              <a:t>62</a:t>
            </a:fld>
            <a:endParaRPr lang="en-GB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57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242C2B-B618-475D-B51D-8A0B60EF660C}" type="slidenum">
              <a:rPr lang="en-GB" smtClean="0">
                <a:solidFill>
                  <a:srgbClr val="000000"/>
                </a:solidFill>
              </a:rPr>
              <a:pPr/>
              <a:t>64</a:t>
            </a:fld>
            <a:endParaRPr lang="en-GB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67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67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458A973-533B-4991-B820-DD4FCA3FD626}" type="slidenum">
              <a:rPr lang="en-GB" smtClean="0"/>
              <a:pPr/>
              <a:t>65</a:t>
            </a:fld>
            <a:endParaRPr lang="en-GB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78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7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1001DA-9E4E-458B-A80E-9590FCE1D472}" type="slidenum">
              <a:rPr lang="en-GB" smtClean="0"/>
              <a:pPr/>
              <a:t>67</a:t>
            </a:fld>
            <a:endParaRPr lang="en-GB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88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488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44561A-56FD-47D9-BBC9-EAE56BA07E43}" type="slidenum">
              <a:rPr lang="en-GB" smtClean="0"/>
              <a:pPr/>
              <a:t>68</a:t>
            </a:fld>
            <a:endParaRPr lang="en-GB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0B751-9C41-499F-B40F-EA9DA837818C}" type="slidenum">
              <a:rPr lang="en-GB" smtClean="0"/>
              <a:pPr/>
              <a:t>69</a:t>
            </a:fld>
            <a:endParaRPr lang="en-GB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08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508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70B95B-B103-4F71-881A-6A6B6CB07065}" type="slidenum">
              <a:rPr lang="en-GB" smtClean="0"/>
              <a:pPr/>
              <a:t>70</a:t>
            </a:fld>
            <a:endParaRPr lang="en-GB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19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519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EB3DCD-D74C-4A35-B17A-5B4DE48D4076}" type="slidenum">
              <a:rPr lang="en-GB" smtClean="0"/>
              <a:pPr/>
              <a:t>71</a:t>
            </a:fld>
            <a:endParaRPr lang="en-GB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29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52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ACD103D-AFCB-47A6-AF34-1F5630C9C9B1}" type="slidenum">
              <a:rPr lang="en-GB" smtClean="0"/>
              <a:pPr/>
              <a:t>72</a:t>
            </a:fld>
            <a:endParaRPr lang="en-GB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39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53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318488-17C9-45D5-B79B-8415ED1BF411}" type="slidenum">
              <a:rPr lang="en-GB" smtClean="0"/>
              <a:pPr/>
              <a:t>73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0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z="1100" dirty="0" smtClean="0"/>
          </a:p>
          <a:p>
            <a:endParaRPr lang="en-GB" sz="1100" dirty="0" smtClean="0"/>
          </a:p>
          <a:p>
            <a:endParaRPr lang="en-GB" sz="1100" dirty="0" smtClean="0"/>
          </a:p>
        </p:txBody>
      </p:sp>
      <p:sp>
        <p:nvSpPr>
          <p:cNvPr id="190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B56358-AF15-4782-8B6C-E1E5114A49D4}" type="slidenum">
              <a:rPr lang="en-GB" smtClean="0"/>
              <a:pPr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49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49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2D3C62-8633-4AAD-A200-D25B3170CE6E}" type="slidenum">
              <a:rPr lang="en-GB" smtClean="0"/>
              <a:pPr/>
              <a:t>77</a:t>
            </a:fld>
            <a:endParaRPr lang="en-GB" smtClean="0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60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E3A9DE-A97B-4EBA-ACB7-FE2A211458E2}" type="slidenum">
              <a:rPr lang="en-GB" smtClean="0"/>
              <a:pPr/>
              <a:t>78</a:t>
            </a:fld>
            <a:endParaRPr lang="en-GB" smtClean="0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70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70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D2D8F0-F8C7-4793-A97E-EA5F4A7F9FC0}" type="slidenum">
              <a:rPr lang="en-GB" smtClean="0"/>
              <a:pPr/>
              <a:t>79</a:t>
            </a:fld>
            <a:endParaRPr lang="en-GB" smtClean="0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0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80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580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48BC69-63AC-4FEF-A263-51659EA3914B}" type="slidenum">
              <a:rPr lang="en-GB" smtClean="0"/>
              <a:pPr/>
              <a:t>80</a:t>
            </a:fld>
            <a:endParaRPr lang="en-GB" smtClean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90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  <a:p>
            <a:endParaRPr lang="en-GB" dirty="0" smtClean="0"/>
          </a:p>
        </p:txBody>
      </p:sp>
      <p:sp>
        <p:nvSpPr>
          <p:cNvPr id="2590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945A5B-82C1-4EF7-A142-8D28F09CEA3C}" type="slidenum">
              <a:rPr lang="en-GB" smtClean="0"/>
              <a:pPr/>
              <a:t>81</a:t>
            </a:fld>
            <a:endParaRPr lang="en-GB" smtClean="0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00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01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1D525C-6D79-446D-9266-553B519EFFD0}" type="slidenum">
              <a:rPr lang="en-GB" smtClean="0"/>
              <a:pPr/>
              <a:t>83</a:t>
            </a:fld>
            <a:endParaRPr lang="en-GB" smtClean="0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11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1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66CB381-CFAF-447F-BFC1-08717DCE5431}" type="slidenum">
              <a:rPr lang="en-GB" smtClean="0"/>
              <a:pPr/>
              <a:t>84</a:t>
            </a:fld>
            <a:endParaRPr lang="en-GB" smtClean="0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21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2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4C083BF-E682-4E69-908B-C47B46FF5332}" type="slidenum">
              <a:rPr lang="en-GB" smtClean="0"/>
              <a:pPr/>
              <a:t>85</a:t>
            </a:fld>
            <a:endParaRPr lang="en-GB" smtClean="0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317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3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B28D6D-6583-4BC1-A9D4-50D858FBD18B}" type="slidenum">
              <a:rPr lang="en-GB" smtClean="0"/>
              <a:pPr/>
              <a:t>86</a:t>
            </a:fld>
            <a:endParaRPr lang="en-GB" smtClean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5AED326-076D-46BC-97D5-14FDE2EDC14E}" type="slidenum">
              <a:rPr lang="en-GB" smtClean="0">
                <a:solidFill>
                  <a:srgbClr val="000000"/>
                </a:solidFill>
              </a:rPr>
              <a:pPr/>
              <a:t>87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264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30313" y="757238"/>
            <a:ext cx="4276725" cy="32083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4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98C332-F3F8-41ED-B6A4-24CBD1CCD0FB}" type="slidenum">
              <a:rPr lang="en-GB" smtClean="0">
                <a:solidFill>
                  <a:srgbClr val="000000"/>
                </a:solidFill>
              </a:rPr>
              <a:pPr/>
              <a:t>8</a:t>
            </a:fld>
            <a:endParaRPr lang="en-GB" smtClean="0">
              <a:solidFill>
                <a:srgbClr val="000000"/>
              </a:solidFill>
            </a:endParaRPr>
          </a:p>
        </p:txBody>
      </p:sp>
      <p:sp>
        <p:nvSpPr>
          <p:cNvPr id="191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30313" y="757238"/>
            <a:ext cx="4276725" cy="3208337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1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521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5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8B33E2-7A8C-4BAE-883E-DFA7FEED18A8}" type="slidenum">
              <a:rPr lang="en-GB" smtClean="0"/>
              <a:pPr/>
              <a:t>88</a:t>
            </a:fld>
            <a:endParaRPr lang="en-GB" smtClean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6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405773-5C4C-4673-897C-EBDDCDE4AA89}" type="slidenum">
              <a:rPr lang="en-GB" smtClean="0"/>
              <a:pPr/>
              <a:t>89</a:t>
            </a:fld>
            <a:endParaRPr lang="en-GB" smtClean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7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672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AA698C-1084-432D-A28F-7E58E1B43FC3}" type="slidenum">
              <a:rPr lang="en-GB" smtClean="0"/>
              <a:pPr/>
              <a:t>90</a:t>
            </a:fld>
            <a:endParaRPr lang="en-GB" smtClean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829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smtClean="0"/>
          </a:p>
        </p:txBody>
      </p:sp>
      <p:sp>
        <p:nvSpPr>
          <p:cNvPr id="268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BE4B86-11BC-4C90-91E5-0FD872EAF1A1}" type="slidenum">
              <a:rPr lang="en-GB" smtClean="0"/>
              <a:pPr/>
              <a:t>91</a:t>
            </a:fld>
            <a:endParaRPr lang="en-GB" smtClean="0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9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69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F8A722-C0E5-4427-9081-59B67AE91CC8}" type="slidenum">
              <a:rPr lang="en-GB" smtClean="0"/>
              <a:pPr/>
              <a:t>92</a:t>
            </a:fld>
            <a:endParaRPr lang="en-GB" smtClean="0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1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71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278279-FF2C-4996-8231-8FA6E89EEBC2}" type="slidenum">
              <a:rPr lang="en-GB" smtClean="0"/>
              <a:pPr/>
              <a:t>93</a:t>
            </a:fld>
            <a:endParaRPr lang="en-GB" smtClean="0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2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2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714917-00AF-4E93-A041-5CDB7D396C41}" type="slidenum">
              <a:rPr lang="en-GB" smtClean="0"/>
              <a:pPr/>
              <a:t>94</a:t>
            </a:fld>
            <a:endParaRPr lang="en-GB" smtClean="0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A6BCD32-775E-4471-8E96-E9E54DFF2B02}" type="slidenum">
              <a:rPr lang="en-GB" smtClean="0"/>
              <a:pPr>
                <a:defRPr/>
              </a:pPr>
              <a:t>95</a:t>
            </a:fld>
            <a:endParaRPr lang="en-GB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4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4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AF6316-D287-48BF-B724-85567DD10D71}" type="slidenum">
              <a:rPr lang="en-GB" smtClean="0"/>
              <a:pPr/>
              <a:t>96</a:t>
            </a:fld>
            <a:endParaRPr lang="en-GB" smtClean="0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5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5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3F5AAB4-45BA-4CEC-A744-E7206DD949E8}" type="slidenum">
              <a:rPr lang="en-GB" smtClean="0"/>
              <a:pPr/>
              <a:t>98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25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25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0E6DD9-2D71-410F-9184-A1A81F71D8AD}" type="slidenum">
              <a:rPr lang="en-GB" smtClean="0"/>
              <a:pPr/>
              <a:t>9</a:t>
            </a:fld>
            <a:endParaRPr lang="en-GB" smtClean="0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6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42421E-39E3-453C-9B8F-D77E7EFCDD39}" type="slidenum">
              <a:rPr lang="en-GB" smtClean="0"/>
              <a:pPr/>
              <a:t>100</a:t>
            </a:fld>
            <a:endParaRPr lang="en-GB" smtClean="0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7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7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2709D4-AB59-4F9C-81D4-718332484F5D}" type="slidenum">
              <a:rPr lang="en-GB" smtClean="0"/>
              <a:pPr/>
              <a:t>102</a:t>
            </a:fld>
            <a:endParaRPr lang="en-GB" smtClean="0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8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A4A1B3-DE5C-486D-9DF7-23B216C5564B}" type="slidenum">
              <a:rPr lang="en-GB" smtClean="0"/>
              <a:pPr/>
              <a:t>104</a:t>
            </a:fld>
            <a:endParaRPr lang="en-GB" smtClean="0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9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79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856CEC8-B022-4119-80F9-545C3944F922}" type="slidenum">
              <a:rPr lang="en-GB" smtClean="0"/>
              <a:pPr/>
              <a:t>105</a:t>
            </a:fld>
            <a:endParaRPr lang="en-GB" smtClean="0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0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 smtClean="0"/>
          </a:p>
        </p:txBody>
      </p:sp>
      <p:sp>
        <p:nvSpPr>
          <p:cNvPr id="2805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C955A0-6726-495A-A01A-938B0921A712}" type="slidenum">
              <a:rPr lang="en-GB" smtClean="0"/>
              <a:pPr/>
              <a:t>106</a:t>
            </a:fld>
            <a:endParaRPr lang="en-GB" smtClean="0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1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1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F1B876-1DCA-481B-8F5F-0BC764E6E5C0}" type="slidenum">
              <a:rPr lang="en-GB" smtClean="0"/>
              <a:pPr/>
              <a:t>107</a:t>
            </a:fld>
            <a:endParaRPr lang="en-GB" smtClean="0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98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smtClean="0"/>
          </a:p>
        </p:txBody>
      </p:sp>
      <p:sp>
        <p:nvSpPr>
          <p:cNvPr id="2498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20B751-9C41-499F-B40F-EA9DA837818C}" type="slidenum">
              <a:rPr lang="en-GB" smtClean="0"/>
              <a:pPr/>
              <a:t>108</a:t>
            </a:fld>
            <a:endParaRPr lang="en-GB" smtClean="0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2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262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4080EB-4321-4624-8E7A-F6A4F427C1BB}" type="slidenum">
              <a:rPr lang="en-GB" smtClean="0"/>
              <a:pPr/>
              <a:t>109</a:t>
            </a:fld>
            <a:endParaRPr lang="en-GB" smtClean="0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4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46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1991497-2B87-4A2F-A096-767192172B3B}" type="slidenum">
              <a:rPr lang="en-GB" smtClean="0"/>
              <a:pPr/>
              <a:t>110</a:t>
            </a:fld>
            <a:endParaRPr lang="en-GB" smtClean="0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5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85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15006A-BF62-46CE-804C-B7193A1AEBCA}" type="slidenum">
              <a:rPr lang="en-GB" smtClean="0"/>
              <a:pPr/>
              <a:t>111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2B70ED4-3F49-41BF-9B3F-ED25C13EDD8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C6436FE0-5E8B-4A0D-812E-79EDF13B4FAC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F67FF97-27C2-4334-985C-CE632159936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7FFCF952-C429-4306-BFE7-35559061CDA4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3363"/>
            <a:ext cx="9144000" cy="822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90625"/>
            <a:ext cx="7772400" cy="23764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719513"/>
            <a:ext cx="7772400" cy="23764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4008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B78CF4C-929C-41A8-BD0C-D4011D3B45D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FDCCA03-E65F-48D4-829B-F2639418013C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3FD6032-BFD2-4EE5-88E8-953D61C8CC2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96FC1DBE-A672-4A62-A713-46CA0390006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F78EB75-73D1-43BD-AFBF-1E03882A6E7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1E76DF60-332F-438E-B622-AE0B80BD9365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612ECF3-225E-49C9-B7A9-868FB205B12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927D64B9-91C1-49BC-B213-D9F82EE4397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D2164D9F-91B4-4E15-8C69-CCCB0948B3A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114753E-A577-4FFF-9392-F90603B8C53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4EF67286-F576-43B5-ACEF-86FBD29FCF3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AFD8F29-1920-4502-B3D3-ACF36F96564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468AA62-D6FD-4B47-947D-7685C3856F5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064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064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17650"/>
            <a:ext cx="4038600" cy="4708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EDAA341-BC13-4638-8DBD-F2C86378924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1925"/>
            <a:ext cx="2057400" cy="6064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1925"/>
            <a:ext cx="6019800" cy="6064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B1C3CFF-A21B-470D-B058-1C3DAE16742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3EBF676-4079-48BF-B7E4-DCFC1ED6007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F5B6A2C-73AD-43BD-8B2E-88D61693B4E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0F0A3BF-ECBD-4604-B11F-FD8A15A63EC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F61E687-634F-4916-8D74-5D3DD7B4845C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1E6AE981-45D2-4EB7-8C4C-4640B450F2C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D45D17FF-5674-4C4F-BC11-111BCC9A1145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916A298-F4EA-4AEC-808B-AA43B96EE03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4D3BDEE5-BB34-4FFC-AC64-08069C8C4549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91EE0E2-A0D9-47E6-BBB7-F47D1C2E184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01C79C0-0B4B-4AFE-BA25-13FDC6A8140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25727E07-7917-491D-90A8-5517A84A844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CE13517-8A67-41BB-9659-59F1B7431B0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888C7CF-26B3-4CCA-9C55-7402BE8A95A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A481320-3A13-4D61-9B71-6AEA06D0439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3363"/>
            <a:ext cx="9144000" cy="8223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190625"/>
            <a:ext cx="3810000" cy="49053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190625"/>
            <a:ext cx="3810000" cy="4905375"/>
          </a:xfrm>
        </p:spPr>
        <p:txBody>
          <a:bodyPr/>
          <a:lstStyle/>
          <a:p>
            <a:pPr lvl="0"/>
            <a:endParaRPr lang="en-GB" noProof="0" smtClean="0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10AB4518-E213-42B7-9140-22C030FFFF8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4F890D8-06C5-460C-8493-D34799F88A1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87543C8-0DED-4244-8A75-0CB2AAE22C7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2668726-684F-42B4-81CA-24A0E6C54055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ABFB39E-0644-4714-A296-8F258643CA6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D9D8FBD-D0D8-40DE-BD2A-BAE36539983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CE33033-F4F8-4C64-A8EF-3CBE645EE5A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EEA6E37-DCC7-41C6-AC29-55162F516AB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021BBB88-A2D7-4A69-A265-376E0F98AE8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E110520-2F21-458F-A39C-C23A63AB1CE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B1C95160-E129-4D03-8BE2-35EF2F7576D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9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7548E41A-804C-48FA-ADD3-9ABD20FF3BD2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0F39177-F715-4183-B47A-5877F5C2F627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7BCF646B-45F2-4985-B107-C6165A36F2C3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22FA070-C9CA-450A-BAF7-4166A56A0A7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8" name="Straight Connector 7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09C905ED-4411-45B5-ACAF-7273BBD9E98E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Straight Connector 3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9134837-E53A-46A8-ADB7-99D972B29F3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3" name="Straight Connector 2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03BDF0F6-F2D2-4304-9984-D6C214E4C3B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8A2E7362-479D-4CC7-B3B8-D58279F49E2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E1498800-0165-48FF-96C7-A1550002C671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29A9BFB1-F4E6-4154-A7A2-366F1127C82A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2E710924-F75F-44E6-87BE-16A438DC74A9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415A6415-5275-4F8B-8077-2F906F6CC0F8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56D57CF4-3062-4A21-8ABB-2A414C2E969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prstClr val="black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5" name="Straight Connector 4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 Box 7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B59C10E0-A0DF-4B5A-8FAC-8ADD4CFD1E2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68313" y="6356350"/>
            <a:ext cx="5551487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GB"/>
              <a:t>Preliminary and confidential analyses, not for citation or publication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slideLayout" Target="../slideLayouts/slideLayout58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47.xml"/><Relationship Id="rId16" Type="http://schemas.openxmlformats.org/officeDocument/2006/relationships/theme" Target="../theme/theme5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Relationship Id="rId14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slideLayout" Target="../slideLayouts/slideLayout73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13" Type="http://schemas.openxmlformats.org/officeDocument/2006/relationships/slideLayout" Target="../slideLayouts/slideLayout86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slideLayout" Target="../slideLayouts/slideLayout85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Relationship Id="rId14" Type="http://schemas.openxmlformats.org/officeDocument/2006/relationships/theme" Target="../theme/theme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4100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0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39FA73B2-E5A9-4A04-B3B0-43B64A7AD6D6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578" r:id="rId1"/>
    <p:sldLayoutId id="2147489579" r:id="rId2"/>
    <p:sldLayoutId id="2147489580" r:id="rId3"/>
    <p:sldLayoutId id="2147489581" r:id="rId4"/>
    <p:sldLayoutId id="2147489582" r:id="rId5"/>
    <p:sldLayoutId id="2147489583" r:id="rId6"/>
    <p:sldLayoutId id="2147489584" r:id="rId7"/>
    <p:sldLayoutId id="2147489585" r:id="rId8"/>
    <p:sldLayoutId id="2147489586" r:id="rId9"/>
    <p:sldLayoutId id="2147489587" r:id="rId10"/>
    <p:sldLayoutId id="2147489588" r:id="rId11"/>
    <p:sldLayoutId id="2147489589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90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AE039471-A917-4389-A9A0-595B9037432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590" r:id="rId1"/>
    <p:sldLayoutId id="2147489591" r:id="rId2"/>
    <p:sldLayoutId id="2147489592" r:id="rId3"/>
    <p:sldLayoutId id="2147489593" r:id="rId4"/>
    <p:sldLayoutId id="2147489594" r:id="rId5"/>
    <p:sldLayoutId id="2147489595" r:id="rId6"/>
    <p:sldLayoutId id="2147489596" r:id="rId7"/>
    <p:sldLayoutId id="2147489597" r:id="rId8"/>
    <p:sldLayoutId id="2147489598" r:id="rId9"/>
    <p:sldLayoutId id="2147489599" r:id="rId10"/>
    <p:sldLayoutId id="2147489600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1925"/>
            <a:ext cx="8229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1765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6148" name="Picture 3" descr="MMF_logo_man_KO.png"/>
          <p:cNvPicPr>
            <a:picLocks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6575" y="0"/>
            <a:ext cx="987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8928100" y="6657975"/>
            <a:ext cx="115888" cy="136525"/>
          </a:xfrm>
          <a:prstGeom prst="rect">
            <a:avLst/>
          </a:prstGeom>
          <a:noFill/>
          <a:ln w="4670" algn="in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fld id="{8525F9FD-0DD3-4133-A4D0-56F1E0458AAE}" type="slidenum">
              <a:rPr lang="en-US" sz="900">
                <a:solidFill>
                  <a:srgbClr val="FFFFFF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en-US" sz="9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33798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F1B82263-9758-4F1D-B72B-2828924EBC3D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9550" r:id="rId1"/>
    <p:sldLayoutId id="2147489551" r:id="rId2"/>
    <p:sldLayoutId id="2147489552" r:id="rId3"/>
    <p:sldLayoutId id="2147489553" r:id="rId4"/>
    <p:sldLayoutId id="2147489554" r:id="rId5"/>
    <p:sldLayoutId id="2147489555" r:id="rId6"/>
    <p:sldLayoutId id="2147489556" r:id="rId7"/>
    <p:sldLayoutId id="2147489557" r:id="rId8"/>
    <p:sldLayoutId id="2147489558" r:id="rId9"/>
    <p:sldLayoutId id="2147489559" r:id="rId10"/>
    <p:sldLayoutId id="21474895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 Narrow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61925"/>
            <a:ext cx="8229600" cy="1060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17650"/>
            <a:ext cx="82296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7172" name="Picture 3" descr="MMF_logo_man_KO.png"/>
          <p:cNvPicPr>
            <a:picLocks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156575" y="0"/>
            <a:ext cx="9874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8928100" y="6657975"/>
            <a:ext cx="115888" cy="136525"/>
          </a:xfrm>
          <a:prstGeom prst="rect">
            <a:avLst/>
          </a:prstGeom>
          <a:noFill/>
          <a:ln w="4670" algn="in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fld id="{E4E0F03D-0A2A-4822-AC6B-AB866A459778}" type="slidenum">
              <a:rPr lang="en-US" sz="900">
                <a:solidFill>
                  <a:srgbClr val="FFFFFF"/>
                </a:solidFill>
                <a:latin typeface="Arial Narrow" pitchFamily="34" charset="0"/>
              </a:rPr>
              <a:pPr>
                <a:defRPr/>
              </a:pPr>
              <a:t>‹#›</a:t>
            </a:fld>
            <a:endParaRPr lang="en-US" sz="900">
              <a:solidFill>
                <a:srgbClr val="FFFFFF"/>
              </a:solidFill>
              <a:latin typeface="Arial Narrow" pitchFamily="34" charset="0"/>
            </a:endParaRPr>
          </a:p>
        </p:txBody>
      </p:sp>
      <p:sp>
        <p:nvSpPr>
          <p:cNvPr id="46086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CC4D55A4-0692-4260-9AEA-F09A58CD105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9561" r:id="rId1"/>
    <p:sldLayoutId id="2147489562" r:id="rId2"/>
    <p:sldLayoutId id="2147489563" r:id="rId3"/>
    <p:sldLayoutId id="2147489564" r:id="rId4"/>
    <p:sldLayoutId id="2147489565" r:id="rId5"/>
    <p:sldLayoutId id="2147489566" r:id="rId6"/>
    <p:sldLayoutId id="2147489567" r:id="rId7"/>
    <p:sldLayoutId id="2147489568" r:id="rId8"/>
    <p:sldLayoutId id="2147489569" r:id="rId9"/>
    <p:sldLayoutId id="2147489570" r:id="rId10"/>
    <p:sldLayoutId id="214748957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FF00"/>
          </a:solidFill>
          <a:latin typeface="Arial Narrow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ct val="0"/>
        </a:spcAft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ts val="400"/>
        </a:spcBef>
        <a:spcAft>
          <a:spcPct val="0"/>
        </a:spcAft>
        <a:buFont typeface="Arial Narrow" pitchFamily="34" charset="0"/>
        <a:buChar char="–"/>
        <a:defRPr sz="20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ts val="4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ts val="4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ts val="4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819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734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6AD8A8F4-A9AC-416D-BC7C-5A93F86835A0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01" r:id="rId1"/>
    <p:sldLayoutId id="2147489602" r:id="rId2"/>
    <p:sldLayoutId id="2147489603" r:id="rId3"/>
    <p:sldLayoutId id="2147489604" r:id="rId4"/>
    <p:sldLayoutId id="2147489605" r:id="rId5"/>
    <p:sldLayoutId id="2147489606" r:id="rId6"/>
    <p:sldLayoutId id="2147489607" r:id="rId7"/>
    <p:sldLayoutId id="2147489608" r:id="rId8"/>
    <p:sldLayoutId id="2147489609" r:id="rId9"/>
    <p:sldLayoutId id="2147489610" r:id="rId10"/>
    <p:sldLayoutId id="2147489611" r:id="rId11"/>
    <p:sldLayoutId id="2147489612" r:id="rId12"/>
    <p:sldLayoutId id="2147489572" r:id="rId13"/>
    <p:sldLayoutId id="2147489573" r:id="rId14"/>
    <p:sldLayoutId id="2147489613" r:id="rId15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921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118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D81834C7-883F-4BE0-9701-D7ED6F8289CB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14" r:id="rId1"/>
    <p:sldLayoutId id="2147489615" r:id="rId2"/>
    <p:sldLayoutId id="2147489616" r:id="rId3"/>
    <p:sldLayoutId id="2147489617" r:id="rId4"/>
    <p:sldLayoutId id="2147489618" r:id="rId5"/>
    <p:sldLayoutId id="2147489619" r:id="rId6"/>
    <p:sldLayoutId id="2147489620" r:id="rId7"/>
    <p:sldLayoutId id="2147489621" r:id="rId8"/>
    <p:sldLayoutId id="2147489622" r:id="rId9"/>
    <p:sldLayoutId id="2147489623" r:id="rId10"/>
    <p:sldLayoutId id="2147489624" r:id="rId11"/>
    <p:sldLayoutId id="2147489574" r:id="rId12"/>
    <p:sldLayoutId id="2147489575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Placeholder 1"/>
          <p:cNvSpPr>
            <a:spLocks noGrp="1"/>
          </p:cNvSpPr>
          <p:nvPr>
            <p:ph type="title"/>
          </p:nvPr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4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166100" y="6286500"/>
            <a:ext cx="94297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0" y="981075"/>
            <a:ext cx="9144000" cy="0"/>
          </a:xfrm>
          <a:prstGeom prst="line">
            <a:avLst/>
          </a:prstGeom>
          <a:ln w="38100">
            <a:solidFill>
              <a:srgbClr val="9933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550" name="Text Box 6"/>
          <p:cNvSpPr txBox="1">
            <a:spLocks noChangeArrowheads="1"/>
          </p:cNvSpPr>
          <p:nvPr userDrawn="1"/>
        </p:nvSpPr>
        <p:spPr bwMode="auto">
          <a:xfrm>
            <a:off x="4375150" y="6537325"/>
            <a:ext cx="3937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ctr">
              <a:defRPr/>
            </a:pPr>
            <a:r>
              <a:rPr lang="en-US">
                <a:latin typeface="Times New Roman" pitchFamily="18" charset="0"/>
              </a:rPr>
              <a:t>S</a:t>
            </a:r>
            <a:fld id="{B9CD4085-1507-4449-A141-A80392E627AF}" type="slidenum">
              <a:rPr lang="en-US">
                <a:latin typeface="Times New Roman" pitchFamily="18" charset="0"/>
              </a:rPr>
              <a:pPr algn="ctr">
                <a:defRPr/>
              </a:pPr>
              <a:t>‹#›</a:t>
            </a:fld>
            <a:endParaRPr lang="en-US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625" r:id="rId1"/>
    <p:sldLayoutId id="2147489626" r:id="rId2"/>
    <p:sldLayoutId id="2147489627" r:id="rId3"/>
    <p:sldLayoutId id="2147489628" r:id="rId4"/>
    <p:sldLayoutId id="2147489629" r:id="rId5"/>
    <p:sldLayoutId id="2147489630" r:id="rId6"/>
    <p:sldLayoutId id="2147489631" r:id="rId7"/>
    <p:sldLayoutId id="2147489632" r:id="rId8"/>
    <p:sldLayoutId id="2147489633" r:id="rId9"/>
    <p:sldLayoutId id="2147489634" r:id="rId10"/>
    <p:sldLayoutId id="2147489635" r:id="rId11"/>
    <p:sldLayoutId id="2147489576" r:id="rId12"/>
    <p:sldLayoutId id="2147489577" r:id="rId1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 kern="1200">
          <a:solidFill>
            <a:srgbClr val="993366"/>
          </a:solidFill>
          <a:latin typeface="+mn-lt"/>
          <a:ea typeface="+mj-ea"/>
          <a:cs typeface="Times New Roman" pitchFamily="18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tabLst>
          <a:tab pos="3584575" algn="l"/>
        </a:tabLst>
        <a:defRPr sz="4400">
          <a:solidFill>
            <a:srgbClr val="993366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1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1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5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5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6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5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9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11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1.xml"/><Relationship Id="rId1" Type="http://schemas.openxmlformats.org/officeDocument/2006/relationships/themeOverride" Target="../theme/themeOverride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8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5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5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5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5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5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5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66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6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11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11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5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Excel_97-2003_Worksheet1.xls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5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5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5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5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11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5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11.xml"/><Relationship Id="rId1" Type="http://schemas.openxmlformats.org/officeDocument/2006/relationships/vmlDrawing" Target="../drawings/vmlDrawing2.v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Microsoft_Office_Excel_97-2003_Worksheet3.xls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3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11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5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5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5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5.xml"/><Relationship Id="rId1" Type="http://schemas.openxmlformats.org/officeDocument/2006/relationships/themeOverride" Target="../theme/themeOverride1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5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5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11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11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1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1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ctrTitle"/>
          </p:nvPr>
        </p:nvSpPr>
        <p:spPr>
          <a:xfrm>
            <a:off x="0" y="1657350"/>
            <a:ext cx="9144000" cy="2246313"/>
          </a:xfrm>
        </p:spPr>
        <p:txBody>
          <a:bodyPr/>
          <a:lstStyle/>
          <a:p>
            <a:r>
              <a:rPr lang="en-GB" sz="3600" smtClean="0"/>
              <a:t>Study of Heart and Renal Protection (SHARP):</a:t>
            </a:r>
            <a:br>
              <a:rPr lang="en-GB" sz="3600" smtClean="0"/>
            </a:br>
            <a:r>
              <a:rPr lang="en-GB" sz="3600" smtClean="0"/>
              <a:t>Safety and efficacy of ezetimibe/simvastatin in patients with Chronic Kidney Disease (CKD)</a:t>
            </a:r>
          </a:p>
        </p:txBody>
      </p:sp>
      <p:sp>
        <p:nvSpPr>
          <p:cNvPr id="70659" name="Subtitle 3"/>
          <p:cNvSpPr>
            <a:spLocks noGrp="1"/>
          </p:cNvSpPr>
          <p:nvPr>
            <p:ph type="subTitle" idx="1"/>
          </p:nvPr>
        </p:nvSpPr>
        <p:spPr>
          <a:xfrm>
            <a:off x="1371600" y="4627563"/>
            <a:ext cx="6400800" cy="1752600"/>
          </a:xfrm>
        </p:spPr>
        <p:txBody>
          <a:bodyPr/>
          <a:lstStyle/>
          <a:p>
            <a:r>
              <a:rPr lang="en-GB" smtClean="0"/>
              <a:t>Colin Baigent</a:t>
            </a:r>
          </a:p>
          <a:p>
            <a:r>
              <a:rPr lang="en-GB" smtClean="0"/>
              <a:t>University of Oxford, UK</a:t>
            </a:r>
          </a:p>
          <a:p>
            <a:r>
              <a:rPr lang="en-GB" smtClean="0"/>
              <a:t>SHARP Chief Investigator</a:t>
            </a:r>
          </a:p>
        </p:txBody>
      </p:sp>
      <p:sp>
        <p:nvSpPr>
          <p:cNvPr id="70660" name="TextBox 3"/>
          <p:cNvSpPr txBox="1">
            <a:spLocks noChangeArrowheads="1"/>
          </p:cNvSpPr>
          <p:nvPr/>
        </p:nvSpPr>
        <p:spPr bwMode="auto">
          <a:xfrm>
            <a:off x="180975" y="31750"/>
            <a:ext cx="8753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i="1"/>
              <a:t>US FDA Endocrinologic and Metabolic Drugs</a:t>
            </a:r>
          </a:p>
          <a:p>
            <a:pPr algn="ctr"/>
            <a:r>
              <a:rPr lang="en-GB" sz="2800" i="1"/>
              <a:t>Advisory Committee, 2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Kidney Disease Outcomes Quality Initiative (K/DOQI) guidelines for dyslipidemia in CKD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>
          <a:xfrm>
            <a:off x="347663" y="1127125"/>
            <a:ext cx="8462962" cy="4137025"/>
          </a:xfrm>
        </p:spPr>
        <p:txBody>
          <a:bodyPr/>
          <a:lstStyle/>
          <a:p>
            <a:pPr marL="0" lvl="1" indent="0" algn="ctr">
              <a:buFont typeface="Arial" pitchFamily="34" charset="0"/>
              <a:buNone/>
            </a:pPr>
            <a:r>
              <a:rPr lang="en-GB" smtClean="0"/>
              <a:t>		</a:t>
            </a:r>
          </a:p>
          <a:p>
            <a:pPr marL="0" lvl="1" indent="0" algn="ctr">
              <a:buFont typeface="Arial" pitchFamily="34" charset="0"/>
              <a:buNone/>
            </a:pPr>
            <a:r>
              <a:rPr lang="en-GB" sz="3200" b="1" smtClean="0"/>
              <a:t>Stages 1-4 CKD recommendation</a:t>
            </a:r>
          </a:p>
          <a:p>
            <a:pPr marL="0" lvl="1" indent="0" algn="ctr">
              <a:buFont typeface="Arial" pitchFamily="34" charset="0"/>
              <a:buNone/>
            </a:pPr>
            <a:endParaRPr lang="en-GB" sz="1200" b="1" u="sng" smtClean="0"/>
          </a:p>
          <a:p>
            <a:pPr marL="0" lvl="2" indent="0" algn="ctr">
              <a:buFont typeface="Arial" pitchFamily="34" charset="0"/>
              <a:buNone/>
            </a:pPr>
            <a:r>
              <a:rPr lang="en-GB" sz="3200" i="1" smtClean="0"/>
              <a:t>“There are reasonable doubts as to whether trial results from the general population are applicable to all patients with CKD.”</a:t>
            </a:r>
          </a:p>
          <a:p>
            <a:pPr marL="0" lvl="2" indent="0" algn="ctr">
              <a:buFont typeface="Arial" pitchFamily="34" charset="0"/>
              <a:buNone/>
            </a:pPr>
            <a:endParaRPr lang="en-GB" sz="1000" smtClean="0"/>
          </a:p>
          <a:p>
            <a:pPr marL="0" lvl="2" indent="0" algn="ctr">
              <a:buFont typeface="Arial" pitchFamily="34" charset="0"/>
              <a:buNone/>
            </a:pPr>
            <a:r>
              <a:rPr lang="en-GB" sz="3200" smtClean="0"/>
              <a:t>Am J Kidney Disease 2003</a:t>
            </a:r>
          </a:p>
          <a:p>
            <a:pPr marL="0" lvl="2" indent="0" algn="ctr">
              <a:buFont typeface="Arial" pitchFamily="34" charset="0"/>
              <a:buNone/>
            </a:pPr>
            <a:endParaRPr lang="en-GB" sz="3200" smtClean="0"/>
          </a:p>
          <a:p>
            <a:pPr marL="0" lvl="2" indent="0" algn="ctr">
              <a:buFont typeface="Arial" pitchFamily="34" charset="0"/>
              <a:buNone/>
            </a:pPr>
            <a:r>
              <a:rPr lang="en-GB" sz="3200" b="1" smtClean="0"/>
              <a:t>HENCE: definitive trials in CKD were required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Special features of design</a:t>
            </a:r>
          </a:p>
        </p:txBody>
      </p:sp>
      <p:sp>
        <p:nvSpPr>
          <p:cNvPr id="171011" name="Content Placeholder 2"/>
          <p:cNvSpPr>
            <a:spLocks noGrp="1"/>
          </p:cNvSpPr>
          <p:nvPr>
            <p:ph idx="1"/>
          </p:nvPr>
        </p:nvSpPr>
        <p:spPr>
          <a:xfrm>
            <a:off x="922338" y="1184275"/>
            <a:ext cx="7016750" cy="5114925"/>
          </a:xfrm>
        </p:spPr>
        <p:txBody>
          <a:bodyPr/>
          <a:lstStyle/>
          <a:p>
            <a:r>
              <a:rPr lang="en-GB" sz="2800" smtClean="0"/>
              <a:t>Largest randomized trial in kidney patients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Non-restrictive inclusion criteria yield widely generalizable results for CKD populations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Included CKD patients in stages 3-5         (both pre-dialysis and dialysis)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Focus on outcomes that are sensitive to LDL lowering (ie, major atherosclerotic events)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800" smtClean="0"/>
              <a:t>Combination of moderate-dose statin plus ezetimibe yielded large LDL-C reduction, but it was also well-tolerated by CKD patients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Interpretation of subgroup analyses of</a:t>
            </a:r>
            <a:br>
              <a:rPr lang="en-GB" smtClean="0"/>
            </a:br>
            <a:r>
              <a:rPr lang="en-GB" smtClean="0"/>
              <a:t>effects in dialysis and non-dialysis patients</a:t>
            </a:r>
          </a:p>
        </p:txBody>
      </p:sp>
      <p:sp>
        <p:nvSpPr>
          <p:cNvPr id="172035" name="Content Placeholder 2"/>
          <p:cNvSpPr>
            <a:spLocks noGrp="1"/>
          </p:cNvSpPr>
          <p:nvPr>
            <p:ph idx="1"/>
          </p:nvPr>
        </p:nvSpPr>
        <p:spPr>
          <a:xfrm>
            <a:off x="384175" y="1108075"/>
            <a:ext cx="8353425" cy="5351463"/>
          </a:xfrm>
        </p:spPr>
        <p:txBody>
          <a:bodyPr/>
          <a:lstStyle/>
          <a:p>
            <a:r>
              <a:rPr lang="en-GB" sz="2400" smtClean="0"/>
              <a:t>SHARP was not designed to have power to assess effects on MAE or MVE in different subgroups considered separately</a:t>
            </a:r>
          </a:p>
          <a:p>
            <a:r>
              <a:rPr lang="en-GB" sz="2400" smtClean="0"/>
              <a:t>Instead, pre-specified approach involved testing for differences between observed effects, with</a:t>
            </a:r>
            <a:r>
              <a:rPr lang="en-GB" sz="2400" i="1" smtClean="0"/>
              <a:t> </a:t>
            </a:r>
            <a:r>
              <a:rPr lang="en-GB" sz="2400" smtClean="0"/>
              <a:t>allowance made for:</a:t>
            </a:r>
          </a:p>
          <a:p>
            <a:pPr lvl="1"/>
            <a:r>
              <a:rPr lang="en-GB" sz="2000" smtClean="0"/>
              <a:t> </a:t>
            </a:r>
            <a:r>
              <a:rPr lang="en-GB" sz="2400" smtClean="0"/>
              <a:t>multiple subgroup comparisons; and</a:t>
            </a:r>
          </a:p>
          <a:p>
            <a:pPr lvl="1"/>
            <a:r>
              <a:rPr lang="en-GB" sz="2400" smtClean="0"/>
              <a:t>other differences between subgroups</a:t>
            </a:r>
          </a:p>
          <a:p>
            <a:r>
              <a:rPr lang="en-GB" sz="2400" smtClean="0"/>
              <a:t>Allocated study treatment produced smaller LDL-C reduction   in dialysis (23mg/dL) versus non-dialysis (37mg/dL) patients</a:t>
            </a:r>
          </a:p>
          <a:p>
            <a:r>
              <a:rPr lang="en-GB" sz="2400" smtClean="0"/>
              <a:t>After allowance for this difference in LDL-C reduction, similar MAE and MVE reduction in non-dialysis and dialysis patients (with no significant evidence of heterogeneity)</a:t>
            </a:r>
          </a:p>
          <a:p>
            <a:r>
              <a:rPr lang="en-GB" sz="2400" smtClean="0"/>
              <a:t>Dialysis patients have higher absolute risk of vascular events, so absolute benefit may be larger than in non-dialysis patients</a:t>
            </a:r>
            <a:endParaRPr lang="en-GB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Net compliance and LDL reduction differed between non-dialysis and dialysis patients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89100"/>
          <a:ext cx="8229600" cy="2897505"/>
        </p:xfrm>
        <a:graphic>
          <a:graphicData uri="http://schemas.openxmlformats.org/drawingml/2006/table">
            <a:tbl>
              <a:tblPr/>
              <a:tblGrid>
                <a:gridCol w="1784350"/>
                <a:gridCol w="850900"/>
                <a:gridCol w="1036638"/>
                <a:gridCol w="1254125"/>
                <a:gridCol w="944562"/>
                <a:gridCol w="1076325"/>
                <a:gridCol w="1282700"/>
              </a:tblGrid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eGFR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Mean LDL difference (mg/dL)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Not on dialysis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8%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Dialysis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8"/>
          <p:cNvSpPr>
            <a:spLocks noChangeArrowheads="1"/>
          </p:cNvSpPr>
          <p:nvPr/>
        </p:nvSpPr>
        <p:spPr bwMode="auto">
          <a:xfrm>
            <a:off x="3890963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74083" name="Rectangle 9"/>
          <p:cNvSpPr>
            <a:spLocks noChangeArrowheads="1"/>
          </p:cNvSpPr>
          <p:nvPr/>
        </p:nvSpPr>
        <p:spPr bwMode="auto">
          <a:xfrm>
            <a:off x="5824538" y="122396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74084" name="Rectangle 10"/>
          <p:cNvSpPr>
            <a:spLocks noChangeArrowheads="1"/>
          </p:cNvSpPr>
          <p:nvPr/>
        </p:nvSpPr>
        <p:spPr bwMode="auto">
          <a:xfrm>
            <a:off x="458788" y="1223963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/>
          </a:p>
        </p:txBody>
      </p:sp>
      <p:sp>
        <p:nvSpPr>
          <p:cNvPr id="174085" name="Rectangle 11"/>
          <p:cNvSpPr>
            <a:spLocks noChangeArrowheads="1"/>
          </p:cNvSpPr>
          <p:nvPr/>
        </p:nvSpPr>
        <p:spPr bwMode="auto">
          <a:xfrm>
            <a:off x="4324350" y="1223963"/>
            <a:ext cx="69890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lacebo</a:t>
            </a:r>
            <a:endParaRPr lang="en-US" dirty="0"/>
          </a:p>
        </p:txBody>
      </p:sp>
      <p:sp>
        <p:nvSpPr>
          <p:cNvPr id="174086" name="Rectangle 12"/>
          <p:cNvSpPr>
            <a:spLocks noChangeArrowheads="1"/>
          </p:cNvSpPr>
          <p:nvPr/>
        </p:nvSpPr>
        <p:spPr bwMode="auto">
          <a:xfrm>
            <a:off x="3074988" y="1223963"/>
            <a:ext cx="882934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</a:rPr>
              <a:t>eze</a:t>
            </a:r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/</a:t>
            </a:r>
            <a:r>
              <a:rPr lang="en-US" sz="1700" dirty="0" err="1" smtClean="0">
                <a:solidFill>
                  <a:srgbClr val="000000"/>
                </a:solidFill>
                <a:latin typeface="Calibri" pitchFamily="34" charset="0"/>
              </a:rPr>
              <a:t>simva</a:t>
            </a:r>
            <a:endParaRPr lang="en-US" dirty="0"/>
          </a:p>
        </p:txBody>
      </p:sp>
      <p:sp>
        <p:nvSpPr>
          <p:cNvPr id="174087" name="Rectangle 13"/>
          <p:cNvSpPr>
            <a:spLocks noChangeArrowheads="1"/>
          </p:cNvSpPr>
          <p:nvPr/>
        </p:nvSpPr>
        <p:spPr bwMode="auto">
          <a:xfrm>
            <a:off x="4725988" y="5969000"/>
            <a:ext cx="15303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74088" name="Rectangle 14"/>
          <p:cNvSpPr>
            <a:spLocks noChangeArrowheads="1"/>
          </p:cNvSpPr>
          <p:nvPr/>
        </p:nvSpPr>
        <p:spPr bwMode="auto">
          <a:xfrm>
            <a:off x="6794500" y="5969000"/>
            <a:ext cx="13446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  <p:sp>
        <p:nvSpPr>
          <p:cNvPr id="174089" name="Line 76"/>
          <p:cNvSpPr>
            <a:spLocks noChangeShapeType="1"/>
          </p:cNvSpPr>
          <p:nvPr/>
        </p:nvSpPr>
        <p:spPr bwMode="auto">
          <a:xfrm>
            <a:off x="6657975" y="1506538"/>
            <a:ext cx="1588" cy="41021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0" name="Line 77"/>
          <p:cNvSpPr>
            <a:spLocks noChangeShapeType="1"/>
          </p:cNvSpPr>
          <p:nvPr/>
        </p:nvSpPr>
        <p:spPr bwMode="auto">
          <a:xfrm>
            <a:off x="5461000" y="5672138"/>
            <a:ext cx="19875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1" name="Line 78"/>
          <p:cNvSpPr>
            <a:spLocks noChangeShapeType="1"/>
          </p:cNvSpPr>
          <p:nvPr/>
        </p:nvSpPr>
        <p:spPr bwMode="auto">
          <a:xfrm flipV="1">
            <a:off x="6657975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2" name="Line 79"/>
          <p:cNvSpPr>
            <a:spLocks noChangeShapeType="1"/>
          </p:cNvSpPr>
          <p:nvPr/>
        </p:nvSpPr>
        <p:spPr bwMode="auto">
          <a:xfrm flipV="1">
            <a:off x="6850063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3" name="Line 80"/>
          <p:cNvSpPr>
            <a:spLocks noChangeShapeType="1"/>
          </p:cNvSpPr>
          <p:nvPr/>
        </p:nvSpPr>
        <p:spPr bwMode="auto">
          <a:xfrm flipV="1">
            <a:off x="7053263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4" name="Line 81"/>
          <p:cNvSpPr>
            <a:spLocks noChangeShapeType="1"/>
          </p:cNvSpPr>
          <p:nvPr/>
        </p:nvSpPr>
        <p:spPr bwMode="auto">
          <a:xfrm flipV="1">
            <a:off x="724535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5" name="Line 82"/>
          <p:cNvSpPr>
            <a:spLocks noChangeShapeType="1"/>
          </p:cNvSpPr>
          <p:nvPr/>
        </p:nvSpPr>
        <p:spPr bwMode="auto">
          <a:xfrm flipV="1">
            <a:off x="744855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6" name="Line 83"/>
          <p:cNvSpPr>
            <a:spLocks noChangeShapeType="1"/>
          </p:cNvSpPr>
          <p:nvPr/>
        </p:nvSpPr>
        <p:spPr bwMode="auto">
          <a:xfrm flipV="1">
            <a:off x="6454775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7" name="Line 84"/>
          <p:cNvSpPr>
            <a:spLocks noChangeShapeType="1"/>
          </p:cNvSpPr>
          <p:nvPr/>
        </p:nvSpPr>
        <p:spPr bwMode="auto">
          <a:xfrm flipV="1">
            <a:off x="6262688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8" name="Line 85"/>
          <p:cNvSpPr>
            <a:spLocks noChangeShapeType="1"/>
          </p:cNvSpPr>
          <p:nvPr/>
        </p:nvSpPr>
        <p:spPr bwMode="auto">
          <a:xfrm flipV="1">
            <a:off x="6059488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099" name="Line 86"/>
          <p:cNvSpPr>
            <a:spLocks noChangeShapeType="1"/>
          </p:cNvSpPr>
          <p:nvPr/>
        </p:nvSpPr>
        <p:spPr bwMode="auto">
          <a:xfrm flipV="1">
            <a:off x="5856288" y="5588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0" name="Line 87"/>
          <p:cNvSpPr>
            <a:spLocks noChangeShapeType="1"/>
          </p:cNvSpPr>
          <p:nvPr/>
        </p:nvSpPr>
        <p:spPr bwMode="auto">
          <a:xfrm flipV="1">
            <a:off x="566420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1" name="Line 88"/>
          <p:cNvSpPr>
            <a:spLocks noChangeShapeType="1"/>
          </p:cNvSpPr>
          <p:nvPr/>
        </p:nvSpPr>
        <p:spPr bwMode="auto">
          <a:xfrm flipV="1">
            <a:off x="5461000" y="5588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2" name="Rectangle 89"/>
          <p:cNvSpPr>
            <a:spLocks noChangeArrowheads="1"/>
          </p:cNvSpPr>
          <p:nvPr/>
        </p:nvSpPr>
        <p:spPr bwMode="auto">
          <a:xfrm>
            <a:off x="6519863" y="5703888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74103" name="Rectangle 90"/>
          <p:cNvSpPr>
            <a:spLocks noChangeArrowheads="1"/>
          </p:cNvSpPr>
          <p:nvPr/>
        </p:nvSpPr>
        <p:spPr bwMode="auto">
          <a:xfrm>
            <a:off x="6915150" y="5703888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74104" name="Rectangle 91"/>
          <p:cNvSpPr>
            <a:spLocks noChangeArrowheads="1"/>
          </p:cNvSpPr>
          <p:nvPr/>
        </p:nvSpPr>
        <p:spPr bwMode="auto">
          <a:xfrm>
            <a:off x="7310438" y="5703888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74105" name="Rectangle 92"/>
          <p:cNvSpPr>
            <a:spLocks noChangeArrowheads="1"/>
          </p:cNvSpPr>
          <p:nvPr/>
        </p:nvSpPr>
        <p:spPr bwMode="auto">
          <a:xfrm>
            <a:off x="6124575" y="5703888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74106" name="Rectangle 93"/>
          <p:cNvSpPr>
            <a:spLocks noChangeArrowheads="1"/>
          </p:cNvSpPr>
          <p:nvPr/>
        </p:nvSpPr>
        <p:spPr bwMode="auto">
          <a:xfrm>
            <a:off x="5718175" y="5703888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74107" name="Rectangle 94"/>
          <p:cNvSpPr>
            <a:spLocks noChangeArrowheads="1"/>
          </p:cNvSpPr>
          <p:nvPr/>
        </p:nvSpPr>
        <p:spPr bwMode="auto">
          <a:xfrm>
            <a:off x="5322888" y="5703888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0.4 </a:t>
            </a:r>
            <a:endParaRPr lang="en-US"/>
          </a:p>
        </p:txBody>
      </p:sp>
      <p:sp>
        <p:nvSpPr>
          <p:cNvPr id="174108" name="Rectangle 21"/>
          <p:cNvSpPr>
            <a:spLocks noChangeArrowheads="1"/>
          </p:cNvSpPr>
          <p:nvPr/>
        </p:nvSpPr>
        <p:spPr bwMode="auto">
          <a:xfrm>
            <a:off x="6775450" y="3589338"/>
            <a:ext cx="85725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09" name="Freeform 22"/>
          <p:cNvSpPr>
            <a:spLocks/>
          </p:cNvSpPr>
          <p:nvPr/>
        </p:nvSpPr>
        <p:spPr bwMode="auto">
          <a:xfrm>
            <a:off x="7342188" y="3600450"/>
            <a:ext cx="106362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0" name="Line 23"/>
          <p:cNvSpPr>
            <a:spLocks noChangeShapeType="1"/>
          </p:cNvSpPr>
          <p:nvPr/>
        </p:nvSpPr>
        <p:spPr bwMode="auto">
          <a:xfrm>
            <a:off x="6262688" y="3632200"/>
            <a:ext cx="11858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1" name="Rectangle 29"/>
          <p:cNvSpPr>
            <a:spLocks noChangeArrowheads="1"/>
          </p:cNvSpPr>
          <p:nvPr/>
        </p:nvSpPr>
        <p:spPr bwMode="auto">
          <a:xfrm>
            <a:off x="5953125" y="3841750"/>
            <a:ext cx="74613" cy="635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2" name="Line 30"/>
          <p:cNvSpPr>
            <a:spLocks noChangeShapeType="1"/>
          </p:cNvSpPr>
          <p:nvPr/>
        </p:nvSpPr>
        <p:spPr bwMode="auto">
          <a:xfrm>
            <a:off x="5578475" y="3873500"/>
            <a:ext cx="10160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3" name="Rectangle 36"/>
          <p:cNvSpPr>
            <a:spLocks noChangeArrowheads="1"/>
          </p:cNvSpPr>
          <p:nvPr/>
        </p:nvSpPr>
        <p:spPr bwMode="auto">
          <a:xfrm>
            <a:off x="6477000" y="4064000"/>
            <a:ext cx="106363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4" name="Line 37"/>
          <p:cNvSpPr>
            <a:spLocks noChangeShapeType="1"/>
          </p:cNvSpPr>
          <p:nvPr/>
        </p:nvSpPr>
        <p:spPr bwMode="auto">
          <a:xfrm>
            <a:off x="6145213" y="4116388"/>
            <a:ext cx="855662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5" name="Rectangle 43"/>
          <p:cNvSpPr>
            <a:spLocks noChangeArrowheads="1"/>
          </p:cNvSpPr>
          <p:nvPr/>
        </p:nvSpPr>
        <p:spPr bwMode="auto">
          <a:xfrm>
            <a:off x="7310438" y="4391025"/>
            <a:ext cx="1400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0.90 (0.75-1.08) </a:t>
            </a:r>
            <a:endParaRPr lang="en-US"/>
          </a:p>
        </p:txBody>
      </p:sp>
      <p:sp>
        <p:nvSpPr>
          <p:cNvPr id="174116" name="Rectangle 44"/>
          <p:cNvSpPr>
            <a:spLocks noChangeArrowheads="1"/>
          </p:cNvSpPr>
          <p:nvPr/>
        </p:nvSpPr>
        <p:spPr bwMode="auto">
          <a:xfrm>
            <a:off x="7662863" y="4581525"/>
            <a:ext cx="695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p=0.25 </a:t>
            </a:r>
            <a:endParaRPr lang="en-US"/>
          </a:p>
        </p:txBody>
      </p:sp>
      <p:sp>
        <p:nvSpPr>
          <p:cNvPr id="174117" name="Freeform 45"/>
          <p:cNvSpPr>
            <a:spLocks/>
          </p:cNvSpPr>
          <p:nvPr/>
        </p:nvSpPr>
        <p:spPr bwMode="auto">
          <a:xfrm>
            <a:off x="6167438" y="4464050"/>
            <a:ext cx="639762" cy="138113"/>
          </a:xfrm>
          <a:custGeom>
            <a:avLst/>
            <a:gdLst>
              <a:gd name="T0" fmla="*/ 2147483647 w 403"/>
              <a:gd name="T1" fmla="*/ 0 h 87"/>
              <a:gd name="T2" fmla="*/ 2147483647 w 403"/>
              <a:gd name="T3" fmla="*/ 2147483647 h 87"/>
              <a:gd name="T4" fmla="*/ 2147483647 w 403"/>
              <a:gd name="T5" fmla="*/ 2147483647 h 87"/>
              <a:gd name="T6" fmla="*/ 0 w 403"/>
              <a:gd name="T7" fmla="*/ 2147483647 h 87"/>
              <a:gd name="T8" fmla="*/ 2147483647 w 403"/>
              <a:gd name="T9" fmla="*/ 0 h 8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3"/>
              <a:gd name="T16" fmla="*/ 0 h 87"/>
              <a:gd name="T17" fmla="*/ 403 w 403"/>
              <a:gd name="T18" fmla="*/ 87 h 8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3" h="87">
                <a:moveTo>
                  <a:pt x="181" y="0"/>
                </a:moveTo>
                <a:lnTo>
                  <a:pt x="403" y="40"/>
                </a:lnTo>
                <a:lnTo>
                  <a:pt x="181" y="87"/>
                </a:lnTo>
                <a:lnTo>
                  <a:pt x="0" y="40"/>
                </a:lnTo>
                <a:lnTo>
                  <a:pt x="18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8" name="Rectangle 52"/>
          <p:cNvSpPr>
            <a:spLocks noChangeArrowheads="1"/>
          </p:cNvSpPr>
          <p:nvPr/>
        </p:nvSpPr>
        <p:spPr bwMode="auto">
          <a:xfrm>
            <a:off x="6251575" y="1982788"/>
            <a:ext cx="107950" cy="1047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19" name="Line 53"/>
          <p:cNvSpPr>
            <a:spLocks noChangeShapeType="1"/>
          </p:cNvSpPr>
          <p:nvPr/>
        </p:nvSpPr>
        <p:spPr bwMode="auto">
          <a:xfrm>
            <a:off x="5964238" y="2035175"/>
            <a:ext cx="7794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0" name="Rectangle 59"/>
          <p:cNvSpPr>
            <a:spLocks noChangeArrowheads="1"/>
          </p:cNvSpPr>
          <p:nvPr/>
        </p:nvSpPr>
        <p:spPr bwMode="auto">
          <a:xfrm>
            <a:off x="6199188" y="2235200"/>
            <a:ext cx="85725" cy="841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1" name="Line 60"/>
          <p:cNvSpPr>
            <a:spLocks noChangeShapeType="1"/>
          </p:cNvSpPr>
          <p:nvPr/>
        </p:nvSpPr>
        <p:spPr bwMode="auto">
          <a:xfrm>
            <a:off x="5856288" y="2278063"/>
            <a:ext cx="898525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2" name="Rectangle 66"/>
          <p:cNvSpPr>
            <a:spLocks noChangeArrowheads="1"/>
          </p:cNvSpPr>
          <p:nvPr/>
        </p:nvSpPr>
        <p:spPr bwMode="auto">
          <a:xfrm>
            <a:off x="5964238" y="2466975"/>
            <a:ext cx="117475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3" name="Line 67"/>
          <p:cNvSpPr>
            <a:spLocks noChangeShapeType="1"/>
          </p:cNvSpPr>
          <p:nvPr/>
        </p:nvSpPr>
        <p:spPr bwMode="auto">
          <a:xfrm>
            <a:off x="5761038" y="2520950"/>
            <a:ext cx="5762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24" name="Rectangle 15"/>
          <p:cNvSpPr>
            <a:spLocks noChangeArrowheads="1"/>
          </p:cNvSpPr>
          <p:nvPr/>
        </p:nvSpPr>
        <p:spPr bwMode="auto">
          <a:xfrm>
            <a:off x="458788" y="3251200"/>
            <a:ext cx="9731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On dialysis</a:t>
            </a:r>
            <a:endParaRPr lang="en-US"/>
          </a:p>
        </p:txBody>
      </p:sp>
      <p:sp>
        <p:nvSpPr>
          <p:cNvPr id="174125" name="Rectangle 16"/>
          <p:cNvSpPr>
            <a:spLocks noChangeArrowheads="1"/>
          </p:cNvSpPr>
          <p:nvPr/>
        </p:nvSpPr>
        <p:spPr bwMode="auto">
          <a:xfrm>
            <a:off x="458788" y="3494088"/>
            <a:ext cx="18383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Major coronary event </a:t>
            </a:r>
            <a:endParaRPr lang="en-US"/>
          </a:p>
        </p:txBody>
      </p:sp>
      <p:sp>
        <p:nvSpPr>
          <p:cNvPr id="174126" name="Rectangle 24"/>
          <p:cNvSpPr>
            <a:spLocks noChangeArrowheads="1"/>
          </p:cNvSpPr>
          <p:nvPr/>
        </p:nvSpPr>
        <p:spPr bwMode="auto">
          <a:xfrm>
            <a:off x="458788" y="3736975"/>
            <a:ext cx="181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Non-hemorrhagic stroke </a:t>
            </a:r>
            <a:endParaRPr lang="en-US"/>
          </a:p>
        </p:txBody>
      </p:sp>
      <p:sp>
        <p:nvSpPr>
          <p:cNvPr id="174127" name="Rectangle 31"/>
          <p:cNvSpPr>
            <a:spLocks noChangeArrowheads="1"/>
          </p:cNvSpPr>
          <p:nvPr/>
        </p:nvSpPr>
        <p:spPr bwMode="auto">
          <a:xfrm>
            <a:off x="458788" y="3989388"/>
            <a:ext cx="26606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revascularization procedure </a:t>
            </a:r>
            <a:endParaRPr lang="en-US"/>
          </a:p>
        </p:txBody>
      </p:sp>
      <p:sp>
        <p:nvSpPr>
          <p:cNvPr id="174128" name="Rectangle 38"/>
          <p:cNvSpPr>
            <a:spLocks noChangeArrowheads="1"/>
          </p:cNvSpPr>
          <p:nvPr/>
        </p:nvSpPr>
        <p:spPr bwMode="auto">
          <a:xfrm>
            <a:off x="458788" y="4391025"/>
            <a:ext cx="23733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74129" name="Rectangle 46"/>
          <p:cNvSpPr>
            <a:spLocks noChangeArrowheads="1"/>
          </p:cNvSpPr>
          <p:nvPr/>
        </p:nvSpPr>
        <p:spPr bwMode="auto">
          <a:xfrm>
            <a:off x="458788" y="1655763"/>
            <a:ext cx="12827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Not on dialysis</a:t>
            </a:r>
            <a:endParaRPr lang="en-US"/>
          </a:p>
        </p:txBody>
      </p:sp>
      <p:sp>
        <p:nvSpPr>
          <p:cNvPr id="174130" name="Rectangle 47"/>
          <p:cNvSpPr>
            <a:spLocks noChangeArrowheads="1"/>
          </p:cNvSpPr>
          <p:nvPr/>
        </p:nvSpPr>
        <p:spPr bwMode="auto">
          <a:xfrm>
            <a:off x="458788" y="1898650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Major coronary event </a:t>
            </a:r>
            <a:endParaRPr lang="en-US"/>
          </a:p>
        </p:txBody>
      </p:sp>
      <p:sp>
        <p:nvSpPr>
          <p:cNvPr id="174131" name="Rectangle 54"/>
          <p:cNvSpPr>
            <a:spLocks noChangeArrowheads="1"/>
          </p:cNvSpPr>
          <p:nvPr/>
        </p:nvSpPr>
        <p:spPr bwMode="auto">
          <a:xfrm>
            <a:off x="458788" y="2139950"/>
            <a:ext cx="181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Non-hemorrhagic stroke </a:t>
            </a:r>
            <a:endParaRPr lang="en-US"/>
          </a:p>
        </p:txBody>
      </p:sp>
      <p:sp>
        <p:nvSpPr>
          <p:cNvPr id="174132" name="Rectangle 61"/>
          <p:cNvSpPr>
            <a:spLocks noChangeArrowheads="1"/>
          </p:cNvSpPr>
          <p:nvPr/>
        </p:nvSpPr>
        <p:spPr bwMode="auto">
          <a:xfrm>
            <a:off x="458788" y="2382838"/>
            <a:ext cx="26606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revascularization procedure </a:t>
            </a:r>
            <a:endParaRPr lang="en-US"/>
          </a:p>
        </p:txBody>
      </p:sp>
      <p:sp>
        <p:nvSpPr>
          <p:cNvPr id="174133" name="Rectangle 68"/>
          <p:cNvSpPr>
            <a:spLocks noChangeArrowheads="1"/>
          </p:cNvSpPr>
          <p:nvPr/>
        </p:nvSpPr>
        <p:spPr bwMode="auto">
          <a:xfrm>
            <a:off x="458788" y="2794000"/>
            <a:ext cx="23733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74134" name="Rectangle 73"/>
          <p:cNvSpPr>
            <a:spLocks noChangeArrowheads="1"/>
          </p:cNvSpPr>
          <p:nvPr/>
        </p:nvSpPr>
        <p:spPr bwMode="auto">
          <a:xfrm>
            <a:off x="7310438" y="2794000"/>
            <a:ext cx="1400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0.78 (0.67-0.91) </a:t>
            </a:r>
            <a:endParaRPr lang="en-US"/>
          </a:p>
        </p:txBody>
      </p:sp>
      <p:sp>
        <p:nvSpPr>
          <p:cNvPr id="174135" name="Rectangle 74"/>
          <p:cNvSpPr>
            <a:spLocks noChangeArrowheads="1"/>
          </p:cNvSpPr>
          <p:nvPr/>
        </p:nvSpPr>
        <p:spPr bwMode="auto">
          <a:xfrm>
            <a:off x="7566025" y="2984500"/>
            <a:ext cx="8874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p=0.0016 </a:t>
            </a:r>
            <a:endParaRPr lang="en-US"/>
          </a:p>
        </p:txBody>
      </p:sp>
      <p:sp>
        <p:nvSpPr>
          <p:cNvPr id="174136" name="Freeform 75"/>
          <p:cNvSpPr>
            <a:spLocks/>
          </p:cNvSpPr>
          <p:nvPr/>
        </p:nvSpPr>
        <p:spPr bwMode="auto">
          <a:xfrm>
            <a:off x="6007100" y="2847975"/>
            <a:ext cx="469900" cy="168275"/>
          </a:xfrm>
          <a:custGeom>
            <a:avLst/>
            <a:gdLst>
              <a:gd name="T0" fmla="*/ 2147483647 w 296"/>
              <a:gd name="T1" fmla="*/ 0 h 106"/>
              <a:gd name="T2" fmla="*/ 2147483647 w 296"/>
              <a:gd name="T3" fmla="*/ 2147483647 h 106"/>
              <a:gd name="T4" fmla="*/ 2147483647 w 296"/>
              <a:gd name="T5" fmla="*/ 2147483647 h 106"/>
              <a:gd name="T6" fmla="*/ 0 w 296"/>
              <a:gd name="T7" fmla="*/ 2147483647 h 106"/>
              <a:gd name="T8" fmla="*/ 2147483647 w 296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96"/>
              <a:gd name="T16" fmla="*/ 0 h 106"/>
              <a:gd name="T17" fmla="*/ 296 w 296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96" h="106">
                <a:moveTo>
                  <a:pt x="141" y="0"/>
                </a:moveTo>
                <a:lnTo>
                  <a:pt x="296" y="53"/>
                </a:lnTo>
                <a:lnTo>
                  <a:pt x="141" y="106"/>
                </a:lnTo>
                <a:lnTo>
                  <a:pt x="0" y="53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37" name="Title 9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Major Atherosclerotic Events</a:t>
            </a:r>
            <a:br>
              <a:rPr lang="en-GB" sz="3600" smtClean="0"/>
            </a:br>
            <a:r>
              <a:rPr lang="en-GB" sz="3600" smtClean="0"/>
              <a:t>by dialysis status</a:t>
            </a:r>
          </a:p>
        </p:txBody>
      </p:sp>
      <p:sp>
        <p:nvSpPr>
          <p:cNvPr id="174138" name="Rectangle 99"/>
          <p:cNvSpPr>
            <a:spLocks noChangeArrowheads="1"/>
          </p:cNvSpPr>
          <p:nvPr/>
        </p:nvSpPr>
        <p:spPr bwMode="auto">
          <a:xfrm>
            <a:off x="458788" y="5089525"/>
            <a:ext cx="23733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74139" name="Rectangle 17"/>
          <p:cNvSpPr>
            <a:spLocks noChangeArrowheads="1"/>
          </p:cNvSpPr>
          <p:nvPr/>
        </p:nvSpPr>
        <p:spPr bwMode="auto">
          <a:xfrm>
            <a:off x="3160713" y="3494088"/>
            <a:ext cx="18256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90</a:t>
            </a:r>
            <a:endParaRPr lang="en-US"/>
          </a:p>
        </p:txBody>
      </p:sp>
      <p:sp>
        <p:nvSpPr>
          <p:cNvPr id="174140" name="Rectangle 18"/>
          <p:cNvSpPr>
            <a:spLocks noChangeArrowheads="1"/>
          </p:cNvSpPr>
          <p:nvPr/>
        </p:nvSpPr>
        <p:spPr bwMode="auto">
          <a:xfrm>
            <a:off x="3502025" y="349408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(5.9%)</a:t>
            </a:r>
            <a:endParaRPr lang="en-US"/>
          </a:p>
        </p:txBody>
      </p:sp>
      <p:sp>
        <p:nvSpPr>
          <p:cNvPr id="174141" name="Rectangle 25"/>
          <p:cNvSpPr>
            <a:spLocks noChangeArrowheads="1"/>
          </p:cNvSpPr>
          <p:nvPr/>
        </p:nvSpPr>
        <p:spPr bwMode="auto">
          <a:xfrm>
            <a:off x="3160713" y="3736975"/>
            <a:ext cx="1825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44</a:t>
            </a:r>
            <a:endParaRPr lang="en-US"/>
          </a:p>
        </p:txBody>
      </p:sp>
      <p:sp>
        <p:nvSpPr>
          <p:cNvPr id="174142" name="Rectangle 26"/>
          <p:cNvSpPr>
            <a:spLocks noChangeArrowheads="1"/>
          </p:cNvSpPr>
          <p:nvPr/>
        </p:nvSpPr>
        <p:spPr bwMode="auto">
          <a:xfrm>
            <a:off x="3502025" y="3736975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(2.9%)</a:t>
            </a:r>
            <a:endParaRPr lang="en-US"/>
          </a:p>
        </p:txBody>
      </p:sp>
      <p:sp>
        <p:nvSpPr>
          <p:cNvPr id="174143" name="Rectangle 32"/>
          <p:cNvSpPr>
            <a:spLocks noChangeArrowheads="1"/>
          </p:cNvSpPr>
          <p:nvPr/>
        </p:nvSpPr>
        <p:spPr bwMode="auto">
          <a:xfrm>
            <a:off x="3070225" y="398938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146</a:t>
            </a:r>
            <a:endParaRPr lang="en-US"/>
          </a:p>
        </p:txBody>
      </p:sp>
      <p:sp>
        <p:nvSpPr>
          <p:cNvPr id="174144" name="Rectangle 33"/>
          <p:cNvSpPr>
            <a:spLocks noChangeArrowheads="1"/>
          </p:cNvSpPr>
          <p:nvPr/>
        </p:nvSpPr>
        <p:spPr bwMode="auto">
          <a:xfrm>
            <a:off x="3502025" y="398938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</a:t>
            </a:r>
            <a:endParaRPr lang="en-US"/>
          </a:p>
        </p:txBody>
      </p:sp>
      <p:sp>
        <p:nvSpPr>
          <p:cNvPr id="174145" name="Rectangle 39"/>
          <p:cNvSpPr>
            <a:spLocks noChangeArrowheads="1"/>
          </p:cNvSpPr>
          <p:nvPr/>
        </p:nvSpPr>
        <p:spPr bwMode="auto">
          <a:xfrm>
            <a:off x="3070225" y="4391025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230</a:t>
            </a:r>
            <a:endParaRPr lang="en-US"/>
          </a:p>
        </p:txBody>
      </p:sp>
      <p:sp>
        <p:nvSpPr>
          <p:cNvPr id="174146" name="Rectangle 40"/>
          <p:cNvSpPr>
            <a:spLocks noChangeArrowheads="1"/>
          </p:cNvSpPr>
          <p:nvPr/>
        </p:nvSpPr>
        <p:spPr bwMode="auto">
          <a:xfrm>
            <a:off x="3402013" y="4391025"/>
            <a:ext cx="565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(15.0%)</a:t>
            </a:r>
            <a:endParaRPr lang="en-US"/>
          </a:p>
        </p:txBody>
      </p:sp>
      <p:sp>
        <p:nvSpPr>
          <p:cNvPr id="174147" name="Rectangle 48"/>
          <p:cNvSpPr>
            <a:spLocks noChangeArrowheads="1"/>
          </p:cNvSpPr>
          <p:nvPr/>
        </p:nvSpPr>
        <p:spPr bwMode="auto">
          <a:xfrm>
            <a:off x="3070225" y="189865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123</a:t>
            </a:r>
            <a:endParaRPr lang="en-US"/>
          </a:p>
        </p:txBody>
      </p:sp>
      <p:sp>
        <p:nvSpPr>
          <p:cNvPr id="174148" name="Rectangle 49"/>
          <p:cNvSpPr>
            <a:spLocks noChangeArrowheads="1"/>
          </p:cNvSpPr>
          <p:nvPr/>
        </p:nvSpPr>
        <p:spPr bwMode="auto">
          <a:xfrm>
            <a:off x="3502025" y="18986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(3.9%)</a:t>
            </a:r>
            <a:endParaRPr lang="en-US"/>
          </a:p>
        </p:txBody>
      </p:sp>
      <p:sp>
        <p:nvSpPr>
          <p:cNvPr id="174149" name="Rectangle 55"/>
          <p:cNvSpPr>
            <a:spLocks noChangeArrowheads="1"/>
          </p:cNvSpPr>
          <p:nvPr/>
        </p:nvSpPr>
        <p:spPr bwMode="auto">
          <a:xfrm>
            <a:off x="3160713" y="2139950"/>
            <a:ext cx="1825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87</a:t>
            </a:r>
            <a:endParaRPr lang="en-US"/>
          </a:p>
        </p:txBody>
      </p:sp>
      <p:sp>
        <p:nvSpPr>
          <p:cNvPr id="174150" name="Rectangle 56"/>
          <p:cNvSpPr>
            <a:spLocks noChangeArrowheads="1"/>
          </p:cNvSpPr>
          <p:nvPr/>
        </p:nvSpPr>
        <p:spPr bwMode="auto">
          <a:xfrm>
            <a:off x="3502025" y="21399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(2.8%)</a:t>
            </a:r>
            <a:endParaRPr lang="en-US"/>
          </a:p>
        </p:txBody>
      </p:sp>
      <p:sp>
        <p:nvSpPr>
          <p:cNvPr id="174151" name="Rectangle 62"/>
          <p:cNvSpPr>
            <a:spLocks noChangeArrowheads="1"/>
          </p:cNvSpPr>
          <p:nvPr/>
        </p:nvSpPr>
        <p:spPr bwMode="auto">
          <a:xfrm>
            <a:off x="3070225" y="238283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138</a:t>
            </a:r>
            <a:endParaRPr lang="en-US"/>
          </a:p>
        </p:txBody>
      </p:sp>
      <p:sp>
        <p:nvSpPr>
          <p:cNvPr id="174152" name="Rectangle 63"/>
          <p:cNvSpPr>
            <a:spLocks noChangeArrowheads="1"/>
          </p:cNvSpPr>
          <p:nvPr/>
        </p:nvSpPr>
        <p:spPr bwMode="auto">
          <a:xfrm>
            <a:off x="3502025" y="238283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(4.4%)</a:t>
            </a:r>
            <a:endParaRPr lang="en-US"/>
          </a:p>
        </p:txBody>
      </p:sp>
      <p:sp>
        <p:nvSpPr>
          <p:cNvPr id="174153" name="Rectangle 69"/>
          <p:cNvSpPr>
            <a:spLocks noChangeArrowheads="1"/>
          </p:cNvSpPr>
          <p:nvPr/>
        </p:nvSpPr>
        <p:spPr bwMode="auto">
          <a:xfrm>
            <a:off x="3070225" y="279400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296</a:t>
            </a:r>
            <a:endParaRPr lang="en-US"/>
          </a:p>
        </p:txBody>
      </p:sp>
      <p:sp>
        <p:nvSpPr>
          <p:cNvPr id="174154" name="Rectangle 70"/>
          <p:cNvSpPr>
            <a:spLocks noChangeArrowheads="1"/>
          </p:cNvSpPr>
          <p:nvPr/>
        </p:nvSpPr>
        <p:spPr bwMode="auto">
          <a:xfrm>
            <a:off x="3492500" y="2794000"/>
            <a:ext cx="4746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(9.5%)</a:t>
            </a:r>
            <a:endParaRPr lang="en-US"/>
          </a:p>
        </p:txBody>
      </p:sp>
      <p:sp>
        <p:nvSpPr>
          <p:cNvPr id="174155" name="Rectangle 100"/>
          <p:cNvSpPr>
            <a:spLocks noChangeArrowheads="1"/>
          </p:cNvSpPr>
          <p:nvPr/>
        </p:nvSpPr>
        <p:spPr bwMode="auto">
          <a:xfrm>
            <a:off x="3070225" y="5089525"/>
            <a:ext cx="2730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</a:t>
            </a:r>
            <a:endParaRPr lang="en-US"/>
          </a:p>
        </p:txBody>
      </p:sp>
      <p:sp>
        <p:nvSpPr>
          <p:cNvPr id="174156" name="Rectangle 101"/>
          <p:cNvSpPr>
            <a:spLocks noChangeArrowheads="1"/>
          </p:cNvSpPr>
          <p:nvPr/>
        </p:nvSpPr>
        <p:spPr bwMode="auto">
          <a:xfrm>
            <a:off x="3402013" y="5089525"/>
            <a:ext cx="565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</a:t>
            </a:r>
            <a:endParaRPr lang="en-US"/>
          </a:p>
        </p:txBody>
      </p:sp>
      <p:sp>
        <p:nvSpPr>
          <p:cNvPr id="174157" name="Rectangle 19"/>
          <p:cNvSpPr>
            <a:spLocks noChangeArrowheads="1"/>
          </p:cNvSpPr>
          <p:nvPr/>
        </p:nvSpPr>
        <p:spPr bwMode="auto">
          <a:xfrm>
            <a:off x="4338638" y="3494088"/>
            <a:ext cx="182562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81</a:t>
            </a:r>
            <a:endParaRPr lang="en-US"/>
          </a:p>
        </p:txBody>
      </p:sp>
      <p:sp>
        <p:nvSpPr>
          <p:cNvPr id="174158" name="Rectangle 20"/>
          <p:cNvSpPr>
            <a:spLocks noChangeArrowheads="1"/>
          </p:cNvSpPr>
          <p:nvPr/>
        </p:nvSpPr>
        <p:spPr bwMode="auto">
          <a:xfrm>
            <a:off x="4727575" y="349408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(5.4%)</a:t>
            </a:r>
            <a:endParaRPr lang="en-US"/>
          </a:p>
        </p:txBody>
      </p:sp>
      <p:sp>
        <p:nvSpPr>
          <p:cNvPr id="174159" name="Rectangle 27"/>
          <p:cNvSpPr>
            <a:spLocks noChangeArrowheads="1"/>
          </p:cNvSpPr>
          <p:nvPr/>
        </p:nvSpPr>
        <p:spPr bwMode="auto">
          <a:xfrm>
            <a:off x="4338638" y="3736975"/>
            <a:ext cx="18256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64</a:t>
            </a:r>
            <a:endParaRPr lang="en-US"/>
          </a:p>
        </p:txBody>
      </p:sp>
      <p:sp>
        <p:nvSpPr>
          <p:cNvPr id="174160" name="Rectangle 28"/>
          <p:cNvSpPr>
            <a:spLocks noChangeArrowheads="1"/>
          </p:cNvSpPr>
          <p:nvPr/>
        </p:nvSpPr>
        <p:spPr bwMode="auto">
          <a:xfrm>
            <a:off x="4727575" y="3736975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(4.3%)</a:t>
            </a:r>
            <a:endParaRPr lang="en-US"/>
          </a:p>
        </p:txBody>
      </p:sp>
      <p:sp>
        <p:nvSpPr>
          <p:cNvPr id="174161" name="Rectangle 34"/>
          <p:cNvSpPr>
            <a:spLocks noChangeArrowheads="1"/>
          </p:cNvSpPr>
          <p:nvPr/>
        </p:nvSpPr>
        <p:spPr bwMode="auto">
          <a:xfrm>
            <a:off x="4248150" y="398938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151</a:t>
            </a:r>
            <a:endParaRPr lang="en-US"/>
          </a:p>
        </p:txBody>
      </p:sp>
      <p:sp>
        <p:nvSpPr>
          <p:cNvPr id="174162" name="Rectangle 35"/>
          <p:cNvSpPr>
            <a:spLocks noChangeArrowheads="1"/>
          </p:cNvSpPr>
          <p:nvPr/>
        </p:nvSpPr>
        <p:spPr bwMode="auto">
          <a:xfrm>
            <a:off x="4637088" y="3989388"/>
            <a:ext cx="5556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(10.1%)</a:t>
            </a:r>
            <a:endParaRPr lang="en-US"/>
          </a:p>
        </p:txBody>
      </p:sp>
      <p:sp>
        <p:nvSpPr>
          <p:cNvPr id="174163" name="Rectangle 41"/>
          <p:cNvSpPr>
            <a:spLocks noChangeArrowheads="1"/>
          </p:cNvSpPr>
          <p:nvPr/>
        </p:nvSpPr>
        <p:spPr bwMode="auto">
          <a:xfrm>
            <a:off x="4248150" y="4391025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246</a:t>
            </a:r>
            <a:endParaRPr lang="en-US"/>
          </a:p>
        </p:txBody>
      </p:sp>
      <p:sp>
        <p:nvSpPr>
          <p:cNvPr id="174164" name="Rectangle 42"/>
          <p:cNvSpPr>
            <a:spLocks noChangeArrowheads="1"/>
          </p:cNvSpPr>
          <p:nvPr/>
        </p:nvSpPr>
        <p:spPr bwMode="auto">
          <a:xfrm>
            <a:off x="4627563" y="4391025"/>
            <a:ext cx="565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(16.5%)</a:t>
            </a:r>
            <a:endParaRPr lang="en-US"/>
          </a:p>
        </p:txBody>
      </p:sp>
      <p:sp>
        <p:nvSpPr>
          <p:cNvPr id="174165" name="Rectangle 50"/>
          <p:cNvSpPr>
            <a:spLocks noChangeArrowheads="1"/>
          </p:cNvSpPr>
          <p:nvPr/>
        </p:nvSpPr>
        <p:spPr bwMode="auto">
          <a:xfrm>
            <a:off x="4248150" y="189865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149</a:t>
            </a:r>
            <a:endParaRPr lang="en-US"/>
          </a:p>
        </p:txBody>
      </p:sp>
      <p:sp>
        <p:nvSpPr>
          <p:cNvPr id="174166" name="Rectangle 51"/>
          <p:cNvSpPr>
            <a:spLocks noChangeArrowheads="1"/>
          </p:cNvSpPr>
          <p:nvPr/>
        </p:nvSpPr>
        <p:spPr bwMode="auto">
          <a:xfrm>
            <a:off x="4727575" y="18986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(4.8%)</a:t>
            </a:r>
            <a:endParaRPr lang="en-US"/>
          </a:p>
        </p:txBody>
      </p:sp>
      <p:sp>
        <p:nvSpPr>
          <p:cNvPr id="174167" name="Rectangle 57"/>
          <p:cNvSpPr>
            <a:spLocks noChangeArrowheads="1"/>
          </p:cNvSpPr>
          <p:nvPr/>
        </p:nvSpPr>
        <p:spPr bwMode="auto">
          <a:xfrm>
            <a:off x="4248150" y="213995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110</a:t>
            </a:r>
            <a:endParaRPr lang="en-US"/>
          </a:p>
        </p:txBody>
      </p:sp>
      <p:sp>
        <p:nvSpPr>
          <p:cNvPr id="174168" name="Rectangle 58"/>
          <p:cNvSpPr>
            <a:spLocks noChangeArrowheads="1"/>
          </p:cNvSpPr>
          <p:nvPr/>
        </p:nvSpPr>
        <p:spPr bwMode="auto">
          <a:xfrm>
            <a:off x="4727575" y="2139950"/>
            <a:ext cx="465138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(3.5%)</a:t>
            </a:r>
            <a:endParaRPr lang="en-US"/>
          </a:p>
        </p:txBody>
      </p:sp>
      <p:sp>
        <p:nvSpPr>
          <p:cNvPr id="174169" name="Rectangle 64"/>
          <p:cNvSpPr>
            <a:spLocks noChangeArrowheads="1"/>
          </p:cNvSpPr>
          <p:nvPr/>
        </p:nvSpPr>
        <p:spPr bwMode="auto">
          <a:xfrm>
            <a:off x="4248150" y="2382838"/>
            <a:ext cx="27305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201</a:t>
            </a:r>
            <a:endParaRPr lang="en-US"/>
          </a:p>
        </p:txBody>
      </p:sp>
      <p:sp>
        <p:nvSpPr>
          <p:cNvPr id="174170" name="Rectangle 65"/>
          <p:cNvSpPr>
            <a:spLocks noChangeArrowheads="1"/>
          </p:cNvSpPr>
          <p:nvPr/>
        </p:nvSpPr>
        <p:spPr bwMode="auto">
          <a:xfrm>
            <a:off x="4727575" y="2382838"/>
            <a:ext cx="465138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(6.4%)</a:t>
            </a:r>
            <a:endParaRPr lang="en-US"/>
          </a:p>
        </p:txBody>
      </p:sp>
      <p:sp>
        <p:nvSpPr>
          <p:cNvPr id="174171" name="Rectangle 71"/>
          <p:cNvSpPr>
            <a:spLocks noChangeArrowheads="1"/>
          </p:cNvSpPr>
          <p:nvPr/>
        </p:nvSpPr>
        <p:spPr bwMode="auto">
          <a:xfrm>
            <a:off x="4248150" y="2794000"/>
            <a:ext cx="2730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373</a:t>
            </a:r>
            <a:endParaRPr lang="en-US"/>
          </a:p>
        </p:txBody>
      </p:sp>
      <p:sp>
        <p:nvSpPr>
          <p:cNvPr id="174172" name="Rectangle 72"/>
          <p:cNvSpPr>
            <a:spLocks noChangeArrowheads="1"/>
          </p:cNvSpPr>
          <p:nvPr/>
        </p:nvSpPr>
        <p:spPr bwMode="auto">
          <a:xfrm>
            <a:off x="4627563" y="2794000"/>
            <a:ext cx="56515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(11.9%)</a:t>
            </a:r>
            <a:endParaRPr lang="en-US"/>
          </a:p>
        </p:txBody>
      </p:sp>
      <p:sp>
        <p:nvSpPr>
          <p:cNvPr id="174173" name="Rectangle 102"/>
          <p:cNvSpPr>
            <a:spLocks noChangeArrowheads="1"/>
          </p:cNvSpPr>
          <p:nvPr/>
        </p:nvSpPr>
        <p:spPr bwMode="auto">
          <a:xfrm>
            <a:off x="4248150" y="5089525"/>
            <a:ext cx="2730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</a:t>
            </a:r>
            <a:endParaRPr lang="en-US"/>
          </a:p>
        </p:txBody>
      </p:sp>
      <p:sp>
        <p:nvSpPr>
          <p:cNvPr id="174174" name="Rectangle 103"/>
          <p:cNvSpPr>
            <a:spLocks noChangeArrowheads="1"/>
          </p:cNvSpPr>
          <p:nvPr/>
        </p:nvSpPr>
        <p:spPr bwMode="auto">
          <a:xfrm>
            <a:off x="4627563" y="5089525"/>
            <a:ext cx="565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</a:t>
            </a:r>
            <a:endParaRPr lang="en-US"/>
          </a:p>
        </p:txBody>
      </p:sp>
      <p:sp>
        <p:nvSpPr>
          <p:cNvPr id="174175" name="Rectangle 104"/>
          <p:cNvSpPr>
            <a:spLocks noChangeArrowheads="1"/>
          </p:cNvSpPr>
          <p:nvPr/>
        </p:nvSpPr>
        <p:spPr bwMode="auto">
          <a:xfrm>
            <a:off x="7248525" y="499268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/>
          </a:p>
        </p:txBody>
      </p:sp>
      <p:sp>
        <p:nvSpPr>
          <p:cNvPr id="174176" name="Rectangle 105"/>
          <p:cNvSpPr>
            <a:spLocks noChangeArrowheads="1"/>
          </p:cNvSpPr>
          <p:nvPr/>
        </p:nvSpPr>
        <p:spPr bwMode="auto">
          <a:xfrm>
            <a:off x="7489825" y="5183188"/>
            <a:ext cx="690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/>
          </a:p>
        </p:txBody>
      </p:sp>
      <p:sp>
        <p:nvSpPr>
          <p:cNvPr id="174177" name="Freeform 107"/>
          <p:cNvSpPr>
            <a:spLocks/>
          </p:cNvSpPr>
          <p:nvPr/>
        </p:nvSpPr>
        <p:spPr bwMode="auto">
          <a:xfrm>
            <a:off x="6151563" y="5068888"/>
            <a:ext cx="381000" cy="211137"/>
          </a:xfrm>
          <a:custGeom>
            <a:avLst/>
            <a:gdLst>
              <a:gd name="T0" fmla="*/ 2147483647 w 302"/>
              <a:gd name="T1" fmla="*/ 0 h 133"/>
              <a:gd name="T2" fmla="*/ 2147483647 w 302"/>
              <a:gd name="T3" fmla="*/ 2147483647 h 133"/>
              <a:gd name="T4" fmla="*/ 2147483647 w 302"/>
              <a:gd name="T5" fmla="*/ 2147483647 h 133"/>
              <a:gd name="T6" fmla="*/ 0 w 302"/>
              <a:gd name="T7" fmla="*/ 2147483647 h 133"/>
              <a:gd name="T8" fmla="*/ 2147483647 w 302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"/>
              <a:gd name="T16" fmla="*/ 0 h 133"/>
              <a:gd name="T17" fmla="*/ 302 w 302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" h="133">
                <a:moveTo>
                  <a:pt x="141" y="0"/>
                </a:moveTo>
                <a:lnTo>
                  <a:pt x="302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4178" name="Line 112"/>
          <p:cNvSpPr>
            <a:spLocks noChangeShapeType="1"/>
          </p:cNvSpPr>
          <p:nvPr/>
        </p:nvSpPr>
        <p:spPr bwMode="auto">
          <a:xfrm>
            <a:off x="6329363" y="1816100"/>
            <a:ext cx="11112" cy="3852863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9"/>
          <p:cNvSpPr>
            <a:spLocks noChangeArrowheads="1"/>
          </p:cNvSpPr>
          <p:nvPr/>
        </p:nvSpPr>
        <p:spPr bwMode="auto">
          <a:xfrm>
            <a:off x="4264025" y="169386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07" name="Rectangle 10"/>
          <p:cNvSpPr>
            <a:spLocks noChangeArrowheads="1"/>
          </p:cNvSpPr>
          <p:nvPr/>
        </p:nvSpPr>
        <p:spPr bwMode="auto">
          <a:xfrm>
            <a:off x="6167438" y="169386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08" name="Rectangle 12"/>
          <p:cNvSpPr>
            <a:spLocks noChangeArrowheads="1"/>
          </p:cNvSpPr>
          <p:nvPr/>
        </p:nvSpPr>
        <p:spPr bwMode="auto">
          <a:xfrm>
            <a:off x="4541838" y="1693863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09" name="Rectangle 13"/>
          <p:cNvSpPr>
            <a:spLocks noChangeArrowheads="1"/>
          </p:cNvSpPr>
          <p:nvPr/>
        </p:nvSpPr>
        <p:spPr bwMode="auto">
          <a:xfrm>
            <a:off x="3344863" y="1693863"/>
            <a:ext cx="90011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0" name="Rectangle 14"/>
          <p:cNvSpPr>
            <a:spLocks noChangeArrowheads="1"/>
          </p:cNvSpPr>
          <p:nvPr/>
        </p:nvSpPr>
        <p:spPr bwMode="auto">
          <a:xfrm>
            <a:off x="5292725" y="4686300"/>
            <a:ext cx="1547813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1" name="Rectangle 15"/>
          <p:cNvSpPr>
            <a:spLocks noChangeArrowheads="1"/>
          </p:cNvSpPr>
          <p:nvPr/>
        </p:nvSpPr>
        <p:spPr bwMode="auto">
          <a:xfrm>
            <a:off x="7243763" y="4686300"/>
            <a:ext cx="1346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2" name="Rectangle 16"/>
          <p:cNvSpPr>
            <a:spLocks noChangeArrowheads="1"/>
          </p:cNvSpPr>
          <p:nvPr/>
        </p:nvSpPr>
        <p:spPr bwMode="auto">
          <a:xfrm>
            <a:off x="4498975" y="1949450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3" name="Rectangle 17"/>
          <p:cNvSpPr>
            <a:spLocks noChangeArrowheads="1"/>
          </p:cNvSpPr>
          <p:nvPr/>
        </p:nvSpPr>
        <p:spPr bwMode="auto">
          <a:xfrm>
            <a:off x="3355975" y="1949450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4" name="Rectangle 18"/>
          <p:cNvSpPr>
            <a:spLocks noChangeArrowheads="1"/>
          </p:cNvSpPr>
          <p:nvPr/>
        </p:nvSpPr>
        <p:spPr bwMode="auto">
          <a:xfrm>
            <a:off x="458788" y="2636838"/>
            <a:ext cx="1625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Non-dialysis (n=6247)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5" name="Rectangle 19"/>
          <p:cNvSpPr>
            <a:spLocks noChangeArrowheads="1"/>
          </p:cNvSpPr>
          <p:nvPr/>
        </p:nvSpPr>
        <p:spPr bwMode="auto">
          <a:xfrm>
            <a:off x="3302000" y="26368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296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6" name="Rectangle 20"/>
          <p:cNvSpPr>
            <a:spLocks noChangeArrowheads="1"/>
          </p:cNvSpPr>
          <p:nvPr/>
        </p:nvSpPr>
        <p:spPr bwMode="auto">
          <a:xfrm>
            <a:off x="3805238" y="26368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7" name="Rectangle 21"/>
          <p:cNvSpPr>
            <a:spLocks noChangeArrowheads="1"/>
          </p:cNvSpPr>
          <p:nvPr/>
        </p:nvSpPr>
        <p:spPr bwMode="auto">
          <a:xfrm>
            <a:off x="4456113" y="26368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8" name="Rectangle 22"/>
          <p:cNvSpPr>
            <a:spLocks noChangeArrowheads="1"/>
          </p:cNvSpPr>
          <p:nvPr/>
        </p:nvSpPr>
        <p:spPr bwMode="auto">
          <a:xfrm>
            <a:off x="4851400" y="26368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19" name="Rectangle 23"/>
          <p:cNvSpPr>
            <a:spLocks noChangeArrowheads="1"/>
          </p:cNvSpPr>
          <p:nvPr/>
        </p:nvSpPr>
        <p:spPr bwMode="auto">
          <a:xfrm>
            <a:off x="6380163" y="2689225"/>
            <a:ext cx="160337" cy="1698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5120" name="Line 24"/>
          <p:cNvSpPr>
            <a:spLocks noChangeShapeType="1"/>
          </p:cNvSpPr>
          <p:nvPr/>
        </p:nvSpPr>
        <p:spPr bwMode="auto">
          <a:xfrm>
            <a:off x="6188075" y="2774950"/>
            <a:ext cx="58737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21" name="Rectangle 25"/>
          <p:cNvSpPr>
            <a:spLocks noChangeArrowheads="1"/>
          </p:cNvSpPr>
          <p:nvPr/>
        </p:nvSpPr>
        <p:spPr bwMode="auto">
          <a:xfrm>
            <a:off x="458788" y="2970213"/>
            <a:ext cx="14636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Dialysis (n=3023)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2" name="Rectangle 26"/>
          <p:cNvSpPr>
            <a:spLocks noChangeArrowheads="1"/>
          </p:cNvSpPr>
          <p:nvPr/>
        </p:nvSpPr>
        <p:spPr bwMode="auto">
          <a:xfrm>
            <a:off x="3302000" y="297021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3" name="Rectangle 27"/>
          <p:cNvSpPr>
            <a:spLocks noChangeArrowheads="1"/>
          </p:cNvSpPr>
          <p:nvPr/>
        </p:nvSpPr>
        <p:spPr bwMode="auto">
          <a:xfrm>
            <a:off x="3708400" y="297021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4" name="Rectangle 28"/>
          <p:cNvSpPr>
            <a:spLocks noChangeArrowheads="1"/>
          </p:cNvSpPr>
          <p:nvPr/>
        </p:nvSpPr>
        <p:spPr bwMode="auto">
          <a:xfrm>
            <a:off x="4456113" y="297021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5" name="Rectangle 29"/>
          <p:cNvSpPr>
            <a:spLocks noChangeArrowheads="1"/>
          </p:cNvSpPr>
          <p:nvPr/>
        </p:nvSpPr>
        <p:spPr bwMode="auto">
          <a:xfrm>
            <a:off x="4851400" y="297021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6" name="Rectangle 30"/>
          <p:cNvSpPr>
            <a:spLocks noChangeArrowheads="1"/>
          </p:cNvSpPr>
          <p:nvPr/>
        </p:nvSpPr>
        <p:spPr bwMode="auto">
          <a:xfrm>
            <a:off x="6680200" y="3044825"/>
            <a:ext cx="138113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5127" name="Line 31"/>
          <p:cNvSpPr>
            <a:spLocks noChangeShapeType="1"/>
          </p:cNvSpPr>
          <p:nvPr/>
        </p:nvSpPr>
        <p:spPr bwMode="auto">
          <a:xfrm>
            <a:off x="6380163" y="3106738"/>
            <a:ext cx="81280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28" name="Rectangle 32"/>
          <p:cNvSpPr>
            <a:spLocks noChangeArrowheads="1"/>
          </p:cNvSpPr>
          <p:nvPr/>
        </p:nvSpPr>
        <p:spPr bwMode="auto">
          <a:xfrm>
            <a:off x="458788" y="3508375"/>
            <a:ext cx="21240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29" name="Rectangle 33"/>
          <p:cNvSpPr>
            <a:spLocks noChangeArrowheads="1"/>
          </p:cNvSpPr>
          <p:nvPr/>
        </p:nvSpPr>
        <p:spPr bwMode="auto">
          <a:xfrm>
            <a:off x="3302000" y="35083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0" name="Rectangle 34"/>
          <p:cNvSpPr>
            <a:spLocks noChangeArrowheads="1"/>
          </p:cNvSpPr>
          <p:nvPr/>
        </p:nvSpPr>
        <p:spPr bwMode="auto">
          <a:xfrm>
            <a:off x="3697288" y="35083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1" name="Rectangle 35"/>
          <p:cNvSpPr>
            <a:spLocks noChangeArrowheads="1"/>
          </p:cNvSpPr>
          <p:nvPr/>
        </p:nvSpPr>
        <p:spPr bwMode="auto">
          <a:xfrm>
            <a:off x="4456113" y="35083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2" name="Rectangle 36"/>
          <p:cNvSpPr>
            <a:spLocks noChangeArrowheads="1"/>
          </p:cNvSpPr>
          <p:nvPr/>
        </p:nvSpPr>
        <p:spPr bwMode="auto">
          <a:xfrm>
            <a:off x="4841875" y="35083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3" name="Rectangle 37"/>
          <p:cNvSpPr>
            <a:spLocks noChangeArrowheads="1"/>
          </p:cNvSpPr>
          <p:nvPr/>
        </p:nvSpPr>
        <p:spPr bwMode="auto">
          <a:xfrm>
            <a:off x="7651750" y="343693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(0.73-0.94)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4" name="Rectangle 38"/>
          <p:cNvSpPr>
            <a:spLocks noChangeArrowheads="1"/>
          </p:cNvSpPr>
          <p:nvPr/>
        </p:nvSpPr>
        <p:spPr bwMode="auto">
          <a:xfrm>
            <a:off x="7872413" y="3627438"/>
            <a:ext cx="7318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35" name="Freeform 40"/>
          <p:cNvSpPr>
            <a:spLocks/>
          </p:cNvSpPr>
          <p:nvPr/>
        </p:nvSpPr>
        <p:spPr bwMode="auto">
          <a:xfrm>
            <a:off x="6359525" y="3540125"/>
            <a:ext cx="481013" cy="211138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7"/>
                </a:lnTo>
                <a:lnTo>
                  <a:pt x="141" y="133"/>
                </a:lnTo>
                <a:lnTo>
                  <a:pt x="0" y="67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6" name="Line 41"/>
          <p:cNvSpPr>
            <a:spLocks noChangeShapeType="1"/>
          </p:cNvSpPr>
          <p:nvPr/>
        </p:nvSpPr>
        <p:spPr bwMode="auto">
          <a:xfrm>
            <a:off x="7000875" y="2066925"/>
            <a:ext cx="1588" cy="222567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7" name="Line 42"/>
          <p:cNvSpPr>
            <a:spLocks noChangeShapeType="1"/>
          </p:cNvSpPr>
          <p:nvPr/>
        </p:nvSpPr>
        <p:spPr bwMode="auto">
          <a:xfrm>
            <a:off x="6007100" y="4368800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8" name="Line 43"/>
          <p:cNvSpPr>
            <a:spLocks noChangeShapeType="1"/>
          </p:cNvSpPr>
          <p:nvPr/>
        </p:nvSpPr>
        <p:spPr bwMode="auto">
          <a:xfrm flipV="1">
            <a:off x="7000875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39" name="Line 44"/>
          <p:cNvSpPr>
            <a:spLocks noChangeShapeType="1"/>
          </p:cNvSpPr>
          <p:nvPr/>
        </p:nvSpPr>
        <p:spPr bwMode="auto">
          <a:xfrm flipV="1">
            <a:off x="7245350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0" name="Line 45"/>
          <p:cNvSpPr>
            <a:spLocks noChangeShapeType="1"/>
          </p:cNvSpPr>
          <p:nvPr/>
        </p:nvSpPr>
        <p:spPr bwMode="auto">
          <a:xfrm flipV="1">
            <a:off x="7491413" y="4283075"/>
            <a:ext cx="1587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1" name="Line 46"/>
          <p:cNvSpPr>
            <a:spLocks noChangeShapeType="1"/>
          </p:cNvSpPr>
          <p:nvPr/>
        </p:nvSpPr>
        <p:spPr bwMode="auto">
          <a:xfrm flipV="1">
            <a:off x="7737475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2" name="Line 47"/>
          <p:cNvSpPr>
            <a:spLocks noChangeShapeType="1"/>
          </p:cNvSpPr>
          <p:nvPr/>
        </p:nvSpPr>
        <p:spPr bwMode="auto">
          <a:xfrm flipV="1">
            <a:off x="7983538" y="4283075"/>
            <a:ext cx="1587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3" name="Line 48"/>
          <p:cNvSpPr>
            <a:spLocks noChangeShapeType="1"/>
          </p:cNvSpPr>
          <p:nvPr/>
        </p:nvSpPr>
        <p:spPr bwMode="auto">
          <a:xfrm flipV="1">
            <a:off x="6743700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4" name="Line 49"/>
          <p:cNvSpPr>
            <a:spLocks noChangeShapeType="1"/>
          </p:cNvSpPr>
          <p:nvPr/>
        </p:nvSpPr>
        <p:spPr bwMode="auto">
          <a:xfrm flipV="1">
            <a:off x="6497638" y="4283075"/>
            <a:ext cx="1587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5" name="Line 50"/>
          <p:cNvSpPr>
            <a:spLocks noChangeShapeType="1"/>
          </p:cNvSpPr>
          <p:nvPr/>
        </p:nvSpPr>
        <p:spPr bwMode="auto">
          <a:xfrm flipV="1">
            <a:off x="6251575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6" name="Line 51"/>
          <p:cNvSpPr>
            <a:spLocks noChangeShapeType="1"/>
          </p:cNvSpPr>
          <p:nvPr/>
        </p:nvSpPr>
        <p:spPr bwMode="auto">
          <a:xfrm flipV="1">
            <a:off x="6007100" y="4283075"/>
            <a:ext cx="1588" cy="857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47" name="Rectangle 52"/>
          <p:cNvSpPr>
            <a:spLocks noChangeArrowheads="1"/>
          </p:cNvSpPr>
          <p:nvPr/>
        </p:nvSpPr>
        <p:spPr bwMode="auto">
          <a:xfrm>
            <a:off x="6861175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48" name="Rectangle 53"/>
          <p:cNvSpPr>
            <a:spLocks noChangeArrowheads="1"/>
          </p:cNvSpPr>
          <p:nvPr/>
        </p:nvSpPr>
        <p:spPr bwMode="auto">
          <a:xfrm>
            <a:off x="7353300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49" name="Rectangle 54"/>
          <p:cNvSpPr>
            <a:spLocks noChangeArrowheads="1"/>
          </p:cNvSpPr>
          <p:nvPr/>
        </p:nvSpPr>
        <p:spPr bwMode="auto">
          <a:xfrm>
            <a:off x="7843838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50" name="Rectangle 55"/>
          <p:cNvSpPr>
            <a:spLocks noChangeArrowheads="1"/>
          </p:cNvSpPr>
          <p:nvPr/>
        </p:nvSpPr>
        <p:spPr bwMode="auto">
          <a:xfrm>
            <a:off x="6359525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51" name="Rectangle 56"/>
          <p:cNvSpPr>
            <a:spLocks noChangeArrowheads="1"/>
          </p:cNvSpPr>
          <p:nvPr/>
        </p:nvSpPr>
        <p:spPr bwMode="auto">
          <a:xfrm>
            <a:off x="5867400" y="440055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5152" name="Line 57"/>
          <p:cNvSpPr>
            <a:spLocks noChangeShapeType="1"/>
          </p:cNvSpPr>
          <p:nvPr/>
        </p:nvSpPr>
        <p:spPr bwMode="auto">
          <a:xfrm>
            <a:off x="6583363" y="2454275"/>
            <a:ext cx="1587" cy="1905000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5153" name="Title 5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SHARP: Effects on Major Atherosclerotic Events by renal status (not adjusted for LDL-C reduction)</a:t>
            </a:r>
            <a:endParaRPr lang="en-GB" sz="3400" smtClean="0"/>
          </a:p>
        </p:txBody>
      </p:sp>
      <p:sp>
        <p:nvSpPr>
          <p:cNvPr id="175154" name="TextBox 58"/>
          <p:cNvSpPr txBox="1">
            <a:spLocks noChangeArrowheads="1"/>
          </p:cNvSpPr>
          <p:nvPr/>
        </p:nvSpPr>
        <p:spPr bwMode="auto">
          <a:xfrm>
            <a:off x="460375" y="5013325"/>
            <a:ext cx="41116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Heterogeneity test between non-dialysis and dialysis patients: p=0.25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8"/>
          <p:cNvSpPr>
            <a:spLocks noChangeArrowheads="1"/>
          </p:cNvSpPr>
          <p:nvPr/>
        </p:nvSpPr>
        <p:spPr bwMode="auto">
          <a:xfrm>
            <a:off x="6176963" y="128746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1" name="Rectangle 9"/>
          <p:cNvSpPr>
            <a:spLocks noChangeArrowheads="1"/>
          </p:cNvSpPr>
          <p:nvPr/>
        </p:nvSpPr>
        <p:spPr bwMode="auto">
          <a:xfrm>
            <a:off x="477838" y="1798638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2" name="Rectangle 10"/>
          <p:cNvSpPr>
            <a:spLocks noChangeArrowheads="1"/>
          </p:cNvSpPr>
          <p:nvPr/>
        </p:nvSpPr>
        <p:spPr bwMode="auto">
          <a:xfrm>
            <a:off x="4560888" y="179863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3" name="Rectangle 11"/>
          <p:cNvSpPr>
            <a:spLocks noChangeArrowheads="1"/>
          </p:cNvSpPr>
          <p:nvPr/>
        </p:nvSpPr>
        <p:spPr bwMode="auto">
          <a:xfrm>
            <a:off x="3363913" y="1798638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4" name="Rectangle 12"/>
          <p:cNvSpPr>
            <a:spLocks noChangeArrowheads="1"/>
          </p:cNvSpPr>
          <p:nvPr/>
        </p:nvSpPr>
        <p:spPr bwMode="auto">
          <a:xfrm>
            <a:off x="5427663" y="1798638"/>
            <a:ext cx="15303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5" name="Rectangle 13"/>
          <p:cNvSpPr>
            <a:spLocks noChangeArrowheads="1"/>
          </p:cNvSpPr>
          <p:nvPr/>
        </p:nvSpPr>
        <p:spPr bwMode="auto">
          <a:xfrm>
            <a:off x="7146925" y="1798638"/>
            <a:ext cx="1346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6" name="Rectangle 14"/>
          <p:cNvSpPr>
            <a:spLocks noChangeArrowheads="1"/>
          </p:cNvSpPr>
          <p:nvPr/>
        </p:nvSpPr>
        <p:spPr bwMode="auto">
          <a:xfrm>
            <a:off x="4518025" y="20526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7" name="Rectangle 15"/>
          <p:cNvSpPr>
            <a:spLocks noChangeArrowheads="1"/>
          </p:cNvSpPr>
          <p:nvPr/>
        </p:nvSpPr>
        <p:spPr bwMode="auto">
          <a:xfrm>
            <a:off x="3375025" y="20526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8" name="Rectangle 17"/>
          <p:cNvSpPr>
            <a:spLocks noChangeArrowheads="1"/>
          </p:cNvSpPr>
          <p:nvPr/>
        </p:nvSpPr>
        <p:spPr bwMode="auto">
          <a:xfrm>
            <a:off x="477838" y="2979738"/>
            <a:ext cx="9271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Non-dialysis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39" name="Rectangle 18"/>
          <p:cNvSpPr>
            <a:spLocks noChangeArrowheads="1"/>
          </p:cNvSpPr>
          <p:nvPr/>
        </p:nvSpPr>
        <p:spPr bwMode="auto">
          <a:xfrm>
            <a:off x="3321050" y="2979738"/>
            <a:ext cx="2746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296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0" name="Rectangle 19"/>
          <p:cNvSpPr>
            <a:spLocks noChangeArrowheads="1"/>
          </p:cNvSpPr>
          <p:nvPr/>
        </p:nvSpPr>
        <p:spPr bwMode="auto">
          <a:xfrm>
            <a:off x="3824288" y="29797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1" name="Rectangle 20"/>
          <p:cNvSpPr>
            <a:spLocks noChangeArrowheads="1"/>
          </p:cNvSpPr>
          <p:nvPr/>
        </p:nvSpPr>
        <p:spPr bwMode="auto">
          <a:xfrm>
            <a:off x="4475163" y="29797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2" name="Rectangle 21"/>
          <p:cNvSpPr>
            <a:spLocks noChangeArrowheads="1"/>
          </p:cNvSpPr>
          <p:nvPr/>
        </p:nvSpPr>
        <p:spPr bwMode="auto">
          <a:xfrm>
            <a:off x="4870450" y="29797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3" name="Rectangle 22"/>
          <p:cNvSpPr>
            <a:spLocks noChangeArrowheads="1"/>
          </p:cNvSpPr>
          <p:nvPr/>
        </p:nvSpPr>
        <p:spPr bwMode="auto">
          <a:xfrm>
            <a:off x="6367463" y="3033713"/>
            <a:ext cx="171450" cy="1571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6144" name="Line 23"/>
          <p:cNvSpPr>
            <a:spLocks noChangeShapeType="1"/>
          </p:cNvSpPr>
          <p:nvPr/>
        </p:nvSpPr>
        <p:spPr bwMode="auto">
          <a:xfrm>
            <a:off x="6164263" y="3117850"/>
            <a:ext cx="630237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45" name="Rectangle 24"/>
          <p:cNvSpPr>
            <a:spLocks noChangeArrowheads="1"/>
          </p:cNvSpPr>
          <p:nvPr/>
        </p:nvSpPr>
        <p:spPr bwMode="auto">
          <a:xfrm>
            <a:off x="477838" y="3222625"/>
            <a:ext cx="6238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Dialysis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6" name="Rectangle 25"/>
          <p:cNvSpPr>
            <a:spLocks noChangeArrowheads="1"/>
          </p:cNvSpPr>
          <p:nvPr/>
        </p:nvSpPr>
        <p:spPr bwMode="auto">
          <a:xfrm>
            <a:off x="3321050" y="32226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7" name="Rectangle 26"/>
          <p:cNvSpPr>
            <a:spLocks noChangeArrowheads="1"/>
          </p:cNvSpPr>
          <p:nvPr/>
        </p:nvSpPr>
        <p:spPr bwMode="auto">
          <a:xfrm>
            <a:off x="3727450" y="32226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8" name="Rectangle 27"/>
          <p:cNvSpPr>
            <a:spLocks noChangeArrowheads="1"/>
          </p:cNvSpPr>
          <p:nvPr/>
        </p:nvSpPr>
        <p:spPr bwMode="auto">
          <a:xfrm>
            <a:off x="4475163" y="322262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49" name="Rectangle 28"/>
          <p:cNvSpPr>
            <a:spLocks noChangeArrowheads="1"/>
          </p:cNvSpPr>
          <p:nvPr/>
        </p:nvSpPr>
        <p:spPr bwMode="auto">
          <a:xfrm>
            <a:off x="4870450" y="32226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0" name="Rectangle 29"/>
          <p:cNvSpPr>
            <a:spLocks noChangeArrowheads="1"/>
          </p:cNvSpPr>
          <p:nvPr/>
        </p:nvSpPr>
        <p:spPr bwMode="auto">
          <a:xfrm>
            <a:off x="6570663" y="3286125"/>
            <a:ext cx="138112" cy="1476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76151" name="Line 30"/>
          <p:cNvSpPr>
            <a:spLocks noChangeShapeType="1"/>
          </p:cNvSpPr>
          <p:nvPr/>
        </p:nvSpPr>
        <p:spPr bwMode="auto">
          <a:xfrm>
            <a:off x="6121400" y="3360738"/>
            <a:ext cx="120808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52" name="Rectangle 31"/>
          <p:cNvSpPr>
            <a:spLocks noChangeArrowheads="1"/>
          </p:cNvSpPr>
          <p:nvPr/>
        </p:nvSpPr>
        <p:spPr bwMode="auto">
          <a:xfrm>
            <a:off x="477838" y="3633788"/>
            <a:ext cx="23622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3" name="Rectangle 32"/>
          <p:cNvSpPr>
            <a:spLocks noChangeArrowheads="1"/>
          </p:cNvSpPr>
          <p:nvPr/>
        </p:nvSpPr>
        <p:spPr bwMode="auto">
          <a:xfrm>
            <a:off x="3321050" y="36337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4" name="Rectangle 33"/>
          <p:cNvSpPr>
            <a:spLocks noChangeArrowheads="1"/>
          </p:cNvSpPr>
          <p:nvPr/>
        </p:nvSpPr>
        <p:spPr bwMode="auto">
          <a:xfrm>
            <a:off x="3716338" y="363378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5" name="Rectangle 34"/>
          <p:cNvSpPr>
            <a:spLocks noChangeArrowheads="1"/>
          </p:cNvSpPr>
          <p:nvPr/>
        </p:nvSpPr>
        <p:spPr bwMode="auto">
          <a:xfrm>
            <a:off x="4475163" y="36337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6" name="Rectangle 35"/>
          <p:cNvSpPr>
            <a:spLocks noChangeArrowheads="1"/>
          </p:cNvSpPr>
          <p:nvPr/>
        </p:nvSpPr>
        <p:spPr bwMode="auto">
          <a:xfrm>
            <a:off x="4860925" y="36337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7" name="Rectangle 36"/>
          <p:cNvSpPr>
            <a:spLocks noChangeArrowheads="1"/>
          </p:cNvSpPr>
          <p:nvPr/>
        </p:nvSpPr>
        <p:spPr bwMode="auto">
          <a:xfrm>
            <a:off x="7431088" y="3633788"/>
            <a:ext cx="117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0.81 (0.70-0.93)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8" name="Rectangle 37"/>
          <p:cNvSpPr>
            <a:spLocks noChangeArrowheads="1"/>
          </p:cNvSpPr>
          <p:nvPr/>
        </p:nvSpPr>
        <p:spPr bwMode="auto">
          <a:xfrm>
            <a:off x="7672388" y="4025900"/>
            <a:ext cx="692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p=0.0024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59" name="Freeform 39"/>
          <p:cNvSpPr>
            <a:spLocks/>
          </p:cNvSpPr>
          <p:nvPr/>
        </p:nvSpPr>
        <p:spPr bwMode="auto">
          <a:xfrm>
            <a:off x="6281738" y="3656013"/>
            <a:ext cx="555625" cy="220662"/>
          </a:xfrm>
          <a:custGeom>
            <a:avLst/>
            <a:gdLst>
              <a:gd name="T0" fmla="*/ 2147483647 w 350"/>
              <a:gd name="T1" fmla="*/ 0 h 139"/>
              <a:gd name="T2" fmla="*/ 2147483647 w 350"/>
              <a:gd name="T3" fmla="*/ 2147483647 h 139"/>
              <a:gd name="T4" fmla="*/ 2147483647 w 350"/>
              <a:gd name="T5" fmla="*/ 2147483647 h 139"/>
              <a:gd name="T6" fmla="*/ 0 w 350"/>
              <a:gd name="T7" fmla="*/ 2147483647 h 139"/>
              <a:gd name="T8" fmla="*/ 2147483647 w 350"/>
              <a:gd name="T9" fmla="*/ 0 h 13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50"/>
              <a:gd name="T16" fmla="*/ 0 h 139"/>
              <a:gd name="T17" fmla="*/ 350 w 350"/>
              <a:gd name="T18" fmla="*/ 139 h 13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50" h="139">
                <a:moveTo>
                  <a:pt x="162" y="0"/>
                </a:moveTo>
                <a:lnTo>
                  <a:pt x="350" y="73"/>
                </a:lnTo>
                <a:lnTo>
                  <a:pt x="162" y="139"/>
                </a:lnTo>
                <a:lnTo>
                  <a:pt x="0" y="73"/>
                </a:lnTo>
                <a:lnTo>
                  <a:pt x="16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0" name="Line 40"/>
          <p:cNvSpPr>
            <a:spLocks noChangeShapeType="1"/>
          </p:cNvSpPr>
          <p:nvPr/>
        </p:nvSpPr>
        <p:spPr bwMode="auto">
          <a:xfrm>
            <a:off x="7019925" y="1841500"/>
            <a:ext cx="1588" cy="26368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1" name="Line 41"/>
          <p:cNvSpPr>
            <a:spLocks noChangeShapeType="1"/>
          </p:cNvSpPr>
          <p:nvPr/>
        </p:nvSpPr>
        <p:spPr bwMode="auto">
          <a:xfrm>
            <a:off x="6026150" y="44783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2" name="Line 42"/>
          <p:cNvSpPr>
            <a:spLocks noChangeShapeType="1"/>
          </p:cNvSpPr>
          <p:nvPr/>
        </p:nvSpPr>
        <p:spPr bwMode="auto">
          <a:xfrm flipV="1">
            <a:off x="6026150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3" name="Line 43"/>
          <p:cNvSpPr>
            <a:spLocks noChangeShapeType="1"/>
          </p:cNvSpPr>
          <p:nvPr/>
        </p:nvSpPr>
        <p:spPr bwMode="auto">
          <a:xfrm flipV="1">
            <a:off x="6270625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4" name="Line 44"/>
          <p:cNvSpPr>
            <a:spLocks noChangeShapeType="1"/>
          </p:cNvSpPr>
          <p:nvPr/>
        </p:nvSpPr>
        <p:spPr bwMode="auto">
          <a:xfrm flipV="1">
            <a:off x="6516688" y="43942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5" name="Line 45"/>
          <p:cNvSpPr>
            <a:spLocks noChangeShapeType="1"/>
          </p:cNvSpPr>
          <p:nvPr/>
        </p:nvSpPr>
        <p:spPr bwMode="auto">
          <a:xfrm flipV="1">
            <a:off x="6762750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6" name="Line 46"/>
          <p:cNvSpPr>
            <a:spLocks noChangeShapeType="1"/>
          </p:cNvSpPr>
          <p:nvPr/>
        </p:nvSpPr>
        <p:spPr bwMode="auto">
          <a:xfrm flipV="1">
            <a:off x="7019925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7" name="Line 47"/>
          <p:cNvSpPr>
            <a:spLocks noChangeShapeType="1"/>
          </p:cNvSpPr>
          <p:nvPr/>
        </p:nvSpPr>
        <p:spPr bwMode="auto">
          <a:xfrm flipV="1">
            <a:off x="7264400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8" name="Line 48"/>
          <p:cNvSpPr>
            <a:spLocks noChangeShapeType="1"/>
          </p:cNvSpPr>
          <p:nvPr/>
        </p:nvSpPr>
        <p:spPr bwMode="auto">
          <a:xfrm flipV="1">
            <a:off x="7510463" y="43942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69" name="Line 49"/>
          <p:cNvSpPr>
            <a:spLocks noChangeShapeType="1"/>
          </p:cNvSpPr>
          <p:nvPr/>
        </p:nvSpPr>
        <p:spPr bwMode="auto">
          <a:xfrm flipV="1">
            <a:off x="7756525" y="43942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70" name="Line 50"/>
          <p:cNvSpPr>
            <a:spLocks noChangeShapeType="1"/>
          </p:cNvSpPr>
          <p:nvPr/>
        </p:nvSpPr>
        <p:spPr bwMode="auto">
          <a:xfrm flipV="1">
            <a:off x="8002588" y="43942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6171" name="Rectangle 51"/>
          <p:cNvSpPr>
            <a:spLocks noChangeArrowheads="1"/>
          </p:cNvSpPr>
          <p:nvPr/>
        </p:nvSpPr>
        <p:spPr bwMode="auto">
          <a:xfrm>
            <a:off x="5886450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2" name="Rectangle 52"/>
          <p:cNvSpPr>
            <a:spLocks noChangeArrowheads="1"/>
          </p:cNvSpPr>
          <p:nvPr/>
        </p:nvSpPr>
        <p:spPr bwMode="auto">
          <a:xfrm>
            <a:off x="6378575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3" name="Rectangle 53"/>
          <p:cNvSpPr>
            <a:spLocks noChangeArrowheads="1"/>
          </p:cNvSpPr>
          <p:nvPr/>
        </p:nvSpPr>
        <p:spPr bwMode="auto">
          <a:xfrm>
            <a:off x="6880225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4" name="Rectangle 54"/>
          <p:cNvSpPr>
            <a:spLocks noChangeArrowheads="1"/>
          </p:cNvSpPr>
          <p:nvPr/>
        </p:nvSpPr>
        <p:spPr bwMode="auto">
          <a:xfrm>
            <a:off x="7372350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76175" name="Rectangle 55"/>
          <p:cNvSpPr>
            <a:spLocks noChangeArrowheads="1"/>
          </p:cNvSpPr>
          <p:nvPr/>
        </p:nvSpPr>
        <p:spPr bwMode="auto">
          <a:xfrm>
            <a:off x="7862888" y="449897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55" name="Straight Connector 54"/>
          <p:cNvCxnSpPr/>
          <p:nvPr/>
        </p:nvCxnSpPr>
        <p:spPr>
          <a:xfrm rot="5400000">
            <a:off x="5617368" y="3542507"/>
            <a:ext cx="1871663" cy="0"/>
          </a:xfrm>
          <a:prstGeom prst="line">
            <a:avLst/>
          </a:prstGeom>
          <a:ln w="31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177" name="TextBox 55"/>
          <p:cNvSpPr txBox="1">
            <a:spLocks noChangeArrowheads="1"/>
          </p:cNvSpPr>
          <p:nvPr/>
        </p:nvSpPr>
        <p:spPr bwMode="auto">
          <a:xfrm>
            <a:off x="1833563" y="1771650"/>
            <a:ext cx="11874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GB" sz="1700">
                <a:solidFill>
                  <a:srgbClr val="000000"/>
                </a:solidFill>
                <a:latin typeface="Calibri" pitchFamily="34" charset="0"/>
              </a:rPr>
              <a:t>Mean </a:t>
            </a:r>
            <a:r>
              <a:rPr lang="el-GR" sz="1700">
                <a:solidFill>
                  <a:srgbClr val="000000"/>
                </a:solidFill>
                <a:latin typeface="Calibri" pitchFamily="34" charset="0"/>
              </a:rPr>
              <a:t>Δ</a:t>
            </a:r>
            <a:r>
              <a:rPr lang="en-GB" sz="1700">
                <a:solidFill>
                  <a:srgbClr val="000000"/>
                </a:solidFill>
                <a:latin typeface="Calibri" pitchFamily="34" charset="0"/>
              </a:rPr>
              <a:t>LDL</a:t>
            </a:r>
          </a:p>
          <a:p>
            <a:pPr algn="ctr"/>
            <a:r>
              <a:rPr lang="en-GB" sz="1700">
                <a:solidFill>
                  <a:srgbClr val="000000"/>
                </a:solidFill>
                <a:latin typeface="Calibri" pitchFamily="34" charset="0"/>
              </a:rPr>
              <a:t>(mg/dL)</a:t>
            </a:r>
          </a:p>
        </p:txBody>
      </p:sp>
      <p:sp>
        <p:nvSpPr>
          <p:cNvPr id="176178" name="TextBox 56"/>
          <p:cNvSpPr txBox="1">
            <a:spLocks noChangeArrowheads="1"/>
          </p:cNvSpPr>
          <p:nvPr/>
        </p:nvSpPr>
        <p:spPr bwMode="auto">
          <a:xfrm>
            <a:off x="2200275" y="2943225"/>
            <a:ext cx="3667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solidFill>
                  <a:srgbClr val="000000"/>
                </a:solidFill>
                <a:latin typeface="Calibri" pitchFamily="34" charset="0"/>
              </a:rPr>
              <a:t>37</a:t>
            </a:r>
          </a:p>
        </p:txBody>
      </p:sp>
      <p:sp>
        <p:nvSpPr>
          <p:cNvPr id="176179" name="TextBox 57"/>
          <p:cNvSpPr txBox="1">
            <a:spLocks noChangeArrowheads="1"/>
          </p:cNvSpPr>
          <p:nvPr/>
        </p:nvSpPr>
        <p:spPr bwMode="auto">
          <a:xfrm>
            <a:off x="2200275" y="3181350"/>
            <a:ext cx="3667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400">
                <a:solidFill>
                  <a:srgbClr val="000000"/>
                </a:solidFill>
                <a:latin typeface="Calibri" pitchFamily="34" charset="0"/>
              </a:rPr>
              <a:t>23</a:t>
            </a:r>
          </a:p>
        </p:txBody>
      </p:sp>
      <p:sp>
        <p:nvSpPr>
          <p:cNvPr id="176180" name="TextBox 58"/>
          <p:cNvSpPr txBox="1">
            <a:spLocks noChangeArrowheads="1"/>
          </p:cNvSpPr>
          <p:nvPr/>
        </p:nvSpPr>
        <p:spPr bwMode="auto">
          <a:xfrm>
            <a:off x="460375" y="5013325"/>
            <a:ext cx="432933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Heterogeneity test between non-dialysis and dialysis </a:t>
            </a:r>
            <a:r>
              <a:rPr lang="en-GB" dirty="0" smtClean="0">
                <a:solidFill>
                  <a:srgbClr val="000000"/>
                </a:solidFill>
                <a:latin typeface="Calibri" pitchFamily="34" charset="0"/>
              </a:rPr>
              <a:t>patients: </a:t>
            </a:r>
            <a:r>
              <a:rPr lang="en-GB" dirty="0" err="1" smtClean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GB" dirty="0" smtClean="0">
                <a:solidFill>
                  <a:srgbClr val="000000"/>
                </a:solidFill>
                <a:latin typeface="Calibri" pitchFamily="34" charset="0"/>
              </a:rPr>
              <a:t>=0.65</a:t>
            </a:r>
            <a:endParaRPr lang="en-GB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7339013" y="2943225"/>
            <a:ext cx="1676400" cy="3063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latin typeface="+mj-lt"/>
                <a:cs typeface="+mn-cs"/>
              </a:rPr>
              <a:t>0.78 (0.66-0.91)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339013" y="3200400"/>
            <a:ext cx="1676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b="1" dirty="0">
                <a:latin typeface="+mj-lt"/>
                <a:cs typeface="+mn-cs"/>
              </a:rPr>
              <a:t>0.84 (0.62-1.13)</a:t>
            </a:r>
          </a:p>
        </p:txBody>
      </p:sp>
      <p:sp>
        <p:nvSpPr>
          <p:cNvPr id="176183" name="Title 5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SHARP: Effects on Major Atherosclerotic Events</a:t>
            </a:r>
            <a:br>
              <a:rPr lang="en-US" sz="3400" smtClean="0"/>
            </a:br>
            <a:r>
              <a:rPr lang="en-US" sz="3400" smtClean="0"/>
              <a:t>by renal status (per 40 mg/dL LDL-C reduction)</a:t>
            </a:r>
            <a:endParaRPr lang="en-GB" sz="3400" smtClean="0"/>
          </a:p>
        </p:txBody>
      </p:sp>
      <p:sp>
        <p:nvSpPr>
          <p:cNvPr id="176184" name="Rectangle 39"/>
          <p:cNvSpPr>
            <a:spLocks noChangeArrowheads="1"/>
          </p:cNvSpPr>
          <p:nvPr/>
        </p:nvSpPr>
        <p:spPr bwMode="auto">
          <a:xfrm>
            <a:off x="7561263" y="3829050"/>
            <a:ext cx="9144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per mmol/L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6"/>
          <p:cNvSpPr>
            <a:spLocks noChangeArrowheads="1"/>
          </p:cNvSpPr>
          <p:nvPr/>
        </p:nvSpPr>
        <p:spPr bwMode="auto">
          <a:xfrm>
            <a:off x="0" y="-82550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CTT: Effect on major </a:t>
            </a:r>
            <a:r>
              <a:rPr lang="en-GB" sz="3600" dirty="0" smtClean="0">
                <a:solidFill>
                  <a:srgbClr val="993366"/>
                </a:solidFill>
                <a:latin typeface="+mn-lt"/>
              </a:rPr>
              <a:t>vascular/atherosclerotic events by </a:t>
            </a:r>
            <a:r>
              <a:rPr lang="en-GB" sz="3600" dirty="0">
                <a:solidFill>
                  <a:srgbClr val="993366"/>
                </a:solidFill>
                <a:latin typeface="+mn-lt"/>
              </a:rPr>
              <a:t>trial-midpoint </a:t>
            </a:r>
            <a:r>
              <a:rPr lang="en-GB" sz="3600" dirty="0" err="1" smtClean="0">
                <a:solidFill>
                  <a:srgbClr val="993366"/>
                </a:solidFill>
                <a:latin typeface="+mn-lt"/>
              </a:rPr>
              <a:t>LDL</a:t>
            </a:r>
            <a:r>
              <a:rPr lang="en-GB" sz="3600" dirty="0" smtClean="0">
                <a:solidFill>
                  <a:srgbClr val="993366"/>
                </a:solidFill>
                <a:latin typeface="+mn-lt"/>
              </a:rPr>
              <a:t>-C reduction</a:t>
            </a:r>
            <a:endParaRPr lang="en-GB" sz="3600" dirty="0">
              <a:solidFill>
                <a:srgbClr val="993366"/>
              </a:solidFill>
              <a:latin typeface="+mn-lt"/>
            </a:endParaRPr>
          </a:p>
        </p:txBody>
      </p:sp>
      <p:sp>
        <p:nvSpPr>
          <p:cNvPr id="177155" name="Freeform 31"/>
          <p:cNvSpPr>
            <a:spLocks/>
          </p:cNvSpPr>
          <p:nvPr/>
        </p:nvSpPr>
        <p:spPr bwMode="auto">
          <a:xfrm>
            <a:off x="2346325" y="1509713"/>
            <a:ext cx="4410075" cy="3854450"/>
          </a:xfrm>
          <a:custGeom>
            <a:avLst/>
            <a:gdLst>
              <a:gd name="T0" fmla="*/ 0 w 336"/>
              <a:gd name="T1" fmla="*/ 0 h 293"/>
              <a:gd name="T2" fmla="*/ 0 w 336"/>
              <a:gd name="T3" fmla="*/ 2147483647 h 293"/>
              <a:gd name="T4" fmla="*/ 2147483647 w 336"/>
              <a:gd name="T5" fmla="*/ 2147483647 h 293"/>
              <a:gd name="T6" fmla="*/ 0 60000 65536"/>
              <a:gd name="T7" fmla="*/ 0 60000 65536"/>
              <a:gd name="T8" fmla="*/ 0 60000 65536"/>
              <a:gd name="T9" fmla="*/ 0 w 336"/>
              <a:gd name="T10" fmla="*/ 0 h 293"/>
              <a:gd name="T11" fmla="*/ 336 w 336"/>
              <a:gd name="T12" fmla="*/ 293 h 2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36" h="293">
                <a:moveTo>
                  <a:pt x="0" y="0"/>
                </a:moveTo>
                <a:lnTo>
                  <a:pt x="0" y="293"/>
                </a:lnTo>
                <a:lnTo>
                  <a:pt x="336" y="293"/>
                </a:lnTo>
              </a:path>
            </a:pathLst>
          </a:custGeom>
          <a:noFill/>
          <a:ln w="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6" name="Line 35"/>
          <p:cNvSpPr>
            <a:spLocks noChangeShapeType="1"/>
          </p:cNvSpPr>
          <p:nvPr/>
        </p:nvSpPr>
        <p:spPr bwMode="auto">
          <a:xfrm flipV="1">
            <a:off x="2341563" y="2019300"/>
            <a:ext cx="4410075" cy="3341688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7" name="Line 6"/>
          <p:cNvSpPr>
            <a:spLocks noChangeShapeType="1"/>
          </p:cNvSpPr>
          <p:nvPr/>
        </p:nvSpPr>
        <p:spPr bwMode="auto">
          <a:xfrm>
            <a:off x="234632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8" name="Line 7"/>
          <p:cNvSpPr>
            <a:spLocks noChangeShapeType="1"/>
          </p:cNvSpPr>
          <p:nvPr/>
        </p:nvSpPr>
        <p:spPr bwMode="auto">
          <a:xfrm>
            <a:off x="340677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59" name="Line 8"/>
          <p:cNvSpPr>
            <a:spLocks noChangeShapeType="1"/>
          </p:cNvSpPr>
          <p:nvPr/>
        </p:nvSpPr>
        <p:spPr bwMode="auto">
          <a:xfrm>
            <a:off x="446722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0" name="Line 9"/>
          <p:cNvSpPr>
            <a:spLocks noChangeShapeType="1"/>
          </p:cNvSpPr>
          <p:nvPr/>
        </p:nvSpPr>
        <p:spPr bwMode="auto">
          <a:xfrm>
            <a:off x="552767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1" name="Line 10"/>
          <p:cNvSpPr>
            <a:spLocks noChangeShapeType="1"/>
          </p:cNvSpPr>
          <p:nvPr/>
        </p:nvSpPr>
        <p:spPr bwMode="auto">
          <a:xfrm>
            <a:off x="6588125" y="5365750"/>
            <a:ext cx="1588" cy="93663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2" name="Rectangle 11"/>
          <p:cNvSpPr>
            <a:spLocks noChangeArrowheads="1"/>
          </p:cNvSpPr>
          <p:nvPr/>
        </p:nvSpPr>
        <p:spPr bwMode="auto">
          <a:xfrm>
            <a:off x="2306638" y="5565775"/>
            <a:ext cx="15875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0</a:t>
            </a:r>
            <a:endParaRPr lang="en-US"/>
          </a:p>
        </p:txBody>
      </p:sp>
      <p:sp>
        <p:nvSpPr>
          <p:cNvPr id="177163" name="Rectangle 12"/>
          <p:cNvSpPr>
            <a:spLocks noChangeArrowheads="1"/>
          </p:cNvSpPr>
          <p:nvPr/>
        </p:nvSpPr>
        <p:spPr bwMode="auto">
          <a:xfrm>
            <a:off x="3313113" y="5565775"/>
            <a:ext cx="238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10</a:t>
            </a:r>
            <a:endParaRPr lang="en-US"/>
          </a:p>
        </p:txBody>
      </p:sp>
      <p:sp>
        <p:nvSpPr>
          <p:cNvPr id="177164" name="Rectangle 13"/>
          <p:cNvSpPr>
            <a:spLocks noChangeArrowheads="1"/>
          </p:cNvSpPr>
          <p:nvPr/>
        </p:nvSpPr>
        <p:spPr bwMode="auto">
          <a:xfrm>
            <a:off x="4373563" y="5565775"/>
            <a:ext cx="238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20</a:t>
            </a:r>
            <a:endParaRPr lang="en-US"/>
          </a:p>
        </p:txBody>
      </p:sp>
      <p:sp>
        <p:nvSpPr>
          <p:cNvPr id="177165" name="Rectangle 14"/>
          <p:cNvSpPr>
            <a:spLocks noChangeArrowheads="1"/>
          </p:cNvSpPr>
          <p:nvPr/>
        </p:nvSpPr>
        <p:spPr bwMode="auto">
          <a:xfrm>
            <a:off x="5434013" y="5565775"/>
            <a:ext cx="238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30</a:t>
            </a:r>
            <a:endParaRPr lang="en-US"/>
          </a:p>
        </p:txBody>
      </p:sp>
      <p:sp>
        <p:nvSpPr>
          <p:cNvPr id="177166" name="Rectangle 15"/>
          <p:cNvSpPr>
            <a:spLocks noChangeArrowheads="1"/>
          </p:cNvSpPr>
          <p:nvPr/>
        </p:nvSpPr>
        <p:spPr bwMode="auto">
          <a:xfrm>
            <a:off x="6494463" y="5565775"/>
            <a:ext cx="238125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40</a:t>
            </a:r>
            <a:endParaRPr lang="en-US"/>
          </a:p>
        </p:txBody>
      </p:sp>
      <p:sp>
        <p:nvSpPr>
          <p:cNvPr id="177167" name="Line 17"/>
          <p:cNvSpPr>
            <a:spLocks noChangeShapeType="1"/>
          </p:cNvSpPr>
          <p:nvPr/>
        </p:nvSpPr>
        <p:spPr bwMode="auto">
          <a:xfrm flipH="1">
            <a:off x="2252663" y="5365750"/>
            <a:ext cx="93662" cy="1588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8" name="Line 18"/>
          <p:cNvSpPr>
            <a:spLocks noChangeShapeType="1"/>
          </p:cNvSpPr>
          <p:nvPr/>
        </p:nvSpPr>
        <p:spPr bwMode="auto">
          <a:xfrm flipH="1">
            <a:off x="2252663" y="4714875"/>
            <a:ext cx="93662" cy="1588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69" name="Line 19"/>
          <p:cNvSpPr>
            <a:spLocks noChangeShapeType="1"/>
          </p:cNvSpPr>
          <p:nvPr/>
        </p:nvSpPr>
        <p:spPr bwMode="auto">
          <a:xfrm flipH="1">
            <a:off x="2252663" y="4078288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0" name="Line 20"/>
          <p:cNvSpPr>
            <a:spLocks noChangeShapeType="1"/>
          </p:cNvSpPr>
          <p:nvPr/>
        </p:nvSpPr>
        <p:spPr bwMode="auto">
          <a:xfrm flipH="1">
            <a:off x="2252663" y="3427413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1" name="Line 21"/>
          <p:cNvSpPr>
            <a:spLocks noChangeShapeType="1"/>
          </p:cNvSpPr>
          <p:nvPr/>
        </p:nvSpPr>
        <p:spPr bwMode="auto">
          <a:xfrm flipH="1">
            <a:off x="2252663" y="2776538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2" name="Line 22"/>
          <p:cNvSpPr>
            <a:spLocks noChangeShapeType="1"/>
          </p:cNvSpPr>
          <p:nvPr/>
        </p:nvSpPr>
        <p:spPr bwMode="auto">
          <a:xfrm flipH="1">
            <a:off x="2252663" y="2125663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3" name="Line 23"/>
          <p:cNvSpPr>
            <a:spLocks noChangeShapeType="1"/>
          </p:cNvSpPr>
          <p:nvPr/>
        </p:nvSpPr>
        <p:spPr bwMode="auto">
          <a:xfrm flipH="1">
            <a:off x="2252663" y="1474788"/>
            <a:ext cx="93662" cy="1587"/>
          </a:xfrm>
          <a:prstGeom prst="line">
            <a:avLst/>
          </a:prstGeom>
          <a:noFill/>
          <a:ln w="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74" name="Rectangle 24"/>
          <p:cNvSpPr>
            <a:spLocks noChangeArrowheads="1"/>
          </p:cNvSpPr>
          <p:nvPr/>
        </p:nvSpPr>
        <p:spPr bwMode="auto">
          <a:xfrm rot="-5400000">
            <a:off x="1996282" y="5241131"/>
            <a:ext cx="1587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0</a:t>
            </a:r>
            <a:endParaRPr lang="en-US"/>
          </a:p>
        </p:txBody>
      </p:sp>
      <p:sp>
        <p:nvSpPr>
          <p:cNvPr id="177175" name="Rectangle 25"/>
          <p:cNvSpPr>
            <a:spLocks noChangeArrowheads="1"/>
          </p:cNvSpPr>
          <p:nvPr/>
        </p:nvSpPr>
        <p:spPr bwMode="auto">
          <a:xfrm rot="-5400000">
            <a:off x="1996282" y="4590256"/>
            <a:ext cx="158750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5</a:t>
            </a:r>
            <a:endParaRPr lang="en-US"/>
          </a:p>
        </p:txBody>
      </p:sp>
      <p:sp>
        <p:nvSpPr>
          <p:cNvPr id="177176" name="Rectangle 26"/>
          <p:cNvSpPr>
            <a:spLocks noChangeArrowheads="1"/>
          </p:cNvSpPr>
          <p:nvPr/>
        </p:nvSpPr>
        <p:spPr bwMode="auto">
          <a:xfrm rot="-5400000">
            <a:off x="1956594" y="3936207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10</a:t>
            </a:r>
            <a:endParaRPr lang="en-US"/>
          </a:p>
        </p:txBody>
      </p:sp>
      <p:sp>
        <p:nvSpPr>
          <p:cNvPr id="177177" name="Rectangle 27"/>
          <p:cNvSpPr>
            <a:spLocks noChangeArrowheads="1"/>
          </p:cNvSpPr>
          <p:nvPr/>
        </p:nvSpPr>
        <p:spPr bwMode="auto">
          <a:xfrm rot="-5400000">
            <a:off x="1956594" y="3301207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15</a:t>
            </a:r>
            <a:endParaRPr lang="en-US"/>
          </a:p>
        </p:txBody>
      </p:sp>
      <p:sp>
        <p:nvSpPr>
          <p:cNvPr id="177178" name="Rectangle 28"/>
          <p:cNvSpPr>
            <a:spLocks noChangeArrowheads="1"/>
          </p:cNvSpPr>
          <p:nvPr/>
        </p:nvSpPr>
        <p:spPr bwMode="auto">
          <a:xfrm rot="-5400000">
            <a:off x="1956594" y="2650332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20</a:t>
            </a:r>
            <a:endParaRPr lang="en-US"/>
          </a:p>
        </p:txBody>
      </p:sp>
      <p:sp>
        <p:nvSpPr>
          <p:cNvPr id="177179" name="Rectangle 29"/>
          <p:cNvSpPr>
            <a:spLocks noChangeArrowheads="1"/>
          </p:cNvSpPr>
          <p:nvPr/>
        </p:nvSpPr>
        <p:spPr bwMode="auto">
          <a:xfrm rot="-5400000">
            <a:off x="1956594" y="1996282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25</a:t>
            </a:r>
            <a:endParaRPr lang="en-US"/>
          </a:p>
        </p:txBody>
      </p:sp>
      <p:sp>
        <p:nvSpPr>
          <p:cNvPr id="177180" name="Rectangle 30"/>
          <p:cNvSpPr>
            <a:spLocks noChangeArrowheads="1"/>
          </p:cNvSpPr>
          <p:nvPr/>
        </p:nvSpPr>
        <p:spPr bwMode="auto">
          <a:xfrm rot="-5400000">
            <a:off x="1956594" y="1348582"/>
            <a:ext cx="238125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30</a:t>
            </a:r>
            <a:endParaRPr lang="en-US"/>
          </a:p>
        </p:txBody>
      </p:sp>
      <p:sp>
        <p:nvSpPr>
          <p:cNvPr id="177181" name="Line 36"/>
          <p:cNvSpPr>
            <a:spLocks noChangeShapeType="1"/>
          </p:cNvSpPr>
          <p:nvPr/>
        </p:nvSpPr>
        <p:spPr bwMode="auto">
          <a:xfrm flipV="1">
            <a:off x="6442075" y="2259013"/>
            <a:ext cx="1588" cy="3106737"/>
          </a:xfrm>
          <a:prstGeom prst="line">
            <a:avLst/>
          </a:prstGeom>
          <a:noFill/>
          <a:ln w="8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82" name="Line 37"/>
          <p:cNvSpPr>
            <a:spLocks noChangeShapeType="1"/>
          </p:cNvSpPr>
          <p:nvPr/>
        </p:nvSpPr>
        <p:spPr bwMode="auto">
          <a:xfrm>
            <a:off x="2346325" y="2259013"/>
            <a:ext cx="4095750" cy="1587"/>
          </a:xfrm>
          <a:prstGeom prst="line">
            <a:avLst/>
          </a:prstGeom>
          <a:noFill/>
          <a:ln w="8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83" name="Rectangle 38"/>
          <p:cNvSpPr>
            <a:spLocks noChangeArrowheads="1"/>
          </p:cNvSpPr>
          <p:nvPr/>
        </p:nvSpPr>
        <p:spPr bwMode="auto">
          <a:xfrm>
            <a:off x="2263775" y="5962650"/>
            <a:ext cx="23542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Mean LDL cholesterol difference</a:t>
            </a:r>
            <a:endParaRPr lang="en-US" sz="1400">
              <a:latin typeface="Calibri" pitchFamily="34" charset="0"/>
            </a:endParaRPr>
          </a:p>
        </p:txBody>
      </p:sp>
      <p:sp>
        <p:nvSpPr>
          <p:cNvPr id="177184" name="Rectangle 39"/>
          <p:cNvSpPr>
            <a:spLocks noChangeArrowheads="1"/>
          </p:cNvSpPr>
          <p:nvPr/>
        </p:nvSpPr>
        <p:spPr bwMode="auto">
          <a:xfrm>
            <a:off x="2182813" y="6149975"/>
            <a:ext cx="25876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between treatment groups (mg/dL)</a:t>
            </a:r>
            <a:endParaRPr lang="en-US" sz="1400">
              <a:latin typeface="Calibri" pitchFamily="34" charset="0"/>
            </a:endParaRPr>
          </a:p>
        </p:txBody>
      </p:sp>
      <p:sp>
        <p:nvSpPr>
          <p:cNvPr id="177185" name="Rectangle 40"/>
          <p:cNvSpPr>
            <a:spLocks noChangeArrowheads="1"/>
          </p:cNvSpPr>
          <p:nvPr/>
        </p:nvSpPr>
        <p:spPr bwMode="auto">
          <a:xfrm rot="-5400000">
            <a:off x="146051" y="3290887"/>
            <a:ext cx="33258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Proportional</a:t>
            </a:r>
            <a:r>
              <a:rPr lang="en-US" sz="1300">
                <a:solidFill>
                  <a:srgbClr val="000000"/>
                </a:solidFill>
                <a:latin typeface="Nimbus Sans L"/>
              </a:rPr>
              <a:t> reduction in event rate (95% CI)</a:t>
            </a:r>
            <a:endParaRPr lang="en-US"/>
          </a:p>
        </p:txBody>
      </p:sp>
      <p:grpSp>
        <p:nvGrpSpPr>
          <p:cNvPr id="2" name="Group 127"/>
          <p:cNvGrpSpPr>
            <a:grpSpLocks/>
          </p:cNvGrpSpPr>
          <p:nvPr/>
        </p:nvGrpSpPr>
        <p:grpSpPr bwMode="auto">
          <a:xfrm>
            <a:off x="5738813" y="2032000"/>
            <a:ext cx="1855787" cy="2509838"/>
            <a:chOff x="5738813" y="2362200"/>
            <a:chExt cx="1855788" cy="2509838"/>
          </a:xfrm>
        </p:grpSpPr>
        <p:sp>
          <p:nvSpPr>
            <p:cNvPr id="177208" name="Line 41"/>
            <p:cNvSpPr>
              <a:spLocks noChangeShapeType="1"/>
            </p:cNvSpPr>
            <p:nvPr/>
          </p:nvSpPr>
          <p:spPr bwMode="auto">
            <a:xfrm flipV="1">
              <a:off x="5832475" y="2362200"/>
              <a:ext cx="1588" cy="2509838"/>
            </a:xfrm>
            <a:prstGeom prst="line">
              <a:avLst/>
            </a:prstGeom>
            <a:noFill/>
            <a:ln w="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209" name="Rectangle 42"/>
            <p:cNvSpPr>
              <a:spLocks noChangeArrowheads="1"/>
            </p:cNvSpPr>
            <p:nvPr/>
          </p:nvSpPr>
          <p:spPr bwMode="auto">
            <a:xfrm>
              <a:off x="5738813" y="3451225"/>
              <a:ext cx="185738" cy="185738"/>
            </a:xfrm>
            <a:prstGeom prst="rect">
              <a:avLst/>
            </a:prstGeom>
            <a:solidFill>
              <a:srgbClr val="993366"/>
            </a:solidFill>
            <a:ln w="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210" name="Rectangle 43"/>
            <p:cNvSpPr>
              <a:spLocks noChangeArrowheads="1"/>
            </p:cNvSpPr>
            <p:nvPr/>
          </p:nvSpPr>
          <p:spPr bwMode="auto">
            <a:xfrm>
              <a:off x="5738813" y="3451225"/>
              <a:ext cx="185738" cy="185738"/>
            </a:xfrm>
            <a:prstGeom prst="rect">
              <a:avLst/>
            </a:prstGeom>
            <a:noFill/>
            <a:ln w="8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7211" name="Rectangle 44"/>
            <p:cNvSpPr>
              <a:spLocks noChangeArrowheads="1"/>
            </p:cNvSpPr>
            <p:nvPr/>
          </p:nvSpPr>
          <p:spPr bwMode="auto">
            <a:xfrm>
              <a:off x="6732588" y="3265488"/>
              <a:ext cx="609600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Nimbus Sans L"/>
                </a:rPr>
                <a:t>SHARP</a:t>
              </a:r>
              <a:endParaRPr lang="en-US"/>
            </a:p>
          </p:txBody>
        </p:sp>
        <p:sp>
          <p:nvSpPr>
            <p:cNvPr id="177212" name="Rectangle 45"/>
            <p:cNvSpPr>
              <a:spLocks noChangeArrowheads="1"/>
            </p:cNvSpPr>
            <p:nvPr/>
          </p:nvSpPr>
          <p:spPr bwMode="auto">
            <a:xfrm>
              <a:off x="6481763" y="3465513"/>
              <a:ext cx="1112838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Nimbus Sans L"/>
                </a:rPr>
                <a:t>(17% MAE risk</a:t>
              </a:r>
              <a:endParaRPr lang="en-US"/>
            </a:p>
          </p:txBody>
        </p:sp>
        <p:sp>
          <p:nvSpPr>
            <p:cNvPr id="177213" name="Rectangle 46"/>
            <p:cNvSpPr>
              <a:spLocks noChangeArrowheads="1"/>
            </p:cNvSpPr>
            <p:nvPr/>
          </p:nvSpPr>
          <p:spPr bwMode="auto">
            <a:xfrm>
              <a:off x="6653213" y="3651250"/>
              <a:ext cx="768350" cy="198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300">
                  <a:solidFill>
                    <a:srgbClr val="000000"/>
                  </a:solidFill>
                  <a:latin typeface="Nimbus Sans L"/>
                </a:rPr>
                <a:t>reduction)</a:t>
              </a:r>
              <a:endParaRPr lang="en-US"/>
            </a:p>
          </p:txBody>
        </p:sp>
      </p:grpSp>
      <p:grpSp>
        <p:nvGrpSpPr>
          <p:cNvPr id="3" name="Group 130"/>
          <p:cNvGrpSpPr>
            <a:grpSpLocks/>
          </p:cNvGrpSpPr>
          <p:nvPr/>
        </p:nvGrpSpPr>
        <p:grpSpPr bwMode="auto">
          <a:xfrm>
            <a:off x="4745038" y="1143000"/>
            <a:ext cx="2955925" cy="5232400"/>
            <a:chOff x="4745038" y="1473200"/>
            <a:chExt cx="2955925" cy="5232400"/>
          </a:xfrm>
        </p:grpSpPr>
        <p:grpSp>
          <p:nvGrpSpPr>
            <p:cNvPr id="177194" name="Group 129"/>
            <p:cNvGrpSpPr>
              <a:grpSpLocks/>
            </p:cNvGrpSpPr>
            <p:nvPr/>
          </p:nvGrpSpPr>
          <p:grpSpPr bwMode="auto">
            <a:xfrm>
              <a:off x="4745038" y="2482850"/>
              <a:ext cx="1365250" cy="4222750"/>
              <a:chOff x="4745038" y="2482850"/>
              <a:chExt cx="1365250" cy="4222750"/>
            </a:xfrm>
          </p:grpSpPr>
          <p:sp>
            <p:nvSpPr>
              <p:cNvPr id="177202" name="Line 47"/>
              <p:cNvSpPr>
                <a:spLocks noChangeShapeType="1"/>
              </p:cNvSpPr>
              <p:nvPr/>
            </p:nvSpPr>
            <p:spPr bwMode="auto">
              <a:xfrm flipV="1">
                <a:off x="4811713" y="2482850"/>
                <a:ext cx="1588" cy="4222750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203" name="Rectangle 48"/>
              <p:cNvSpPr>
                <a:spLocks noChangeArrowheads="1"/>
              </p:cNvSpPr>
              <p:nvPr/>
            </p:nvSpPr>
            <p:spPr bwMode="auto">
              <a:xfrm>
                <a:off x="4745038" y="4354513"/>
                <a:ext cx="119063" cy="106363"/>
              </a:xfrm>
              <a:prstGeom prst="rect">
                <a:avLst/>
              </a:prstGeom>
              <a:solidFill>
                <a:srgbClr val="FFFFFF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204" name="Rectangle 49"/>
              <p:cNvSpPr>
                <a:spLocks noChangeArrowheads="1"/>
              </p:cNvSpPr>
              <p:nvPr/>
            </p:nvSpPr>
            <p:spPr bwMode="auto">
              <a:xfrm>
                <a:off x="4745038" y="4354513"/>
                <a:ext cx="119063" cy="106363"/>
              </a:xfrm>
              <a:prstGeom prst="rect">
                <a:avLst/>
              </a:prstGeom>
              <a:solidFill>
                <a:srgbClr val="993366"/>
              </a:solidFill>
              <a:ln w="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205" name="Rectangle 50"/>
              <p:cNvSpPr>
                <a:spLocks noChangeArrowheads="1"/>
              </p:cNvSpPr>
              <p:nvPr/>
            </p:nvSpPr>
            <p:spPr bwMode="auto">
              <a:xfrm>
                <a:off x="5248275" y="4129088"/>
                <a:ext cx="609600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Dialysis</a:t>
                </a:r>
                <a:endParaRPr lang="en-US"/>
              </a:p>
            </p:txBody>
          </p:sp>
          <p:sp>
            <p:nvSpPr>
              <p:cNvPr id="177206" name="Rectangle 51"/>
              <p:cNvSpPr>
                <a:spLocks noChangeArrowheads="1"/>
              </p:cNvSpPr>
              <p:nvPr/>
            </p:nvSpPr>
            <p:spPr bwMode="auto">
              <a:xfrm>
                <a:off x="4997450" y="4314825"/>
                <a:ext cx="1112838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(10% MAE risk</a:t>
                </a:r>
                <a:endParaRPr lang="en-US"/>
              </a:p>
            </p:txBody>
          </p:sp>
          <p:sp>
            <p:nvSpPr>
              <p:cNvPr id="177207" name="Rectangle 52"/>
              <p:cNvSpPr>
                <a:spLocks noChangeArrowheads="1"/>
              </p:cNvSpPr>
              <p:nvPr/>
            </p:nvSpPr>
            <p:spPr bwMode="auto">
              <a:xfrm>
                <a:off x="5168900" y="4514850"/>
                <a:ext cx="768350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reduction)</a:t>
                </a:r>
                <a:endParaRPr lang="en-US"/>
              </a:p>
            </p:txBody>
          </p:sp>
        </p:grpSp>
        <p:grpSp>
          <p:nvGrpSpPr>
            <p:cNvPr id="177195" name="Group 128"/>
            <p:cNvGrpSpPr>
              <a:grpSpLocks/>
            </p:cNvGrpSpPr>
            <p:nvPr/>
          </p:nvGrpSpPr>
          <p:grpSpPr bwMode="auto">
            <a:xfrm>
              <a:off x="6216650" y="1473200"/>
              <a:ext cx="1484313" cy="3081338"/>
              <a:chOff x="6216650" y="1473200"/>
              <a:chExt cx="1484313" cy="3081338"/>
            </a:xfrm>
          </p:grpSpPr>
          <p:sp>
            <p:nvSpPr>
              <p:cNvPr id="177196" name="Line 53"/>
              <p:cNvSpPr>
                <a:spLocks noChangeShapeType="1"/>
              </p:cNvSpPr>
              <p:nvPr/>
            </p:nvSpPr>
            <p:spPr bwMode="auto">
              <a:xfrm flipV="1">
                <a:off x="6283325" y="1473200"/>
                <a:ext cx="1588" cy="3081338"/>
              </a:xfrm>
              <a:prstGeom prst="line">
                <a:avLst/>
              </a:prstGeom>
              <a:noFill/>
              <a:ln w="8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197" name="Rectangle 54"/>
              <p:cNvSpPr>
                <a:spLocks noChangeArrowheads="1"/>
              </p:cNvSpPr>
              <p:nvPr/>
            </p:nvSpPr>
            <p:spPr bwMode="auto">
              <a:xfrm>
                <a:off x="6216650" y="2827338"/>
                <a:ext cx="131763" cy="146050"/>
              </a:xfrm>
              <a:prstGeom prst="rect">
                <a:avLst/>
              </a:prstGeom>
              <a:solidFill>
                <a:srgbClr val="993366"/>
              </a:solidFill>
              <a:ln w="0">
                <a:solidFill>
                  <a:srgbClr val="FFFFFF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198" name="Rectangle 55"/>
              <p:cNvSpPr>
                <a:spLocks noChangeArrowheads="1"/>
              </p:cNvSpPr>
              <p:nvPr/>
            </p:nvSpPr>
            <p:spPr bwMode="auto">
              <a:xfrm>
                <a:off x="6216650" y="2827338"/>
                <a:ext cx="131763" cy="146050"/>
              </a:xfrm>
              <a:prstGeom prst="rect">
                <a:avLst/>
              </a:prstGeom>
              <a:noFill/>
              <a:ln w="8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77199" name="Rectangle 56"/>
              <p:cNvSpPr>
                <a:spLocks noChangeArrowheads="1"/>
              </p:cNvSpPr>
              <p:nvPr/>
            </p:nvSpPr>
            <p:spPr bwMode="auto">
              <a:xfrm>
                <a:off x="6600825" y="2614613"/>
                <a:ext cx="1100138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Not on dialysis</a:t>
                </a:r>
                <a:endParaRPr lang="en-US"/>
              </a:p>
            </p:txBody>
          </p:sp>
          <p:sp>
            <p:nvSpPr>
              <p:cNvPr id="177200" name="Rectangle 57"/>
              <p:cNvSpPr>
                <a:spLocks noChangeArrowheads="1"/>
              </p:cNvSpPr>
              <p:nvPr/>
            </p:nvSpPr>
            <p:spPr bwMode="auto">
              <a:xfrm>
                <a:off x="6588125" y="2814638"/>
                <a:ext cx="1112838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(22% MAE risk</a:t>
                </a:r>
                <a:endParaRPr lang="en-US"/>
              </a:p>
            </p:txBody>
          </p:sp>
          <p:sp>
            <p:nvSpPr>
              <p:cNvPr id="177201" name="Rectangle 58"/>
              <p:cNvSpPr>
                <a:spLocks noChangeArrowheads="1"/>
              </p:cNvSpPr>
              <p:nvPr/>
            </p:nvSpPr>
            <p:spPr bwMode="auto">
              <a:xfrm>
                <a:off x="6759575" y="3000375"/>
                <a:ext cx="768350" cy="1984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1300">
                    <a:solidFill>
                      <a:srgbClr val="000000"/>
                    </a:solidFill>
                    <a:latin typeface="Nimbus Sans L"/>
                  </a:rPr>
                  <a:t>reduction)</a:t>
                </a:r>
                <a:endParaRPr lang="en-US"/>
              </a:p>
            </p:txBody>
          </p:sp>
        </p:grpSp>
      </p:grpSp>
      <p:sp>
        <p:nvSpPr>
          <p:cNvPr id="177188" name="Freeform 59"/>
          <p:cNvSpPr>
            <a:spLocks/>
          </p:cNvSpPr>
          <p:nvPr/>
        </p:nvSpPr>
        <p:spPr bwMode="auto">
          <a:xfrm>
            <a:off x="4148138" y="3001963"/>
            <a:ext cx="331787" cy="955675"/>
          </a:xfrm>
          <a:custGeom>
            <a:avLst/>
            <a:gdLst>
              <a:gd name="T0" fmla="*/ 0 w 25"/>
              <a:gd name="T1" fmla="*/ 2147483647 h 72"/>
              <a:gd name="T2" fmla="*/ 2147483647 w 25"/>
              <a:gd name="T3" fmla="*/ 2147483647 h 72"/>
              <a:gd name="T4" fmla="*/ 2147483647 w 25"/>
              <a:gd name="T5" fmla="*/ 2147483647 h 72"/>
              <a:gd name="T6" fmla="*/ 2147483647 w 25"/>
              <a:gd name="T7" fmla="*/ 0 h 72"/>
              <a:gd name="T8" fmla="*/ 0 w 25"/>
              <a:gd name="T9" fmla="*/ 2147483647 h 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"/>
              <a:gd name="T16" fmla="*/ 0 h 72"/>
              <a:gd name="T17" fmla="*/ 25 w 25"/>
              <a:gd name="T18" fmla="*/ 72 h 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" h="72">
                <a:moveTo>
                  <a:pt x="0" y="35"/>
                </a:moveTo>
                <a:lnTo>
                  <a:pt x="13" y="72"/>
                </a:lnTo>
                <a:lnTo>
                  <a:pt x="25" y="35"/>
                </a:lnTo>
                <a:lnTo>
                  <a:pt x="13" y="0"/>
                </a:lnTo>
                <a:lnTo>
                  <a:pt x="0" y="35"/>
                </a:lnTo>
              </a:path>
            </a:pathLst>
          </a:custGeom>
          <a:noFill/>
          <a:ln w="16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89" name="Rectangle 60"/>
          <p:cNvSpPr>
            <a:spLocks noChangeArrowheads="1"/>
          </p:cNvSpPr>
          <p:nvPr/>
        </p:nvSpPr>
        <p:spPr bwMode="auto">
          <a:xfrm>
            <a:off x="3870325" y="2563813"/>
            <a:ext cx="954088" cy="19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More vs less</a:t>
            </a:r>
            <a:endParaRPr lang="en-US"/>
          </a:p>
        </p:txBody>
      </p:sp>
      <p:sp>
        <p:nvSpPr>
          <p:cNvPr id="177190" name="Rectangle 61"/>
          <p:cNvSpPr>
            <a:spLocks noChangeArrowheads="1"/>
          </p:cNvSpPr>
          <p:nvPr/>
        </p:nvSpPr>
        <p:spPr bwMode="auto">
          <a:xfrm>
            <a:off x="4029075" y="2749550"/>
            <a:ext cx="635000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(5 trials)</a:t>
            </a:r>
            <a:endParaRPr lang="en-US"/>
          </a:p>
        </p:txBody>
      </p:sp>
      <p:sp>
        <p:nvSpPr>
          <p:cNvPr id="177191" name="Freeform 62"/>
          <p:cNvSpPr>
            <a:spLocks/>
          </p:cNvSpPr>
          <p:nvPr/>
        </p:nvSpPr>
        <p:spPr bwMode="auto">
          <a:xfrm>
            <a:off x="6083300" y="2217738"/>
            <a:ext cx="319088" cy="638175"/>
          </a:xfrm>
          <a:custGeom>
            <a:avLst/>
            <a:gdLst>
              <a:gd name="T0" fmla="*/ 0 w 24"/>
              <a:gd name="T1" fmla="*/ 2147483647 h 48"/>
              <a:gd name="T2" fmla="*/ 2147483647 w 24"/>
              <a:gd name="T3" fmla="*/ 2147483647 h 48"/>
              <a:gd name="T4" fmla="*/ 2147483647 w 24"/>
              <a:gd name="T5" fmla="*/ 2147483647 h 48"/>
              <a:gd name="T6" fmla="*/ 2147483647 w 24"/>
              <a:gd name="T7" fmla="*/ 0 h 48"/>
              <a:gd name="T8" fmla="*/ 0 w 24"/>
              <a:gd name="T9" fmla="*/ 2147483647 h 4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48"/>
              <a:gd name="T17" fmla="*/ 24 w 24"/>
              <a:gd name="T18" fmla="*/ 48 h 4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48">
                <a:moveTo>
                  <a:pt x="0" y="24"/>
                </a:moveTo>
                <a:lnTo>
                  <a:pt x="12" y="48"/>
                </a:lnTo>
                <a:lnTo>
                  <a:pt x="24" y="24"/>
                </a:lnTo>
                <a:lnTo>
                  <a:pt x="12" y="0"/>
                </a:lnTo>
                <a:lnTo>
                  <a:pt x="0" y="24"/>
                </a:lnTo>
              </a:path>
            </a:pathLst>
          </a:custGeom>
          <a:noFill/>
          <a:ln w="16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7192" name="Rectangle 63"/>
          <p:cNvSpPr>
            <a:spLocks noChangeArrowheads="1"/>
          </p:cNvSpPr>
          <p:nvPr/>
        </p:nvSpPr>
        <p:spPr bwMode="auto">
          <a:xfrm>
            <a:off x="4822825" y="2346325"/>
            <a:ext cx="1192213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Statin vs control</a:t>
            </a:r>
            <a:endParaRPr lang="en-US"/>
          </a:p>
        </p:txBody>
      </p:sp>
      <p:sp>
        <p:nvSpPr>
          <p:cNvPr id="177193" name="Rectangle 64"/>
          <p:cNvSpPr>
            <a:spLocks noChangeArrowheads="1"/>
          </p:cNvSpPr>
          <p:nvPr/>
        </p:nvSpPr>
        <p:spPr bwMode="auto">
          <a:xfrm>
            <a:off x="5062538" y="2533650"/>
            <a:ext cx="728662" cy="198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300">
                <a:solidFill>
                  <a:srgbClr val="000000"/>
                </a:solidFill>
                <a:latin typeface="Nimbus Sans L"/>
              </a:rPr>
              <a:t>(21 trials)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Line 7"/>
          <p:cNvSpPr>
            <a:spLocks noChangeShapeType="1"/>
          </p:cNvSpPr>
          <p:nvPr/>
        </p:nvSpPr>
        <p:spPr bwMode="auto">
          <a:xfrm>
            <a:off x="1377950" y="1273175"/>
            <a:ext cx="1588" cy="44402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79" name="Line 8"/>
          <p:cNvSpPr>
            <a:spLocks noChangeShapeType="1"/>
          </p:cNvSpPr>
          <p:nvPr/>
        </p:nvSpPr>
        <p:spPr bwMode="auto">
          <a:xfrm>
            <a:off x="1377950" y="5713413"/>
            <a:ext cx="62103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0" name="Line 9"/>
          <p:cNvSpPr>
            <a:spLocks noChangeShapeType="1"/>
          </p:cNvSpPr>
          <p:nvPr/>
        </p:nvSpPr>
        <p:spPr bwMode="auto">
          <a:xfrm>
            <a:off x="137795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1" name="Line 10"/>
          <p:cNvSpPr>
            <a:spLocks noChangeShapeType="1"/>
          </p:cNvSpPr>
          <p:nvPr/>
        </p:nvSpPr>
        <p:spPr bwMode="auto">
          <a:xfrm>
            <a:off x="261778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2" name="Line 11"/>
          <p:cNvSpPr>
            <a:spLocks noChangeShapeType="1"/>
          </p:cNvSpPr>
          <p:nvPr/>
        </p:nvSpPr>
        <p:spPr bwMode="auto">
          <a:xfrm>
            <a:off x="3857625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3" name="Line 12"/>
          <p:cNvSpPr>
            <a:spLocks noChangeShapeType="1"/>
          </p:cNvSpPr>
          <p:nvPr/>
        </p:nvSpPr>
        <p:spPr bwMode="auto">
          <a:xfrm>
            <a:off x="5097463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4" name="Line 13"/>
          <p:cNvSpPr>
            <a:spLocks noChangeShapeType="1"/>
          </p:cNvSpPr>
          <p:nvPr/>
        </p:nvSpPr>
        <p:spPr bwMode="auto">
          <a:xfrm>
            <a:off x="633730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5" name="Line 14"/>
          <p:cNvSpPr>
            <a:spLocks noChangeShapeType="1"/>
          </p:cNvSpPr>
          <p:nvPr/>
        </p:nvSpPr>
        <p:spPr bwMode="auto">
          <a:xfrm>
            <a:off x="757713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86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78187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78188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78189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78190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78191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78192" name="Rectangle 21"/>
          <p:cNvSpPr>
            <a:spLocks noChangeArrowheads="1"/>
          </p:cNvSpPr>
          <p:nvPr/>
        </p:nvSpPr>
        <p:spPr bwMode="auto">
          <a:xfrm>
            <a:off x="3644900" y="6207125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78193" name="Line 22"/>
          <p:cNvSpPr>
            <a:spLocks noChangeShapeType="1"/>
          </p:cNvSpPr>
          <p:nvPr/>
        </p:nvSpPr>
        <p:spPr bwMode="auto">
          <a:xfrm flipH="1">
            <a:off x="1282700" y="5713413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4" name="Line 23"/>
          <p:cNvSpPr>
            <a:spLocks noChangeShapeType="1"/>
          </p:cNvSpPr>
          <p:nvPr/>
        </p:nvSpPr>
        <p:spPr bwMode="auto">
          <a:xfrm flipH="1">
            <a:off x="1282700" y="4827588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5" name="Line 24"/>
          <p:cNvSpPr>
            <a:spLocks noChangeShapeType="1"/>
          </p:cNvSpPr>
          <p:nvPr/>
        </p:nvSpPr>
        <p:spPr bwMode="auto">
          <a:xfrm flipH="1">
            <a:off x="1282700" y="393065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6" name="Line 25"/>
          <p:cNvSpPr>
            <a:spLocks noChangeShapeType="1"/>
          </p:cNvSpPr>
          <p:nvPr/>
        </p:nvSpPr>
        <p:spPr bwMode="auto">
          <a:xfrm flipH="1">
            <a:off x="1282700" y="304482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7" name="Line 26"/>
          <p:cNvSpPr>
            <a:spLocks noChangeShapeType="1"/>
          </p:cNvSpPr>
          <p:nvPr/>
        </p:nvSpPr>
        <p:spPr bwMode="auto">
          <a:xfrm flipH="1">
            <a:off x="1282700" y="215900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8" name="Line 27"/>
          <p:cNvSpPr>
            <a:spLocks noChangeShapeType="1"/>
          </p:cNvSpPr>
          <p:nvPr/>
        </p:nvSpPr>
        <p:spPr bwMode="auto">
          <a:xfrm flipH="1">
            <a:off x="1282700" y="127317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199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78200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78201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78202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78203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78204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78205" name="Rectangle 34"/>
          <p:cNvSpPr>
            <a:spLocks noChangeArrowheads="1"/>
          </p:cNvSpPr>
          <p:nvPr/>
        </p:nvSpPr>
        <p:spPr bwMode="auto">
          <a:xfrm rot="-5400000">
            <a:off x="-981075" y="3287713"/>
            <a:ext cx="320198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78206" name="Freeform 35"/>
          <p:cNvSpPr>
            <a:spLocks/>
          </p:cNvSpPr>
          <p:nvPr/>
        </p:nvSpPr>
        <p:spPr bwMode="auto">
          <a:xfrm>
            <a:off x="1377950" y="2886075"/>
            <a:ext cx="6210300" cy="2827338"/>
          </a:xfrm>
          <a:custGeom>
            <a:avLst/>
            <a:gdLst>
              <a:gd name="T0" fmla="*/ 2147483647 w 3912"/>
              <a:gd name="T1" fmla="*/ 2147483647 h 1781"/>
              <a:gd name="T2" fmla="*/ 2147483647 w 3912"/>
              <a:gd name="T3" fmla="*/ 2147483647 h 1781"/>
              <a:gd name="T4" fmla="*/ 2147483647 w 3912"/>
              <a:gd name="T5" fmla="*/ 2147483647 h 1781"/>
              <a:gd name="T6" fmla="*/ 2147483647 w 3912"/>
              <a:gd name="T7" fmla="*/ 2147483647 h 1781"/>
              <a:gd name="T8" fmla="*/ 2147483647 w 3912"/>
              <a:gd name="T9" fmla="*/ 2147483647 h 1781"/>
              <a:gd name="T10" fmla="*/ 2147483647 w 3912"/>
              <a:gd name="T11" fmla="*/ 2147483647 h 1781"/>
              <a:gd name="T12" fmla="*/ 2147483647 w 3912"/>
              <a:gd name="T13" fmla="*/ 2147483647 h 1781"/>
              <a:gd name="T14" fmla="*/ 2147483647 w 3912"/>
              <a:gd name="T15" fmla="*/ 2147483647 h 1781"/>
              <a:gd name="T16" fmla="*/ 2147483647 w 3912"/>
              <a:gd name="T17" fmla="*/ 2147483647 h 1781"/>
              <a:gd name="T18" fmla="*/ 2147483647 w 3912"/>
              <a:gd name="T19" fmla="*/ 2147483647 h 1781"/>
              <a:gd name="T20" fmla="*/ 2147483647 w 3912"/>
              <a:gd name="T21" fmla="*/ 2147483647 h 1781"/>
              <a:gd name="T22" fmla="*/ 2147483647 w 3912"/>
              <a:gd name="T23" fmla="*/ 2147483647 h 1781"/>
              <a:gd name="T24" fmla="*/ 2147483647 w 3912"/>
              <a:gd name="T25" fmla="*/ 2147483647 h 1781"/>
              <a:gd name="T26" fmla="*/ 2147483647 w 3912"/>
              <a:gd name="T27" fmla="*/ 2147483647 h 1781"/>
              <a:gd name="T28" fmla="*/ 2147483647 w 3912"/>
              <a:gd name="T29" fmla="*/ 2147483647 h 1781"/>
              <a:gd name="T30" fmla="*/ 2147483647 w 3912"/>
              <a:gd name="T31" fmla="*/ 2147483647 h 1781"/>
              <a:gd name="T32" fmla="*/ 2147483647 w 3912"/>
              <a:gd name="T33" fmla="*/ 2147483647 h 1781"/>
              <a:gd name="T34" fmla="*/ 2147483647 w 3912"/>
              <a:gd name="T35" fmla="*/ 2147483647 h 1781"/>
              <a:gd name="T36" fmla="*/ 2147483647 w 3912"/>
              <a:gd name="T37" fmla="*/ 2147483647 h 1781"/>
              <a:gd name="T38" fmla="*/ 2147483647 w 3912"/>
              <a:gd name="T39" fmla="*/ 2147483647 h 1781"/>
              <a:gd name="T40" fmla="*/ 2147483647 w 3912"/>
              <a:gd name="T41" fmla="*/ 2147483647 h 1781"/>
              <a:gd name="T42" fmla="*/ 2147483647 w 3912"/>
              <a:gd name="T43" fmla="*/ 2147483647 h 1781"/>
              <a:gd name="T44" fmla="*/ 2147483647 w 3912"/>
              <a:gd name="T45" fmla="*/ 2147483647 h 1781"/>
              <a:gd name="T46" fmla="*/ 2147483647 w 3912"/>
              <a:gd name="T47" fmla="*/ 2147483647 h 1781"/>
              <a:gd name="T48" fmla="*/ 2147483647 w 3912"/>
              <a:gd name="T49" fmla="*/ 2147483647 h 1781"/>
              <a:gd name="T50" fmla="*/ 2147483647 w 3912"/>
              <a:gd name="T51" fmla="*/ 2147483647 h 1781"/>
              <a:gd name="T52" fmla="*/ 2147483647 w 3912"/>
              <a:gd name="T53" fmla="*/ 2147483647 h 1781"/>
              <a:gd name="T54" fmla="*/ 2147483647 w 3912"/>
              <a:gd name="T55" fmla="*/ 2147483647 h 1781"/>
              <a:gd name="T56" fmla="*/ 2147483647 w 3912"/>
              <a:gd name="T57" fmla="*/ 2147483647 h 1781"/>
              <a:gd name="T58" fmla="*/ 2147483647 w 3912"/>
              <a:gd name="T59" fmla="*/ 2147483647 h 1781"/>
              <a:gd name="T60" fmla="*/ 2147483647 w 3912"/>
              <a:gd name="T61" fmla="*/ 2147483647 h 1781"/>
              <a:gd name="T62" fmla="*/ 2147483647 w 3912"/>
              <a:gd name="T63" fmla="*/ 2147483647 h 1781"/>
              <a:gd name="T64" fmla="*/ 2147483647 w 3912"/>
              <a:gd name="T65" fmla="*/ 2147483647 h 1781"/>
              <a:gd name="T66" fmla="*/ 2147483647 w 3912"/>
              <a:gd name="T67" fmla="*/ 2147483647 h 1781"/>
              <a:gd name="T68" fmla="*/ 2147483647 w 3912"/>
              <a:gd name="T69" fmla="*/ 2147483647 h 1781"/>
              <a:gd name="T70" fmla="*/ 2147483647 w 3912"/>
              <a:gd name="T71" fmla="*/ 2147483647 h 1781"/>
              <a:gd name="T72" fmla="*/ 2147483647 w 3912"/>
              <a:gd name="T73" fmla="*/ 2147483647 h 1781"/>
              <a:gd name="T74" fmla="*/ 2147483647 w 3912"/>
              <a:gd name="T75" fmla="*/ 2147483647 h 1781"/>
              <a:gd name="T76" fmla="*/ 2147483647 w 3912"/>
              <a:gd name="T77" fmla="*/ 2147483647 h 1781"/>
              <a:gd name="T78" fmla="*/ 2147483647 w 3912"/>
              <a:gd name="T79" fmla="*/ 2147483647 h 1781"/>
              <a:gd name="T80" fmla="*/ 2147483647 w 3912"/>
              <a:gd name="T81" fmla="*/ 2147483647 h 1781"/>
              <a:gd name="T82" fmla="*/ 2147483647 w 3912"/>
              <a:gd name="T83" fmla="*/ 2147483647 h 1781"/>
              <a:gd name="T84" fmla="*/ 2147483647 w 3912"/>
              <a:gd name="T85" fmla="*/ 2147483647 h 1781"/>
              <a:gd name="T86" fmla="*/ 2147483647 w 3912"/>
              <a:gd name="T87" fmla="*/ 2147483647 h 1781"/>
              <a:gd name="T88" fmla="*/ 2147483647 w 3912"/>
              <a:gd name="T89" fmla="*/ 2147483647 h 1781"/>
              <a:gd name="T90" fmla="*/ 2147483647 w 3912"/>
              <a:gd name="T91" fmla="*/ 2147483647 h 1781"/>
              <a:gd name="T92" fmla="*/ 2147483647 w 3912"/>
              <a:gd name="T93" fmla="*/ 2147483647 h 1781"/>
              <a:gd name="T94" fmla="*/ 2147483647 w 3912"/>
              <a:gd name="T95" fmla="*/ 2147483647 h 1781"/>
              <a:gd name="T96" fmla="*/ 2147483647 w 3912"/>
              <a:gd name="T97" fmla="*/ 2147483647 h 1781"/>
              <a:gd name="T98" fmla="*/ 2147483647 w 3912"/>
              <a:gd name="T99" fmla="*/ 2147483647 h 1781"/>
              <a:gd name="T100" fmla="*/ 2147483647 w 3912"/>
              <a:gd name="T101" fmla="*/ 2147483647 h 1781"/>
              <a:gd name="T102" fmla="*/ 2147483647 w 3912"/>
              <a:gd name="T103" fmla="*/ 2147483647 h 1781"/>
              <a:gd name="T104" fmla="*/ 2147483647 w 3912"/>
              <a:gd name="T105" fmla="*/ 2147483647 h 1781"/>
              <a:gd name="T106" fmla="*/ 2147483647 w 3912"/>
              <a:gd name="T107" fmla="*/ 2147483647 h 1781"/>
              <a:gd name="T108" fmla="*/ 2147483647 w 3912"/>
              <a:gd name="T109" fmla="*/ 2147483647 h 1781"/>
              <a:gd name="T110" fmla="*/ 2147483647 w 3912"/>
              <a:gd name="T111" fmla="*/ 2147483647 h 1781"/>
              <a:gd name="T112" fmla="*/ 2147483647 w 3912"/>
              <a:gd name="T113" fmla="*/ 2147483647 h 1781"/>
              <a:gd name="T114" fmla="*/ 2147483647 w 3912"/>
              <a:gd name="T115" fmla="*/ 2147483647 h 1781"/>
              <a:gd name="T116" fmla="*/ 2147483647 w 3912"/>
              <a:gd name="T117" fmla="*/ 2147483647 h 1781"/>
              <a:gd name="T118" fmla="*/ 2147483647 w 3912"/>
              <a:gd name="T119" fmla="*/ 2147483647 h 178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1781"/>
              <a:gd name="T182" fmla="*/ 3912 w 3912"/>
              <a:gd name="T183" fmla="*/ 1781 h 178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1781">
                <a:moveTo>
                  <a:pt x="0" y="1781"/>
                </a:moveTo>
                <a:lnTo>
                  <a:pt x="0" y="1781"/>
                </a:lnTo>
                <a:lnTo>
                  <a:pt x="0" y="1774"/>
                </a:lnTo>
                <a:lnTo>
                  <a:pt x="7" y="1774"/>
                </a:lnTo>
                <a:lnTo>
                  <a:pt x="14" y="1774"/>
                </a:lnTo>
                <a:lnTo>
                  <a:pt x="14" y="1768"/>
                </a:lnTo>
                <a:lnTo>
                  <a:pt x="21" y="1768"/>
                </a:lnTo>
                <a:lnTo>
                  <a:pt x="21" y="1761"/>
                </a:lnTo>
                <a:lnTo>
                  <a:pt x="27" y="1761"/>
                </a:lnTo>
                <a:lnTo>
                  <a:pt x="27" y="1754"/>
                </a:lnTo>
                <a:lnTo>
                  <a:pt x="34" y="1754"/>
                </a:lnTo>
                <a:lnTo>
                  <a:pt x="41" y="1754"/>
                </a:lnTo>
                <a:lnTo>
                  <a:pt x="48" y="1754"/>
                </a:lnTo>
                <a:lnTo>
                  <a:pt x="48" y="1748"/>
                </a:lnTo>
                <a:lnTo>
                  <a:pt x="54" y="1748"/>
                </a:lnTo>
                <a:lnTo>
                  <a:pt x="68" y="1748"/>
                </a:lnTo>
                <a:lnTo>
                  <a:pt x="68" y="1741"/>
                </a:lnTo>
                <a:lnTo>
                  <a:pt x="68" y="1734"/>
                </a:lnTo>
                <a:lnTo>
                  <a:pt x="75" y="1734"/>
                </a:lnTo>
                <a:lnTo>
                  <a:pt x="75" y="1728"/>
                </a:lnTo>
                <a:lnTo>
                  <a:pt x="81" y="1728"/>
                </a:lnTo>
                <a:lnTo>
                  <a:pt x="88" y="1728"/>
                </a:lnTo>
                <a:lnTo>
                  <a:pt x="88" y="1721"/>
                </a:lnTo>
                <a:lnTo>
                  <a:pt x="95" y="1721"/>
                </a:lnTo>
                <a:lnTo>
                  <a:pt x="95" y="1714"/>
                </a:lnTo>
                <a:lnTo>
                  <a:pt x="101" y="1714"/>
                </a:lnTo>
                <a:lnTo>
                  <a:pt x="101" y="1708"/>
                </a:lnTo>
                <a:lnTo>
                  <a:pt x="108" y="1708"/>
                </a:lnTo>
                <a:lnTo>
                  <a:pt x="108" y="1701"/>
                </a:lnTo>
                <a:lnTo>
                  <a:pt x="115" y="1701"/>
                </a:lnTo>
                <a:lnTo>
                  <a:pt x="135" y="1701"/>
                </a:lnTo>
                <a:lnTo>
                  <a:pt x="135" y="1695"/>
                </a:lnTo>
                <a:lnTo>
                  <a:pt x="135" y="1688"/>
                </a:lnTo>
                <a:lnTo>
                  <a:pt x="142" y="1688"/>
                </a:lnTo>
                <a:lnTo>
                  <a:pt x="149" y="1688"/>
                </a:lnTo>
                <a:lnTo>
                  <a:pt x="149" y="1681"/>
                </a:lnTo>
                <a:lnTo>
                  <a:pt x="155" y="1681"/>
                </a:lnTo>
                <a:lnTo>
                  <a:pt x="155" y="1675"/>
                </a:lnTo>
                <a:lnTo>
                  <a:pt x="162" y="1675"/>
                </a:lnTo>
                <a:lnTo>
                  <a:pt x="162" y="1668"/>
                </a:lnTo>
                <a:lnTo>
                  <a:pt x="169" y="1668"/>
                </a:lnTo>
                <a:lnTo>
                  <a:pt x="169" y="1661"/>
                </a:lnTo>
                <a:lnTo>
                  <a:pt x="176" y="1661"/>
                </a:lnTo>
                <a:lnTo>
                  <a:pt x="182" y="1661"/>
                </a:lnTo>
                <a:lnTo>
                  <a:pt x="182" y="1655"/>
                </a:lnTo>
                <a:lnTo>
                  <a:pt x="189" y="1655"/>
                </a:lnTo>
                <a:lnTo>
                  <a:pt x="189" y="1648"/>
                </a:lnTo>
                <a:lnTo>
                  <a:pt x="202" y="1648"/>
                </a:lnTo>
                <a:lnTo>
                  <a:pt x="202" y="1641"/>
                </a:lnTo>
                <a:lnTo>
                  <a:pt x="209" y="1641"/>
                </a:lnTo>
                <a:lnTo>
                  <a:pt x="216" y="1641"/>
                </a:lnTo>
                <a:lnTo>
                  <a:pt x="223" y="1641"/>
                </a:lnTo>
                <a:lnTo>
                  <a:pt x="223" y="1635"/>
                </a:lnTo>
                <a:lnTo>
                  <a:pt x="229" y="1635"/>
                </a:lnTo>
                <a:lnTo>
                  <a:pt x="229" y="1628"/>
                </a:lnTo>
                <a:lnTo>
                  <a:pt x="229" y="1621"/>
                </a:lnTo>
                <a:lnTo>
                  <a:pt x="236" y="1621"/>
                </a:lnTo>
                <a:lnTo>
                  <a:pt x="243" y="1621"/>
                </a:lnTo>
                <a:lnTo>
                  <a:pt x="250" y="1621"/>
                </a:lnTo>
                <a:lnTo>
                  <a:pt x="250" y="1615"/>
                </a:lnTo>
                <a:lnTo>
                  <a:pt x="250" y="1608"/>
                </a:lnTo>
                <a:lnTo>
                  <a:pt x="256" y="1608"/>
                </a:lnTo>
                <a:lnTo>
                  <a:pt x="256" y="1601"/>
                </a:lnTo>
                <a:lnTo>
                  <a:pt x="263" y="1601"/>
                </a:lnTo>
                <a:lnTo>
                  <a:pt x="263" y="1595"/>
                </a:lnTo>
                <a:lnTo>
                  <a:pt x="276" y="1595"/>
                </a:lnTo>
                <a:lnTo>
                  <a:pt x="283" y="1595"/>
                </a:lnTo>
                <a:lnTo>
                  <a:pt x="297" y="1595"/>
                </a:lnTo>
                <a:lnTo>
                  <a:pt x="297" y="1588"/>
                </a:lnTo>
                <a:lnTo>
                  <a:pt x="297" y="1582"/>
                </a:lnTo>
                <a:lnTo>
                  <a:pt x="303" y="1582"/>
                </a:lnTo>
                <a:lnTo>
                  <a:pt x="310" y="1582"/>
                </a:lnTo>
                <a:lnTo>
                  <a:pt x="310" y="1575"/>
                </a:lnTo>
                <a:lnTo>
                  <a:pt x="324" y="1575"/>
                </a:lnTo>
                <a:lnTo>
                  <a:pt x="330" y="1575"/>
                </a:lnTo>
                <a:lnTo>
                  <a:pt x="330" y="1568"/>
                </a:lnTo>
                <a:lnTo>
                  <a:pt x="337" y="1568"/>
                </a:lnTo>
                <a:lnTo>
                  <a:pt x="344" y="1568"/>
                </a:lnTo>
                <a:lnTo>
                  <a:pt x="351" y="1568"/>
                </a:lnTo>
                <a:lnTo>
                  <a:pt x="351" y="1562"/>
                </a:lnTo>
                <a:lnTo>
                  <a:pt x="357" y="1562"/>
                </a:lnTo>
                <a:lnTo>
                  <a:pt x="357" y="1555"/>
                </a:lnTo>
                <a:lnTo>
                  <a:pt x="371" y="1555"/>
                </a:lnTo>
                <a:lnTo>
                  <a:pt x="371" y="1548"/>
                </a:lnTo>
                <a:lnTo>
                  <a:pt x="377" y="1548"/>
                </a:lnTo>
                <a:lnTo>
                  <a:pt x="384" y="1548"/>
                </a:lnTo>
                <a:lnTo>
                  <a:pt x="391" y="1548"/>
                </a:lnTo>
                <a:lnTo>
                  <a:pt x="391" y="1542"/>
                </a:lnTo>
                <a:lnTo>
                  <a:pt x="398" y="1542"/>
                </a:lnTo>
                <a:lnTo>
                  <a:pt x="404" y="1542"/>
                </a:lnTo>
                <a:lnTo>
                  <a:pt x="404" y="1535"/>
                </a:lnTo>
                <a:lnTo>
                  <a:pt x="411" y="1535"/>
                </a:lnTo>
                <a:lnTo>
                  <a:pt x="418" y="1535"/>
                </a:lnTo>
                <a:lnTo>
                  <a:pt x="425" y="1535"/>
                </a:lnTo>
                <a:lnTo>
                  <a:pt x="425" y="1528"/>
                </a:lnTo>
                <a:lnTo>
                  <a:pt x="431" y="1528"/>
                </a:lnTo>
                <a:lnTo>
                  <a:pt x="431" y="1522"/>
                </a:lnTo>
                <a:lnTo>
                  <a:pt x="438" y="1522"/>
                </a:lnTo>
                <a:lnTo>
                  <a:pt x="438" y="1515"/>
                </a:lnTo>
                <a:lnTo>
                  <a:pt x="438" y="1508"/>
                </a:lnTo>
                <a:lnTo>
                  <a:pt x="452" y="1508"/>
                </a:lnTo>
                <a:lnTo>
                  <a:pt x="458" y="1508"/>
                </a:lnTo>
                <a:lnTo>
                  <a:pt x="458" y="1502"/>
                </a:lnTo>
                <a:lnTo>
                  <a:pt x="478" y="1502"/>
                </a:lnTo>
                <a:lnTo>
                  <a:pt x="478" y="1495"/>
                </a:lnTo>
                <a:lnTo>
                  <a:pt x="492" y="1495"/>
                </a:lnTo>
                <a:lnTo>
                  <a:pt x="492" y="1489"/>
                </a:lnTo>
                <a:lnTo>
                  <a:pt x="492" y="1482"/>
                </a:lnTo>
                <a:lnTo>
                  <a:pt x="499" y="1482"/>
                </a:lnTo>
                <a:lnTo>
                  <a:pt x="505" y="1482"/>
                </a:lnTo>
                <a:lnTo>
                  <a:pt x="505" y="1475"/>
                </a:lnTo>
                <a:lnTo>
                  <a:pt x="519" y="1475"/>
                </a:lnTo>
                <a:lnTo>
                  <a:pt x="532" y="1475"/>
                </a:lnTo>
                <a:lnTo>
                  <a:pt x="532" y="1469"/>
                </a:lnTo>
                <a:lnTo>
                  <a:pt x="546" y="1469"/>
                </a:lnTo>
                <a:lnTo>
                  <a:pt x="553" y="1469"/>
                </a:lnTo>
                <a:lnTo>
                  <a:pt x="553" y="1462"/>
                </a:lnTo>
                <a:lnTo>
                  <a:pt x="559" y="1462"/>
                </a:lnTo>
                <a:lnTo>
                  <a:pt x="566" y="1462"/>
                </a:lnTo>
                <a:lnTo>
                  <a:pt x="573" y="1462"/>
                </a:lnTo>
                <a:lnTo>
                  <a:pt x="573" y="1455"/>
                </a:lnTo>
                <a:lnTo>
                  <a:pt x="573" y="1449"/>
                </a:lnTo>
                <a:lnTo>
                  <a:pt x="579" y="1449"/>
                </a:lnTo>
                <a:lnTo>
                  <a:pt x="579" y="1442"/>
                </a:lnTo>
                <a:lnTo>
                  <a:pt x="593" y="1442"/>
                </a:lnTo>
                <a:lnTo>
                  <a:pt x="613" y="1442"/>
                </a:lnTo>
                <a:lnTo>
                  <a:pt x="613" y="1435"/>
                </a:lnTo>
                <a:lnTo>
                  <a:pt x="620" y="1435"/>
                </a:lnTo>
                <a:lnTo>
                  <a:pt x="627" y="1435"/>
                </a:lnTo>
                <a:lnTo>
                  <a:pt x="627" y="1429"/>
                </a:lnTo>
                <a:lnTo>
                  <a:pt x="633" y="1429"/>
                </a:lnTo>
                <a:lnTo>
                  <a:pt x="640" y="1429"/>
                </a:lnTo>
                <a:lnTo>
                  <a:pt x="640" y="1422"/>
                </a:lnTo>
                <a:lnTo>
                  <a:pt x="647" y="1422"/>
                </a:lnTo>
                <a:lnTo>
                  <a:pt x="653" y="1422"/>
                </a:lnTo>
                <a:lnTo>
                  <a:pt x="667" y="1422"/>
                </a:lnTo>
                <a:lnTo>
                  <a:pt x="667" y="1415"/>
                </a:lnTo>
                <a:lnTo>
                  <a:pt x="674" y="1415"/>
                </a:lnTo>
                <a:lnTo>
                  <a:pt x="694" y="1415"/>
                </a:lnTo>
                <a:lnTo>
                  <a:pt x="694" y="1409"/>
                </a:lnTo>
                <a:lnTo>
                  <a:pt x="701" y="1409"/>
                </a:lnTo>
                <a:lnTo>
                  <a:pt x="701" y="1402"/>
                </a:lnTo>
                <a:lnTo>
                  <a:pt x="714" y="1402"/>
                </a:lnTo>
                <a:lnTo>
                  <a:pt x="714" y="1396"/>
                </a:lnTo>
                <a:lnTo>
                  <a:pt x="721" y="1396"/>
                </a:lnTo>
                <a:lnTo>
                  <a:pt x="728" y="1396"/>
                </a:lnTo>
                <a:lnTo>
                  <a:pt x="728" y="1389"/>
                </a:lnTo>
                <a:lnTo>
                  <a:pt x="734" y="1389"/>
                </a:lnTo>
                <a:lnTo>
                  <a:pt x="734" y="1382"/>
                </a:lnTo>
                <a:lnTo>
                  <a:pt x="741" y="1382"/>
                </a:lnTo>
                <a:lnTo>
                  <a:pt x="741" y="1376"/>
                </a:lnTo>
                <a:lnTo>
                  <a:pt x="748" y="1376"/>
                </a:lnTo>
                <a:lnTo>
                  <a:pt x="748" y="1369"/>
                </a:lnTo>
                <a:lnTo>
                  <a:pt x="754" y="1369"/>
                </a:lnTo>
                <a:lnTo>
                  <a:pt x="754" y="1362"/>
                </a:lnTo>
                <a:lnTo>
                  <a:pt x="761" y="1362"/>
                </a:lnTo>
                <a:lnTo>
                  <a:pt x="761" y="1356"/>
                </a:lnTo>
                <a:lnTo>
                  <a:pt x="775" y="1356"/>
                </a:lnTo>
                <a:lnTo>
                  <a:pt x="788" y="1356"/>
                </a:lnTo>
                <a:lnTo>
                  <a:pt x="788" y="1349"/>
                </a:lnTo>
                <a:lnTo>
                  <a:pt x="795" y="1349"/>
                </a:lnTo>
                <a:lnTo>
                  <a:pt x="795" y="1342"/>
                </a:lnTo>
                <a:lnTo>
                  <a:pt x="802" y="1342"/>
                </a:lnTo>
                <a:lnTo>
                  <a:pt x="802" y="1336"/>
                </a:lnTo>
                <a:lnTo>
                  <a:pt x="808" y="1336"/>
                </a:lnTo>
                <a:lnTo>
                  <a:pt x="808" y="1329"/>
                </a:lnTo>
                <a:lnTo>
                  <a:pt x="808" y="1322"/>
                </a:lnTo>
                <a:lnTo>
                  <a:pt x="815" y="1322"/>
                </a:lnTo>
                <a:lnTo>
                  <a:pt x="815" y="1316"/>
                </a:lnTo>
                <a:lnTo>
                  <a:pt x="822" y="1316"/>
                </a:lnTo>
                <a:lnTo>
                  <a:pt x="822" y="1309"/>
                </a:lnTo>
                <a:lnTo>
                  <a:pt x="829" y="1309"/>
                </a:lnTo>
                <a:lnTo>
                  <a:pt x="835" y="1309"/>
                </a:lnTo>
                <a:lnTo>
                  <a:pt x="835" y="1303"/>
                </a:lnTo>
                <a:lnTo>
                  <a:pt x="842" y="1303"/>
                </a:lnTo>
                <a:lnTo>
                  <a:pt x="842" y="1296"/>
                </a:lnTo>
                <a:lnTo>
                  <a:pt x="849" y="1296"/>
                </a:lnTo>
                <a:lnTo>
                  <a:pt x="849" y="1289"/>
                </a:lnTo>
                <a:lnTo>
                  <a:pt x="855" y="1289"/>
                </a:lnTo>
                <a:lnTo>
                  <a:pt x="855" y="1283"/>
                </a:lnTo>
                <a:lnTo>
                  <a:pt x="862" y="1283"/>
                </a:lnTo>
                <a:lnTo>
                  <a:pt x="862" y="1276"/>
                </a:lnTo>
                <a:lnTo>
                  <a:pt x="869" y="1276"/>
                </a:lnTo>
                <a:lnTo>
                  <a:pt x="869" y="1269"/>
                </a:lnTo>
                <a:lnTo>
                  <a:pt x="876" y="1269"/>
                </a:lnTo>
                <a:lnTo>
                  <a:pt x="876" y="1263"/>
                </a:lnTo>
                <a:lnTo>
                  <a:pt x="882" y="1263"/>
                </a:lnTo>
                <a:lnTo>
                  <a:pt x="889" y="1263"/>
                </a:lnTo>
                <a:lnTo>
                  <a:pt x="889" y="1256"/>
                </a:lnTo>
                <a:lnTo>
                  <a:pt x="896" y="1256"/>
                </a:lnTo>
                <a:lnTo>
                  <a:pt x="896" y="1249"/>
                </a:lnTo>
                <a:lnTo>
                  <a:pt x="896" y="1243"/>
                </a:lnTo>
                <a:lnTo>
                  <a:pt x="909" y="1243"/>
                </a:lnTo>
                <a:lnTo>
                  <a:pt x="909" y="1236"/>
                </a:lnTo>
                <a:lnTo>
                  <a:pt x="943" y="1236"/>
                </a:lnTo>
                <a:lnTo>
                  <a:pt x="943" y="1229"/>
                </a:lnTo>
                <a:lnTo>
                  <a:pt x="950" y="1229"/>
                </a:lnTo>
                <a:lnTo>
                  <a:pt x="963" y="1229"/>
                </a:lnTo>
                <a:lnTo>
                  <a:pt x="963" y="1223"/>
                </a:lnTo>
                <a:lnTo>
                  <a:pt x="970" y="1223"/>
                </a:lnTo>
                <a:lnTo>
                  <a:pt x="983" y="1223"/>
                </a:lnTo>
                <a:lnTo>
                  <a:pt x="983" y="1216"/>
                </a:lnTo>
                <a:lnTo>
                  <a:pt x="997" y="1216"/>
                </a:lnTo>
                <a:lnTo>
                  <a:pt x="1004" y="1216"/>
                </a:lnTo>
                <a:lnTo>
                  <a:pt x="1017" y="1216"/>
                </a:lnTo>
                <a:lnTo>
                  <a:pt x="1017" y="1210"/>
                </a:lnTo>
                <a:lnTo>
                  <a:pt x="1024" y="1210"/>
                </a:lnTo>
                <a:lnTo>
                  <a:pt x="1024" y="1203"/>
                </a:lnTo>
                <a:lnTo>
                  <a:pt x="1031" y="1203"/>
                </a:lnTo>
                <a:lnTo>
                  <a:pt x="1037" y="1203"/>
                </a:lnTo>
                <a:lnTo>
                  <a:pt x="1037" y="1196"/>
                </a:lnTo>
                <a:lnTo>
                  <a:pt x="1051" y="1196"/>
                </a:lnTo>
                <a:lnTo>
                  <a:pt x="1057" y="1196"/>
                </a:lnTo>
                <a:lnTo>
                  <a:pt x="1057" y="1190"/>
                </a:lnTo>
                <a:lnTo>
                  <a:pt x="1078" y="1190"/>
                </a:lnTo>
                <a:lnTo>
                  <a:pt x="1084" y="1190"/>
                </a:lnTo>
                <a:lnTo>
                  <a:pt x="1084" y="1183"/>
                </a:lnTo>
                <a:lnTo>
                  <a:pt x="1091" y="1183"/>
                </a:lnTo>
                <a:lnTo>
                  <a:pt x="1091" y="1176"/>
                </a:lnTo>
                <a:lnTo>
                  <a:pt x="1118" y="1176"/>
                </a:lnTo>
                <a:lnTo>
                  <a:pt x="1118" y="1170"/>
                </a:lnTo>
                <a:lnTo>
                  <a:pt x="1125" y="1170"/>
                </a:lnTo>
                <a:lnTo>
                  <a:pt x="1138" y="1170"/>
                </a:lnTo>
                <a:lnTo>
                  <a:pt x="1152" y="1170"/>
                </a:lnTo>
                <a:lnTo>
                  <a:pt x="1152" y="1163"/>
                </a:lnTo>
                <a:lnTo>
                  <a:pt x="1165" y="1163"/>
                </a:lnTo>
                <a:lnTo>
                  <a:pt x="1172" y="1163"/>
                </a:lnTo>
                <a:lnTo>
                  <a:pt x="1172" y="1156"/>
                </a:lnTo>
                <a:lnTo>
                  <a:pt x="1179" y="1156"/>
                </a:lnTo>
                <a:lnTo>
                  <a:pt x="1185" y="1156"/>
                </a:lnTo>
                <a:lnTo>
                  <a:pt x="1185" y="1150"/>
                </a:lnTo>
                <a:lnTo>
                  <a:pt x="1199" y="1150"/>
                </a:lnTo>
                <a:lnTo>
                  <a:pt x="1206" y="1150"/>
                </a:lnTo>
                <a:lnTo>
                  <a:pt x="1206" y="1143"/>
                </a:lnTo>
                <a:lnTo>
                  <a:pt x="1212" y="1143"/>
                </a:lnTo>
                <a:lnTo>
                  <a:pt x="1219" y="1143"/>
                </a:lnTo>
                <a:lnTo>
                  <a:pt x="1219" y="1136"/>
                </a:lnTo>
                <a:lnTo>
                  <a:pt x="1226" y="1136"/>
                </a:lnTo>
                <a:lnTo>
                  <a:pt x="1226" y="1130"/>
                </a:lnTo>
                <a:lnTo>
                  <a:pt x="1232" y="1130"/>
                </a:lnTo>
                <a:lnTo>
                  <a:pt x="1239" y="1130"/>
                </a:lnTo>
                <a:lnTo>
                  <a:pt x="1239" y="1123"/>
                </a:lnTo>
                <a:lnTo>
                  <a:pt x="1246" y="1123"/>
                </a:lnTo>
                <a:lnTo>
                  <a:pt x="1253" y="1123"/>
                </a:lnTo>
                <a:lnTo>
                  <a:pt x="1253" y="1117"/>
                </a:lnTo>
                <a:lnTo>
                  <a:pt x="1259" y="1117"/>
                </a:lnTo>
                <a:lnTo>
                  <a:pt x="1266" y="1117"/>
                </a:lnTo>
                <a:lnTo>
                  <a:pt x="1266" y="1110"/>
                </a:lnTo>
                <a:lnTo>
                  <a:pt x="1273" y="1110"/>
                </a:lnTo>
                <a:lnTo>
                  <a:pt x="1273" y="1103"/>
                </a:lnTo>
                <a:lnTo>
                  <a:pt x="1280" y="1103"/>
                </a:lnTo>
                <a:lnTo>
                  <a:pt x="1280" y="1097"/>
                </a:lnTo>
                <a:lnTo>
                  <a:pt x="1286" y="1097"/>
                </a:lnTo>
                <a:lnTo>
                  <a:pt x="1286" y="1090"/>
                </a:lnTo>
                <a:lnTo>
                  <a:pt x="1293" y="1090"/>
                </a:lnTo>
                <a:lnTo>
                  <a:pt x="1300" y="1090"/>
                </a:lnTo>
                <a:lnTo>
                  <a:pt x="1307" y="1090"/>
                </a:lnTo>
                <a:lnTo>
                  <a:pt x="1307" y="1083"/>
                </a:lnTo>
                <a:lnTo>
                  <a:pt x="1313" y="1083"/>
                </a:lnTo>
                <a:lnTo>
                  <a:pt x="1313" y="1077"/>
                </a:lnTo>
                <a:lnTo>
                  <a:pt x="1320" y="1077"/>
                </a:lnTo>
                <a:lnTo>
                  <a:pt x="1340" y="1077"/>
                </a:lnTo>
                <a:lnTo>
                  <a:pt x="1340" y="1070"/>
                </a:lnTo>
                <a:lnTo>
                  <a:pt x="1374" y="1070"/>
                </a:lnTo>
                <a:lnTo>
                  <a:pt x="1374" y="1063"/>
                </a:lnTo>
                <a:lnTo>
                  <a:pt x="1381" y="1063"/>
                </a:lnTo>
                <a:lnTo>
                  <a:pt x="1387" y="1063"/>
                </a:lnTo>
                <a:lnTo>
                  <a:pt x="1387" y="1057"/>
                </a:lnTo>
                <a:lnTo>
                  <a:pt x="1401" y="1057"/>
                </a:lnTo>
                <a:lnTo>
                  <a:pt x="1408" y="1057"/>
                </a:lnTo>
                <a:lnTo>
                  <a:pt x="1408" y="1050"/>
                </a:lnTo>
                <a:lnTo>
                  <a:pt x="1414" y="1050"/>
                </a:lnTo>
                <a:lnTo>
                  <a:pt x="1428" y="1050"/>
                </a:lnTo>
                <a:lnTo>
                  <a:pt x="1428" y="1043"/>
                </a:lnTo>
                <a:lnTo>
                  <a:pt x="1441" y="1043"/>
                </a:lnTo>
                <a:lnTo>
                  <a:pt x="1441" y="1037"/>
                </a:lnTo>
                <a:lnTo>
                  <a:pt x="1448" y="1037"/>
                </a:lnTo>
                <a:lnTo>
                  <a:pt x="1455" y="1037"/>
                </a:lnTo>
                <a:lnTo>
                  <a:pt x="1455" y="1030"/>
                </a:lnTo>
                <a:lnTo>
                  <a:pt x="1461" y="1030"/>
                </a:lnTo>
                <a:lnTo>
                  <a:pt x="1461" y="1023"/>
                </a:lnTo>
                <a:lnTo>
                  <a:pt x="1468" y="1023"/>
                </a:lnTo>
                <a:lnTo>
                  <a:pt x="1488" y="1023"/>
                </a:lnTo>
                <a:lnTo>
                  <a:pt x="1488" y="1017"/>
                </a:lnTo>
                <a:lnTo>
                  <a:pt x="1495" y="1017"/>
                </a:lnTo>
                <a:lnTo>
                  <a:pt x="1502" y="1017"/>
                </a:lnTo>
                <a:lnTo>
                  <a:pt x="1502" y="1010"/>
                </a:lnTo>
                <a:lnTo>
                  <a:pt x="1515" y="1010"/>
                </a:lnTo>
                <a:lnTo>
                  <a:pt x="1522" y="1010"/>
                </a:lnTo>
                <a:lnTo>
                  <a:pt x="1522" y="1004"/>
                </a:lnTo>
                <a:lnTo>
                  <a:pt x="1529" y="1004"/>
                </a:lnTo>
                <a:lnTo>
                  <a:pt x="1529" y="997"/>
                </a:lnTo>
                <a:lnTo>
                  <a:pt x="1542" y="997"/>
                </a:lnTo>
                <a:lnTo>
                  <a:pt x="1542" y="990"/>
                </a:lnTo>
                <a:lnTo>
                  <a:pt x="1549" y="990"/>
                </a:lnTo>
                <a:lnTo>
                  <a:pt x="1556" y="990"/>
                </a:lnTo>
                <a:lnTo>
                  <a:pt x="1556" y="984"/>
                </a:lnTo>
                <a:lnTo>
                  <a:pt x="1562" y="984"/>
                </a:lnTo>
                <a:lnTo>
                  <a:pt x="1569" y="984"/>
                </a:lnTo>
                <a:lnTo>
                  <a:pt x="1569" y="977"/>
                </a:lnTo>
                <a:lnTo>
                  <a:pt x="1576" y="977"/>
                </a:lnTo>
                <a:lnTo>
                  <a:pt x="1589" y="977"/>
                </a:lnTo>
                <a:lnTo>
                  <a:pt x="1603" y="977"/>
                </a:lnTo>
                <a:lnTo>
                  <a:pt x="1603" y="970"/>
                </a:lnTo>
                <a:lnTo>
                  <a:pt x="1609" y="970"/>
                </a:lnTo>
                <a:lnTo>
                  <a:pt x="1609" y="964"/>
                </a:lnTo>
                <a:lnTo>
                  <a:pt x="1623" y="964"/>
                </a:lnTo>
                <a:lnTo>
                  <a:pt x="1650" y="964"/>
                </a:lnTo>
                <a:lnTo>
                  <a:pt x="1657" y="964"/>
                </a:lnTo>
                <a:lnTo>
                  <a:pt x="1657" y="957"/>
                </a:lnTo>
                <a:lnTo>
                  <a:pt x="1663" y="957"/>
                </a:lnTo>
                <a:lnTo>
                  <a:pt x="1663" y="950"/>
                </a:lnTo>
                <a:lnTo>
                  <a:pt x="1677" y="950"/>
                </a:lnTo>
                <a:lnTo>
                  <a:pt x="1684" y="950"/>
                </a:lnTo>
                <a:lnTo>
                  <a:pt x="1684" y="944"/>
                </a:lnTo>
                <a:lnTo>
                  <a:pt x="1690" y="944"/>
                </a:lnTo>
                <a:lnTo>
                  <a:pt x="1690" y="937"/>
                </a:lnTo>
                <a:lnTo>
                  <a:pt x="1697" y="937"/>
                </a:lnTo>
                <a:lnTo>
                  <a:pt x="1697" y="930"/>
                </a:lnTo>
                <a:lnTo>
                  <a:pt x="1710" y="930"/>
                </a:lnTo>
                <a:lnTo>
                  <a:pt x="1710" y="924"/>
                </a:lnTo>
                <a:lnTo>
                  <a:pt x="1710" y="917"/>
                </a:lnTo>
                <a:lnTo>
                  <a:pt x="1717" y="917"/>
                </a:lnTo>
                <a:lnTo>
                  <a:pt x="1737" y="917"/>
                </a:lnTo>
                <a:lnTo>
                  <a:pt x="1737" y="911"/>
                </a:lnTo>
                <a:lnTo>
                  <a:pt x="1751" y="911"/>
                </a:lnTo>
                <a:lnTo>
                  <a:pt x="1751" y="904"/>
                </a:lnTo>
                <a:lnTo>
                  <a:pt x="1758" y="904"/>
                </a:lnTo>
                <a:lnTo>
                  <a:pt x="1764" y="904"/>
                </a:lnTo>
                <a:lnTo>
                  <a:pt x="1764" y="897"/>
                </a:lnTo>
                <a:lnTo>
                  <a:pt x="1764" y="891"/>
                </a:lnTo>
                <a:lnTo>
                  <a:pt x="1771" y="891"/>
                </a:lnTo>
                <a:lnTo>
                  <a:pt x="1771" y="884"/>
                </a:lnTo>
                <a:lnTo>
                  <a:pt x="1778" y="884"/>
                </a:lnTo>
                <a:lnTo>
                  <a:pt x="1785" y="884"/>
                </a:lnTo>
                <a:lnTo>
                  <a:pt x="1785" y="877"/>
                </a:lnTo>
                <a:lnTo>
                  <a:pt x="1798" y="877"/>
                </a:lnTo>
                <a:lnTo>
                  <a:pt x="1798" y="871"/>
                </a:lnTo>
                <a:lnTo>
                  <a:pt x="1811" y="871"/>
                </a:lnTo>
                <a:lnTo>
                  <a:pt x="1811" y="864"/>
                </a:lnTo>
                <a:lnTo>
                  <a:pt x="1825" y="864"/>
                </a:lnTo>
                <a:lnTo>
                  <a:pt x="1832" y="864"/>
                </a:lnTo>
                <a:lnTo>
                  <a:pt x="1832" y="857"/>
                </a:lnTo>
                <a:lnTo>
                  <a:pt x="1838" y="857"/>
                </a:lnTo>
                <a:lnTo>
                  <a:pt x="1845" y="857"/>
                </a:lnTo>
                <a:lnTo>
                  <a:pt x="1845" y="851"/>
                </a:lnTo>
                <a:lnTo>
                  <a:pt x="1852" y="851"/>
                </a:lnTo>
                <a:lnTo>
                  <a:pt x="1852" y="844"/>
                </a:lnTo>
                <a:lnTo>
                  <a:pt x="1859" y="844"/>
                </a:lnTo>
                <a:lnTo>
                  <a:pt x="1859" y="837"/>
                </a:lnTo>
                <a:lnTo>
                  <a:pt x="1872" y="837"/>
                </a:lnTo>
                <a:lnTo>
                  <a:pt x="1879" y="837"/>
                </a:lnTo>
                <a:lnTo>
                  <a:pt x="1879" y="831"/>
                </a:lnTo>
                <a:lnTo>
                  <a:pt x="1886" y="831"/>
                </a:lnTo>
                <a:lnTo>
                  <a:pt x="1886" y="824"/>
                </a:lnTo>
                <a:lnTo>
                  <a:pt x="1892" y="824"/>
                </a:lnTo>
                <a:lnTo>
                  <a:pt x="1899" y="824"/>
                </a:lnTo>
                <a:lnTo>
                  <a:pt x="1899" y="818"/>
                </a:lnTo>
                <a:lnTo>
                  <a:pt x="1919" y="818"/>
                </a:lnTo>
                <a:lnTo>
                  <a:pt x="1919" y="811"/>
                </a:lnTo>
                <a:lnTo>
                  <a:pt x="1926" y="811"/>
                </a:lnTo>
                <a:lnTo>
                  <a:pt x="1933" y="811"/>
                </a:lnTo>
                <a:lnTo>
                  <a:pt x="1933" y="804"/>
                </a:lnTo>
                <a:lnTo>
                  <a:pt x="1939" y="804"/>
                </a:lnTo>
                <a:lnTo>
                  <a:pt x="1946" y="804"/>
                </a:lnTo>
                <a:lnTo>
                  <a:pt x="1946" y="798"/>
                </a:lnTo>
                <a:lnTo>
                  <a:pt x="1953" y="798"/>
                </a:lnTo>
                <a:lnTo>
                  <a:pt x="1980" y="798"/>
                </a:lnTo>
                <a:lnTo>
                  <a:pt x="1980" y="791"/>
                </a:lnTo>
                <a:lnTo>
                  <a:pt x="1993" y="791"/>
                </a:lnTo>
                <a:lnTo>
                  <a:pt x="2007" y="791"/>
                </a:lnTo>
                <a:lnTo>
                  <a:pt x="2007" y="784"/>
                </a:lnTo>
                <a:lnTo>
                  <a:pt x="2013" y="784"/>
                </a:lnTo>
                <a:lnTo>
                  <a:pt x="2020" y="784"/>
                </a:lnTo>
                <a:lnTo>
                  <a:pt x="2020" y="778"/>
                </a:lnTo>
                <a:lnTo>
                  <a:pt x="2034" y="778"/>
                </a:lnTo>
                <a:lnTo>
                  <a:pt x="2034" y="771"/>
                </a:lnTo>
                <a:lnTo>
                  <a:pt x="2054" y="771"/>
                </a:lnTo>
                <a:lnTo>
                  <a:pt x="2067" y="771"/>
                </a:lnTo>
                <a:lnTo>
                  <a:pt x="2067" y="764"/>
                </a:lnTo>
                <a:lnTo>
                  <a:pt x="2074" y="764"/>
                </a:lnTo>
                <a:lnTo>
                  <a:pt x="2074" y="758"/>
                </a:lnTo>
                <a:lnTo>
                  <a:pt x="2081" y="758"/>
                </a:lnTo>
                <a:lnTo>
                  <a:pt x="2081" y="751"/>
                </a:lnTo>
                <a:lnTo>
                  <a:pt x="2087" y="751"/>
                </a:lnTo>
                <a:lnTo>
                  <a:pt x="2087" y="744"/>
                </a:lnTo>
                <a:lnTo>
                  <a:pt x="2094" y="744"/>
                </a:lnTo>
                <a:lnTo>
                  <a:pt x="2108" y="744"/>
                </a:lnTo>
                <a:lnTo>
                  <a:pt x="2108" y="738"/>
                </a:lnTo>
                <a:lnTo>
                  <a:pt x="2114" y="738"/>
                </a:lnTo>
                <a:lnTo>
                  <a:pt x="2114" y="731"/>
                </a:lnTo>
                <a:lnTo>
                  <a:pt x="2121" y="731"/>
                </a:lnTo>
                <a:lnTo>
                  <a:pt x="2128" y="731"/>
                </a:lnTo>
                <a:lnTo>
                  <a:pt x="2135" y="731"/>
                </a:lnTo>
                <a:lnTo>
                  <a:pt x="2135" y="725"/>
                </a:lnTo>
                <a:lnTo>
                  <a:pt x="2141" y="725"/>
                </a:lnTo>
                <a:lnTo>
                  <a:pt x="2141" y="718"/>
                </a:lnTo>
                <a:lnTo>
                  <a:pt x="2148" y="718"/>
                </a:lnTo>
                <a:lnTo>
                  <a:pt x="2168" y="718"/>
                </a:lnTo>
                <a:lnTo>
                  <a:pt x="2168" y="711"/>
                </a:lnTo>
                <a:lnTo>
                  <a:pt x="2168" y="705"/>
                </a:lnTo>
                <a:lnTo>
                  <a:pt x="2175" y="705"/>
                </a:lnTo>
                <a:lnTo>
                  <a:pt x="2182" y="705"/>
                </a:lnTo>
                <a:lnTo>
                  <a:pt x="2182" y="698"/>
                </a:lnTo>
                <a:lnTo>
                  <a:pt x="2188" y="698"/>
                </a:lnTo>
                <a:lnTo>
                  <a:pt x="2195" y="698"/>
                </a:lnTo>
                <a:lnTo>
                  <a:pt x="2195" y="691"/>
                </a:lnTo>
                <a:lnTo>
                  <a:pt x="2195" y="685"/>
                </a:lnTo>
                <a:lnTo>
                  <a:pt x="2202" y="685"/>
                </a:lnTo>
                <a:lnTo>
                  <a:pt x="2202" y="678"/>
                </a:lnTo>
                <a:lnTo>
                  <a:pt x="2202" y="671"/>
                </a:lnTo>
                <a:lnTo>
                  <a:pt x="2209" y="671"/>
                </a:lnTo>
                <a:lnTo>
                  <a:pt x="2209" y="665"/>
                </a:lnTo>
                <a:lnTo>
                  <a:pt x="2236" y="665"/>
                </a:lnTo>
                <a:lnTo>
                  <a:pt x="2236" y="658"/>
                </a:lnTo>
                <a:lnTo>
                  <a:pt x="2242" y="658"/>
                </a:lnTo>
                <a:lnTo>
                  <a:pt x="2249" y="658"/>
                </a:lnTo>
                <a:lnTo>
                  <a:pt x="2249" y="651"/>
                </a:lnTo>
                <a:lnTo>
                  <a:pt x="2256" y="651"/>
                </a:lnTo>
                <a:lnTo>
                  <a:pt x="2256" y="645"/>
                </a:lnTo>
                <a:lnTo>
                  <a:pt x="2263" y="645"/>
                </a:lnTo>
                <a:lnTo>
                  <a:pt x="2269" y="645"/>
                </a:lnTo>
                <a:lnTo>
                  <a:pt x="2269" y="632"/>
                </a:lnTo>
                <a:lnTo>
                  <a:pt x="2276" y="632"/>
                </a:lnTo>
                <a:lnTo>
                  <a:pt x="2283" y="632"/>
                </a:lnTo>
                <a:lnTo>
                  <a:pt x="2283" y="625"/>
                </a:lnTo>
                <a:lnTo>
                  <a:pt x="2283" y="618"/>
                </a:lnTo>
                <a:lnTo>
                  <a:pt x="2296" y="618"/>
                </a:lnTo>
                <a:lnTo>
                  <a:pt x="2296" y="612"/>
                </a:lnTo>
                <a:lnTo>
                  <a:pt x="2310" y="612"/>
                </a:lnTo>
                <a:lnTo>
                  <a:pt x="2310" y="605"/>
                </a:lnTo>
                <a:lnTo>
                  <a:pt x="2323" y="605"/>
                </a:lnTo>
                <a:lnTo>
                  <a:pt x="2323" y="598"/>
                </a:lnTo>
                <a:lnTo>
                  <a:pt x="2337" y="598"/>
                </a:lnTo>
                <a:lnTo>
                  <a:pt x="2343" y="598"/>
                </a:lnTo>
                <a:lnTo>
                  <a:pt x="2343" y="592"/>
                </a:lnTo>
                <a:lnTo>
                  <a:pt x="2350" y="592"/>
                </a:lnTo>
                <a:lnTo>
                  <a:pt x="2357" y="592"/>
                </a:lnTo>
                <a:lnTo>
                  <a:pt x="2357" y="585"/>
                </a:lnTo>
                <a:lnTo>
                  <a:pt x="2363" y="585"/>
                </a:lnTo>
                <a:lnTo>
                  <a:pt x="2370" y="585"/>
                </a:lnTo>
                <a:lnTo>
                  <a:pt x="2370" y="578"/>
                </a:lnTo>
                <a:lnTo>
                  <a:pt x="2384" y="578"/>
                </a:lnTo>
                <a:lnTo>
                  <a:pt x="2397" y="578"/>
                </a:lnTo>
                <a:lnTo>
                  <a:pt x="2397" y="572"/>
                </a:lnTo>
                <a:lnTo>
                  <a:pt x="2424" y="572"/>
                </a:lnTo>
                <a:lnTo>
                  <a:pt x="2424" y="565"/>
                </a:lnTo>
                <a:lnTo>
                  <a:pt x="2438" y="565"/>
                </a:lnTo>
                <a:lnTo>
                  <a:pt x="2478" y="565"/>
                </a:lnTo>
                <a:lnTo>
                  <a:pt x="2478" y="558"/>
                </a:lnTo>
                <a:lnTo>
                  <a:pt x="2491" y="558"/>
                </a:lnTo>
                <a:lnTo>
                  <a:pt x="2498" y="558"/>
                </a:lnTo>
                <a:lnTo>
                  <a:pt x="2498" y="552"/>
                </a:lnTo>
                <a:lnTo>
                  <a:pt x="2518" y="552"/>
                </a:lnTo>
                <a:lnTo>
                  <a:pt x="2525" y="552"/>
                </a:lnTo>
                <a:lnTo>
                  <a:pt x="2525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39" y="539"/>
                </a:lnTo>
                <a:lnTo>
                  <a:pt x="2565" y="539"/>
                </a:lnTo>
                <a:lnTo>
                  <a:pt x="2565" y="532"/>
                </a:lnTo>
                <a:lnTo>
                  <a:pt x="2572" y="532"/>
                </a:lnTo>
                <a:lnTo>
                  <a:pt x="2592" y="532"/>
                </a:lnTo>
                <a:lnTo>
                  <a:pt x="2613" y="532"/>
                </a:lnTo>
                <a:lnTo>
                  <a:pt x="2613" y="525"/>
                </a:lnTo>
                <a:lnTo>
                  <a:pt x="2633" y="525"/>
                </a:lnTo>
                <a:lnTo>
                  <a:pt x="2633" y="519"/>
                </a:lnTo>
                <a:lnTo>
                  <a:pt x="2640" y="519"/>
                </a:lnTo>
                <a:lnTo>
                  <a:pt x="2640" y="512"/>
                </a:lnTo>
                <a:lnTo>
                  <a:pt x="2653" y="512"/>
                </a:lnTo>
                <a:lnTo>
                  <a:pt x="2653" y="505"/>
                </a:lnTo>
                <a:lnTo>
                  <a:pt x="2660" y="505"/>
                </a:lnTo>
                <a:lnTo>
                  <a:pt x="2707" y="505"/>
                </a:lnTo>
                <a:lnTo>
                  <a:pt x="2707" y="499"/>
                </a:lnTo>
                <a:lnTo>
                  <a:pt x="2720" y="499"/>
                </a:lnTo>
                <a:lnTo>
                  <a:pt x="2734" y="499"/>
                </a:lnTo>
                <a:lnTo>
                  <a:pt x="2734" y="492"/>
                </a:lnTo>
                <a:lnTo>
                  <a:pt x="2741" y="492"/>
                </a:lnTo>
                <a:lnTo>
                  <a:pt x="2747" y="492"/>
                </a:lnTo>
                <a:lnTo>
                  <a:pt x="2747" y="485"/>
                </a:lnTo>
                <a:lnTo>
                  <a:pt x="2761" y="485"/>
                </a:lnTo>
                <a:lnTo>
                  <a:pt x="2767" y="485"/>
                </a:lnTo>
                <a:lnTo>
                  <a:pt x="2767" y="479"/>
                </a:lnTo>
                <a:lnTo>
                  <a:pt x="2767" y="472"/>
                </a:lnTo>
                <a:lnTo>
                  <a:pt x="2781" y="472"/>
                </a:lnTo>
                <a:lnTo>
                  <a:pt x="2781" y="465"/>
                </a:lnTo>
                <a:lnTo>
                  <a:pt x="2801" y="465"/>
                </a:lnTo>
                <a:lnTo>
                  <a:pt x="2801" y="459"/>
                </a:lnTo>
                <a:lnTo>
                  <a:pt x="2808" y="459"/>
                </a:lnTo>
                <a:lnTo>
                  <a:pt x="2821" y="459"/>
                </a:lnTo>
                <a:lnTo>
                  <a:pt x="2821" y="452"/>
                </a:lnTo>
                <a:lnTo>
                  <a:pt x="2828" y="452"/>
                </a:lnTo>
                <a:lnTo>
                  <a:pt x="2835" y="452"/>
                </a:lnTo>
                <a:lnTo>
                  <a:pt x="2835" y="445"/>
                </a:lnTo>
                <a:lnTo>
                  <a:pt x="2848" y="445"/>
                </a:lnTo>
                <a:lnTo>
                  <a:pt x="2848" y="439"/>
                </a:lnTo>
                <a:lnTo>
                  <a:pt x="2855" y="439"/>
                </a:lnTo>
                <a:lnTo>
                  <a:pt x="2855" y="432"/>
                </a:lnTo>
                <a:lnTo>
                  <a:pt x="2862" y="432"/>
                </a:lnTo>
                <a:lnTo>
                  <a:pt x="2868" y="432"/>
                </a:lnTo>
                <a:lnTo>
                  <a:pt x="2868" y="426"/>
                </a:lnTo>
                <a:lnTo>
                  <a:pt x="2875" y="426"/>
                </a:lnTo>
                <a:lnTo>
                  <a:pt x="2882" y="426"/>
                </a:lnTo>
                <a:lnTo>
                  <a:pt x="2882" y="419"/>
                </a:lnTo>
                <a:lnTo>
                  <a:pt x="2895" y="419"/>
                </a:lnTo>
                <a:lnTo>
                  <a:pt x="2902" y="419"/>
                </a:lnTo>
                <a:lnTo>
                  <a:pt x="2916" y="419"/>
                </a:lnTo>
                <a:lnTo>
                  <a:pt x="2916" y="412"/>
                </a:lnTo>
                <a:lnTo>
                  <a:pt x="2922" y="412"/>
                </a:lnTo>
                <a:lnTo>
                  <a:pt x="2922" y="406"/>
                </a:lnTo>
                <a:lnTo>
                  <a:pt x="2929" y="406"/>
                </a:lnTo>
                <a:lnTo>
                  <a:pt x="2936" y="406"/>
                </a:lnTo>
                <a:lnTo>
                  <a:pt x="2936" y="399"/>
                </a:lnTo>
                <a:lnTo>
                  <a:pt x="2942" y="399"/>
                </a:lnTo>
                <a:lnTo>
                  <a:pt x="2942" y="392"/>
                </a:lnTo>
                <a:lnTo>
                  <a:pt x="2942" y="386"/>
                </a:lnTo>
                <a:lnTo>
                  <a:pt x="2963" y="386"/>
                </a:lnTo>
                <a:lnTo>
                  <a:pt x="2976" y="386"/>
                </a:lnTo>
                <a:lnTo>
                  <a:pt x="2976" y="379"/>
                </a:lnTo>
                <a:lnTo>
                  <a:pt x="2983" y="379"/>
                </a:lnTo>
                <a:lnTo>
                  <a:pt x="2983" y="372"/>
                </a:lnTo>
                <a:lnTo>
                  <a:pt x="2990" y="372"/>
                </a:lnTo>
                <a:lnTo>
                  <a:pt x="2996" y="372"/>
                </a:lnTo>
                <a:lnTo>
                  <a:pt x="2996" y="366"/>
                </a:lnTo>
                <a:lnTo>
                  <a:pt x="3017" y="366"/>
                </a:lnTo>
                <a:lnTo>
                  <a:pt x="3017" y="359"/>
                </a:lnTo>
                <a:lnTo>
                  <a:pt x="3030" y="359"/>
                </a:lnTo>
                <a:lnTo>
                  <a:pt x="3043" y="359"/>
                </a:lnTo>
                <a:lnTo>
                  <a:pt x="3043" y="352"/>
                </a:lnTo>
                <a:lnTo>
                  <a:pt x="3050" y="352"/>
                </a:lnTo>
                <a:lnTo>
                  <a:pt x="3050" y="346"/>
                </a:lnTo>
                <a:lnTo>
                  <a:pt x="3057" y="346"/>
                </a:lnTo>
                <a:lnTo>
                  <a:pt x="3070" y="346"/>
                </a:lnTo>
                <a:lnTo>
                  <a:pt x="3070" y="339"/>
                </a:lnTo>
                <a:lnTo>
                  <a:pt x="3077" y="339"/>
                </a:lnTo>
                <a:lnTo>
                  <a:pt x="3084" y="339"/>
                </a:lnTo>
                <a:lnTo>
                  <a:pt x="3084" y="333"/>
                </a:lnTo>
                <a:lnTo>
                  <a:pt x="3084" y="326"/>
                </a:lnTo>
                <a:lnTo>
                  <a:pt x="3091" y="326"/>
                </a:lnTo>
                <a:lnTo>
                  <a:pt x="3091" y="319"/>
                </a:lnTo>
                <a:lnTo>
                  <a:pt x="3104" y="319"/>
                </a:lnTo>
                <a:lnTo>
                  <a:pt x="3131" y="319"/>
                </a:lnTo>
                <a:lnTo>
                  <a:pt x="3131" y="313"/>
                </a:lnTo>
                <a:lnTo>
                  <a:pt x="3131" y="306"/>
                </a:lnTo>
                <a:lnTo>
                  <a:pt x="3165" y="306"/>
                </a:lnTo>
                <a:lnTo>
                  <a:pt x="3198" y="306"/>
                </a:lnTo>
                <a:lnTo>
                  <a:pt x="3198" y="299"/>
                </a:lnTo>
                <a:lnTo>
                  <a:pt x="3205" y="299"/>
                </a:lnTo>
                <a:lnTo>
                  <a:pt x="3218" y="299"/>
                </a:lnTo>
                <a:lnTo>
                  <a:pt x="3218" y="293"/>
                </a:lnTo>
                <a:lnTo>
                  <a:pt x="3245" y="293"/>
                </a:lnTo>
                <a:lnTo>
                  <a:pt x="3245" y="286"/>
                </a:lnTo>
                <a:lnTo>
                  <a:pt x="3259" y="286"/>
                </a:lnTo>
                <a:lnTo>
                  <a:pt x="3266" y="286"/>
                </a:lnTo>
                <a:lnTo>
                  <a:pt x="3266" y="279"/>
                </a:lnTo>
                <a:lnTo>
                  <a:pt x="3272" y="279"/>
                </a:lnTo>
                <a:lnTo>
                  <a:pt x="3272" y="273"/>
                </a:lnTo>
                <a:lnTo>
                  <a:pt x="3279" y="273"/>
                </a:lnTo>
                <a:lnTo>
                  <a:pt x="3286" y="273"/>
                </a:lnTo>
                <a:lnTo>
                  <a:pt x="3286" y="266"/>
                </a:lnTo>
                <a:lnTo>
                  <a:pt x="3293" y="266"/>
                </a:lnTo>
                <a:lnTo>
                  <a:pt x="3333" y="266"/>
                </a:lnTo>
                <a:lnTo>
                  <a:pt x="3333" y="259"/>
                </a:lnTo>
                <a:lnTo>
                  <a:pt x="3353" y="259"/>
                </a:lnTo>
                <a:lnTo>
                  <a:pt x="3353" y="253"/>
                </a:lnTo>
                <a:lnTo>
                  <a:pt x="3360" y="253"/>
                </a:lnTo>
                <a:lnTo>
                  <a:pt x="3360" y="246"/>
                </a:lnTo>
                <a:lnTo>
                  <a:pt x="3387" y="246"/>
                </a:lnTo>
                <a:lnTo>
                  <a:pt x="3387" y="240"/>
                </a:lnTo>
                <a:lnTo>
                  <a:pt x="3400" y="240"/>
                </a:lnTo>
                <a:lnTo>
                  <a:pt x="3400" y="233"/>
                </a:lnTo>
                <a:lnTo>
                  <a:pt x="3414" y="233"/>
                </a:lnTo>
                <a:lnTo>
                  <a:pt x="3414" y="226"/>
                </a:lnTo>
                <a:lnTo>
                  <a:pt x="3420" y="226"/>
                </a:lnTo>
                <a:lnTo>
                  <a:pt x="3427" y="226"/>
                </a:lnTo>
                <a:lnTo>
                  <a:pt x="3427" y="220"/>
                </a:lnTo>
                <a:lnTo>
                  <a:pt x="3427" y="213"/>
                </a:lnTo>
                <a:lnTo>
                  <a:pt x="3434" y="213"/>
                </a:lnTo>
                <a:lnTo>
                  <a:pt x="3434" y="206"/>
                </a:lnTo>
                <a:lnTo>
                  <a:pt x="3454" y="206"/>
                </a:lnTo>
                <a:lnTo>
                  <a:pt x="3454" y="200"/>
                </a:lnTo>
                <a:lnTo>
                  <a:pt x="3454" y="193"/>
                </a:lnTo>
                <a:lnTo>
                  <a:pt x="3474" y="193"/>
                </a:lnTo>
                <a:lnTo>
                  <a:pt x="3474" y="186"/>
                </a:lnTo>
                <a:lnTo>
                  <a:pt x="3481" y="186"/>
                </a:lnTo>
                <a:lnTo>
                  <a:pt x="3481" y="180"/>
                </a:lnTo>
                <a:lnTo>
                  <a:pt x="3501" y="180"/>
                </a:lnTo>
                <a:lnTo>
                  <a:pt x="3515" y="180"/>
                </a:lnTo>
                <a:lnTo>
                  <a:pt x="3515" y="166"/>
                </a:lnTo>
                <a:lnTo>
                  <a:pt x="3528" y="166"/>
                </a:lnTo>
                <a:lnTo>
                  <a:pt x="3528" y="160"/>
                </a:lnTo>
                <a:lnTo>
                  <a:pt x="3535" y="160"/>
                </a:lnTo>
                <a:lnTo>
                  <a:pt x="3542" y="160"/>
                </a:lnTo>
                <a:lnTo>
                  <a:pt x="3542" y="153"/>
                </a:lnTo>
                <a:lnTo>
                  <a:pt x="3548" y="153"/>
                </a:lnTo>
                <a:lnTo>
                  <a:pt x="3548" y="147"/>
                </a:lnTo>
                <a:lnTo>
                  <a:pt x="3562" y="147"/>
                </a:lnTo>
                <a:lnTo>
                  <a:pt x="3562" y="140"/>
                </a:lnTo>
                <a:lnTo>
                  <a:pt x="3575" y="140"/>
                </a:lnTo>
                <a:lnTo>
                  <a:pt x="3575" y="133"/>
                </a:lnTo>
                <a:lnTo>
                  <a:pt x="3582" y="133"/>
                </a:lnTo>
                <a:lnTo>
                  <a:pt x="3582" y="127"/>
                </a:lnTo>
                <a:lnTo>
                  <a:pt x="3596" y="127"/>
                </a:lnTo>
                <a:lnTo>
                  <a:pt x="3602" y="127"/>
                </a:lnTo>
                <a:lnTo>
                  <a:pt x="3602" y="120"/>
                </a:lnTo>
                <a:lnTo>
                  <a:pt x="3649" y="120"/>
                </a:lnTo>
                <a:lnTo>
                  <a:pt x="3649" y="113"/>
                </a:lnTo>
                <a:lnTo>
                  <a:pt x="3670" y="113"/>
                </a:lnTo>
                <a:lnTo>
                  <a:pt x="3670" y="107"/>
                </a:lnTo>
                <a:lnTo>
                  <a:pt x="3683" y="107"/>
                </a:lnTo>
                <a:lnTo>
                  <a:pt x="3683" y="100"/>
                </a:lnTo>
                <a:lnTo>
                  <a:pt x="3717" y="100"/>
                </a:lnTo>
                <a:lnTo>
                  <a:pt x="3717" y="93"/>
                </a:lnTo>
                <a:lnTo>
                  <a:pt x="3730" y="93"/>
                </a:lnTo>
                <a:lnTo>
                  <a:pt x="3730" y="87"/>
                </a:lnTo>
                <a:lnTo>
                  <a:pt x="3737" y="87"/>
                </a:lnTo>
                <a:lnTo>
                  <a:pt x="3737" y="80"/>
                </a:lnTo>
                <a:lnTo>
                  <a:pt x="3744" y="80"/>
                </a:lnTo>
                <a:lnTo>
                  <a:pt x="3757" y="80"/>
                </a:lnTo>
                <a:lnTo>
                  <a:pt x="3757" y="73"/>
                </a:lnTo>
                <a:lnTo>
                  <a:pt x="3771" y="73"/>
                </a:lnTo>
                <a:lnTo>
                  <a:pt x="3771" y="67"/>
                </a:lnTo>
                <a:lnTo>
                  <a:pt x="3784" y="67"/>
                </a:lnTo>
                <a:lnTo>
                  <a:pt x="3784" y="60"/>
                </a:lnTo>
                <a:lnTo>
                  <a:pt x="3824" y="60"/>
                </a:lnTo>
                <a:lnTo>
                  <a:pt x="3824" y="54"/>
                </a:lnTo>
                <a:lnTo>
                  <a:pt x="3831" y="54"/>
                </a:lnTo>
                <a:lnTo>
                  <a:pt x="3831" y="47"/>
                </a:lnTo>
                <a:lnTo>
                  <a:pt x="3838" y="47"/>
                </a:lnTo>
                <a:lnTo>
                  <a:pt x="3838" y="40"/>
                </a:lnTo>
                <a:lnTo>
                  <a:pt x="3845" y="40"/>
                </a:lnTo>
                <a:lnTo>
                  <a:pt x="3845" y="34"/>
                </a:lnTo>
                <a:lnTo>
                  <a:pt x="3851" y="34"/>
                </a:lnTo>
                <a:lnTo>
                  <a:pt x="3851" y="27"/>
                </a:lnTo>
                <a:lnTo>
                  <a:pt x="3865" y="27"/>
                </a:lnTo>
                <a:lnTo>
                  <a:pt x="3865" y="20"/>
                </a:lnTo>
                <a:lnTo>
                  <a:pt x="3878" y="20"/>
                </a:lnTo>
                <a:lnTo>
                  <a:pt x="3878" y="14"/>
                </a:lnTo>
                <a:lnTo>
                  <a:pt x="3905" y="14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207" name="Freeform 36"/>
          <p:cNvSpPr>
            <a:spLocks/>
          </p:cNvSpPr>
          <p:nvPr/>
        </p:nvSpPr>
        <p:spPr bwMode="auto">
          <a:xfrm>
            <a:off x="1377950" y="3414713"/>
            <a:ext cx="6210300" cy="2287587"/>
          </a:xfrm>
          <a:custGeom>
            <a:avLst/>
            <a:gdLst>
              <a:gd name="T0" fmla="*/ 2147483647 w 3912"/>
              <a:gd name="T1" fmla="*/ 2147483647 h 1441"/>
              <a:gd name="T2" fmla="*/ 2147483647 w 3912"/>
              <a:gd name="T3" fmla="*/ 2147483647 h 1441"/>
              <a:gd name="T4" fmla="*/ 2147483647 w 3912"/>
              <a:gd name="T5" fmla="*/ 2147483647 h 1441"/>
              <a:gd name="T6" fmla="*/ 2147483647 w 3912"/>
              <a:gd name="T7" fmla="*/ 2147483647 h 1441"/>
              <a:gd name="T8" fmla="*/ 2147483647 w 3912"/>
              <a:gd name="T9" fmla="*/ 2147483647 h 1441"/>
              <a:gd name="T10" fmla="*/ 2147483647 w 3912"/>
              <a:gd name="T11" fmla="*/ 2147483647 h 1441"/>
              <a:gd name="T12" fmla="*/ 2147483647 w 3912"/>
              <a:gd name="T13" fmla="*/ 2147483647 h 1441"/>
              <a:gd name="T14" fmla="*/ 2147483647 w 3912"/>
              <a:gd name="T15" fmla="*/ 2147483647 h 1441"/>
              <a:gd name="T16" fmla="*/ 2147483647 w 3912"/>
              <a:gd name="T17" fmla="*/ 2147483647 h 1441"/>
              <a:gd name="T18" fmla="*/ 2147483647 w 3912"/>
              <a:gd name="T19" fmla="*/ 2147483647 h 1441"/>
              <a:gd name="T20" fmla="*/ 2147483647 w 3912"/>
              <a:gd name="T21" fmla="*/ 2147483647 h 1441"/>
              <a:gd name="T22" fmla="*/ 2147483647 w 3912"/>
              <a:gd name="T23" fmla="*/ 2147483647 h 1441"/>
              <a:gd name="T24" fmla="*/ 2147483647 w 3912"/>
              <a:gd name="T25" fmla="*/ 2147483647 h 1441"/>
              <a:gd name="T26" fmla="*/ 2147483647 w 3912"/>
              <a:gd name="T27" fmla="*/ 2147483647 h 1441"/>
              <a:gd name="T28" fmla="*/ 2147483647 w 3912"/>
              <a:gd name="T29" fmla="*/ 2147483647 h 1441"/>
              <a:gd name="T30" fmla="*/ 2147483647 w 3912"/>
              <a:gd name="T31" fmla="*/ 2147483647 h 1441"/>
              <a:gd name="T32" fmla="*/ 2147483647 w 3912"/>
              <a:gd name="T33" fmla="*/ 2147483647 h 1441"/>
              <a:gd name="T34" fmla="*/ 2147483647 w 3912"/>
              <a:gd name="T35" fmla="*/ 2147483647 h 1441"/>
              <a:gd name="T36" fmla="*/ 2147483647 w 3912"/>
              <a:gd name="T37" fmla="*/ 2147483647 h 1441"/>
              <a:gd name="T38" fmla="*/ 2147483647 w 3912"/>
              <a:gd name="T39" fmla="*/ 2147483647 h 1441"/>
              <a:gd name="T40" fmla="*/ 2147483647 w 3912"/>
              <a:gd name="T41" fmla="*/ 2147483647 h 1441"/>
              <a:gd name="T42" fmla="*/ 2147483647 w 3912"/>
              <a:gd name="T43" fmla="*/ 2147483647 h 1441"/>
              <a:gd name="T44" fmla="*/ 2147483647 w 3912"/>
              <a:gd name="T45" fmla="*/ 2147483647 h 1441"/>
              <a:gd name="T46" fmla="*/ 2147483647 w 3912"/>
              <a:gd name="T47" fmla="*/ 2147483647 h 1441"/>
              <a:gd name="T48" fmla="*/ 2147483647 w 3912"/>
              <a:gd name="T49" fmla="*/ 2147483647 h 1441"/>
              <a:gd name="T50" fmla="*/ 2147483647 w 3912"/>
              <a:gd name="T51" fmla="*/ 2147483647 h 1441"/>
              <a:gd name="T52" fmla="*/ 2147483647 w 3912"/>
              <a:gd name="T53" fmla="*/ 2147483647 h 1441"/>
              <a:gd name="T54" fmla="*/ 2147483647 w 3912"/>
              <a:gd name="T55" fmla="*/ 2147483647 h 1441"/>
              <a:gd name="T56" fmla="*/ 2147483647 w 3912"/>
              <a:gd name="T57" fmla="*/ 2147483647 h 1441"/>
              <a:gd name="T58" fmla="*/ 2147483647 w 3912"/>
              <a:gd name="T59" fmla="*/ 2147483647 h 1441"/>
              <a:gd name="T60" fmla="*/ 2147483647 w 3912"/>
              <a:gd name="T61" fmla="*/ 2147483647 h 1441"/>
              <a:gd name="T62" fmla="*/ 2147483647 w 3912"/>
              <a:gd name="T63" fmla="*/ 2147483647 h 1441"/>
              <a:gd name="T64" fmla="*/ 2147483647 w 3912"/>
              <a:gd name="T65" fmla="*/ 2147483647 h 1441"/>
              <a:gd name="T66" fmla="*/ 2147483647 w 3912"/>
              <a:gd name="T67" fmla="*/ 2147483647 h 1441"/>
              <a:gd name="T68" fmla="*/ 2147483647 w 3912"/>
              <a:gd name="T69" fmla="*/ 2147483647 h 1441"/>
              <a:gd name="T70" fmla="*/ 2147483647 w 3912"/>
              <a:gd name="T71" fmla="*/ 2147483647 h 1441"/>
              <a:gd name="T72" fmla="*/ 2147483647 w 3912"/>
              <a:gd name="T73" fmla="*/ 2147483647 h 1441"/>
              <a:gd name="T74" fmla="*/ 2147483647 w 3912"/>
              <a:gd name="T75" fmla="*/ 2147483647 h 1441"/>
              <a:gd name="T76" fmla="*/ 2147483647 w 3912"/>
              <a:gd name="T77" fmla="*/ 2147483647 h 1441"/>
              <a:gd name="T78" fmla="*/ 2147483647 w 3912"/>
              <a:gd name="T79" fmla="*/ 2147483647 h 1441"/>
              <a:gd name="T80" fmla="*/ 2147483647 w 3912"/>
              <a:gd name="T81" fmla="*/ 2147483647 h 1441"/>
              <a:gd name="T82" fmla="*/ 2147483647 w 3912"/>
              <a:gd name="T83" fmla="*/ 2147483647 h 1441"/>
              <a:gd name="T84" fmla="*/ 2147483647 w 3912"/>
              <a:gd name="T85" fmla="*/ 2147483647 h 1441"/>
              <a:gd name="T86" fmla="*/ 2147483647 w 3912"/>
              <a:gd name="T87" fmla="*/ 2147483647 h 1441"/>
              <a:gd name="T88" fmla="*/ 2147483647 w 3912"/>
              <a:gd name="T89" fmla="*/ 2147483647 h 1441"/>
              <a:gd name="T90" fmla="*/ 2147483647 w 3912"/>
              <a:gd name="T91" fmla="*/ 2147483647 h 1441"/>
              <a:gd name="T92" fmla="*/ 2147483647 w 3912"/>
              <a:gd name="T93" fmla="*/ 2147483647 h 1441"/>
              <a:gd name="T94" fmla="*/ 2147483647 w 3912"/>
              <a:gd name="T95" fmla="*/ 2147483647 h 1441"/>
              <a:gd name="T96" fmla="*/ 2147483647 w 3912"/>
              <a:gd name="T97" fmla="*/ 2147483647 h 1441"/>
              <a:gd name="T98" fmla="*/ 2147483647 w 3912"/>
              <a:gd name="T99" fmla="*/ 2147483647 h 1441"/>
              <a:gd name="T100" fmla="*/ 2147483647 w 3912"/>
              <a:gd name="T101" fmla="*/ 2147483647 h 1441"/>
              <a:gd name="T102" fmla="*/ 2147483647 w 3912"/>
              <a:gd name="T103" fmla="*/ 2147483647 h 1441"/>
              <a:gd name="T104" fmla="*/ 2147483647 w 3912"/>
              <a:gd name="T105" fmla="*/ 2147483647 h 1441"/>
              <a:gd name="T106" fmla="*/ 2147483647 w 3912"/>
              <a:gd name="T107" fmla="*/ 2147483647 h 1441"/>
              <a:gd name="T108" fmla="*/ 2147483647 w 3912"/>
              <a:gd name="T109" fmla="*/ 2147483647 h 1441"/>
              <a:gd name="T110" fmla="*/ 2147483647 w 3912"/>
              <a:gd name="T111" fmla="*/ 2147483647 h 1441"/>
              <a:gd name="T112" fmla="*/ 2147483647 w 3912"/>
              <a:gd name="T113" fmla="*/ 2147483647 h 1441"/>
              <a:gd name="T114" fmla="*/ 2147483647 w 3912"/>
              <a:gd name="T115" fmla="*/ 2147483647 h 1441"/>
              <a:gd name="T116" fmla="*/ 2147483647 w 3912"/>
              <a:gd name="T117" fmla="*/ 2147483647 h 1441"/>
              <a:gd name="T118" fmla="*/ 2147483647 w 3912"/>
              <a:gd name="T119" fmla="*/ 2147483647 h 1441"/>
              <a:gd name="T120" fmla="*/ 2147483647 w 3912"/>
              <a:gd name="T121" fmla="*/ 2147483647 h 1441"/>
              <a:gd name="T122" fmla="*/ 2147483647 w 3912"/>
              <a:gd name="T123" fmla="*/ 2147483647 h 14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2"/>
              <a:gd name="T187" fmla="*/ 0 h 1441"/>
              <a:gd name="T188" fmla="*/ 3912 w 3912"/>
              <a:gd name="T189" fmla="*/ 1441 h 144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2" h="1441">
                <a:moveTo>
                  <a:pt x="0" y="1441"/>
                </a:moveTo>
                <a:lnTo>
                  <a:pt x="14" y="1441"/>
                </a:lnTo>
                <a:lnTo>
                  <a:pt x="27" y="1441"/>
                </a:lnTo>
                <a:lnTo>
                  <a:pt x="34" y="1441"/>
                </a:lnTo>
                <a:lnTo>
                  <a:pt x="34" y="1435"/>
                </a:lnTo>
                <a:lnTo>
                  <a:pt x="34" y="1428"/>
                </a:lnTo>
                <a:lnTo>
                  <a:pt x="61" y="1428"/>
                </a:lnTo>
                <a:lnTo>
                  <a:pt x="61" y="1421"/>
                </a:lnTo>
                <a:lnTo>
                  <a:pt x="68" y="1421"/>
                </a:lnTo>
                <a:lnTo>
                  <a:pt x="75" y="1421"/>
                </a:lnTo>
                <a:lnTo>
                  <a:pt x="75" y="1415"/>
                </a:lnTo>
                <a:lnTo>
                  <a:pt x="81" y="1415"/>
                </a:lnTo>
                <a:lnTo>
                  <a:pt x="88" y="1415"/>
                </a:lnTo>
                <a:lnTo>
                  <a:pt x="88" y="1408"/>
                </a:lnTo>
                <a:lnTo>
                  <a:pt x="108" y="1408"/>
                </a:lnTo>
                <a:lnTo>
                  <a:pt x="122" y="1408"/>
                </a:lnTo>
                <a:lnTo>
                  <a:pt x="122" y="1401"/>
                </a:lnTo>
                <a:lnTo>
                  <a:pt x="128" y="1401"/>
                </a:lnTo>
                <a:lnTo>
                  <a:pt x="128" y="1395"/>
                </a:lnTo>
                <a:lnTo>
                  <a:pt x="135" y="1395"/>
                </a:lnTo>
                <a:lnTo>
                  <a:pt x="135" y="1388"/>
                </a:lnTo>
                <a:lnTo>
                  <a:pt x="135" y="1381"/>
                </a:lnTo>
                <a:lnTo>
                  <a:pt x="142" y="1381"/>
                </a:lnTo>
                <a:lnTo>
                  <a:pt x="142" y="1375"/>
                </a:lnTo>
                <a:lnTo>
                  <a:pt x="149" y="1375"/>
                </a:lnTo>
                <a:lnTo>
                  <a:pt x="149" y="1368"/>
                </a:lnTo>
                <a:lnTo>
                  <a:pt x="155" y="1368"/>
                </a:lnTo>
                <a:lnTo>
                  <a:pt x="155" y="1362"/>
                </a:lnTo>
                <a:lnTo>
                  <a:pt x="155" y="1355"/>
                </a:lnTo>
                <a:lnTo>
                  <a:pt x="162" y="1355"/>
                </a:lnTo>
                <a:lnTo>
                  <a:pt x="162" y="1348"/>
                </a:lnTo>
                <a:lnTo>
                  <a:pt x="169" y="1348"/>
                </a:lnTo>
                <a:lnTo>
                  <a:pt x="182" y="1348"/>
                </a:lnTo>
                <a:lnTo>
                  <a:pt x="182" y="1342"/>
                </a:lnTo>
                <a:lnTo>
                  <a:pt x="189" y="1342"/>
                </a:lnTo>
                <a:lnTo>
                  <a:pt x="189" y="1335"/>
                </a:lnTo>
                <a:lnTo>
                  <a:pt x="196" y="1335"/>
                </a:lnTo>
                <a:lnTo>
                  <a:pt x="196" y="1328"/>
                </a:lnTo>
                <a:lnTo>
                  <a:pt x="202" y="1328"/>
                </a:lnTo>
                <a:lnTo>
                  <a:pt x="209" y="1328"/>
                </a:lnTo>
                <a:lnTo>
                  <a:pt x="209" y="1322"/>
                </a:lnTo>
                <a:lnTo>
                  <a:pt x="209" y="1315"/>
                </a:lnTo>
                <a:lnTo>
                  <a:pt x="216" y="1315"/>
                </a:lnTo>
                <a:lnTo>
                  <a:pt x="236" y="1315"/>
                </a:lnTo>
                <a:lnTo>
                  <a:pt x="236" y="1308"/>
                </a:lnTo>
                <a:lnTo>
                  <a:pt x="250" y="1308"/>
                </a:lnTo>
                <a:lnTo>
                  <a:pt x="250" y="1302"/>
                </a:lnTo>
                <a:lnTo>
                  <a:pt x="256" y="1302"/>
                </a:lnTo>
                <a:lnTo>
                  <a:pt x="263" y="1302"/>
                </a:lnTo>
                <a:lnTo>
                  <a:pt x="263" y="1295"/>
                </a:lnTo>
                <a:lnTo>
                  <a:pt x="276" y="1295"/>
                </a:lnTo>
                <a:lnTo>
                  <a:pt x="276" y="1288"/>
                </a:lnTo>
                <a:lnTo>
                  <a:pt x="283" y="1288"/>
                </a:lnTo>
                <a:lnTo>
                  <a:pt x="283" y="1282"/>
                </a:lnTo>
                <a:lnTo>
                  <a:pt x="290" y="1282"/>
                </a:lnTo>
                <a:lnTo>
                  <a:pt x="290" y="1275"/>
                </a:lnTo>
                <a:lnTo>
                  <a:pt x="297" y="1275"/>
                </a:lnTo>
                <a:lnTo>
                  <a:pt x="303" y="1275"/>
                </a:lnTo>
                <a:lnTo>
                  <a:pt x="310" y="1275"/>
                </a:lnTo>
                <a:lnTo>
                  <a:pt x="310" y="1268"/>
                </a:lnTo>
                <a:lnTo>
                  <a:pt x="317" y="1268"/>
                </a:lnTo>
                <a:lnTo>
                  <a:pt x="324" y="1268"/>
                </a:lnTo>
                <a:lnTo>
                  <a:pt x="324" y="1262"/>
                </a:lnTo>
                <a:lnTo>
                  <a:pt x="330" y="1262"/>
                </a:lnTo>
                <a:lnTo>
                  <a:pt x="330" y="1255"/>
                </a:lnTo>
                <a:lnTo>
                  <a:pt x="337" y="1255"/>
                </a:lnTo>
                <a:lnTo>
                  <a:pt x="337" y="1249"/>
                </a:lnTo>
                <a:lnTo>
                  <a:pt x="344" y="1249"/>
                </a:lnTo>
                <a:lnTo>
                  <a:pt x="344" y="1242"/>
                </a:lnTo>
                <a:lnTo>
                  <a:pt x="357" y="1242"/>
                </a:lnTo>
                <a:lnTo>
                  <a:pt x="357" y="1235"/>
                </a:lnTo>
                <a:lnTo>
                  <a:pt x="371" y="1235"/>
                </a:lnTo>
                <a:lnTo>
                  <a:pt x="377" y="1235"/>
                </a:lnTo>
                <a:lnTo>
                  <a:pt x="377" y="1229"/>
                </a:lnTo>
                <a:lnTo>
                  <a:pt x="384" y="1229"/>
                </a:lnTo>
                <a:lnTo>
                  <a:pt x="391" y="1229"/>
                </a:lnTo>
                <a:lnTo>
                  <a:pt x="391" y="1222"/>
                </a:lnTo>
                <a:lnTo>
                  <a:pt x="398" y="1222"/>
                </a:lnTo>
                <a:lnTo>
                  <a:pt x="404" y="1222"/>
                </a:lnTo>
                <a:lnTo>
                  <a:pt x="404" y="1215"/>
                </a:lnTo>
                <a:lnTo>
                  <a:pt x="411" y="1215"/>
                </a:lnTo>
                <a:lnTo>
                  <a:pt x="418" y="1215"/>
                </a:lnTo>
                <a:lnTo>
                  <a:pt x="425" y="1215"/>
                </a:lnTo>
                <a:lnTo>
                  <a:pt x="425" y="1209"/>
                </a:lnTo>
                <a:lnTo>
                  <a:pt x="431" y="1209"/>
                </a:lnTo>
                <a:lnTo>
                  <a:pt x="431" y="1202"/>
                </a:lnTo>
                <a:lnTo>
                  <a:pt x="438" y="1202"/>
                </a:lnTo>
                <a:lnTo>
                  <a:pt x="438" y="1195"/>
                </a:lnTo>
                <a:lnTo>
                  <a:pt x="445" y="1195"/>
                </a:lnTo>
                <a:lnTo>
                  <a:pt x="445" y="1189"/>
                </a:lnTo>
                <a:lnTo>
                  <a:pt x="452" y="1189"/>
                </a:lnTo>
                <a:lnTo>
                  <a:pt x="458" y="1189"/>
                </a:lnTo>
                <a:lnTo>
                  <a:pt x="465" y="1189"/>
                </a:lnTo>
                <a:lnTo>
                  <a:pt x="465" y="1182"/>
                </a:lnTo>
                <a:lnTo>
                  <a:pt x="478" y="1182"/>
                </a:lnTo>
                <a:lnTo>
                  <a:pt x="478" y="1175"/>
                </a:lnTo>
                <a:lnTo>
                  <a:pt x="485" y="1175"/>
                </a:lnTo>
                <a:lnTo>
                  <a:pt x="499" y="1175"/>
                </a:lnTo>
                <a:lnTo>
                  <a:pt x="499" y="1169"/>
                </a:lnTo>
                <a:lnTo>
                  <a:pt x="505" y="1169"/>
                </a:lnTo>
                <a:lnTo>
                  <a:pt x="519" y="1169"/>
                </a:lnTo>
                <a:lnTo>
                  <a:pt x="532" y="1169"/>
                </a:lnTo>
                <a:lnTo>
                  <a:pt x="532" y="1162"/>
                </a:lnTo>
                <a:lnTo>
                  <a:pt x="539" y="1162"/>
                </a:lnTo>
                <a:lnTo>
                  <a:pt x="539" y="1156"/>
                </a:lnTo>
                <a:lnTo>
                  <a:pt x="553" y="1156"/>
                </a:lnTo>
                <a:lnTo>
                  <a:pt x="559" y="1156"/>
                </a:lnTo>
                <a:lnTo>
                  <a:pt x="559" y="1149"/>
                </a:lnTo>
                <a:lnTo>
                  <a:pt x="566" y="1149"/>
                </a:lnTo>
                <a:lnTo>
                  <a:pt x="573" y="1149"/>
                </a:lnTo>
                <a:lnTo>
                  <a:pt x="586" y="1149"/>
                </a:lnTo>
                <a:lnTo>
                  <a:pt x="586" y="1142"/>
                </a:lnTo>
                <a:lnTo>
                  <a:pt x="586" y="1136"/>
                </a:lnTo>
                <a:lnTo>
                  <a:pt x="593" y="1136"/>
                </a:lnTo>
                <a:lnTo>
                  <a:pt x="606" y="1136"/>
                </a:lnTo>
                <a:lnTo>
                  <a:pt x="606" y="1129"/>
                </a:lnTo>
                <a:lnTo>
                  <a:pt x="620" y="1129"/>
                </a:lnTo>
                <a:lnTo>
                  <a:pt x="640" y="1129"/>
                </a:lnTo>
                <a:lnTo>
                  <a:pt x="640" y="1122"/>
                </a:lnTo>
                <a:lnTo>
                  <a:pt x="647" y="1122"/>
                </a:lnTo>
                <a:lnTo>
                  <a:pt x="653" y="1122"/>
                </a:lnTo>
                <a:lnTo>
                  <a:pt x="653" y="1116"/>
                </a:lnTo>
                <a:lnTo>
                  <a:pt x="660" y="1116"/>
                </a:lnTo>
                <a:lnTo>
                  <a:pt x="667" y="1116"/>
                </a:lnTo>
                <a:lnTo>
                  <a:pt x="667" y="1109"/>
                </a:lnTo>
                <a:lnTo>
                  <a:pt x="680" y="1109"/>
                </a:lnTo>
                <a:lnTo>
                  <a:pt x="687" y="1109"/>
                </a:lnTo>
                <a:lnTo>
                  <a:pt x="687" y="1102"/>
                </a:lnTo>
                <a:lnTo>
                  <a:pt x="694" y="1102"/>
                </a:lnTo>
                <a:lnTo>
                  <a:pt x="701" y="1102"/>
                </a:lnTo>
                <a:lnTo>
                  <a:pt x="701" y="1096"/>
                </a:lnTo>
                <a:lnTo>
                  <a:pt x="707" y="1096"/>
                </a:lnTo>
                <a:lnTo>
                  <a:pt x="734" y="1096"/>
                </a:lnTo>
                <a:lnTo>
                  <a:pt x="734" y="1089"/>
                </a:lnTo>
                <a:lnTo>
                  <a:pt x="741" y="1089"/>
                </a:lnTo>
                <a:lnTo>
                  <a:pt x="781" y="1089"/>
                </a:lnTo>
                <a:lnTo>
                  <a:pt x="781" y="1082"/>
                </a:lnTo>
                <a:lnTo>
                  <a:pt x="788" y="1082"/>
                </a:lnTo>
                <a:lnTo>
                  <a:pt x="802" y="1082"/>
                </a:lnTo>
                <a:lnTo>
                  <a:pt x="802" y="1076"/>
                </a:lnTo>
                <a:lnTo>
                  <a:pt x="815" y="1076"/>
                </a:lnTo>
                <a:lnTo>
                  <a:pt x="815" y="1069"/>
                </a:lnTo>
                <a:lnTo>
                  <a:pt x="829" y="1069"/>
                </a:lnTo>
                <a:lnTo>
                  <a:pt x="829" y="1063"/>
                </a:lnTo>
                <a:lnTo>
                  <a:pt x="842" y="1063"/>
                </a:lnTo>
                <a:lnTo>
                  <a:pt x="855" y="1063"/>
                </a:lnTo>
                <a:lnTo>
                  <a:pt x="855" y="1056"/>
                </a:lnTo>
                <a:lnTo>
                  <a:pt x="882" y="1056"/>
                </a:lnTo>
                <a:lnTo>
                  <a:pt x="882" y="1049"/>
                </a:lnTo>
                <a:lnTo>
                  <a:pt x="889" y="1049"/>
                </a:lnTo>
                <a:lnTo>
                  <a:pt x="909" y="1049"/>
                </a:lnTo>
                <a:lnTo>
                  <a:pt x="909" y="1043"/>
                </a:lnTo>
                <a:lnTo>
                  <a:pt x="936" y="1043"/>
                </a:lnTo>
                <a:lnTo>
                  <a:pt x="943" y="1043"/>
                </a:lnTo>
                <a:lnTo>
                  <a:pt x="943" y="1036"/>
                </a:lnTo>
                <a:lnTo>
                  <a:pt x="943" y="1029"/>
                </a:lnTo>
                <a:lnTo>
                  <a:pt x="977" y="1029"/>
                </a:lnTo>
                <a:lnTo>
                  <a:pt x="977" y="1023"/>
                </a:lnTo>
                <a:lnTo>
                  <a:pt x="983" y="1023"/>
                </a:lnTo>
                <a:lnTo>
                  <a:pt x="983" y="1016"/>
                </a:lnTo>
                <a:lnTo>
                  <a:pt x="997" y="1016"/>
                </a:lnTo>
                <a:lnTo>
                  <a:pt x="1004" y="1016"/>
                </a:lnTo>
                <a:lnTo>
                  <a:pt x="1010" y="1016"/>
                </a:lnTo>
                <a:lnTo>
                  <a:pt x="1010" y="1009"/>
                </a:lnTo>
                <a:lnTo>
                  <a:pt x="1017" y="1009"/>
                </a:lnTo>
                <a:lnTo>
                  <a:pt x="1017" y="1003"/>
                </a:lnTo>
                <a:lnTo>
                  <a:pt x="1017" y="996"/>
                </a:lnTo>
                <a:lnTo>
                  <a:pt x="1024" y="996"/>
                </a:lnTo>
                <a:lnTo>
                  <a:pt x="1031" y="996"/>
                </a:lnTo>
                <a:lnTo>
                  <a:pt x="1031" y="989"/>
                </a:lnTo>
                <a:lnTo>
                  <a:pt x="1037" y="989"/>
                </a:lnTo>
                <a:lnTo>
                  <a:pt x="1044" y="989"/>
                </a:lnTo>
                <a:lnTo>
                  <a:pt x="1044" y="983"/>
                </a:lnTo>
                <a:lnTo>
                  <a:pt x="1051" y="983"/>
                </a:lnTo>
                <a:lnTo>
                  <a:pt x="1057" y="983"/>
                </a:lnTo>
                <a:lnTo>
                  <a:pt x="1057" y="976"/>
                </a:lnTo>
                <a:lnTo>
                  <a:pt x="1064" y="976"/>
                </a:lnTo>
                <a:lnTo>
                  <a:pt x="1071" y="976"/>
                </a:lnTo>
                <a:lnTo>
                  <a:pt x="1071" y="970"/>
                </a:lnTo>
                <a:lnTo>
                  <a:pt x="1084" y="970"/>
                </a:lnTo>
                <a:lnTo>
                  <a:pt x="1091" y="970"/>
                </a:lnTo>
                <a:lnTo>
                  <a:pt x="1091" y="963"/>
                </a:lnTo>
                <a:lnTo>
                  <a:pt x="1111" y="963"/>
                </a:lnTo>
                <a:lnTo>
                  <a:pt x="1118" y="963"/>
                </a:lnTo>
                <a:lnTo>
                  <a:pt x="1118" y="956"/>
                </a:lnTo>
                <a:lnTo>
                  <a:pt x="1118" y="950"/>
                </a:lnTo>
                <a:lnTo>
                  <a:pt x="1125" y="950"/>
                </a:lnTo>
                <a:lnTo>
                  <a:pt x="1138" y="950"/>
                </a:lnTo>
                <a:lnTo>
                  <a:pt x="1158" y="950"/>
                </a:lnTo>
                <a:lnTo>
                  <a:pt x="1158" y="943"/>
                </a:lnTo>
                <a:lnTo>
                  <a:pt x="1165" y="943"/>
                </a:lnTo>
                <a:lnTo>
                  <a:pt x="1172" y="943"/>
                </a:lnTo>
                <a:lnTo>
                  <a:pt x="1172" y="936"/>
                </a:lnTo>
                <a:lnTo>
                  <a:pt x="1192" y="936"/>
                </a:lnTo>
                <a:lnTo>
                  <a:pt x="1199" y="936"/>
                </a:lnTo>
                <a:lnTo>
                  <a:pt x="1199" y="930"/>
                </a:lnTo>
                <a:lnTo>
                  <a:pt x="1206" y="930"/>
                </a:lnTo>
                <a:lnTo>
                  <a:pt x="1206" y="923"/>
                </a:lnTo>
                <a:lnTo>
                  <a:pt x="1219" y="923"/>
                </a:lnTo>
                <a:lnTo>
                  <a:pt x="1219" y="916"/>
                </a:lnTo>
                <a:lnTo>
                  <a:pt x="1226" y="916"/>
                </a:lnTo>
                <a:lnTo>
                  <a:pt x="1226" y="910"/>
                </a:lnTo>
                <a:lnTo>
                  <a:pt x="1232" y="910"/>
                </a:lnTo>
                <a:lnTo>
                  <a:pt x="1232" y="903"/>
                </a:lnTo>
                <a:lnTo>
                  <a:pt x="1253" y="903"/>
                </a:lnTo>
                <a:lnTo>
                  <a:pt x="1273" y="903"/>
                </a:lnTo>
                <a:lnTo>
                  <a:pt x="1273" y="896"/>
                </a:lnTo>
                <a:lnTo>
                  <a:pt x="1293" y="896"/>
                </a:lnTo>
                <a:lnTo>
                  <a:pt x="1293" y="890"/>
                </a:lnTo>
                <a:lnTo>
                  <a:pt x="1307" y="890"/>
                </a:lnTo>
                <a:lnTo>
                  <a:pt x="1307" y="883"/>
                </a:lnTo>
                <a:lnTo>
                  <a:pt x="1313" y="883"/>
                </a:lnTo>
                <a:lnTo>
                  <a:pt x="1313" y="877"/>
                </a:lnTo>
                <a:lnTo>
                  <a:pt x="1320" y="877"/>
                </a:lnTo>
                <a:lnTo>
                  <a:pt x="1327" y="877"/>
                </a:lnTo>
                <a:lnTo>
                  <a:pt x="1327" y="870"/>
                </a:lnTo>
                <a:lnTo>
                  <a:pt x="1333" y="870"/>
                </a:lnTo>
                <a:lnTo>
                  <a:pt x="1333" y="863"/>
                </a:lnTo>
                <a:lnTo>
                  <a:pt x="1347" y="863"/>
                </a:lnTo>
                <a:lnTo>
                  <a:pt x="1354" y="863"/>
                </a:lnTo>
                <a:lnTo>
                  <a:pt x="1354" y="857"/>
                </a:lnTo>
                <a:lnTo>
                  <a:pt x="1360" y="857"/>
                </a:lnTo>
                <a:lnTo>
                  <a:pt x="1360" y="850"/>
                </a:lnTo>
                <a:lnTo>
                  <a:pt x="1374" y="850"/>
                </a:lnTo>
                <a:lnTo>
                  <a:pt x="1381" y="850"/>
                </a:lnTo>
                <a:lnTo>
                  <a:pt x="1381" y="843"/>
                </a:lnTo>
                <a:lnTo>
                  <a:pt x="1394" y="843"/>
                </a:lnTo>
                <a:lnTo>
                  <a:pt x="1401" y="843"/>
                </a:lnTo>
                <a:lnTo>
                  <a:pt x="1401" y="837"/>
                </a:lnTo>
                <a:lnTo>
                  <a:pt x="1408" y="837"/>
                </a:lnTo>
                <a:lnTo>
                  <a:pt x="1414" y="837"/>
                </a:lnTo>
                <a:lnTo>
                  <a:pt x="1421" y="837"/>
                </a:lnTo>
                <a:lnTo>
                  <a:pt x="1421" y="830"/>
                </a:lnTo>
                <a:lnTo>
                  <a:pt x="1421" y="823"/>
                </a:lnTo>
                <a:lnTo>
                  <a:pt x="1434" y="823"/>
                </a:lnTo>
                <a:lnTo>
                  <a:pt x="1448" y="823"/>
                </a:lnTo>
                <a:lnTo>
                  <a:pt x="1461" y="823"/>
                </a:lnTo>
                <a:lnTo>
                  <a:pt x="1461" y="817"/>
                </a:lnTo>
                <a:lnTo>
                  <a:pt x="1475" y="817"/>
                </a:lnTo>
                <a:lnTo>
                  <a:pt x="1475" y="810"/>
                </a:lnTo>
                <a:lnTo>
                  <a:pt x="1482" y="810"/>
                </a:lnTo>
                <a:lnTo>
                  <a:pt x="1482" y="803"/>
                </a:lnTo>
                <a:lnTo>
                  <a:pt x="1488" y="803"/>
                </a:lnTo>
                <a:lnTo>
                  <a:pt x="1502" y="803"/>
                </a:lnTo>
                <a:lnTo>
                  <a:pt x="1502" y="797"/>
                </a:lnTo>
                <a:lnTo>
                  <a:pt x="1508" y="797"/>
                </a:lnTo>
                <a:lnTo>
                  <a:pt x="1515" y="797"/>
                </a:lnTo>
                <a:lnTo>
                  <a:pt x="1529" y="797"/>
                </a:lnTo>
                <a:lnTo>
                  <a:pt x="1529" y="790"/>
                </a:lnTo>
                <a:lnTo>
                  <a:pt x="1529" y="784"/>
                </a:lnTo>
                <a:lnTo>
                  <a:pt x="1542" y="784"/>
                </a:lnTo>
                <a:lnTo>
                  <a:pt x="1549" y="784"/>
                </a:lnTo>
                <a:lnTo>
                  <a:pt x="1549" y="777"/>
                </a:lnTo>
                <a:lnTo>
                  <a:pt x="1562" y="777"/>
                </a:lnTo>
                <a:lnTo>
                  <a:pt x="1569" y="777"/>
                </a:lnTo>
                <a:lnTo>
                  <a:pt x="1569" y="770"/>
                </a:lnTo>
                <a:lnTo>
                  <a:pt x="1583" y="770"/>
                </a:lnTo>
                <a:lnTo>
                  <a:pt x="1589" y="770"/>
                </a:lnTo>
                <a:lnTo>
                  <a:pt x="1589" y="764"/>
                </a:lnTo>
                <a:lnTo>
                  <a:pt x="1603" y="764"/>
                </a:lnTo>
                <a:lnTo>
                  <a:pt x="1603" y="757"/>
                </a:lnTo>
                <a:lnTo>
                  <a:pt x="1630" y="757"/>
                </a:lnTo>
                <a:lnTo>
                  <a:pt x="1636" y="757"/>
                </a:lnTo>
                <a:lnTo>
                  <a:pt x="1636" y="750"/>
                </a:lnTo>
                <a:lnTo>
                  <a:pt x="1650" y="750"/>
                </a:lnTo>
                <a:lnTo>
                  <a:pt x="1657" y="750"/>
                </a:lnTo>
                <a:lnTo>
                  <a:pt x="1657" y="744"/>
                </a:lnTo>
                <a:lnTo>
                  <a:pt x="1677" y="744"/>
                </a:lnTo>
                <a:lnTo>
                  <a:pt x="1697" y="744"/>
                </a:lnTo>
                <a:lnTo>
                  <a:pt x="1704" y="744"/>
                </a:lnTo>
                <a:lnTo>
                  <a:pt x="1704" y="737"/>
                </a:lnTo>
                <a:lnTo>
                  <a:pt x="1710" y="737"/>
                </a:lnTo>
                <a:lnTo>
                  <a:pt x="1710" y="730"/>
                </a:lnTo>
                <a:lnTo>
                  <a:pt x="1717" y="730"/>
                </a:lnTo>
                <a:lnTo>
                  <a:pt x="1717" y="724"/>
                </a:lnTo>
                <a:lnTo>
                  <a:pt x="1724" y="724"/>
                </a:lnTo>
                <a:lnTo>
                  <a:pt x="1724" y="717"/>
                </a:lnTo>
                <a:lnTo>
                  <a:pt x="1737" y="717"/>
                </a:lnTo>
                <a:lnTo>
                  <a:pt x="1737" y="710"/>
                </a:lnTo>
                <a:lnTo>
                  <a:pt x="1751" y="710"/>
                </a:lnTo>
                <a:lnTo>
                  <a:pt x="1758" y="710"/>
                </a:lnTo>
                <a:lnTo>
                  <a:pt x="1758" y="704"/>
                </a:lnTo>
                <a:lnTo>
                  <a:pt x="1771" y="704"/>
                </a:lnTo>
                <a:lnTo>
                  <a:pt x="1771" y="697"/>
                </a:lnTo>
                <a:lnTo>
                  <a:pt x="1785" y="697"/>
                </a:lnTo>
                <a:lnTo>
                  <a:pt x="1791" y="697"/>
                </a:lnTo>
                <a:lnTo>
                  <a:pt x="1791" y="690"/>
                </a:lnTo>
                <a:lnTo>
                  <a:pt x="1805" y="690"/>
                </a:lnTo>
                <a:lnTo>
                  <a:pt x="1811" y="690"/>
                </a:lnTo>
                <a:lnTo>
                  <a:pt x="1811" y="684"/>
                </a:lnTo>
                <a:lnTo>
                  <a:pt x="1825" y="684"/>
                </a:lnTo>
                <a:lnTo>
                  <a:pt x="1825" y="677"/>
                </a:lnTo>
                <a:lnTo>
                  <a:pt x="1845" y="677"/>
                </a:lnTo>
                <a:lnTo>
                  <a:pt x="1845" y="671"/>
                </a:lnTo>
                <a:lnTo>
                  <a:pt x="1852" y="671"/>
                </a:lnTo>
                <a:lnTo>
                  <a:pt x="1852" y="664"/>
                </a:lnTo>
                <a:lnTo>
                  <a:pt x="1859" y="664"/>
                </a:lnTo>
                <a:lnTo>
                  <a:pt x="1859" y="657"/>
                </a:lnTo>
                <a:lnTo>
                  <a:pt x="1872" y="657"/>
                </a:lnTo>
                <a:lnTo>
                  <a:pt x="1879" y="657"/>
                </a:lnTo>
                <a:lnTo>
                  <a:pt x="1879" y="651"/>
                </a:lnTo>
                <a:lnTo>
                  <a:pt x="1886" y="651"/>
                </a:lnTo>
                <a:lnTo>
                  <a:pt x="1892" y="651"/>
                </a:lnTo>
                <a:lnTo>
                  <a:pt x="1892" y="644"/>
                </a:lnTo>
                <a:lnTo>
                  <a:pt x="1899" y="644"/>
                </a:lnTo>
                <a:lnTo>
                  <a:pt x="1912" y="644"/>
                </a:lnTo>
                <a:lnTo>
                  <a:pt x="1912" y="637"/>
                </a:lnTo>
                <a:lnTo>
                  <a:pt x="1926" y="637"/>
                </a:lnTo>
                <a:lnTo>
                  <a:pt x="1946" y="637"/>
                </a:lnTo>
                <a:lnTo>
                  <a:pt x="1946" y="631"/>
                </a:lnTo>
                <a:lnTo>
                  <a:pt x="1946" y="624"/>
                </a:lnTo>
                <a:lnTo>
                  <a:pt x="1973" y="624"/>
                </a:lnTo>
                <a:lnTo>
                  <a:pt x="1986" y="624"/>
                </a:lnTo>
                <a:lnTo>
                  <a:pt x="2007" y="624"/>
                </a:lnTo>
                <a:lnTo>
                  <a:pt x="2007" y="617"/>
                </a:lnTo>
                <a:lnTo>
                  <a:pt x="2013" y="617"/>
                </a:lnTo>
                <a:lnTo>
                  <a:pt x="2013" y="611"/>
                </a:lnTo>
                <a:lnTo>
                  <a:pt x="2020" y="611"/>
                </a:lnTo>
                <a:lnTo>
                  <a:pt x="2020" y="604"/>
                </a:lnTo>
                <a:lnTo>
                  <a:pt x="2027" y="604"/>
                </a:lnTo>
                <a:lnTo>
                  <a:pt x="2047" y="604"/>
                </a:lnTo>
                <a:lnTo>
                  <a:pt x="2047" y="597"/>
                </a:lnTo>
                <a:lnTo>
                  <a:pt x="2054" y="597"/>
                </a:lnTo>
                <a:lnTo>
                  <a:pt x="2094" y="597"/>
                </a:lnTo>
                <a:lnTo>
                  <a:pt x="2094" y="591"/>
                </a:lnTo>
                <a:lnTo>
                  <a:pt x="2108" y="591"/>
                </a:lnTo>
                <a:lnTo>
                  <a:pt x="2108" y="584"/>
                </a:lnTo>
                <a:lnTo>
                  <a:pt x="2121" y="584"/>
                </a:lnTo>
                <a:lnTo>
                  <a:pt x="2128" y="584"/>
                </a:lnTo>
                <a:lnTo>
                  <a:pt x="2128" y="578"/>
                </a:lnTo>
                <a:lnTo>
                  <a:pt x="2135" y="578"/>
                </a:lnTo>
                <a:lnTo>
                  <a:pt x="2175" y="578"/>
                </a:lnTo>
                <a:lnTo>
                  <a:pt x="2182" y="578"/>
                </a:lnTo>
                <a:lnTo>
                  <a:pt x="2182" y="571"/>
                </a:lnTo>
                <a:lnTo>
                  <a:pt x="2195" y="571"/>
                </a:lnTo>
                <a:lnTo>
                  <a:pt x="2195" y="564"/>
                </a:lnTo>
                <a:lnTo>
                  <a:pt x="2202" y="564"/>
                </a:lnTo>
                <a:lnTo>
                  <a:pt x="2202" y="558"/>
                </a:lnTo>
                <a:lnTo>
                  <a:pt x="2209" y="558"/>
                </a:lnTo>
                <a:lnTo>
                  <a:pt x="2215" y="558"/>
                </a:lnTo>
                <a:lnTo>
                  <a:pt x="2222" y="558"/>
                </a:lnTo>
                <a:lnTo>
                  <a:pt x="2222" y="551"/>
                </a:lnTo>
                <a:lnTo>
                  <a:pt x="2229" y="551"/>
                </a:lnTo>
                <a:lnTo>
                  <a:pt x="2229" y="538"/>
                </a:lnTo>
                <a:lnTo>
                  <a:pt x="2236" y="538"/>
                </a:lnTo>
                <a:lnTo>
                  <a:pt x="2236" y="531"/>
                </a:lnTo>
                <a:lnTo>
                  <a:pt x="2242" y="531"/>
                </a:lnTo>
                <a:lnTo>
                  <a:pt x="2242" y="524"/>
                </a:lnTo>
                <a:lnTo>
                  <a:pt x="2249" y="524"/>
                </a:lnTo>
                <a:lnTo>
                  <a:pt x="2256" y="524"/>
                </a:lnTo>
                <a:lnTo>
                  <a:pt x="2256" y="518"/>
                </a:lnTo>
                <a:lnTo>
                  <a:pt x="2263" y="518"/>
                </a:lnTo>
                <a:lnTo>
                  <a:pt x="2263" y="511"/>
                </a:lnTo>
                <a:lnTo>
                  <a:pt x="2269" y="511"/>
                </a:lnTo>
                <a:lnTo>
                  <a:pt x="2276" y="511"/>
                </a:lnTo>
                <a:lnTo>
                  <a:pt x="2276" y="504"/>
                </a:lnTo>
                <a:lnTo>
                  <a:pt x="2283" y="504"/>
                </a:lnTo>
                <a:lnTo>
                  <a:pt x="2283" y="498"/>
                </a:lnTo>
                <a:lnTo>
                  <a:pt x="2289" y="498"/>
                </a:lnTo>
                <a:lnTo>
                  <a:pt x="2296" y="498"/>
                </a:lnTo>
                <a:lnTo>
                  <a:pt x="2296" y="491"/>
                </a:lnTo>
                <a:lnTo>
                  <a:pt x="2310" y="491"/>
                </a:lnTo>
                <a:lnTo>
                  <a:pt x="2310" y="485"/>
                </a:lnTo>
                <a:lnTo>
                  <a:pt x="2316" y="485"/>
                </a:lnTo>
                <a:lnTo>
                  <a:pt x="2323" y="485"/>
                </a:lnTo>
                <a:lnTo>
                  <a:pt x="2350" y="485"/>
                </a:lnTo>
                <a:lnTo>
                  <a:pt x="2350" y="478"/>
                </a:lnTo>
                <a:lnTo>
                  <a:pt x="2350" y="471"/>
                </a:lnTo>
                <a:lnTo>
                  <a:pt x="2357" y="471"/>
                </a:lnTo>
                <a:lnTo>
                  <a:pt x="2370" y="471"/>
                </a:lnTo>
                <a:lnTo>
                  <a:pt x="2370" y="465"/>
                </a:lnTo>
                <a:lnTo>
                  <a:pt x="2384" y="465"/>
                </a:lnTo>
                <a:lnTo>
                  <a:pt x="2397" y="465"/>
                </a:lnTo>
                <a:lnTo>
                  <a:pt x="2397" y="458"/>
                </a:lnTo>
                <a:lnTo>
                  <a:pt x="2417" y="458"/>
                </a:lnTo>
                <a:lnTo>
                  <a:pt x="2444" y="458"/>
                </a:lnTo>
                <a:lnTo>
                  <a:pt x="2451" y="458"/>
                </a:lnTo>
                <a:lnTo>
                  <a:pt x="2451" y="451"/>
                </a:lnTo>
                <a:lnTo>
                  <a:pt x="2451" y="445"/>
                </a:lnTo>
                <a:lnTo>
                  <a:pt x="2458" y="445"/>
                </a:lnTo>
                <a:lnTo>
                  <a:pt x="2464" y="445"/>
                </a:lnTo>
                <a:lnTo>
                  <a:pt x="2464" y="438"/>
                </a:lnTo>
                <a:lnTo>
                  <a:pt x="2471" y="438"/>
                </a:lnTo>
                <a:lnTo>
                  <a:pt x="2498" y="438"/>
                </a:lnTo>
                <a:lnTo>
                  <a:pt x="2498" y="431"/>
                </a:lnTo>
                <a:lnTo>
                  <a:pt x="2532" y="431"/>
                </a:lnTo>
                <a:lnTo>
                  <a:pt x="2559" y="431"/>
                </a:lnTo>
                <a:lnTo>
                  <a:pt x="2579" y="431"/>
                </a:lnTo>
                <a:lnTo>
                  <a:pt x="2579" y="425"/>
                </a:lnTo>
                <a:lnTo>
                  <a:pt x="2586" y="425"/>
                </a:lnTo>
                <a:lnTo>
                  <a:pt x="2592" y="425"/>
                </a:lnTo>
                <a:lnTo>
                  <a:pt x="2592" y="418"/>
                </a:lnTo>
                <a:lnTo>
                  <a:pt x="2599" y="418"/>
                </a:lnTo>
                <a:lnTo>
                  <a:pt x="2613" y="418"/>
                </a:lnTo>
                <a:lnTo>
                  <a:pt x="2613" y="411"/>
                </a:lnTo>
                <a:lnTo>
                  <a:pt x="2633" y="411"/>
                </a:lnTo>
                <a:lnTo>
                  <a:pt x="2633" y="405"/>
                </a:lnTo>
                <a:lnTo>
                  <a:pt x="2646" y="405"/>
                </a:lnTo>
                <a:lnTo>
                  <a:pt x="2653" y="405"/>
                </a:lnTo>
                <a:lnTo>
                  <a:pt x="2673" y="405"/>
                </a:lnTo>
                <a:lnTo>
                  <a:pt x="2673" y="398"/>
                </a:lnTo>
                <a:lnTo>
                  <a:pt x="2680" y="398"/>
                </a:lnTo>
                <a:lnTo>
                  <a:pt x="2687" y="398"/>
                </a:lnTo>
                <a:lnTo>
                  <a:pt x="2687" y="392"/>
                </a:lnTo>
                <a:lnTo>
                  <a:pt x="2693" y="392"/>
                </a:lnTo>
                <a:lnTo>
                  <a:pt x="2700" y="392"/>
                </a:lnTo>
                <a:lnTo>
                  <a:pt x="2700" y="385"/>
                </a:lnTo>
                <a:lnTo>
                  <a:pt x="2707" y="385"/>
                </a:lnTo>
                <a:lnTo>
                  <a:pt x="2714" y="385"/>
                </a:lnTo>
                <a:lnTo>
                  <a:pt x="2714" y="378"/>
                </a:lnTo>
                <a:lnTo>
                  <a:pt x="2714" y="372"/>
                </a:lnTo>
                <a:lnTo>
                  <a:pt x="2720" y="372"/>
                </a:lnTo>
                <a:lnTo>
                  <a:pt x="2734" y="372"/>
                </a:lnTo>
                <a:lnTo>
                  <a:pt x="2734" y="365"/>
                </a:lnTo>
                <a:lnTo>
                  <a:pt x="2741" y="365"/>
                </a:lnTo>
                <a:lnTo>
                  <a:pt x="2741" y="358"/>
                </a:lnTo>
                <a:lnTo>
                  <a:pt x="2747" y="358"/>
                </a:lnTo>
                <a:lnTo>
                  <a:pt x="2754" y="358"/>
                </a:lnTo>
                <a:lnTo>
                  <a:pt x="2754" y="352"/>
                </a:lnTo>
                <a:lnTo>
                  <a:pt x="2781" y="352"/>
                </a:lnTo>
                <a:lnTo>
                  <a:pt x="2788" y="352"/>
                </a:lnTo>
                <a:lnTo>
                  <a:pt x="2788" y="345"/>
                </a:lnTo>
                <a:lnTo>
                  <a:pt x="2794" y="345"/>
                </a:lnTo>
                <a:lnTo>
                  <a:pt x="2794" y="338"/>
                </a:lnTo>
                <a:lnTo>
                  <a:pt x="2801" y="338"/>
                </a:lnTo>
                <a:lnTo>
                  <a:pt x="2808" y="338"/>
                </a:lnTo>
                <a:lnTo>
                  <a:pt x="2808" y="332"/>
                </a:lnTo>
                <a:lnTo>
                  <a:pt x="2815" y="332"/>
                </a:lnTo>
                <a:lnTo>
                  <a:pt x="2815" y="325"/>
                </a:lnTo>
                <a:lnTo>
                  <a:pt x="2835" y="325"/>
                </a:lnTo>
                <a:lnTo>
                  <a:pt x="2841" y="325"/>
                </a:lnTo>
                <a:lnTo>
                  <a:pt x="2841" y="318"/>
                </a:lnTo>
                <a:lnTo>
                  <a:pt x="2862" y="318"/>
                </a:lnTo>
                <a:lnTo>
                  <a:pt x="2862" y="312"/>
                </a:lnTo>
                <a:lnTo>
                  <a:pt x="2875" y="312"/>
                </a:lnTo>
                <a:lnTo>
                  <a:pt x="2875" y="305"/>
                </a:lnTo>
                <a:lnTo>
                  <a:pt x="2882" y="305"/>
                </a:lnTo>
                <a:lnTo>
                  <a:pt x="2882" y="299"/>
                </a:lnTo>
                <a:lnTo>
                  <a:pt x="2895" y="299"/>
                </a:lnTo>
                <a:lnTo>
                  <a:pt x="2902" y="299"/>
                </a:lnTo>
                <a:lnTo>
                  <a:pt x="2902" y="292"/>
                </a:lnTo>
                <a:lnTo>
                  <a:pt x="2909" y="292"/>
                </a:lnTo>
                <a:lnTo>
                  <a:pt x="2942" y="292"/>
                </a:lnTo>
                <a:lnTo>
                  <a:pt x="2942" y="285"/>
                </a:lnTo>
                <a:lnTo>
                  <a:pt x="2963" y="285"/>
                </a:lnTo>
                <a:lnTo>
                  <a:pt x="2983" y="285"/>
                </a:lnTo>
                <a:lnTo>
                  <a:pt x="2983" y="279"/>
                </a:lnTo>
                <a:lnTo>
                  <a:pt x="3023" y="279"/>
                </a:lnTo>
                <a:lnTo>
                  <a:pt x="3023" y="272"/>
                </a:lnTo>
                <a:lnTo>
                  <a:pt x="3050" y="272"/>
                </a:lnTo>
                <a:lnTo>
                  <a:pt x="3057" y="272"/>
                </a:lnTo>
                <a:lnTo>
                  <a:pt x="3057" y="265"/>
                </a:lnTo>
                <a:lnTo>
                  <a:pt x="3070" y="265"/>
                </a:lnTo>
                <a:lnTo>
                  <a:pt x="3077" y="265"/>
                </a:lnTo>
                <a:lnTo>
                  <a:pt x="3077" y="259"/>
                </a:lnTo>
                <a:lnTo>
                  <a:pt x="3084" y="259"/>
                </a:lnTo>
                <a:lnTo>
                  <a:pt x="3084" y="252"/>
                </a:lnTo>
                <a:lnTo>
                  <a:pt x="3091" y="252"/>
                </a:lnTo>
                <a:lnTo>
                  <a:pt x="3091" y="245"/>
                </a:lnTo>
                <a:lnTo>
                  <a:pt x="3144" y="245"/>
                </a:lnTo>
                <a:lnTo>
                  <a:pt x="3144" y="239"/>
                </a:lnTo>
                <a:lnTo>
                  <a:pt x="3158" y="239"/>
                </a:lnTo>
                <a:lnTo>
                  <a:pt x="3158" y="232"/>
                </a:lnTo>
                <a:lnTo>
                  <a:pt x="3165" y="232"/>
                </a:lnTo>
                <a:lnTo>
                  <a:pt x="3212" y="232"/>
                </a:lnTo>
                <a:lnTo>
                  <a:pt x="3212" y="225"/>
                </a:lnTo>
                <a:lnTo>
                  <a:pt x="3239" y="225"/>
                </a:lnTo>
                <a:lnTo>
                  <a:pt x="3239" y="219"/>
                </a:lnTo>
                <a:lnTo>
                  <a:pt x="3245" y="219"/>
                </a:lnTo>
                <a:lnTo>
                  <a:pt x="3252" y="219"/>
                </a:lnTo>
                <a:lnTo>
                  <a:pt x="3252" y="212"/>
                </a:lnTo>
                <a:lnTo>
                  <a:pt x="3259" y="212"/>
                </a:lnTo>
                <a:lnTo>
                  <a:pt x="3266" y="212"/>
                </a:lnTo>
                <a:lnTo>
                  <a:pt x="3266" y="206"/>
                </a:lnTo>
                <a:lnTo>
                  <a:pt x="3279" y="206"/>
                </a:lnTo>
                <a:lnTo>
                  <a:pt x="3279" y="199"/>
                </a:lnTo>
                <a:lnTo>
                  <a:pt x="3293" y="199"/>
                </a:lnTo>
                <a:lnTo>
                  <a:pt x="3293" y="186"/>
                </a:lnTo>
                <a:lnTo>
                  <a:pt x="3306" y="186"/>
                </a:lnTo>
                <a:lnTo>
                  <a:pt x="3313" y="186"/>
                </a:lnTo>
                <a:lnTo>
                  <a:pt x="3313" y="179"/>
                </a:lnTo>
                <a:lnTo>
                  <a:pt x="3326" y="179"/>
                </a:lnTo>
                <a:lnTo>
                  <a:pt x="3326" y="172"/>
                </a:lnTo>
                <a:lnTo>
                  <a:pt x="3333" y="172"/>
                </a:lnTo>
                <a:lnTo>
                  <a:pt x="3340" y="172"/>
                </a:lnTo>
                <a:lnTo>
                  <a:pt x="3340" y="166"/>
                </a:lnTo>
                <a:lnTo>
                  <a:pt x="3360" y="166"/>
                </a:lnTo>
                <a:lnTo>
                  <a:pt x="3394" y="166"/>
                </a:lnTo>
                <a:lnTo>
                  <a:pt x="3394" y="159"/>
                </a:lnTo>
                <a:lnTo>
                  <a:pt x="3407" y="159"/>
                </a:lnTo>
                <a:lnTo>
                  <a:pt x="3407" y="152"/>
                </a:lnTo>
                <a:lnTo>
                  <a:pt x="3420" y="152"/>
                </a:lnTo>
                <a:lnTo>
                  <a:pt x="3420" y="146"/>
                </a:lnTo>
                <a:lnTo>
                  <a:pt x="3427" y="146"/>
                </a:lnTo>
                <a:lnTo>
                  <a:pt x="3441" y="146"/>
                </a:lnTo>
                <a:lnTo>
                  <a:pt x="3441" y="139"/>
                </a:lnTo>
                <a:lnTo>
                  <a:pt x="3447" y="139"/>
                </a:lnTo>
                <a:lnTo>
                  <a:pt x="3447" y="132"/>
                </a:lnTo>
                <a:lnTo>
                  <a:pt x="3461" y="132"/>
                </a:lnTo>
                <a:lnTo>
                  <a:pt x="3468" y="132"/>
                </a:lnTo>
                <a:lnTo>
                  <a:pt x="3468" y="126"/>
                </a:lnTo>
                <a:lnTo>
                  <a:pt x="3474" y="126"/>
                </a:lnTo>
                <a:lnTo>
                  <a:pt x="3474" y="119"/>
                </a:lnTo>
                <a:lnTo>
                  <a:pt x="3515" y="119"/>
                </a:lnTo>
                <a:lnTo>
                  <a:pt x="3515" y="112"/>
                </a:lnTo>
                <a:lnTo>
                  <a:pt x="3521" y="112"/>
                </a:lnTo>
                <a:lnTo>
                  <a:pt x="3548" y="112"/>
                </a:lnTo>
                <a:lnTo>
                  <a:pt x="3548" y="106"/>
                </a:lnTo>
                <a:lnTo>
                  <a:pt x="3569" y="106"/>
                </a:lnTo>
                <a:lnTo>
                  <a:pt x="3569" y="99"/>
                </a:lnTo>
                <a:lnTo>
                  <a:pt x="3569" y="93"/>
                </a:lnTo>
                <a:lnTo>
                  <a:pt x="3582" y="93"/>
                </a:lnTo>
                <a:lnTo>
                  <a:pt x="3582" y="86"/>
                </a:lnTo>
                <a:lnTo>
                  <a:pt x="3589" y="86"/>
                </a:lnTo>
                <a:lnTo>
                  <a:pt x="3589" y="79"/>
                </a:lnTo>
                <a:lnTo>
                  <a:pt x="3602" y="79"/>
                </a:lnTo>
                <a:lnTo>
                  <a:pt x="3609" y="79"/>
                </a:lnTo>
                <a:lnTo>
                  <a:pt x="3609" y="73"/>
                </a:lnTo>
                <a:lnTo>
                  <a:pt x="3622" y="73"/>
                </a:lnTo>
                <a:lnTo>
                  <a:pt x="3622" y="66"/>
                </a:lnTo>
                <a:lnTo>
                  <a:pt x="3643" y="66"/>
                </a:lnTo>
                <a:lnTo>
                  <a:pt x="3643" y="53"/>
                </a:lnTo>
                <a:lnTo>
                  <a:pt x="3656" y="53"/>
                </a:lnTo>
                <a:lnTo>
                  <a:pt x="3656" y="46"/>
                </a:lnTo>
                <a:lnTo>
                  <a:pt x="3676" y="46"/>
                </a:lnTo>
                <a:lnTo>
                  <a:pt x="3676" y="39"/>
                </a:lnTo>
                <a:lnTo>
                  <a:pt x="3683" y="39"/>
                </a:lnTo>
                <a:lnTo>
                  <a:pt x="3683" y="33"/>
                </a:lnTo>
                <a:lnTo>
                  <a:pt x="3737" y="33"/>
                </a:lnTo>
                <a:lnTo>
                  <a:pt x="3764" y="33"/>
                </a:lnTo>
                <a:lnTo>
                  <a:pt x="3764" y="26"/>
                </a:lnTo>
                <a:lnTo>
                  <a:pt x="3771" y="26"/>
                </a:lnTo>
                <a:lnTo>
                  <a:pt x="3771" y="19"/>
                </a:lnTo>
                <a:lnTo>
                  <a:pt x="3784" y="19"/>
                </a:lnTo>
                <a:lnTo>
                  <a:pt x="3784" y="13"/>
                </a:lnTo>
                <a:lnTo>
                  <a:pt x="3811" y="13"/>
                </a:lnTo>
                <a:lnTo>
                  <a:pt x="3811" y="6"/>
                </a:lnTo>
                <a:lnTo>
                  <a:pt x="3885" y="6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78208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0.83 (0.74-0.94) </a:t>
            </a:r>
            <a:endParaRPr lang="en-US" sz="2400"/>
          </a:p>
        </p:txBody>
      </p:sp>
      <p:sp>
        <p:nvSpPr>
          <p:cNvPr id="178209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2P=0.0021 </a:t>
            </a:r>
            <a:endParaRPr lang="en-US" sz="2400"/>
          </a:p>
        </p:txBody>
      </p:sp>
      <p:sp>
        <p:nvSpPr>
          <p:cNvPr id="178210" name="Rectangle 39"/>
          <p:cNvSpPr>
            <a:spLocks noChangeArrowheads="1"/>
          </p:cNvSpPr>
          <p:nvPr/>
        </p:nvSpPr>
        <p:spPr bwMode="auto">
          <a:xfrm>
            <a:off x="7721600" y="25590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78211" name="Rectangle 40"/>
          <p:cNvSpPr>
            <a:spLocks noChangeArrowheads="1"/>
          </p:cNvSpPr>
          <p:nvPr/>
        </p:nvSpPr>
        <p:spPr bwMode="auto">
          <a:xfrm>
            <a:off x="7721600" y="32670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78212" name="Title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More prolonged treatment </a:t>
            </a:r>
            <a:br>
              <a:rPr lang="en-GB" sz="3600" dirty="0" smtClean="0"/>
            </a:br>
            <a:r>
              <a:rPr lang="en-GB" sz="3600" dirty="0" smtClean="0"/>
              <a:t>produces bigger reduction in MAE risk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Line 47"/>
          <p:cNvSpPr>
            <a:spLocks noChangeShapeType="1"/>
          </p:cNvSpPr>
          <p:nvPr/>
        </p:nvSpPr>
        <p:spPr bwMode="auto">
          <a:xfrm>
            <a:off x="1377950" y="1274763"/>
            <a:ext cx="1588" cy="444023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7" name="Line 48"/>
          <p:cNvSpPr>
            <a:spLocks noChangeShapeType="1"/>
          </p:cNvSpPr>
          <p:nvPr/>
        </p:nvSpPr>
        <p:spPr bwMode="auto">
          <a:xfrm>
            <a:off x="1377950" y="5715000"/>
            <a:ext cx="621030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8" name="Line 49"/>
          <p:cNvSpPr>
            <a:spLocks noChangeShapeType="1"/>
          </p:cNvSpPr>
          <p:nvPr/>
        </p:nvSpPr>
        <p:spPr bwMode="auto">
          <a:xfrm>
            <a:off x="137795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9" name="Line 50"/>
          <p:cNvSpPr>
            <a:spLocks noChangeShapeType="1"/>
          </p:cNvSpPr>
          <p:nvPr/>
        </p:nvSpPr>
        <p:spPr bwMode="auto">
          <a:xfrm>
            <a:off x="261778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0" name="Line 51"/>
          <p:cNvSpPr>
            <a:spLocks noChangeShapeType="1"/>
          </p:cNvSpPr>
          <p:nvPr/>
        </p:nvSpPr>
        <p:spPr bwMode="auto">
          <a:xfrm>
            <a:off x="3857625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1" name="Line 52"/>
          <p:cNvSpPr>
            <a:spLocks noChangeShapeType="1"/>
          </p:cNvSpPr>
          <p:nvPr/>
        </p:nvSpPr>
        <p:spPr bwMode="auto">
          <a:xfrm>
            <a:off x="5097463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2" name="Line 53"/>
          <p:cNvSpPr>
            <a:spLocks noChangeShapeType="1"/>
          </p:cNvSpPr>
          <p:nvPr/>
        </p:nvSpPr>
        <p:spPr bwMode="auto">
          <a:xfrm>
            <a:off x="633730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3" name="Line 54"/>
          <p:cNvSpPr>
            <a:spLocks noChangeShapeType="1"/>
          </p:cNvSpPr>
          <p:nvPr/>
        </p:nvSpPr>
        <p:spPr bwMode="auto">
          <a:xfrm>
            <a:off x="757713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4" name="Line 62"/>
          <p:cNvSpPr>
            <a:spLocks noChangeShapeType="1"/>
          </p:cNvSpPr>
          <p:nvPr/>
        </p:nvSpPr>
        <p:spPr bwMode="auto">
          <a:xfrm flipH="1">
            <a:off x="1282700" y="5715000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5" name="Line 63"/>
          <p:cNvSpPr>
            <a:spLocks noChangeShapeType="1"/>
          </p:cNvSpPr>
          <p:nvPr/>
        </p:nvSpPr>
        <p:spPr bwMode="auto">
          <a:xfrm flipH="1">
            <a:off x="1282700" y="4829175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6" name="Line 64"/>
          <p:cNvSpPr>
            <a:spLocks noChangeShapeType="1"/>
          </p:cNvSpPr>
          <p:nvPr/>
        </p:nvSpPr>
        <p:spPr bwMode="auto">
          <a:xfrm flipH="1">
            <a:off x="1282700" y="393223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7" name="Line 65"/>
          <p:cNvSpPr>
            <a:spLocks noChangeShapeType="1"/>
          </p:cNvSpPr>
          <p:nvPr/>
        </p:nvSpPr>
        <p:spPr bwMode="auto">
          <a:xfrm flipH="1">
            <a:off x="1282700" y="304641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8" name="Line 66"/>
          <p:cNvSpPr>
            <a:spLocks noChangeShapeType="1"/>
          </p:cNvSpPr>
          <p:nvPr/>
        </p:nvSpPr>
        <p:spPr bwMode="auto">
          <a:xfrm flipH="1">
            <a:off x="1282700" y="216058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9" name="Line 67"/>
          <p:cNvSpPr>
            <a:spLocks noChangeShapeType="1"/>
          </p:cNvSpPr>
          <p:nvPr/>
        </p:nvSpPr>
        <p:spPr bwMode="auto">
          <a:xfrm flipH="1">
            <a:off x="1282700" y="127476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0" name="Rectangle 74"/>
          <p:cNvSpPr>
            <a:spLocks noChangeArrowheads="1"/>
          </p:cNvSpPr>
          <p:nvPr/>
        </p:nvSpPr>
        <p:spPr bwMode="auto">
          <a:xfrm rot="-5400000">
            <a:off x="-775493" y="3134519"/>
            <a:ext cx="278923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39281" name="Freeform 75"/>
          <p:cNvSpPr>
            <a:spLocks/>
          </p:cNvSpPr>
          <p:nvPr/>
        </p:nvSpPr>
        <p:spPr bwMode="auto">
          <a:xfrm>
            <a:off x="1377950" y="2076450"/>
            <a:ext cx="6210300" cy="3638550"/>
          </a:xfrm>
          <a:custGeom>
            <a:avLst/>
            <a:gdLst>
              <a:gd name="T0" fmla="*/ 2147483647 w 3912"/>
              <a:gd name="T1" fmla="*/ 2147483647 h 2292"/>
              <a:gd name="T2" fmla="*/ 2147483647 w 3912"/>
              <a:gd name="T3" fmla="*/ 2147483647 h 2292"/>
              <a:gd name="T4" fmla="*/ 2147483647 w 3912"/>
              <a:gd name="T5" fmla="*/ 2147483647 h 2292"/>
              <a:gd name="T6" fmla="*/ 2147483647 w 3912"/>
              <a:gd name="T7" fmla="*/ 2147483647 h 2292"/>
              <a:gd name="T8" fmla="*/ 2147483647 w 3912"/>
              <a:gd name="T9" fmla="*/ 2147483647 h 2292"/>
              <a:gd name="T10" fmla="*/ 2147483647 w 3912"/>
              <a:gd name="T11" fmla="*/ 2147483647 h 2292"/>
              <a:gd name="T12" fmla="*/ 2147483647 w 3912"/>
              <a:gd name="T13" fmla="*/ 2147483647 h 2292"/>
              <a:gd name="T14" fmla="*/ 2147483647 w 3912"/>
              <a:gd name="T15" fmla="*/ 2147483647 h 2292"/>
              <a:gd name="T16" fmla="*/ 2147483647 w 3912"/>
              <a:gd name="T17" fmla="*/ 2147483647 h 2292"/>
              <a:gd name="T18" fmla="*/ 2147483647 w 3912"/>
              <a:gd name="T19" fmla="*/ 2147483647 h 2292"/>
              <a:gd name="T20" fmla="*/ 2147483647 w 3912"/>
              <a:gd name="T21" fmla="*/ 2147483647 h 2292"/>
              <a:gd name="T22" fmla="*/ 2147483647 w 3912"/>
              <a:gd name="T23" fmla="*/ 2147483647 h 2292"/>
              <a:gd name="T24" fmla="*/ 2147483647 w 3912"/>
              <a:gd name="T25" fmla="*/ 2147483647 h 2292"/>
              <a:gd name="T26" fmla="*/ 2147483647 w 3912"/>
              <a:gd name="T27" fmla="*/ 2147483647 h 2292"/>
              <a:gd name="T28" fmla="*/ 2147483647 w 3912"/>
              <a:gd name="T29" fmla="*/ 2147483647 h 2292"/>
              <a:gd name="T30" fmla="*/ 2147483647 w 3912"/>
              <a:gd name="T31" fmla="*/ 2147483647 h 2292"/>
              <a:gd name="T32" fmla="*/ 2147483647 w 3912"/>
              <a:gd name="T33" fmla="*/ 2147483647 h 2292"/>
              <a:gd name="T34" fmla="*/ 2147483647 w 3912"/>
              <a:gd name="T35" fmla="*/ 2147483647 h 2292"/>
              <a:gd name="T36" fmla="*/ 2147483647 w 3912"/>
              <a:gd name="T37" fmla="*/ 2147483647 h 2292"/>
              <a:gd name="T38" fmla="*/ 2147483647 w 3912"/>
              <a:gd name="T39" fmla="*/ 2147483647 h 2292"/>
              <a:gd name="T40" fmla="*/ 2147483647 w 3912"/>
              <a:gd name="T41" fmla="*/ 2147483647 h 2292"/>
              <a:gd name="T42" fmla="*/ 2147483647 w 3912"/>
              <a:gd name="T43" fmla="*/ 2147483647 h 2292"/>
              <a:gd name="T44" fmla="*/ 2147483647 w 3912"/>
              <a:gd name="T45" fmla="*/ 2147483647 h 2292"/>
              <a:gd name="T46" fmla="*/ 2147483647 w 3912"/>
              <a:gd name="T47" fmla="*/ 2147483647 h 2292"/>
              <a:gd name="T48" fmla="*/ 2147483647 w 3912"/>
              <a:gd name="T49" fmla="*/ 2147483647 h 2292"/>
              <a:gd name="T50" fmla="*/ 2147483647 w 3912"/>
              <a:gd name="T51" fmla="*/ 2147483647 h 2292"/>
              <a:gd name="T52" fmla="*/ 2147483647 w 3912"/>
              <a:gd name="T53" fmla="*/ 2147483647 h 2292"/>
              <a:gd name="T54" fmla="*/ 2147483647 w 3912"/>
              <a:gd name="T55" fmla="*/ 2147483647 h 2292"/>
              <a:gd name="T56" fmla="*/ 2147483647 w 3912"/>
              <a:gd name="T57" fmla="*/ 2147483647 h 2292"/>
              <a:gd name="T58" fmla="*/ 2147483647 w 3912"/>
              <a:gd name="T59" fmla="*/ 2147483647 h 2292"/>
              <a:gd name="T60" fmla="*/ 2147483647 w 3912"/>
              <a:gd name="T61" fmla="*/ 2147483647 h 2292"/>
              <a:gd name="T62" fmla="*/ 2147483647 w 3912"/>
              <a:gd name="T63" fmla="*/ 2147483647 h 2292"/>
              <a:gd name="T64" fmla="*/ 2147483647 w 3912"/>
              <a:gd name="T65" fmla="*/ 2147483647 h 2292"/>
              <a:gd name="T66" fmla="*/ 2147483647 w 3912"/>
              <a:gd name="T67" fmla="*/ 2147483647 h 2292"/>
              <a:gd name="T68" fmla="*/ 2147483647 w 3912"/>
              <a:gd name="T69" fmla="*/ 2147483647 h 2292"/>
              <a:gd name="T70" fmla="*/ 2147483647 w 3912"/>
              <a:gd name="T71" fmla="*/ 2147483647 h 2292"/>
              <a:gd name="T72" fmla="*/ 2147483647 w 3912"/>
              <a:gd name="T73" fmla="*/ 2147483647 h 2292"/>
              <a:gd name="T74" fmla="*/ 2147483647 w 3912"/>
              <a:gd name="T75" fmla="*/ 2147483647 h 2292"/>
              <a:gd name="T76" fmla="*/ 2147483647 w 3912"/>
              <a:gd name="T77" fmla="*/ 2147483647 h 2292"/>
              <a:gd name="T78" fmla="*/ 2147483647 w 3912"/>
              <a:gd name="T79" fmla="*/ 2147483647 h 2292"/>
              <a:gd name="T80" fmla="*/ 2147483647 w 3912"/>
              <a:gd name="T81" fmla="*/ 2147483647 h 2292"/>
              <a:gd name="T82" fmla="*/ 2147483647 w 3912"/>
              <a:gd name="T83" fmla="*/ 2147483647 h 2292"/>
              <a:gd name="T84" fmla="*/ 2147483647 w 3912"/>
              <a:gd name="T85" fmla="*/ 2147483647 h 2292"/>
              <a:gd name="T86" fmla="*/ 2147483647 w 3912"/>
              <a:gd name="T87" fmla="*/ 2147483647 h 2292"/>
              <a:gd name="T88" fmla="*/ 2147483647 w 3912"/>
              <a:gd name="T89" fmla="*/ 2147483647 h 2292"/>
              <a:gd name="T90" fmla="*/ 2147483647 w 3912"/>
              <a:gd name="T91" fmla="*/ 2147483647 h 2292"/>
              <a:gd name="T92" fmla="*/ 2147483647 w 3912"/>
              <a:gd name="T93" fmla="*/ 2147483647 h 2292"/>
              <a:gd name="T94" fmla="*/ 2147483647 w 3912"/>
              <a:gd name="T95" fmla="*/ 2147483647 h 2292"/>
              <a:gd name="T96" fmla="*/ 2147483647 w 3912"/>
              <a:gd name="T97" fmla="*/ 2147483647 h 2292"/>
              <a:gd name="T98" fmla="*/ 2147483647 w 3912"/>
              <a:gd name="T99" fmla="*/ 2147483647 h 2292"/>
              <a:gd name="T100" fmla="*/ 2147483647 w 3912"/>
              <a:gd name="T101" fmla="*/ 2147483647 h 2292"/>
              <a:gd name="T102" fmla="*/ 2147483647 w 3912"/>
              <a:gd name="T103" fmla="*/ 2147483647 h 2292"/>
              <a:gd name="T104" fmla="*/ 2147483647 w 3912"/>
              <a:gd name="T105" fmla="*/ 2147483647 h 2292"/>
              <a:gd name="T106" fmla="*/ 2147483647 w 3912"/>
              <a:gd name="T107" fmla="*/ 2147483647 h 2292"/>
              <a:gd name="T108" fmla="*/ 2147483647 w 3912"/>
              <a:gd name="T109" fmla="*/ 2147483647 h 2292"/>
              <a:gd name="T110" fmla="*/ 2147483647 w 3912"/>
              <a:gd name="T111" fmla="*/ 2147483647 h 2292"/>
              <a:gd name="T112" fmla="*/ 2147483647 w 3912"/>
              <a:gd name="T113" fmla="*/ 2147483647 h 2292"/>
              <a:gd name="T114" fmla="*/ 2147483647 w 3912"/>
              <a:gd name="T115" fmla="*/ 2147483647 h 2292"/>
              <a:gd name="T116" fmla="*/ 2147483647 w 3912"/>
              <a:gd name="T117" fmla="*/ 2147483647 h 2292"/>
              <a:gd name="T118" fmla="*/ 2147483647 w 3912"/>
              <a:gd name="T119" fmla="*/ 2147483647 h 229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2292"/>
              <a:gd name="T182" fmla="*/ 3912 w 3912"/>
              <a:gd name="T183" fmla="*/ 2292 h 229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2292">
                <a:moveTo>
                  <a:pt x="0" y="2292"/>
                </a:moveTo>
                <a:lnTo>
                  <a:pt x="0" y="2292"/>
                </a:lnTo>
                <a:lnTo>
                  <a:pt x="0" y="2285"/>
                </a:lnTo>
                <a:lnTo>
                  <a:pt x="7" y="2285"/>
                </a:lnTo>
                <a:lnTo>
                  <a:pt x="7" y="2279"/>
                </a:lnTo>
                <a:lnTo>
                  <a:pt x="14" y="2279"/>
                </a:lnTo>
                <a:lnTo>
                  <a:pt x="14" y="2272"/>
                </a:lnTo>
                <a:lnTo>
                  <a:pt x="21" y="2272"/>
                </a:lnTo>
                <a:lnTo>
                  <a:pt x="21" y="2265"/>
                </a:lnTo>
                <a:lnTo>
                  <a:pt x="27" y="2265"/>
                </a:lnTo>
                <a:lnTo>
                  <a:pt x="27" y="2259"/>
                </a:lnTo>
                <a:lnTo>
                  <a:pt x="34" y="2259"/>
                </a:lnTo>
                <a:lnTo>
                  <a:pt x="34" y="2252"/>
                </a:lnTo>
                <a:lnTo>
                  <a:pt x="41" y="2252"/>
                </a:lnTo>
                <a:lnTo>
                  <a:pt x="48" y="2252"/>
                </a:lnTo>
                <a:lnTo>
                  <a:pt x="48" y="2245"/>
                </a:lnTo>
                <a:lnTo>
                  <a:pt x="54" y="2245"/>
                </a:lnTo>
                <a:lnTo>
                  <a:pt x="61" y="2245"/>
                </a:lnTo>
                <a:lnTo>
                  <a:pt x="61" y="2239"/>
                </a:lnTo>
                <a:lnTo>
                  <a:pt x="68" y="2239"/>
                </a:lnTo>
                <a:lnTo>
                  <a:pt x="68" y="2232"/>
                </a:lnTo>
                <a:lnTo>
                  <a:pt x="75" y="2232"/>
                </a:lnTo>
                <a:lnTo>
                  <a:pt x="75" y="2225"/>
                </a:lnTo>
                <a:lnTo>
                  <a:pt x="81" y="2225"/>
                </a:lnTo>
                <a:lnTo>
                  <a:pt x="81" y="2219"/>
                </a:lnTo>
                <a:lnTo>
                  <a:pt x="88" y="2219"/>
                </a:lnTo>
                <a:lnTo>
                  <a:pt x="88" y="2212"/>
                </a:lnTo>
                <a:lnTo>
                  <a:pt x="95" y="2212"/>
                </a:lnTo>
                <a:lnTo>
                  <a:pt x="95" y="2206"/>
                </a:lnTo>
                <a:lnTo>
                  <a:pt x="101" y="2206"/>
                </a:lnTo>
                <a:lnTo>
                  <a:pt x="101" y="2199"/>
                </a:lnTo>
                <a:lnTo>
                  <a:pt x="108" y="2199"/>
                </a:lnTo>
                <a:lnTo>
                  <a:pt x="108" y="2192"/>
                </a:lnTo>
                <a:lnTo>
                  <a:pt x="115" y="2192"/>
                </a:lnTo>
                <a:lnTo>
                  <a:pt x="115" y="2186"/>
                </a:lnTo>
                <a:lnTo>
                  <a:pt x="135" y="2186"/>
                </a:lnTo>
                <a:lnTo>
                  <a:pt x="135" y="2179"/>
                </a:lnTo>
                <a:lnTo>
                  <a:pt x="142" y="2179"/>
                </a:lnTo>
                <a:lnTo>
                  <a:pt x="142" y="2172"/>
                </a:lnTo>
                <a:lnTo>
                  <a:pt x="149" y="2172"/>
                </a:lnTo>
                <a:lnTo>
                  <a:pt x="149" y="2166"/>
                </a:lnTo>
                <a:lnTo>
                  <a:pt x="155" y="2166"/>
                </a:lnTo>
                <a:lnTo>
                  <a:pt x="155" y="2159"/>
                </a:lnTo>
                <a:lnTo>
                  <a:pt x="162" y="2159"/>
                </a:lnTo>
                <a:lnTo>
                  <a:pt x="162" y="2152"/>
                </a:lnTo>
                <a:lnTo>
                  <a:pt x="162" y="2146"/>
                </a:lnTo>
                <a:lnTo>
                  <a:pt x="169" y="2146"/>
                </a:lnTo>
                <a:lnTo>
                  <a:pt x="176" y="2146"/>
                </a:lnTo>
                <a:lnTo>
                  <a:pt x="176" y="2139"/>
                </a:lnTo>
                <a:lnTo>
                  <a:pt x="182" y="2139"/>
                </a:lnTo>
                <a:lnTo>
                  <a:pt x="182" y="2132"/>
                </a:lnTo>
                <a:lnTo>
                  <a:pt x="189" y="2132"/>
                </a:lnTo>
                <a:lnTo>
                  <a:pt x="189" y="2126"/>
                </a:lnTo>
                <a:lnTo>
                  <a:pt x="202" y="2126"/>
                </a:lnTo>
                <a:lnTo>
                  <a:pt x="202" y="2119"/>
                </a:lnTo>
                <a:lnTo>
                  <a:pt x="209" y="2119"/>
                </a:lnTo>
                <a:lnTo>
                  <a:pt x="209" y="2112"/>
                </a:lnTo>
                <a:lnTo>
                  <a:pt x="216" y="2112"/>
                </a:lnTo>
                <a:lnTo>
                  <a:pt x="223" y="2112"/>
                </a:lnTo>
                <a:lnTo>
                  <a:pt x="223" y="2106"/>
                </a:lnTo>
                <a:lnTo>
                  <a:pt x="229" y="2106"/>
                </a:lnTo>
                <a:lnTo>
                  <a:pt x="229" y="2099"/>
                </a:lnTo>
                <a:lnTo>
                  <a:pt x="229" y="2093"/>
                </a:lnTo>
                <a:lnTo>
                  <a:pt x="236" y="2093"/>
                </a:lnTo>
                <a:lnTo>
                  <a:pt x="243" y="2093"/>
                </a:lnTo>
                <a:lnTo>
                  <a:pt x="243" y="2086"/>
                </a:lnTo>
                <a:lnTo>
                  <a:pt x="250" y="2086"/>
                </a:lnTo>
                <a:lnTo>
                  <a:pt x="250" y="2079"/>
                </a:lnTo>
                <a:lnTo>
                  <a:pt x="250" y="2073"/>
                </a:lnTo>
                <a:lnTo>
                  <a:pt x="256" y="2073"/>
                </a:lnTo>
                <a:lnTo>
                  <a:pt x="263" y="2073"/>
                </a:lnTo>
                <a:lnTo>
                  <a:pt x="263" y="2066"/>
                </a:lnTo>
                <a:lnTo>
                  <a:pt x="270" y="2066"/>
                </a:lnTo>
                <a:lnTo>
                  <a:pt x="270" y="2059"/>
                </a:lnTo>
                <a:lnTo>
                  <a:pt x="276" y="2059"/>
                </a:lnTo>
                <a:lnTo>
                  <a:pt x="283" y="2059"/>
                </a:lnTo>
                <a:lnTo>
                  <a:pt x="283" y="2053"/>
                </a:lnTo>
                <a:lnTo>
                  <a:pt x="297" y="2053"/>
                </a:lnTo>
                <a:lnTo>
                  <a:pt x="297" y="2046"/>
                </a:lnTo>
                <a:lnTo>
                  <a:pt x="303" y="2046"/>
                </a:lnTo>
                <a:lnTo>
                  <a:pt x="303" y="2039"/>
                </a:lnTo>
                <a:lnTo>
                  <a:pt x="310" y="2039"/>
                </a:lnTo>
                <a:lnTo>
                  <a:pt x="310" y="2033"/>
                </a:lnTo>
                <a:lnTo>
                  <a:pt x="324" y="2033"/>
                </a:lnTo>
                <a:lnTo>
                  <a:pt x="330" y="2033"/>
                </a:lnTo>
                <a:lnTo>
                  <a:pt x="330" y="2026"/>
                </a:lnTo>
                <a:lnTo>
                  <a:pt x="337" y="2026"/>
                </a:lnTo>
                <a:lnTo>
                  <a:pt x="337" y="2019"/>
                </a:lnTo>
                <a:lnTo>
                  <a:pt x="337" y="2013"/>
                </a:lnTo>
                <a:lnTo>
                  <a:pt x="344" y="2013"/>
                </a:lnTo>
                <a:lnTo>
                  <a:pt x="351" y="2013"/>
                </a:lnTo>
                <a:lnTo>
                  <a:pt x="351" y="2006"/>
                </a:lnTo>
                <a:lnTo>
                  <a:pt x="357" y="2006"/>
                </a:lnTo>
                <a:lnTo>
                  <a:pt x="357" y="2000"/>
                </a:lnTo>
                <a:lnTo>
                  <a:pt x="371" y="2000"/>
                </a:lnTo>
                <a:lnTo>
                  <a:pt x="371" y="1993"/>
                </a:lnTo>
                <a:lnTo>
                  <a:pt x="377" y="1993"/>
                </a:lnTo>
                <a:lnTo>
                  <a:pt x="377" y="1986"/>
                </a:lnTo>
                <a:lnTo>
                  <a:pt x="384" y="1986"/>
                </a:lnTo>
                <a:lnTo>
                  <a:pt x="391" y="1986"/>
                </a:lnTo>
                <a:lnTo>
                  <a:pt x="391" y="1980"/>
                </a:lnTo>
                <a:lnTo>
                  <a:pt x="391" y="1973"/>
                </a:lnTo>
                <a:lnTo>
                  <a:pt x="398" y="1973"/>
                </a:lnTo>
                <a:lnTo>
                  <a:pt x="404" y="1973"/>
                </a:lnTo>
                <a:lnTo>
                  <a:pt x="404" y="1966"/>
                </a:lnTo>
                <a:lnTo>
                  <a:pt x="411" y="1966"/>
                </a:lnTo>
                <a:lnTo>
                  <a:pt x="418" y="1966"/>
                </a:lnTo>
                <a:lnTo>
                  <a:pt x="418" y="1960"/>
                </a:lnTo>
                <a:lnTo>
                  <a:pt x="425" y="1960"/>
                </a:lnTo>
                <a:lnTo>
                  <a:pt x="431" y="1960"/>
                </a:lnTo>
                <a:lnTo>
                  <a:pt x="431" y="1946"/>
                </a:lnTo>
                <a:lnTo>
                  <a:pt x="438" y="1946"/>
                </a:lnTo>
                <a:lnTo>
                  <a:pt x="438" y="1940"/>
                </a:lnTo>
                <a:lnTo>
                  <a:pt x="445" y="1940"/>
                </a:lnTo>
                <a:lnTo>
                  <a:pt x="452" y="1940"/>
                </a:lnTo>
                <a:lnTo>
                  <a:pt x="452" y="1933"/>
                </a:lnTo>
                <a:lnTo>
                  <a:pt x="458" y="1933"/>
                </a:lnTo>
                <a:lnTo>
                  <a:pt x="458" y="1926"/>
                </a:lnTo>
                <a:lnTo>
                  <a:pt x="472" y="1926"/>
                </a:lnTo>
                <a:lnTo>
                  <a:pt x="478" y="1926"/>
                </a:lnTo>
                <a:lnTo>
                  <a:pt x="478" y="1920"/>
                </a:lnTo>
                <a:lnTo>
                  <a:pt x="478" y="1913"/>
                </a:lnTo>
                <a:lnTo>
                  <a:pt x="492" y="1913"/>
                </a:lnTo>
                <a:lnTo>
                  <a:pt x="492" y="1907"/>
                </a:lnTo>
                <a:lnTo>
                  <a:pt x="492" y="1900"/>
                </a:lnTo>
                <a:lnTo>
                  <a:pt x="499" y="1900"/>
                </a:lnTo>
                <a:lnTo>
                  <a:pt x="499" y="1893"/>
                </a:lnTo>
                <a:lnTo>
                  <a:pt x="505" y="1893"/>
                </a:lnTo>
                <a:lnTo>
                  <a:pt x="505" y="1887"/>
                </a:lnTo>
                <a:lnTo>
                  <a:pt x="512" y="1887"/>
                </a:lnTo>
                <a:lnTo>
                  <a:pt x="512" y="1880"/>
                </a:lnTo>
                <a:lnTo>
                  <a:pt x="519" y="1880"/>
                </a:lnTo>
                <a:lnTo>
                  <a:pt x="532" y="1880"/>
                </a:lnTo>
                <a:lnTo>
                  <a:pt x="532" y="1873"/>
                </a:lnTo>
                <a:lnTo>
                  <a:pt x="539" y="1873"/>
                </a:lnTo>
                <a:lnTo>
                  <a:pt x="539" y="1867"/>
                </a:lnTo>
                <a:lnTo>
                  <a:pt x="546" y="1867"/>
                </a:lnTo>
                <a:lnTo>
                  <a:pt x="553" y="1867"/>
                </a:lnTo>
                <a:lnTo>
                  <a:pt x="553" y="1860"/>
                </a:lnTo>
                <a:lnTo>
                  <a:pt x="559" y="1860"/>
                </a:lnTo>
                <a:lnTo>
                  <a:pt x="566" y="1860"/>
                </a:lnTo>
                <a:lnTo>
                  <a:pt x="573" y="1860"/>
                </a:lnTo>
                <a:lnTo>
                  <a:pt x="573" y="1853"/>
                </a:lnTo>
                <a:lnTo>
                  <a:pt x="573" y="1847"/>
                </a:lnTo>
                <a:lnTo>
                  <a:pt x="579" y="1847"/>
                </a:lnTo>
                <a:lnTo>
                  <a:pt x="579" y="1840"/>
                </a:lnTo>
                <a:lnTo>
                  <a:pt x="586" y="1840"/>
                </a:lnTo>
                <a:lnTo>
                  <a:pt x="586" y="1833"/>
                </a:lnTo>
                <a:lnTo>
                  <a:pt x="593" y="1833"/>
                </a:lnTo>
                <a:lnTo>
                  <a:pt x="613" y="1833"/>
                </a:lnTo>
                <a:lnTo>
                  <a:pt x="613" y="1827"/>
                </a:lnTo>
                <a:lnTo>
                  <a:pt x="613" y="1820"/>
                </a:lnTo>
                <a:lnTo>
                  <a:pt x="620" y="1820"/>
                </a:lnTo>
                <a:lnTo>
                  <a:pt x="620" y="1814"/>
                </a:lnTo>
                <a:lnTo>
                  <a:pt x="627" y="1814"/>
                </a:lnTo>
                <a:lnTo>
                  <a:pt x="633" y="1814"/>
                </a:lnTo>
                <a:lnTo>
                  <a:pt x="640" y="1814"/>
                </a:lnTo>
                <a:lnTo>
                  <a:pt x="640" y="1807"/>
                </a:lnTo>
                <a:lnTo>
                  <a:pt x="640" y="1800"/>
                </a:lnTo>
                <a:lnTo>
                  <a:pt x="647" y="1800"/>
                </a:lnTo>
                <a:lnTo>
                  <a:pt x="653" y="1800"/>
                </a:lnTo>
                <a:lnTo>
                  <a:pt x="653" y="1794"/>
                </a:lnTo>
                <a:lnTo>
                  <a:pt x="667" y="1794"/>
                </a:lnTo>
                <a:lnTo>
                  <a:pt x="674" y="1794"/>
                </a:lnTo>
                <a:lnTo>
                  <a:pt x="687" y="1794"/>
                </a:lnTo>
                <a:lnTo>
                  <a:pt x="687" y="1787"/>
                </a:lnTo>
                <a:lnTo>
                  <a:pt x="694" y="1787"/>
                </a:lnTo>
                <a:lnTo>
                  <a:pt x="701" y="1787"/>
                </a:lnTo>
                <a:lnTo>
                  <a:pt x="701" y="1780"/>
                </a:lnTo>
                <a:lnTo>
                  <a:pt x="701" y="1774"/>
                </a:lnTo>
                <a:lnTo>
                  <a:pt x="707" y="1774"/>
                </a:lnTo>
                <a:lnTo>
                  <a:pt x="714" y="1774"/>
                </a:lnTo>
                <a:lnTo>
                  <a:pt x="714" y="1767"/>
                </a:lnTo>
                <a:lnTo>
                  <a:pt x="721" y="1767"/>
                </a:lnTo>
                <a:lnTo>
                  <a:pt x="721" y="1760"/>
                </a:lnTo>
                <a:lnTo>
                  <a:pt x="728" y="1760"/>
                </a:lnTo>
                <a:lnTo>
                  <a:pt x="728" y="1754"/>
                </a:lnTo>
                <a:lnTo>
                  <a:pt x="734" y="1754"/>
                </a:lnTo>
                <a:lnTo>
                  <a:pt x="734" y="1747"/>
                </a:lnTo>
                <a:lnTo>
                  <a:pt x="734" y="1740"/>
                </a:lnTo>
                <a:lnTo>
                  <a:pt x="741" y="1740"/>
                </a:lnTo>
                <a:lnTo>
                  <a:pt x="741" y="1734"/>
                </a:lnTo>
                <a:lnTo>
                  <a:pt x="748" y="1734"/>
                </a:lnTo>
                <a:lnTo>
                  <a:pt x="748" y="1727"/>
                </a:lnTo>
                <a:lnTo>
                  <a:pt x="754" y="1727"/>
                </a:lnTo>
                <a:lnTo>
                  <a:pt x="754" y="1714"/>
                </a:lnTo>
                <a:lnTo>
                  <a:pt x="761" y="1714"/>
                </a:lnTo>
                <a:lnTo>
                  <a:pt x="761" y="1707"/>
                </a:lnTo>
                <a:lnTo>
                  <a:pt x="768" y="1707"/>
                </a:lnTo>
                <a:lnTo>
                  <a:pt x="768" y="1701"/>
                </a:lnTo>
                <a:lnTo>
                  <a:pt x="775" y="1701"/>
                </a:lnTo>
                <a:lnTo>
                  <a:pt x="788" y="1701"/>
                </a:lnTo>
                <a:lnTo>
                  <a:pt x="788" y="1694"/>
                </a:lnTo>
                <a:lnTo>
                  <a:pt x="795" y="1694"/>
                </a:lnTo>
                <a:lnTo>
                  <a:pt x="795" y="1687"/>
                </a:lnTo>
                <a:lnTo>
                  <a:pt x="802" y="1687"/>
                </a:lnTo>
                <a:lnTo>
                  <a:pt x="802" y="1681"/>
                </a:lnTo>
                <a:lnTo>
                  <a:pt x="808" y="1681"/>
                </a:lnTo>
                <a:lnTo>
                  <a:pt x="808" y="1674"/>
                </a:lnTo>
                <a:lnTo>
                  <a:pt x="808" y="1667"/>
                </a:lnTo>
                <a:lnTo>
                  <a:pt x="815" y="1667"/>
                </a:lnTo>
                <a:lnTo>
                  <a:pt x="815" y="1661"/>
                </a:lnTo>
                <a:lnTo>
                  <a:pt x="822" y="1661"/>
                </a:lnTo>
                <a:lnTo>
                  <a:pt x="822" y="1654"/>
                </a:lnTo>
                <a:lnTo>
                  <a:pt x="829" y="1654"/>
                </a:lnTo>
                <a:lnTo>
                  <a:pt x="829" y="1647"/>
                </a:lnTo>
                <a:lnTo>
                  <a:pt x="835" y="1647"/>
                </a:lnTo>
                <a:lnTo>
                  <a:pt x="835" y="1641"/>
                </a:lnTo>
                <a:lnTo>
                  <a:pt x="842" y="1641"/>
                </a:lnTo>
                <a:lnTo>
                  <a:pt x="842" y="1634"/>
                </a:lnTo>
                <a:lnTo>
                  <a:pt x="849" y="1634"/>
                </a:lnTo>
                <a:lnTo>
                  <a:pt x="849" y="1628"/>
                </a:lnTo>
                <a:lnTo>
                  <a:pt x="855" y="1628"/>
                </a:lnTo>
                <a:lnTo>
                  <a:pt x="855" y="1621"/>
                </a:lnTo>
                <a:lnTo>
                  <a:pt x="862" y="1621"/>
                </a:lnTo>
                <a:lnTo>
                  <a:pt x="862" y="1614"/>
                </a:lnTo>
                <a:lnTo>
                  <a:pt x="869" y="1614"/>
                </a:lnTo>
                <a:lnTo>
                  <a:pt x="869" y="1608"/>
                </a:lnTo>
                <a:lnTo>
                  <a:pt x="876" y="1608"/>
                </a:lnTo>
                <a:lnTo>
                  <a:pt x="876" y="1601"/>
                </a:lnTo>
                <a:lnTo>
                  <a:pt x="876" y="1594"/>
                </a:lnTo>
                <a:lnTo>
                  <a:pt x="882" y="1594"/>
                </a:lnTo>
                <a:lnTo>
                  <a:pt x="889" y="1594"/>
                </a:lnTo>
                <a:lnTo>
                  <a:pt x="889" y="1588"/>
                </a:lnTo>
                <a:lnTo>
                  <a:pt x="896" y="1588"/>
                </a:lnTo>
                <a:lnTo>
                  <a:pt x="896" y="1581"/>
                </a:lnTo>
                <a:lnTo>
                  <a:pt x="896" y="1574"/>
                </a:lnTo>
                <a:lnTo>
                  <a:pt x="909" y="1574"/>
                </a:lnTo>
                <a:lnTo>
                  <a:pt x="909" y="1568"/>
                </a:lnTo>
                <a:lnTo>
                  <a:pt x="909" y="1561"/>
                </a:lnTo>
                <a:lnTo>
                  <a:pt x="916" y="1561"/>
                </a:lnTo>
                <a:lnTo>
                  <a:pt x="943" y="1561"/>
                </a:lnTo>
                <a:lnTo>
                  <a:pt x="943" y="1554"/>
                </a:lnTo>
                <a:lnTo>
                  <a:pt x="950" y="1554"/>
                </a:lnTo>
                <a:lnTo>
                  <a:pt x="963" y="1554"/>
                </a:lnTo>
                <a:lnTo>
                  <a:pt x="963" y="1548"/>
                </a:lnTo>
                <a:lnTo>
                  <a:pt x="970" y="1548"/>
                </a:lnTo>
                <a:lnTo>
                  <a:pt x="983" y="1548"/>
                </a:lnTo>
                <a:lnTo>
                  <a:pt x="983" y="1541"/>
                </a:lnTo>
                <a:lnTo>
                  <a:pt x="990" y="1541"/>
                </a:lnTo>
                <a:lnTo>
                  <a:pt x="997" y="1541"/>
                </a:lnTo>
                <a:lnTo>
                  <a:pt x="997" y="1534"/>
                </a:lnTo>
                <a:lnTo>
                  <a:pt x="1004" y="1534"/>
                </a:lnTo>
                <a:lnTo>
                  <a:pt x="1017" y="1534"/>
                </a:lnTo>
                <a:lnTo>
                  <a:pt x="1017" y="1528"/>
                </a:lnTo>
                <a:lnTo>
                  <a:pt x="1024" y="1528"/>
                </a:lnTo>
                <a:lnTo>
                  <a:pt x="1024" y="1521"/>
                </a:lnTo>
                <a:lnTo>
                  <a:pt x="1031" y="1521"/>
                </a:lnTo>
                <a:lnTo>
                  <a:pt x="1031" y="1515"/>
                </a:lnTo>
                <a:lnTo>
                  <a:pt x="1037" y="1515"/>
                </a:lnTo>
                <a:lnTo>
                  <a:pt x="1037" y="1508"/>
                </a:lnTo>
                <a:lnTo>
                  <a:pt x="1051" y="1508"/>
                </a:lnTo>
                <a:lnTo>
                  <a:pt x="1057" y="1508"/>
                </a:lnTo>
                <a:lnTo>
                  <a:pt x="1078" y="1508"/>
                </a:lnTo>
                <a:lnTo>
                  <a:pt x="1078" y="1501"/>
                </a:lnTo>
                <a:lnTo>
                  <a:pt x="1084" y="1501"/>
                </a:lnTo>
                <a:lnTo>
                  <a:pt x="1084" y="1495"/>
                </a:lnTo>
                <a:lnTo>
                  <a:pt x="1091" y="1495"/>
                </a:lnTo>
                <a:lnTo>
                  <a:pt x="1091" y="1488"/>
                </a:lnTo>
                <a:lnTo>
                  <a:pt x="1098" y="1488"/>
                </a:lnTo>
                <a:lnTo>
                  <a:pt x="1098" y="1481"/>
                </a:lnTo>
                <a:lnTo>
                  <a:pt x="1118" y="1481"/>
                </a:lnTo>
                <a:lnTo>
                  <a:pt x="1118" y="1475"/>
                </a:lnTo>
                <a:lnTo>
                  <a:pt x="1125" y="1475"/>
                </a:lnTo>
                <a:lnTo>
                  <a:pt x="1138" y="1475"/>
                </a:lnTo>
                <a:lnTo>
                  <a:pt x="1152" y="1475"/>
                </a:lnTo>
                <a:lnTo>
                  <a:pt x="1152" y="1468"/>
                </a:lnTo>
                <a:lnTo>
                  <a:pt x="1165" y="1468"/>
                </a:lnTo>
                <a:lnTo>
                  <a:pt x="1172" y="1468"/>
                </a:lnTo>
                <a:lnTo>
                  <a:pt x="1172" y="1461"/>
                </a:lnTo>
                <a:lnTo>
                  <a:pt x="1179" y="1461"/>
                </a:lnTo>
                <a:lnTo>
                  <a:pt x="1179" y="1455"/>
                </a:lnTo>
                <a:lnTo>
                  <a:pt x="1185" y="1455"/>
                </a:lnTo>
                <a:lnTo>
                  <a:pt x="1199" y="1455"/>
                </a:lnTo>
                <a:lnTo>
                  <a:pt x="1199" y="1448"/>
                </a:lnTo>
                <a:lnTo>
                  <a:pt x="1206" y="1448"/>
                </a:lnTo>
                <a:lnTo>
                  <a:pt x="1206" y="1441"/>
                </a:lnTo>
                <a:lnTo>
                  <a:pt x="1212" y="1441"/>
                </a:lnTo>
                <a:lnTo>
                  <a:pt x="1212" y="1435"/>
                </a:lnTo>
                <a:lnTo>
                  <a:pt x="1219" y="1435"/>
                </a:lnTo>
                <a:lnTo>
                  <a:pt x="1226" y="1435"/>
                </a:lnTo>
                <a:lnTo>
                  <a:pt x="1226" y="1428"/>
                </a:lnTo>
                <a:lnTo>
                  <a:pt x="1232" y="1428"/>
                </a:lnTo>
                <a:lnTo>
                  <a:pt x="1239" y="1428"/>
                </a:lnTo>
                <a:lnTo>
                  <a:pt x="1239" y="1422"/>
                </a:lnTo>
                <a:lnTo>
                  <a:pt x="1246" y="1422"/>
                </a:lnTo>
                <a:lnTo>
                  <a:pt x="1253" y="1422"/>
                </a:lnTo>
                <a:lnTo>
                  <a:pt x="1253" y="1415"/>
                </a:lnTo>
                <a:lnTo>
                  <a:pt x="1259" y="1415"/>
                </a:lnTo>
                <a:lnTo>
                  <a:pt x="1259" y="1408"/>
                </a:lnTo>
                <a:lnTo>
                  <a:pt x="1266" y="1408"/>
                </a:lnTo>
                <a:lnTo>
                  <a:pt x="1273" y="1408"/>
                </a:lnTo>
                <a:lnTo>
                  <a:pt x="1273" y="1402"/>
                </a:lnTo>
                <a:lnTo>
                  <a:pt x="1280" y="1402"/>
                </a:lnTo>
                <a:lnTo>
                  <a:pt x="1280" y="1395"/>
                </a:lnTo>
                <a:lnTo>
                  <a:pt x="1280" y="1388"/>
                </a:lnTo>
                <a:lnTo>
                  <a:pt x="1286" y="1388"/>
                </a:lnTo>
                <a:lnTo>
                  <a:pt x="1293" y="1388"/>
                </a:lnTo>
                <a:lnTo>
                  <a:pt x="1293" y="1382"/>
                </a:lnTo>
                <a:lnTo>
                  <a:pt x="1300" y="1382"/>
                </a:lnTo>
                <a:lnTo>
                  <a:pt x="1307" y="1382"/>
                </a:lnTo>
                <a:lnTo>
                  <a:pt x="1307" y="1375"/>
                </a:lnTo>
                <a:lnTo>
                  <a:pt x="1313" y="1375"/>
                </a:lnTo>
                <a:lnTo>
                  <a:pt x="1313" y="1368"/>
                </a:lnTo>
                <a:lnTo>
                  <a:pt x="1320" y="1368"/>
                </a:lnTo>
                <a:lnTo>
                  <a:pt x="1340" y="1368"/>
                </a:lnTo>
                <a:lnTo>
                  <a:pt x="1340" y="1362"/>
                </a:lnTo>
                <a:lnTo>
                  <a:pt x="1347" y="1362"/>
                </a:lnTo>
                <a:lnTo>
                  <a:pt x="1367" y="1362"/>
                </a:lnTo>
                <a:lnTo>
                  <a:pt x="1367" y="1355"/>
                </a:lnTo>
                <a:lnTo>
                  <a:pt x="1374" y="1355"/>
                </a:lnTo>
                <a:lnTo>
                  <a:pt x="1374" y="1348"/>
                </a:lnTo>
                <a:lnTo>
                  <a:pt x="1381" y="1348"/>
                </a:lnTo>
                <a:lnTo>
                  <a:pt x="1387" y="1348"/>
                </a:lnTo>
                <a:lnTo>
                  <a:pt x="1387" y="1342"/>
                </a:lnTo>
                <a:lnTo>
                  <a:pt x="1401" y="1342"/>
                </a:lnTo>
                <a:lnTo>
                  <a:pt x="1401" y="1335"/>
                </a:lnTo>
                <a:lnTo>
                  <a:pt x="1408" y="1335"/>
                </a:lnTo>
                <a:lnTo>
                  <a:pt x="1414" y="1335"/>
                </a:lnTo>
                <a:lnTo>
                  <a:pt x="1414" y="1329"/>
                </a:lnTo>
                <a:lnTo>
                  <a:pt x="1421" y="1329"/>
                </a:lnTo>
                <a:lnTo>
                  <a:pt x="1421" y="1322"/>
                </a:lnTo>
                <a:lnTo>
                  <a:pt x="1428" y="1322"/>
                </a:lnTo>
                <a:lnTo>
                  <a:pt x="1434" y="1322"/>
                </a:lnTo>
                <a:lnTo>
                  <a:pt x="1441" y="1322"/>
                </a:lnTo>
                <a:lnTo>
                  <a:pt x="1441" y="1315"/>
                </a:lnTo>
                <a:lnTo>
                  <a:pt x="1441" y="1309"/>
                </a:lnTo>
                <a:lnTo>
                  <a:pt x="1448" y="1309"/>
                </a:lnTo>
                <a:lnTo>
                  <a:pt x="1455" y="1309"/>
                </a:lnTo>
                <a:lnTo>
                  <a:pt x="1455" y="1302"/>
                </a:lnTo>
                <a:lnTo>
                  <a:pt x="1461" y="1302"/>
                </a:lnTo>
                <a:lnTo>
                  <a:pt x="1461" y="1295"/>
                </a:lnTo>
                <a:lnTo>
                  <a:pt x="1468" y="1295"/>
                </a:lnTo>
                <a:lnTo>
                  <a:pt x="1475" y="1295"/>
                </a:lnTo>
                <a:lnTo>
                  <a:pt x="1488" y="1295"/>
                </a:lnTo>
                <a:lnTo>
                  <a:pt x="1488" y="1289"/>
                </a:lnTo>
                <a:lnTo>
                  <a:pt x="1495" y="1289"/>
                </a:lnTo>
                <a:lnTo>
                  <a:pt x="1502" y="1289"/>
                </a:lnTo>
                <a:lnTo>
                  <a:pt x="1502" y="1282"/>
                </a:lnTo>
                <a:lnTo>
                  <a:pt x="1515" y="1282"/>
                </a:lnTo>
                <a:lnTo>
                  <a:pt x="1515" y="1275"/>
                </a:lnTo>
                <a:lnTo>
                  <a:pt x="1522" y="1275"/>
                </a:lnTo>
                <a:lnTo>
                  <a:pt x="1522" y="1269"/>
                </a:lnTo>
                <a:lnTo>
                  <a:pt x="1529" y="1269"/>
                </a:lnTo>
                <a:lnTo>
                  <a:pt x="1529" y="1262"/>
                </a:lnTo>
                <a:lnTo>
                  <a:pt x="1542" y="1262"/>
                </a:lnTo>
                <a:lnTo>
                  <a:pt x="1542" y="1255"/>
                </a:lnTo>
                <a:lnTo>
                  <a:pt x="1549" y="1255"/>
                </a:lnTo>
                <a:lnTo>
                  <a:pt x="1549" y="1249"/>
                </a:lnTo>
                <a:lnTo>
                  <a:pt x="1556" y="1249"/>
                </a:lnTo>
                <a:lnTo>
                  <a:pt x="1562" y="1249"/>
                </a:lnTo>
                <a:lnTo>
                  <a:pt x="1562" y="1242"/>
                </a:lnTo>
                <a:lnTo>
                  <a:pt x="1562" y="1236"/>
                </a:lnTo>
                <a:lnTo>
                  <a:pt x="1569" y="1236"/>
                </a:lnTo>
                <a:lnTo>
                  <a:pt x="1576" y="1236"/>
                </a:lnTo>
                <a:lnTo>
                  <a:pt x="1589" y="1236"/>
                </a:lnTo>
                <a:lnTo>
                  <a:pt x="1589" y="1229"/>
                </a:lnTo>
                <a:lnTo>
                  <a:pt x="1603" y="1229"/>
                </a:lnTo>
                <a:lnTo>
                  <a:pt x="1609" y="1229"/>
                </a:lnTo>
                <a:lnTo>
                  <a:pt x="1609" y="1222"/>
                </a:lnTo>
                <a:lnTo>
                  <a:pt x="1616" y="1222"/>
                </a:lnTo>
                <a:lnTo>
                  <a:pt x="1623" y="1222"/>
                </a:lnTo>
                <a:lnTo>
                  <a:pt x="1623" y="1216"/>
                </a:lnTo>
                <a:lnTo>
                  <a:pt x="1643" y="1216"/>
                </a:lnTo>
                <a:lnTo>
                  <a:pt x="1650" y="1216"/>
                </a:lnTo>
                <a:lnTo>
                  <a:pt x="1650" y="1209"/>
                </a:lnTo>
                <a:lnTo>
                  <a:pt x="1657" y="1209"/>
                </a:lnTo>
                <a:lnTo>
                  <a:pt x="1663" y="1209"/>
                </a:lnTo>
                <a:lnTo>
                  <a:pt x="1663" y="1202"/>
                </a:lnTo>
                <a:lnTo>
                  <a:pt x="1663" y="1196"/>
                </a:lnTo>
                <a:lnTo>
                  <a:pt x="1670" y="1196"/>
                </a:lnTo>
                <a:lnTo>
                  <a:pt x="1677" y="1196"/>
                </a:lnTo>
                <a:lnTo>
                  <a:pt x="1677" y="1189"/>
                </a:lnTo>
                <a:lnTo>
                  <a:pt x="1684" y="1189"/>
                </a:lnTo>
                <a:lnTo>
                  <a:pt x="1684" y="1182"/>
                </a:lnTo>
                <a:lnTo>
                  <a:pt x="1690" y="1182"/>
                </a:lnTo>
                <a:lnTo>
                  <a:pt x="1690" y="1176"/>
                </a:lnTo>
                <a:lnTo>
                  <a:pt x="1697" y="1176"/>
                </a:lnTo>
                <a:lnTo>
                  <a:pt x="1697" y="1169"/>
                </a:lnTo>
                <a:lnTo>
                  <a:pt x="1704" y="1169"/>
                </a:lnTo>
                <a:lnTo>
                  <a:pt x="1710" y="1169"/>
                </a:lnTo>
                <a:lnTo>
                  <a:pt x="1710" y="1162"/>
                </a:lnTo>
                <a:lnTo>
                  <a:pt x="1710" y="1156"/>
                </a:lnTo>
                <a:lnTo>
                  <a:pt x="1717" y="1156"/>
                </a:lnTo>
                <a:lnTo>
                  <a:pt x="1717" y="1149"/>
                </a:lnTo>
                <a:lnTo>
                  <a:pt x="1731" y="1149"/>
                </a:lnTo>
                <a:lnTo>
                  <a:pt x="1737" y="1149"/>
                </a:lnTo>
                <a:lnTo>
                  <a:pt x="1737" y="1143"/>
                </a:lnTo>
                <a:lnTo>
                  <a:pt x="1751" y="1143"/>
                </a:lnTo>
                <a:lnTo>
                  <a:pt x="1758" y="1143"/>
                </a:lnTo>
                <a:lnTo>
                  <a:pt x="1758" y="1136"/>
                </a:lnTo>
                <a:lnTo>
                  <a:pt x="1764" y="1136"/>
                </a:lnTo>
                <a:lnTo>
                  <a:pt x="1764" y="1129"/>
                </a:lnTo>
                <a:lnTo>
                  <a:pt x="1764" y="1123"/>
                </a:lnTo>
                <a:lnTo>
                  <a:pt x="1771" y="1123"/>
                </a:lnTo>
                <a:lnTo>
                  <a:pt x="1771" y="1116"/>
                </a:lnTo>
                <a:lnTo>
                  <a:pt x="1778" y="1116"/>
                </a:lnTo>
                <a:lnTo>
                  <a:pt x="1785" y="1116"/>
                </a:lnTo>
                <a:lnTo>
                  <a:pt x="1785" y="1109"/>
                </a:lnTo>
                <a:lnTo>
                  <a:pt x="1798" y="1109"/>
                </a:lnTo>
                <a:lnTo>
                  <a:pt x="1798" y="1103"/>
                </a:lnTo>
                <a:lnTo>
                  <a:pt x="1811" y="1103"/>
                </a:lnTo>
                <a:lnTo>
                  <a:pt x="1811" y="1096"/>
                </a:lnTo>
                <a:lnTo>
                  <a:pt x="1825" y="1096"/>
                </a:lnTo>
                <a:lnTo>
                  <a:pt x="1825" y="1089"/>
                </a:lnTo>
                <a:lnTo>
                  <a:pt x="1832" y="1089"/>
                </a:lnTo>
                <a:lnTo>
                  <a:pt x="1838" y="1089"/>
                </a:lnTo>
                <a:lnTo>
                  <a:pt x="1838" y="1083"/>
                </a:lnTo>
                <a:lnTo>
                  <a:pt x="1845" y="1083"/>
                </a:lnTo>
                <a:lnTo>
                  <a:pt x="1845" y="1076"/>
                </a:lnTo>
                <a:lnTo>
                  <a:pt x="1852" y="1076"/>
                </a:lnTo>
                <a:lnTo>
                  <a:pt x="1852" y="1069"/>
                </a:lnTo>
                <a:lnTo>
                  <a:pt x="1859" y="1069"/>
                </a:lnTo>
                <a:lnTo>
                  <a:pt x="1859" y="1063"/>
                </a:lnTo>
                <a:lnTo>
                  <a:pt x="1865" y="1063"/>
                </a:lnTo>
                <a:lnTo>
                  <a:pt x="1872" y="1063"/>
                </a:lnTo>
                <a:lnTo>
                  <a:pt x="1872" y="1056"/>
                </a:lnTo>
                <a:lnTo>
                  <a:pt x="1879" y="1056"/>
                </a:lnTo>
                <a:lnTo>
                  <a:pt x="1879" y="1050"/>
                </a:lnTo>
                <a:lnTo>
                  <a:pt x="1886" y="1050"/>
                </a:lnTo>
                <a:lnTo>
                  <a:pt x="1886" y="1043"/>
                </a:lnTo>
                <a:lnTo>
                  <a:pt x="1892" y="1043"/>
                </a:lnTo>
                <a:lnTo>
                  <a:pt x="1892" y="1036"/>
                </a:lnTo>
                <a:lnTo>
                  <a:pt x="1899" y="1036"/>
                </a:lnTo>
                <a:lnTo>
                  <a:pt x="1919" y="1036"/>
                </a:lnTo>
                <a:lnTo>
                  <a:pt x="1919" y="1030"/>
                </a:lnTo>
                <a:lnTo>
                  <a:pt x="1926" y="1030"/>
                </a:lnTo>
                <a:lnTo>
                  <a:pt x="1933" y="1030"/>
                </a:lnTo>
                <a:lnTo>
                  <a:pt x="1933" y="1023"/>
                </a:lnTo>
                <a:lnTo>
                  <a:pt x="1939" y="1023"/>
                </a:lnTo>
                <a:lnTo>
                  <a:pt x="1946" y="1023"/>
                </a:lnTo>
                <a:lnTo>
                  <a:pt x="1946" y="1016"/>
                </a:lnTo>
                <a:lnTo>
                  <a:pt x="1953" y="1016"/>
                </a:lnTo>
                <a:lnTo>
                  <a:pt x="1980" y="1016"/>
                </a:lnTo>
                <a:lnTo>
                  <a:pt x="1980" y="1010"/>
                </a:lnTo>
                <a:lnTo>
                  <a:pt x="1986" y="1010"/>
                </a:lnTo>
                <a:lnTo>
                  <a:pt x="1993" y="1010"/>
                </a:lnTo>
                <a:lnTo>
                  <a:pt x="1993" y="990"/>
                </a:lnTo>
                <a:lnTo>
                  <a:pt x="2007" y="990"/>
                </a:lnTo>
                <a:lnTo>
                  <a:pt x="2013" y="990"/>
                </a:lnTo>
                <a:lnTo>
                  <a:pt x="2020" y="990"/>
                </a:lnTo>
                <a:lnTo>
                  <a:pt x="2020" y="983"/>
                </a:lnTo>
                <a:lnTo>
                  <a:pt x="2020" y="976"/>
                </a:lnTo>
                <a:lnTo>
                  <a:pt x="2027" y="976"/>
                </a:lnTo>
                <a:lnTo>
                  <a:pt x="2034" y="976"/>
                </a:lnTo>
                <a:lnTo>
                  <a:pt x="2034" y="970"/>
                </a:lnTo>
                <a:lnTo>
                  <a:pt x="2047" y="970"/>
                </a:lnTo>
                <a:lnTo>
                  <a:pt x="2054" y="970"/>
                </a:lnTo>
                <a:lnTo>
                  <a:pt x="2054" y="963"/>
                </a:lnTo>
                <a:lnTo>
                  <a:pt x="2067" y="963"/>
                </a:lnTo>
                <a:lnTo>
                  <a:pt x="2067" y="956"/>
                </a:lnTo>
                <a:lnTo>
                  <a:pt x="2074" y="956"/>
                </a:lnTo>
                <a:lnTo>
                  <a:pt x="2074" y="950"/>
                </a:lnTo>
                <a:lnTo>
                  <a:pt x="2081" y="950"/>
                </a:lnTo>
                <a:lnTo>
                  <a:pt x="2087" y="950"/>
                </a:lnTo>
                <a:lnTo>
                  <a:pt x="2087" y="937"/>
                </a:lnTo>
                <a:lnTo>
                  <a:pt x="2094" y="937"/>
                </a:lnTo>
                <a:lnTo>
                  <a:pt x="2094" y="930"/>
                </a:lnTo>
                <a:lnTo>
                  <a:pt x="2108" y="930"/>
                </a:lnTo>
                <a:lnTo>
                  <a:pt x="2114" y="930"/>
                </a:lnTo>
                <a:lnTo>
                  <a:pt x="2114" y="923"/>
                </a:lnTo>
                <a:lnTo>
                  <a:pt x="2121" y="923"/>
                </a:lnTo>
                <a:lnTo>
                  <a:pt x="2128" y="923"/>
                </a:lnTo>
                <a:lnTo>
                  <a:pt x="2128" y="917"/>
                </a:lnTo>
                <a:lnTo>
                  <a:pt x="2135" y="917"/>
                </a:lnTo>
                <a:lnTo>
                  <a:pt x="2141" y="917"/>
                </a:lnTo>
                <a:lnTo>
                  <a:pt x="2141" y="910"/>
                </a:lnTo>
                <a:lnTo>
                  <a:pt x="2148" y="910"/>
                </a:lnTo>
                <a:lnTo>
                  <a:pt x="2148" y="903"/>
                </a:lnTo>
                <a:lnTo>
                  <a:pt x="2162" y="903"/>
                </a:lnTo>
                <a:lnTo>
                  <a:pt x="2168" y="903"/>
                </a:lnTo>
                <a:lnTo>
                  <a:pt x="2168" y="897"/>
                </a:lnTo>
                <a:lnTo>
                  <a:pt x="2168" y="890"/>
                </a:lnTo>
                <a:lnTo>
                  <a:pt x="2175" y="890"/>
                </a:lnTo>
                <a:lnTo>
                  <a:pt x="2175" y="883"/>
                </a:lnTo>
                <a:lnTo>
                  <a:pt x="2182" y="883"/>
                </a:lnTo>
                <a:lnTo>
                  <a:pt x="2182" y="877"/>
                </a:lnTo>
                <a:lnTo>
                  <a:pt x="2195" y="877"/>
                </a:lnTo>
                <a:lnTo>
                  <a:pt x="2195" y="870"/>
                </a:lnTo>
                <a:lnTo>
                  <a:pt x="2202" y="870"/>
                </a:lnTo>
                <a:lnTo>
                  <a:pt x="2202" y="857"/>
                </a:lnTo>
                <a:lnTo>
                  <a:pt x="2209" y="857"/>
                </a:lnTo>
                <a:lnTo>
                  <a:pt x="2209" y="850"/>
                </a:lnTo>
                <a:lnTo>
                  <a:pt x="2229" y="850"/>
                </a:lnTo>
                <a:lnTo>
                  <a:pt x="2236" y="850"/>
                </a:lnTo>
                <a:lnTo>
                  <a:pt x="2236" y="844"/>
                </a:lnTo>
                <a:lnTo>
                  <a:pt x="2242" y="844"/>
                </a:lnTo>
                <a:lnTo>
                  <a:pt x="2242" y="837"/>
                </a:lnTo>
                <a:lnTo>
                  <a:pt x="2249" y="837"/>
                </a:lnTo>
                <a:lnTo>
                  <a:pt x="2256" y="837"/>
                </a:lnTo>
                <a:lnTo>
                  <a:pt x="2256" y="830"/>
                </a:lnTo>
                <a:lnTo>
                  <a:pt x="2256" y="824"/>
                </a:lnTo>
                <a:lnTo>
                  <a:pt x="2263" y="824"/>
                </a:lnTo>
                <a:lnTo>
                  <a:pt x="2269" y="824"/>
                </a:lnTo>
                <a:lnTo>
                  <a:pt x="2269" y="817"/>
                </a:lnTo>
                <a:lnTo>
                  <a:pt x="2269" y="810"/>
                </a:lnTo>
                <a:lnTo>
                  <a:pt x="2276" y="810"/>
                </a:lnTo>
                <a:lnTo>
                  <a:pt x="2283" y="810"/>
                </a:lnTo>
                <a:lnTo>
                  <a:pt x="2283" y="804"/>
                </a:lnTo>
                <a:lnTo>
                  <a:pt x="2283" y="797"/>
                </a:lnTo>
                <a:lnTo>
                  <a:pt x="2296" y="797"/>
                </a:lnTo>
                <a:lnTo>
                  <a:pt x="2296" y="790"/>
                </a:lnTo>
                <a:lnTo>
                  <a:pt x="2310" y="790"/>
                </a:lnTo>
                <a:lnTo>
                  <a:pt x="2310" y="784"/>
                </a:lnTo>
                <a:lnTo>
                  <a:pt x="2310" y="777"/>
                </a:lnTo>
                <a:lnTo>
                  <a:pt x="2323" y="777"/>
                </a:lnTo>
                <a:lnTo>
                  <a:pt x="2337" y="777"/>
                </a:lnTo>
                <a:lnTo>
                  <a:pt x="2337" y="770"/>
                </a:lnTo>
                <a:lnTo>
                  <a:pt x="2343" y="770"/>
                </a:lnTo>
                <a:lnTo>
                  <a:pt x="2343" y="764"/>
                </a:lnTo>
                <a:lnTo>
                  <a:pt x="2350" y="764"/>
                </a:lnTo>
                <a:lnTo>
                  <a:pt x="2357" y="764"/>
                </a:lnTo>
                <a:lnTo>
                  <a:pt x="2357" y="757"/>
                </a:lnTo>
                <a:lnTo>
                  <a:pt x="2370" y="757"/>
                </a:lnTo>
                <a:lnTo>
                  <a:pt x="2370" y="751"/>
                </a:lnTo>
                <a:lnTo>
                  <a:pt x="2377" y="751"/>
                </a:lnTo>
                <a:lnTo>
                  <a:pt x="2384" y="751"/>
                </a:lnTo>
                <a:lnTo>
                  <a:pt x="2384" y="744"/>
                </a:lnTo>
                <a:lnTo>
                  <a:pt x="2397" y="744"/>
                </a:lnTo>
                <a:lnTo>
                  <a:pt x="2411" y="744"/>
                </a:lnTo>
                <a:lnTo>
                  <a:pt x="2411" y="737"/>
                </a:lnTo>
                <a:lnTo>
                  <a:pt x="2424" y="737"/>
                </a:lnTo>
                <a:lnTo>
                  <a:pt x="2438" y="737"/>
                </a:lnTo>
                <a:lnTo>
                  <a:pt x="2438" y="731"/>
                </a:lnTo>
                <a:lnTo>
                  <a:pt x="2451" y="731"/>
                </a:lnTo>
                <a:lnTo>
                  <a:pt x="2478" y="731"/>
                </a:lnTo>
                <a:lnTo>
                  <a:pt x="2478" y="724"/>
                </a:lnTo>
                <a:lnTo>
                  <a:pt x="2485" y="724"/>
                </a:lnTo>
                <a:lnTo>
                  <a:pt x="2491" y="724"/>
                </a:lnTo>
                <a:lnTo>
                  <a:pt x="2498" y="724"/>
                </a:lnTo>
                <a:lnTo>
                  <a:pt x="2498" y="717"/>
                </a:lnTo>
                <a:lnTo>
                  <a:pt x="2498" y="711"/>
                </a:lnTo>
                <a:lnTo>
                  <a:pt x="2518" y="711"/>
                </a:lnTo>
                <a:lnTo>
                  <a:pt x="2525" y="711"/>
                </a:lnTo>
                <a:lnTo>
                  <a:pt x="2525" y="704"/>
                </a:lnTo>
                <a:lnTo>
                  <a:pt x="2532" y="704"/>
                </a:lnTo>
                <a:lnTo>
                  <a:pt x="2539" y="704"/>
                </a:lnTo>
                <a:lnTo>
                  <a:pt x="2539" y="697"/>
                </a:lnTo>
                <a:lnTo>
                  <a:pt x="2559" y="697"/>
                </a:lnTo>
                <a:lnTo>
                  <a:pt x="2565" y="697"/>
                </a:lnTo>
                <a:lnTo>
                  <a:pt x="2565" y="691"/>
                </a:lnTo>
                <a:lnTo>
                  <a:pt x="2572" y="691"/>
                </a:lnTo>
                <a:lnTo>
                  <a:pt x="2579" y="691"/>
                </a:lnTo>
                <a:lnTo>
                  <a:pt x="2579" y="684"/>
                </a:lnTo>
                <a:lnTo>
                  <a:pt x="2592" y="684"/>
                </a:lnTo>
                <a:lnTo>
                  <a:pt x="2606" y="684"/>
                </a:lnTo>
                <a:lnTo>
                  <a:pt x="2613" y="684"/>
                </a:lnTo>
                <a:lnTo>
                  <a:pt x="2613" y="677"/>
                </a:lnTo>
                <a:lnTo>
                  <a:pt x="2633" y="677"/>
                </a:lnTo>
                <a:lnTo>
                  <a:pt x="2633" y="671"/>
                </a:lnTo>
                <a:lnTo>
                  <a:pt x="2640" y="671"/>
                </a:lnTo>
                <a:lnTo>
                  <a:pt x="2640" y="664"/>
                </a:lnTo>
                <a:lnTo>
                  <a:pt x="2653" y="664"/>
                </a:lnTo>
                <a:lnTo>
                  <a:pt x="2660" y="664"/>
                </a:lnTo>
                <a:lnTo>
                  <a:pt x="2660" y="658"/>
                </a:lnTo>
                <a:lnTo>
                  <a:pt x="2666" y="658"/>
                </a:lnTo>
                <a:lnTo>
                  <a:pt x="2666" y="651"/>
                </a:lnTo>
                <a:lnTo>
                  <a:pt x="2680" y="651"/>
                </a:lnTo>
                <a:lnTo>
                  <a:pt x="2707" y="651"/>
                </a:lnTo>
                <a:lnTo>
                  <a:pt x="2707" y="644"/>
                </a:lnTo>
                <a:lnTo>
                  <a:pt x="2720" y="644"/>
                </a:lnTo>
                <a:lnTo>
                  <a:pt x="2720" y="638"/>
                </a:lnTo>
                <a:lnTo>
                  <a:pt x="2734" y="638"/>
                </a:lnTo>
                <a:lnTo>
                  <a:pt x="2734" y="631"/>
                </a:lnTo>
                <a:lnTo>
                  <a:pt x="2741" y="631"/>
                </a:lnTo>
                <a:lnTo>
                  <a:pt x="2741" y="624"/>
                </a:lnTo>
                <a:lnTo>
                  <a:pt x="2747" y="624"/>
                </a:lnTo>
                <a:lnTo>
                  <a:pt x="2747" y="618"/>
                </a:lnTo>
                <a:lnTo>
                  <a:pt x="2761" y="618"/>
                </a:lnTo>
                <a:lnTo>
                  <a:pt x="2767" y="618"/>
                </a:lnTo>
                <a:lnTo>
                  <a:pt x="2767" y="611"/>
                </a:lnTo>
                <a:lnTo>
                  <a:pt x="2781" y="611"/>
                </a:lnTo>
                <a:lnTo>
                  <a:pt x="2781" y="604"/>
                </a:lnTo>
                <a:lnTo>
                  <a:pt x="2788" y="604"/>
                </a:lnTo>
                <a:lnTo>
                  <a:pt x="2788" y="598"/>
                </a:lnTo>
                <a:lnTo>
                  <a:pt x="2801" y="598"/>
                </a:lnTo>
                <a:lnTo>
                  <a:pt x="2801" y="591"/>
                </a:lnTo>
                <a:lnTo>
                  <a:pt x="2808" y="591"/>
                </a:lnTo>
                <a:lnTo>
                  <a:pt x="2808" y="584"/>
                </a:lnTo>
                <a:lnTo>
                  <a:pt x="2821" y="584"/>
                </a:lnTo>
                <a:lnTo>
                  <a:pt x="2821" y="578"/>
                </a:lnTo>
                <a:lnTo>
                  <a:pt x="2828" y="578"/>
                </a:lnTo>
                <a:lnTo>
                  <a:pt x="2835" y="578"/>
                </a:lnTo>
                <a:lnTo>
                  <a:pt x="2835" y="571"/>
                </a:lnTo>
                <a:lnTo>
                  <a:pt x="2848" y="571"/>
                </a:lnTo>
                <a:lnTo>
                  <a:pt x="2848" y="565"/>
                </a:lnTo>
                <a:lnTo>
                  <a:pt x="2848" y="558"/>
                </a:lnTo>
                <a:lnTo>
                  <a:pt x="2855" y="558"/>
                </a:lnTo>
                <a:lnTo>
                  <a:pt x="2862" y="558"/>
                </a:lnTo>
                <a:lnTo>
                  <a:pt x="2868" y="558"/>
                </a:lnTo>
                <a:lnTo>
                  <a:pt x="2868" y="551"/>
                </a:lnTo>
                <a:lnTo>
                  <a:pt x="2875" y="551"/>
                </a:lnTo>
                <a:lnTo>
                  <a:pt x="2882" y="551"/>
                </a:lnTo>
                <a:lnTo>
                  <a:pt x="2882" y="545"/>
                </a:lnTo>
                <a:lnTo>
                  <a:pt x="2895" y="545"/>
                </a:lnTo>
                <a:lnTo>
                  <a:pt x="2902" y="545"/>
                </a:lnTo>
                <a:lnTo>
                  <a:pt x="2902" y="538"/>
                </a:lnTo>
                <a:lnTo>
                  <a:pt x="2916" y="538"/>
                </a:lnTo>
                <a:lnTo>
                  <a:pt x="2916" y="531"/>
                </a:lnTo>
                <a:lnTo>
                  <a:pt x="2922" y="531"/>
                </a:lnTo>
                <a:lnTo>
                  <a:pt x="2929" y="531"/>
                </a:lnTo>
                <a:lnTo>
                  <a:pt x="2929" y="525"/>
                </a:lnTo>
                <a:lnTo>
                  <a:pt x="2936" y="525"/>
                </a:lnTo>
                <a:lnTo>
                  <a:pt x="2936" y="518"/>
                </a:lnTo>
                <a:lnTo>
                  <a:pt x="2942" y="518"/>
                </a:lnTo>
                <a:lnTo>
                  <a:pt x="2942" y="511"/>
                </a:lnTo>
                <a:lnTo>
                  <a:pt x="2942" y="505"/>
                </a:lnTo>
                <a:lnTo>
                  <a:pt x="2963" y="505"/>
                </a:lnTo>
                <a:lnTo>
                  <a:pt x="2976" y="505"/>
                </a:lnTo>
                <a:lnTo>
                  <a:pt x="2983" y="505"/>
                </a:lnTo>
                <a:lnTo>
                  <a:pt x="2983" y="498"/>
                </a:lnTo>
                <a:lnTo>
                  <a:pt x="2990" y="498"/>
                </a:lnTo>
                <a:lnTo>
                  <a:pt x="2990" y="491"/>
                </a:lnTo>
                <a:lnTo>
                  <a:pt x="2996" y="491"/>
                </a:lnTo>
                <a:lnTo>
                  <a:pt x="2996" y="485"/>
                </a:lnTo>
                <a:lnTo>
                  <a:pt x="3003" y="485"/>
                </a:lnTo>
                <a:lnTo>
                  <a:pt x="3017" y="485"/>
                </a:lnTo>
                <a:lnTo>
                  <a:pt x="3017" y="478"/>
                </a:lnTo>
                <a:lnTo>
                  <a:pt x="3030" y="478"/>
                </a:lnTo>
                <a:lnTo>
                  <a:pt x="3030" y="471"/>
                </a:lnTo>
                <a:lnTo>
                  <a:pt x="3043" y="471"/>
                </a:lnTo>
                <a:lnTo>
                  <a:pt x="3043" y="465"/>
                </a:lnTo>
                <a:lnTo>
                  <a:pt x="3050" y="465"/>
                </a:lnTo>
                <a:lnTo>
                  <a:pt x="3057" y="465"/>
                </a:lnTo>
                <a:lnTo>
                  <a:pt x="3070" y="465"/>
                </a:lnTo>
                <a:lnTo>
                  <a:pt x="3070" y="458"/>
                </a:lnTo>
                <a:lnTo>
                  <a:pt x="3077" y="458"/>
                </a:lnTo>
                <a:lnTo>
                  <a:pt x="3077" y="452"/>
                </a:lnTo>
                <a:lnTo>
                  <a:pt x="3084" y="452"/>
                </a:lnTo>
                <a:lnTo>
                  <a:pt x="3084" y="445"/>
                </a:lnTo>
                <a:lnTo>
                  <a:pt x="3084" y="438"/>
                </a:lnTo>
                <a:lnTo>
                  <a:pt x="3091" y="438"/>
                </a:lnTo>
                <a:lnTo>
                  <a:pt x="3091" y="432"/>
                </a:lnTo>
                <a:lnTo>
                  <a:pt x="3104" y="432"/>
                </a:lnTo>
                <a:lnTo>
                  <a:pt x="3111" y="432"/>
                </a:lnTo>
                <a:lnTo>
                  <a:pt x="3111" y="425"/>
                </a:lnTo>
                <a:lnTo>
                  <a:pt x="3131" y="425"/>
                </a:lnTo>
                <a:lnTo>
                  <a:pt x="3131" y="418"/>
                </a:lnTo>
                <a:lnTo>
                  <a:pt x="3144" y="418"/>
                </a:lnTo>
                <a:lnTo>
                  <a:pt x="3144" y="412"/>
                </a:lnTo>
                <a:lnTo>
                  <a:pt x="3151" y="412"/>
                </a:lnTo>
                <a:lnTo>
                  <a:pt x="3165" y="412"/>
                </a:lnTo>
                <a:lnTo>
                  <a:pt x="3165" y="405"/>
                </a:lnTo>
                <a:lnTo>
                  <a:pt x="3192" y="405"/>
                </a:lnTo>
                <a:lnTo>
                  <a:pt x="3192" y="398"/>
                </a:lnTo>
                <a:lnTo>
                  <a:pt x="3198" y="398"/>
                </a:lnTo>
                <a:lnTo>
                  <a:pt x="3205" y="398"/>
                </a:lnTo>
                <a:lnTo>
                  <a:pt x="3205" y="392"/>
                </a:lnTo>
                <a:lnTo>
                  <a:pt x="3205" y="385"/>
                </a:lnTo>
                <a:lnTo>
                  <a:pt x="3218" y="385"/>
                </a:lnTo>
                <a:lnTo>
                  <a:pt x="3225" y="385"/>
                </a:lnTo>
                <a:lnTo>
                  <a:pt x="3225" y="378"/>
                </a:lnTo>
                <a:lnTo>
                  <a:pt x="3239" y="378"/>
                </a:lnTo>
                <a:lnTo>
                  <a:pt x="3239" y="372"/>
                </a:lnTo>
                <a:lnTo>
                  <a:pt x="3245" y="372"/>
                </a:lnTo>
                <a:lnTo>
                  <a:pt x="3245" y="365"/>
                </a:lnTo>
                <a:lnTo>
                  <a:pt x="3259" y="365"/>
                </a:lnTo>
                <a:lnTo>
                  <a:pt x="3266" y="365"/>
                </a:lnTo>
                <a:lnTo>
                  <a:pt x="3266" y="359"/>
                </a:lnTo>
                <a:lnTo>
                  <a:pt x="3272" y="359"/>
                </a:lnTo>
                <a:lnTo>
                  <a:pt x="3279" y="359"/>
                </a:lnTo>
                <a:lnTo>
                  <a:pt x="3279" y="352"/>
                </a:lnTo>
                <a:lnTo>
                  <a:pt x="3286" y="352"/>
                </a:lnTo>
                <a:lnTo>
                  <a:pt x="3286" y="345"/>
                </a:lnTo>
                <a:lnTo>
                  <a:pt x="3293" y="345"/>
                </a:lnTo>
                <a:lnTo>
                  <a:pt x="3306" y="345"/>
                </a:lnTo>
                <a:lnTo>
                  <a:pt x="3306" y="339"/>
                </a:lnTo>
                <a:lnTo>
                  <a:pt x="3333" y="339"/>
                </a:lnTo>
                <a:lnTo>
                  <a:pt x="3333" y="332"/>
                </a:lnTo>
                <a:lnTo>
                  <a:pt x="3353" y="332"/>
                </a:lnTo>
                <a:lnTo>
                  <a:pt x="3360" y="332"/>
                </a:lnTo>
                <a:lnTo>
                  <a:pt x="3360" y="325"/>
                </a:lnTo>
                <a:lnTo>
                  <a:pt x="3387" y="325"/>
                </a:lnTo>
                <a:lnTo>
                  <a:pt x="3387" y="319"/>
                </a:lnTo>
                <a:lnTo>
                  <a:pt x="3387" y="312"/>
                </a:lnTo>
                <a:lnTo>
                  <a:pt x="3394" y="312"/>
                </a:lnTo>
                <a:lnTo>
                  <a:pt x="3400" y="312"/>
                </a:lnTo>
                <a:lnTo>
                  <a:pt x="3400" y="305"/>
                </a:lnTo>
                <a:lnTo>
                  <a:pt x="3414" y="305"/>
                </a:lnTo>
                <a:lnTo>
                  <a:pt x="3414" y="299"/>
                </a:lnTo>
                <a:lnTo>
                  <a:pt x="3420" y="299"/>
                </a:lnTo>
                <a:lnTo>
                  <a:pt x="3420" y="292"/>
                </a:lnTo>
                <a:lnTo>
                  <a:pt x="3427" y="292"/>
                </a:lnTo>
                <a:lnTo>
                  <a:pt x="3427" y="285"/>
                </a:lnTo>
                <a:lnTo>
                  <a:pt x="3427" y="279"/>
                </a:lnTo>
                <a:lnTo>
                  <a:pt x="3434" y="279"/>
                </a:lnTo>
                <a:lnTo>
                  <a:pt x="3434" y="272"/>
                </a:lnTo>
                <a:lnTo>
                  <a:pt x="3454" y="272"/>
                </a:lnTo>
                <a:lnTo>
                  <a:pt x="3454" y="266"/>
                </a:lnTo>
                <a:lnTo>
                  <a:pt x="3454" y="259"/>
                </a:lnTo>
                <a:lnTo>
                  <a:pt x="3474" y="259"/>
                </a:lnTo>
                <a:lnTo>
                  <a:pt x="3474" y="252"/>
                </a:lnTo>
                <a:lnTo>
                  <a:pt x="3481" y="252"/>
                </a:lnTo>
                <a:lnTo>
                  <a:pt x="3481" y="246"/>
                </a:lnTo>
                <a:lnTo>
                  <a:pt x="3501" y="246"/>
                </a:lnTo>
                <a:lnTo>
                  <a:pt x="3501" y="239"/>
                </a:lnTo>
                <a:lnTo>
                  <a:pt x="3515" y="239"/>
                </a:lnTo>
                <a:lnTo>
                  <a:pt x="3515" y="232"/>
                </a:lnTo>
                <a:lnTo>
                  <a:pt x="3528" y="232"/>
                </a:lnTo>
                <a:lnTo>
                  <a:pt x="3528" y="226"/>
                </a:lnTo>
                <a:lnTo>
                  <a:pt x="3535" y="226"/>
                </a:lnTo>
                <a:lnTo>
                  <a:pt x="3535" y="219"/>
                </a:lnTo>
                <a:lnTo>
                  <a:pt x="3542" y="219"/>
                </a:lnTo>
                <a:lnTo>
                  <a:pt x="3548" y="219"/>
                </a:lnTo>
                <a:lnTo>
                  <a:pt x="3548" y="212"/>
                </a:lnTo>
                <a:lnTo>
                  <a:pt x="3562" y="212"/>
                </a:lnTo>
                <a:lnTo>
                  <a:pt x="3562" y="206"/>
                </a:lnTo>
                <a:lnTo>
                  <a:pt x="3575" y="206"/>
                </a:lnTo>
                <a:lnTo>
                  <a:pt x="3575" y="199"/>
                </a:lnTo>
                <a:lnTo>
                  <a:pt x="3582" y="199"/>
                </a:lnTo>
                <a:lnTo>
                  <a:pt x="3582" y="192"/>
                </a:lnTo>
                <a:lnTo>
                  <a:pt x="3596" y="192"/>
                </a:lnTo>
                <a:lnTo>
                  <a:pt x="3596" y="186"/>
                </a:lnTo>
                <a:lnTo>
                  <a:pt x="3596" y="179"/>
                </a:lnTo>
                <a:lnTo>
                  <a:pt x="3602" y="179"/>
                </a:lnTo>
                <a:lnTo>
                  <a:pt x="3602" y="173"/>
                </a:lnTo>
                <a:lnTo>
                  <a:pt x="3629" y="173"/>
                </a:lnTo>
                <a:lnTo>
                  <a:pt x="3629" y="166"/>
                </a:lnTo>
                <a:lnTo>
                  <a:pt x="3649" y="166"/>
                </a:lnTo>
                <a:lnTo>
                  <a:pt x="3649" y="159"/>
                </a:lnTo>
                <a:lnTo>
                  <a:pt x="3656" y="159"/>
                </a:lnTo>
                <a:lnTo>
                  <a:pt x="3670" y="159"/>
                </a:lnTo>
                <a:lnTo>
                  <a:pt x="3670" y="153"/>
                </a:lnTo>
                <a:lnTo>
                  <a:pt x="3683" y="153"/>
                </a:lnTo>
                <a:lnTo>
                  <a:pt x="3683" y="146"/>
                </a:lnTo>
                <a:lnTo>
                  <a:pt x="3717" y="146"/>
                </a:lnTo>
                <a:lnTo>
                  <a:pt x="3717" y="139"/>
                </a:lnTo>
                <a:lnTo>
                  <a:pt x="3730" y="139"/>
                </a:lnTo>
                <a:lnTo>
                  <a:pt x="3730" y="126"/>
                </a:lnTo>
                <a:lnTo>
                  <a:pt x="3737" y="126"/>
                </a:lnTo>
                <a:lnTo>
                  <a:pt x="3737" y="119"/>
                </a:lnTo>
                <a:lnTo>
                  <a:pt x="3744" y="119"/>
                </a:lnTo>
                <a:lnTo>
                  <a:pt x="3744" y="113"/>
                </a:lnTo>
                <a:lnTo>
                  <a:pt x="3757" y="113"/>
                </a:lnTo>
                <a:lnTo>
                  <a:pt x="3757" y="106"/>
                </a:lnTo>
                <a:lnTo>
                  <a:pt x="3771" y="106"/>
                </a:lnTo>
                <a:lnTo>
                  <a:pt x="3771" y="99"/>
                </a:lnTo>
                <a:lnTo>
                  <a:pt x="3784" y="99"/>
                </a:lnTo>
                <a:lnTo>
                  <a:pt x="3784" y="93"/>
                </a:lnTo>
                <a:lnTo>
                  <a:pt x="3797" y="93"/>
                </a:lnTo>
                <a:lnTo>
                  <a:pt x="3824" y="93"/>
                </a:lnTo>
                <a:lnTo>
                  <a:pt x="3824" y="86"/>
                </a:lnTo>
                <a:lnTo>
                  <a:pt x="3831" y="86"/>
                </a:lnTo>
                <a:lnTo>
                  <a:pt x="3831" y="80"/>
                </a:lnTo>
                <a:lnTo>
                  <a:pt x="3838" y="80"/>
                </a:lnTo>
                <a:lnTo>
                  <a:pt x="3838" y="73"/>
                </a:lnTo>
                <a:lnTo>
                  <a:pt x="3845" y="73"/>
                </a:lnTo>
                <a:lnTo>
                  <a:pt x="3845" y="66"/>
                </a:lnTo>
                <a:lnTo>
                  <a:pt x="3851" y="66"/>
                </a:lnTo>
                <a:lnTo>
                  <a:pt x="3851" y="60"/>
                </a:lnTo>
                <a:lnTo>
                  <a:pt x="3858" y="60"/>
                </a:lnTo>
                <a:lnTo>
                  <a:pt x="3858" y="53"/>
                </a:lnTo>
                <a:lnTo>
                  <a:pt x="3865" y="53"/>
                </a:lnTo>
                <a:lnTo>
                  <a:pt x="3865" y="40"/>
                </a:lnTo>
                <a:lnTo>
                  <a:pt x="3865" y="33"/>
                </a:lnTo>
                <a:lnTo>
                  <a:pt x="3872" y="33"/>
                </a:lnTo>
                <a:lnTo>
                  <a:pt x="3872" y="26"/>
                </a:lnTo>
                <a:lnTo>
                  <a:pt x="3878" y="26"/>
                </a:lnTo>
                <a:lnTo>
                  <a:pt x="3878" y="20"/>
                </a:lnTo>
                <a:lnTo>
                  <a:pt x="3892" y="20"/>
                </a:lnTo>
                <a:lnTo>
                  <a:pt x="3892" y="13"/>
                </a:lnTo>
                <a:lnTo>
                  <a:pt x="3905" y="13"/>
                </a:lnTo>
                <a:lnTo>
                  <a:pt x="3905" y="6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2" name="Freeform 76"/>
          <p:cNvSpPr>
            <a:spLocks/>
          </p:cNvSpPr>
          <p:nvPr/>
        </p:nvSpPr>
        <p:spPr bwMode="auto">
          <a:xfrm>
            <a:off x="1377950" y="2708275"/>
            <a:ext cx="6210300" cy="2995613"/>
          </a:xfrm>
          <a:custGeom>
            <a:avLst/>
            <a:gdLst>
              <a:gd name="T0" fmla="*/ 2147483647 w 3912"/>
              <a:gd name="T1" fmla="*/ 2147483647 h 1887"/>
              <a:gd name="T2" fmla="*/ 2147483647 w 3912"/>
              <a:gd name="T3" fmla="*/ 2147483647 h 1887"/>
              <a:gd name="T4" fmla="*/ 2147483647 w 3912"/>
              <a:gd name="T5" fmla="*/ 2147483647 h 1887"/>
              <a:gd name="T6" fmla="*/ 2147483647 w 3912"/>
              <a:gd name="T7" fmla="*/ 2147483647 h 1887"/>
              <a:gd name="T8" fmla="*/ 2147483647 w 3912"/>
              <a:gd name="T9" fmla="*/ 2147483647 h 1887"/>
              <a:gd name="T10" fmla="*/ 2147483647 w 3912"/>
              <a:gd name="T11" fmla="*/ 2147483647 h 1887"/>
              <a:gd name="T12" fmla="*/ 2147483647 w 3912"/>
              <a:gd name="T13" fmla="*/ 2147483647 h 1887"/>
              <a:gd name="T14" fmla="*/ 2147483647 w 3912"/>
              <a:gd name="T15" fmla="*/ 2147483647 h 1887"/>
              <a:gd name="T16" fmla="*/ 2147483647 w 3912"/>
              <a:gd name="T17" fmla="*/ 2147483647 h 1887"/>
              <a:gd name="T18" fmla="*/ 2147483647 w 3912"/>
              <a:gd name="T19" fmla="*/ 2147483647 h 1887"/>
              <a:gd name="T20" fmla="*/ 2147483647 w 3912"/>
              <a:gd name="T21" fmla="*/ 2147483647 h 1887"/>
              <a:gd name="T22" fmla="*/ 2147483647 w 3912"/>
              <a:gd name="T23" fmla="*/ 2147483647 h 1887"/>
              <a:gd name="T24" fmla="*/ 2147483647 w 3912"/>
              <a:gd name="T25" fmla="*/ 2147483647 h 1887"/>
              <a:gd name="T26" fmla="*/ 2147483647 w 3912"/>
              <a:gd name="T27" fmla="*/ 2147483647 h 1887"/>
              <a:gd name="T28" fmla="*/ 2147483647 w 3912"/>
              <a:gd name="T29" fmla="*/ 2147483647 h 1887"/>
              <a:gd name="T30" fmla="*/ 2147483647 w 3912"/>
              <a:gd name="T31" fmla="*/ 2147483647 h 1887"/>
              <a:gd name="T32" fmla="*/ 2147483647 w 3912"/>
              <a:gd name="T33" fmla="*/ 2147483647 h 1887"/>
              <a:gd name="T34" fmla="*/ 2147483647 w 3912"/>
              <a:gd name="T35" fmla="*/ 2147483647 h 1887"/>
              <a:gd name="T36" fmla="*/ 2147483647 w 3912"/>
              <a:gd name="T37" fmla="*/ 2147483647 h 1887"/>
              <a:gd name="T38" fmla="*/ 2147483647 w 3912"/>
              <a:gd name="T39" fmla="*/ 2147483647 h 1887"/>
              <a:gd name="T40" fmla="*/ 2147483647 w 3912"/>
              <a:gd name="T41" fmla="*/ 2147483647 h 1887"/>
              <a:gd name="T42" fmla="*/ 2147483647 w 3912"/>
              <a:gd name="T43" fmla="*/ 2147483647 h 1887"/>
              <a:gd name="T44" fmla="*/ 2147483647 w 3912"/>
              <a:gd name="T45" fmla="*/ 2147483647 h 1887"/>
              <a:gd name="T46" fmla="*/ 2147483647 w 3912"/>
              <a:gd name="T47" fmla="*/ 2147483647 h 1887"/>
              <a:gd name="T48" fmla="*/ 2147483647 w 3912"/>
              <a:gd name="T49" fmla="*/ 2147483647 h 1887"/>
              <a:gd name="T50" fmla="*/ 2147483647 w 3912"/>
              <a:gd name="T51" fmla="*/ 2147483647 h 1887"/>
              <a:gd name="T52" fmla="*/ 2147483647 w 3912"/>
              <a:gd name="T53" fmla="*/ 2147483647 h 1887"/>
              <a:gd name="T54" fmla="*/ 2147483647 w 3912"/>
              <a:gd name="T55" fmla="*/ 2147483647 h 1887"/>
              <a:gd name="T56" fmla="*/ 2147483647 w 3912"/>
              <a:gd name="T57" fmla="*/ 2147483647 h 1887"/>
              <a:gd name="T58" fmla="*/ 2147483647 w 3912"/>
              <a:gd name="T59" fmla="*/ 2147483647 h 1887"/>
              <a:gd name="T60" fmla="*/ 2147483647 w 3912"/>
              <a:gd name="T61" fmla="*/ 2147483647 h 1887"/>
              <a:gd name="T62" fmla="*/ 2147483647 w 3912"/>
              <a:gd name="T63" fmla="*/ 2147483647 h 1887"/>
              <a:gd name="T64" fmla="*/ 2147483647 w 3912"/>
              <a:gd name="T65" fmla="*/ 2147483647 h 1887"/>
              <a:gd name="T66" fmla="*/ 2147483647 w 3912"/>
              <a:gd name="T67" fmla="*/ 2147483647 h 1887"/>
              <a:gd name="T68" fmla="*/ 2147483647 w 3912"/>
              <a:gd name="T69" fmla="*/ 2147483647 h 1887"/>
              <a:gd name="T70" fmla="*/ 2147483647 w 3912"/>
              <a:gd name="T71" fmla="*/ 2147483647 h 1887"/>
              <a:gd name="T72" fmla="*/ 2147483647 w 3912"/>
              <a:gd name="T73" fmla="*/ 2147483647 h 1887"/>
              <a:gd name="T74" fmla="*/ 2147483647 w 3912"/>
              <a:gd name="T75" fmla="*/ 2147483647 h 1887"/>
              <a:gd name="T76" fmla="*/ 2147483647 w 3912"/>
              <a:gd name="T77" fmla="*/ 2147483647 h 1887"/>
              <a:gd name="T78" fmla="*/ 2147483647 w 3912"/>
              <a:gd name="T79" fmla="*/ 2147483647 h 1887"/>
              <a:gd name="T80" fmla="*/ 2147483647 w 3912"/>
              <a:gd name="T81" fmla="*/ 2147483647 h 1887"/>
              <a:gd name="T82" fmla="*/ 2147483647 w 3912"/>
              <a:gd name="T83" fmla="*/ 2147483647 h 1887"/>
              <a:gd name="T84" fmla="*/ 2147483647 w 3912"/>
              <a:gd name="T85" fmla="*/ 2147483647 h 1887"/>
              <a:gd name="T86" fmla="*/ 2147483647 w 3912"/>
              <a:gd name="T87" fmla="*/ 2147483647 h 1887"/>
              <a:gd name="T88" fmla="*/ 2147483647 w 3912"/>
              <a:gd name="T89" fmla="*/ 2147483647 h 1887"/>
              <a:gd name="T90" fmla="*/ 2147483647 w 3912"/>
              <a:gd name="T91" fmla="*/ 2147483647 h 1887"/>
              <a:gd name="T92" fmla="*/ 2147483647 w 3912"/>
              <a:gd name="T93" fmla="*/ 2147483647 h 1887"/>
              <a:gd name="T94" fmla="*/ 2147483647 w 3912"/>
              <a:gd name="T95" fmla="*/ 2147483647 h 1887"/>
              <a:gd name="T96" fmla="*/ 2147483647 w 3912"/>
              <a:gd name="T97" fmla="*/ 2147483647 h 1887"/>
              <a:gd name="T98" fmla="*/ 2147483647 w 3912"/>
              <a:gd name="T99" fmla="*/ 2147483647 h 1887"/>
              <a:gd name="T100" fmla="*/ 2147483647 w 3912"/>
              <a:gd name="T101" fmla="*/ 2147483647 h 1887"/>
              <a:gd name="T102" fmla="*/ 2147483647 w 3912"/>
              <a:gd name="T103" fmla="*/ 2147483647 h 1887"/>
              <a:gd name="T104" fmla="*/ 2147483647 w 3912"/>
              <a:gd name="T105" fmla="*/ 2147483647 h 1887"/>
              <a:gd name="T106" fmla="*/ 2147483647 w 3912"/>
              <a:gd name="T107" fmla="*/ 2147483647 h 1887"/>
              <a:gd name="T108" fmla="*/ 2147483647 w 3912"/>
              <a:gd name="T109" fmla="*/ 2147483647 h 1887"/>
              <a:gd name="T110" fmla="*/ 2147483647 w 3912"/>
              <a:gd name="T111" fmla="*/ 2147483647 h 1887"/>
              <a:gd name="T112" fmla="*/ 2147483647 w 3912"/>
              <a:gd name="T113" fmla="*/ 2147483647 h 1887"/>
              <a:gd name="T114" fmla="*/ 2147483647 w 3912"/>
              <a:gd name="T115" fmla="*/ 2147483647 h 1887"/>
              <a:gd name="T116" fmla="*/ 2147483647 w 3912"/>
              <a:gd name="T117" fmla="*/ 2147483647 h 1887"/>
              <a:gd name="T118" fmla="*/ 2147483647 w 3912"/>
              <a:gd name="T119" fmla="*/ 2147483647 h 1887"/>
              <a:gd name="T120" fmla="*/ 2147483647 w 3912"/>
              <a:gd name="T121" fmla="*/ 2147483647 h 188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912"/>
              <a:gd name="T184" fmla="*/ 0 h 1887"/>
              <a:gd name="T185" fmla="*/ 3912 w 3912"/>
              <a:gd name="T186" fmla="*/ 1887 h 188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912" h="1887">
                <a:moveTo>
                  <a:pt x="0" y="1887"/>
                </a:moveTo>
                <a:lnTo>
                  <a:pt x="14" y="1887"/>
                </a:lnTo>
                <a:lnTo>
                  <a:pt x="27" y="1887"/>
                </a:lnTo>
                <a:lnTo>
                  <a:pt x="34" y="1887"/>
                </a:lnTo>
                <a:lnTo>
                  <a:pt x="34" y="1881"/>
                </a:lnTo>
                <a:lnTo>
                  <a:pt x="34" y="1874"/>
                </a:lnTo>
                <a:lnTo>
                  <a:pt x="48" y="1874"/>
                </a:lnTo>
                <a:lnTo>
                  <a:pt x="61" y="1874"/>
                </a:lnTo>
                <a:lnTo>
                  <a:pt x="61" y="1867"/>
                </a:lnTo>
                <a:lnTo>
                  <a:pt x="68" y="1867"/>
                </a:lnTo>
                <a:lnTo>
                  <a:pt x="68" y="1861"/>
                </a:lnTo>
                <a:lnTo>
                  <a:pt x="75" y="1861"/>
                </a:lnTo>
                <a:lnTo>
                  <a:pt x="81" y="1861"/>
                </a:lnTo>
                <a:lnTo>
                  <a:pt x="81" y="1854"/>
                </a:lnTo>
                <a:lnTo>
                  <a:pt x="88" y="1854"/>
                </a:lnTo>
                <a:lnTo>
                  <a:pt x="88" y="1847"/>
                </a:lnTo>
                <a:lnTo>
                  <a:pt x="95" y="1847"/>
                </a:lnTo>
                <a:lnTo>
                  <a:pt x="95" y="1841"/>
                </a:lnTo>
                <a:lnTo>
                  <a:pt x="108" y="1841"/>
                </a:lnTo>
                <a:lnTo>
                  <a:pt x="122" y="1841"/>
                </a:lnTo>
                <a:lnTo>
                  <a:pt x="122" y="1834"/>
                </a:lnTo>
                <a:lnTo>
                  <a:pt x="128" y="1834"/>
                </a:lnTo>
                <a:lnTo>
                  <a:pt x="128" y="1827"/>
                </a:lnTo>
                <a:lnTo>
                  <a:pt x="128" y="1821"/>
                </a:lnTo>
                <a:lnTo>
                  <a:pt x="135" y="1821"/>
                </a:lnTo>
                <a:lnTo>
                  <a:pt x="135" y="1814"/>
                </a:lnTo>
                <a:lnTo>
                  <a:pt x="142" y="1814"/>
                </a:lnTo>
                <a:lnTo>
                  <a:pt x="142" y="1808"/>
                </a:lnTo>
                <a:lnTo>
                  <a:pt x="149" y="1808"/>
                </a:lnTo>
                <a:lnTo>
                  <a:pt x="149" y="1801"/>
                </a:lnTo>
                <a:lnTo>
                  <a:pt x="149" y="1794"/>
                </a:lnTo>
                <a:lnTo>
                  <a:pt x="155" y="1794"/>
                </a:lnTo>
                <a:lnTo>
                  <a:pt x="155" y="1788"/>
                </a:lnTo>
                <a:lnTo>
                  <a:pt x="162" y="1788"/>
                </a:lnTo>
                <a:lnTo>
                  <a:pt x="162" y="1781"/>
                </a:lnTo>
                <a:lnTo>
                  <a:pt x="162" y="1774"/>
                </a:lnTo>
                <a:lnTo>
                  <a:pt x="169" y="1774"/>
                </a:lnTo>
                <a:lnTo>
                  <a:pt x="176" y="1774"/>
                </a:lnTo>
                <a:lnTo>
                  <a:pt x="176" y="1768"/>
                </a:lnTo>
                <a:lnTo>
                  <a:pt x="182" y="1768"/>
                </a:lnTo>
                <a:lnTo>
                  <a:pt x="182" y="1761"/>
                </a:lnTo>
                <a:lnTo>
                  <a:pt x="189" y="1761"/>
                </a:lnTo>
                <a:lnTo>
                  <a:pt x="189" y="1754"/>
                </a:lnTo>
                <a:lnTo>
                  <a:pt x="196" y="1754"/>
                </a:lnTo>
                <a:lnTo>
                  <a:pt x="202" y="1754"/>
                </a:lnTo>
                <a:lnTo>
                  <a:pt x="202" y="1748"/>
                </a:lnTo>
                <a:lnTo>
                  <a:pt x="209" y="1748"/>
                </a:lnTo>
                <a:lnTo>
                  <a:pt x="209" y="1741"/>
                </a:lnTo>
                <a:lnTo>
                  <a:pt x="209" y="1734"/>
                </a:lnTo>
                <a:lnTo>
                  <a:pt x="216" y="1734"/>
                </a:lnTo>
                <a:lnTo>
                  <a:pt x="216" y="1728"/>
                </a:lnTo>
                <a:lnTo>
                  <a:pt x="229" y="1728"/>
                </a:lnTo>
                <a:lnTo>
                  <a:pt x="236" y="1728"/>
                </a:lnTo>
                <a:lnTo>
                  <a:pt x="236" y="1721"/>
                </a:lnTo>
                <a:lnTo>
                  <a:pt x="250" y="1721"/>
                </a:lnTo>
                <a:lnTo>
                  <a:pt x="256" y="1721"/>
                </a:lnTo>
                <a:lnTo>
                  <a:pt x="256" y="1714"/>
                </a:lnTo>
                <a:lnTo>
                  <a:pt x="263" y="1714"/>
                </a:lnTo>
                <a:lnTo>
                  <a:pt x="263" y="1701"/>
                </a:lnTo>
                <a:lnTo>
                  <a:pt x="276" y="1701"/>
                </a:lnTo>
                <a:lnTo>
                  <a:pt x="276" y="1695"/>
                </a:lnTo>
                <a:lnTo>
                  <a:pt x="283" y="1695"/>
                </a:lnTo>
                <a:lnTo>
                  <a:pt x="283" y="1688"/>
                </a:lnTo>
                <a:lnTo>
                  <a:pt x="290" y="1688"/>
                </a:lnTo>
                <a:lnTo>
                  <a:pt x="290" y="1681"/>
                </a:lnTo>
                <a:lnTo>
                  <a:pt x="297" y="1681"/>
                </a:lnTo>
                <a:lnTo>
                  <a:pt x="297" y="1675"/>
                </a:lnTo>
                <a:lnTo>
                  <a:pt x="303" y="1675"/>
                </a:lnTo>
                <a:lnTo>
                  <a:pt x="310" y="1675"/>
                </a:lnTo>
                <a:lnTo>
                  <a:pt x="317" y="1675"/>
                </a:lnTo>
                <a:lnTo>
                  <a:pt x="317" y="1668"/>
                </a:lnTo>
                <a:lnTo>
                  <a:pt x="324" y="1668"/>
                </a:lnTo>
                <a:lnTo>
                  <a:pt x="330" y="1668"/>
                </a:lnTo>
                <a:lnTo>
                  <a:pt x="330" y="1661"/>
                </a:lnTo>
                <a:lnTo>
                  <a:pt x="330" y="1655"/>
                </a:lnTo>
                <a:lnTo>
                  <a:pt x="337" y="1655"/>
                </a:lnTo>
                <a:lnTo>
                  <a:pt x="337" y="1648"/>
                </a:lnTo>
                <a:lnTo>
                  <a:pt x="344" y="1648"/>
                </a:lnTo>
                <a:lnTo>
                  <a:pt x="344" y="1641"/>
                </a:lnTo>
                <a:lnTo>
                  <a:pt x="357" y="1641"/>
                </a:lnTo>
                <a:lnTo>
                  <a:pt x="357" y="1635"/>
                </a:lnTo>
                <a:lnTo>
                  <a:pt x="371" y="1635"/>
                </a:lnTo>
                <a:lnTo>
                  <a:pt x="377" y="1635"/>
                </a:lnTo>
                <a:lnTo>
                  <a:pt x="377" y="1628"/>
                </a:lnTo>
                <a:lnTo>
                  <a:pt x="384" y="1628"/>
                </a:lnTo>
                <a:lnTo>
                  <a:pt x="384" y="1621"/>
                </a:lnTo>
                <a:lnTo>
                  <a:pt x="391" y="1621"/>
                </a:lnTo>
                <a:lnTo>
                  <a:pt x="398" y="1621"/>
                </a:lnTo>
                <a:lnTo>
                  <a:pt x="398" y="1615"/>
                </a:lnTo>
                <a:lnTo>
                  <a:pt x="404" y="1615"/>
                </a:lnTo>
                <a:lnTo>
                  <a:pt x="411" y="1615"/>
                </a:lnTo>
                <a:lnTo>
                  <a:pt x="418" y="1615"/>
                </a:lnTo>
                <a:lnTo>
                  <a:pt x="418" y="1608"/>
                </a:lnTo>
                <a:lnTo>
                  <a:pt x="425" y="1608"/>
                </a:lnTo>
                <a:lnTo>
                  <a:pt x="425" y="1602"/>
                </a:lnTo>
                <a:lnTo>
                  <a:pt x="431" y="1602"/>
                </a:lnTo>
                <a:lnTo>
                  <a:pt x="431" y="1595"/>
                </a:lnTo>
                <a:lnTo>
                  <a:pt x="438" y="1595"/>
                </a:lnTo>
                <a:lnTo>
                  <a:pt x="438" y="1588"/>
                </a:lnTo>
                <a:lnTo>
                  <a:pt x="438" y="1582"/>
                </a:lnTo>
                <a:lnTo>
                  <a:pt x="445" y="1582"/>
                </a:lnTo>
                <a:lnTo>
                  <a:pt x="445" y="1575"/>
                </a:lnTo>
                <a:lnTo>
                  <a:pt x="452" y="1575"/>
                </a:lnTo>
                <a:lnTo>
                  <a:pt x="458" y="1575"/>
                </a:lnTo>
                <a:lnTo>
                  <a:pt x="458" y="1568"/>
                </a:lnTo>
                <a:lnTo>
                  <a:pt x="465" y="1568"/>
                </a:lnTo>
                <a:lnTo>
                  <a:pt x="472" y="1568"/>
                </a:lnTo>
                <a:lnTo>
                  <a:pt x="472" y="1562"/>
                </a:lnTo>
                <a:lnTo>
                  <a:pt x="478" y="1562"/>
                </a:lnTo>
                <a:lnTo>
                  <a:pt x="485" y="1562"/>
                </a:lnTo>
                <a:lnTo>
                  <a:pt x="485" y="1555"/>
                </a:lnTo>
                <a:lnTo>
                  <a:pt x="499" y="1555"/>
                </a:lnTo>
                <a:lnTo>
                  <a:pt x="505" y="1555"/>
                </a:lnTo>
                <a:lnTo>
                  <a:pt x="505" y="1548"/>
                </a:lnTo>
                <a:lnTo>
                  <a:pt x="519" y="1548"/>
                </a:lnTo>
                <a:lnTo>
                  <a:pt x="532" y="1548"/>
                </a:lnTo>
                <a:lnTo>
                  <a:pt x="532" y="1542"/>
                </a:lnTo>
                <a:lnTo>
                  <a:pt x="539" y="1542"/>
                </a:lnTo>
                <a:lnTo>
                  <a:pt x="539" y="1535"/>
                </a:lnTo>
                <a:lnTo>
                  <a:pt x="546" y="1535"/>
                </a:lnTo>
                <a:lnTo>
                  <a:pt x="553" y="1535"/>
                </a:lnTo>
                <a:lnTo>
                  <a:pt x="553" y="1528"/>
                </a:lnTo>
                <a:lnTo>
                  <a:pt x="559" y="1528"/>
                </a:lnTo>
                <a:lnTo>
                  <a:pt x="559" y="1522"/>
                </a:lnTo>
                <a:lnTo>
                  <a:pt x="566" y="1522"/>
                </a:lnTo>
                <a:lnTo>
                  <a:pt x="573" y="1522"/>
                </a:lnTo>
                <a:lnTo>
                  <a:pt x="586" y="1522"/>
                </a:lnTo>
                <a:lnTo>
                  <a:pt x="586" y="1515"/>
                </a:lnTo>
                <a:lnTo>
                  <a:pt x="586" y="1509"/>
                </a:lnTo>
                <a:lnTo>
                  <a:pt x="593" y="1509"/>
                </a:lnTo>
                <a:lnTo>
                  <a:pt x="593" y="1502"/>
                </a:lnTo>
                <a:lnTo>
                  <a:pt x="600" y="1502"/>
                </a:lnTo>
                <a:lnTo>
                  <a:pt x="606" y="1502"/>
                </a:lnTo>
                <a:lnTo>
                  <a:pt x="606" y="1495"/>
                </a:lnTo>
                <a:lnTo>
                  <a:pt x="620" y="1495"/>
                </a:lnTo>
                <a:lnTo>
                  <a:pt x="620" y="1489"/>
                </a:lnTo>
                <a:lnTo>
                  <a:pt x="640" y="1489"/>
                </a:lnTo>
                <a:lnTo>
                  <a:pt x="640" y="1482"/>
                </a:lnTo>
                <a:lnTo>
                  <a:pt x="647" y="1482"/>
                </a:lnTo>
                <a:lnTo>
                  <a:pt x="653" y="1482"/>
                </a:lnTo>
                <a:lnTo>
                  <a:pt x="653" y="1475"/>
                </a:lnTo>
                <a:lnTo>
                  <a:pt x="660" y="1475"/>
                </a:lnTo>
                <a:lnTo>
                  <a:pt x="660" y="1469"/>
                </a:lnTo>
                <a:lnTo>
                  <a:pt x="667" y="1469"/>
                </a:lnTo>
                <a:lnTo>
                  <a:pt x="680" y="1469"/>
                </a:lnTo>
                <a:lnTo>
                  <a:pt x="680" y="1462"/>
                </a:lnTo>
                <a:lnTo>
                  <a:pt x="687" y="1462"/>
                </a:lnTo>
                <a:lnTo>
                  <a:pt x="687" y="1455"/>
                </a:lnTo>
                <a:lnTo>
                  <a:pt x="694" y="1455"/>
                </a:lnTo>
                <a:lnTo>
                  <a:pt x="701" y="1455"/>
                </a:lnTo>
                <a:lnTo>
                  <a:pt x="701" y="1449"/>
                </a:lnTo>
                <a:lnTo>
                  <a:pt x="701" y="1442"/>
                </a:lnTo>
                <a:lnTo>
                  <a:pt x="707" y="1442"/>
                </a:lnTo>
                <a:lnTo>
                  <a:pt x="728" y="1442"/>
                </a:lnTo>
                <a:lnTo>
                  <a:pt x="728" y="1435"/>
                </a:lnTo>
                <a:lnTo>
                  <a:pt x="734" y="1435"/>
                </a:lnTo>
                <a:lnTo>
                  <a:pt x="741" y="1435"/>
                </a:lnTo>
                <a:lnTo>
                  <a:pt x="741" y="1429"/>
                </a:lnTo>
                <a:lnTo>
                  <a:pt x="761" y="1429"/>
                </a:lnTo>
                <a:lnTo>
                  <a:pt x="761" y="1422"/>
                </a:lnTo>
                <a:lnTo>
                  <a:pt x="781" y="1422"/>
                </a:lnTo>
                <a:lnTo>
                  <a:pt x="788" y="1422"/>
                </a:lnTo>
                <a:lnTo>
                  <a:pt x="795" y="1422"/>
                </a:lnTo>
                <a:lnTo>
                  <a:pt x="795" y="1416"/>
                </a:lnTo>
                <a:lnTo>
                  <a:pt x="802" y="1416"/>
                </a:lnTo>
                <a:lnTo>
                  <a:pt x="815" y="1416"/>
                </a:lnTo>
                <a:lnTo>
                  <a:pt x="815" y="1409"/>
                </a:lnTo>
                <a:lnTo>
                  <a:pt x="815" y="1402"/>
                </a:lnTo>
                <a:lnTo>
                  <a:pt x="829" y="1402"/>
                </a:lnTo>
                <a:lnTo>
                  <a:pt x="842" y="1402"/>
                </a:lnTo>
                <a:lnTo>
                  <a:pt x="842" y="1396"/>
                </a:lnTo>
                <a:lnTo>
                  <a:pt x="849" y="1396"/>
                </a:lnTo>
                <a:lnTo>
                  <a:pt x="855" y="1396"/>
                </a:lnTo>
                <a:lnTo>
                  <a:pt x="855" y="1389"/>
                </a:lnTo>
                <a:lnTo>
                  <a:pt x="869" y="1389"/>
                </a:lnTo>
                <a:lnTo>
                  <a:pt x="869" y="1382"/>
                </a:lnTo>
                <a:lnTo>
                  <a:pt x="882" y="1382"/>
                </a:lnTo>
                <a:lnTo>
                  <a:pt x="882" y="1376"/>
                </a:lnTo>
                <a:lnTo>
                  <a:pt x="889" y="1376"/>
                </a:lnTo>
                <a:lnTo>
                  <a:pt x="909" y="1376"/>
                </a:lnTo>
                <a:lnTo>
                  <a:pt x="916" y="1376"/>
                </a:lnTo>
                <a:lnTo>
                  <a:pt x="916" y="1369"/>
                </a:lnTo>
                <a:lnTo>
                  <a:pt x="930" y="1369"/>
                </a:lnTo>
                <a:lnTo>
                  <a:pt x="936" y="1369"/>
                </a:lnTo>
                <a:lnTo>
                  <a:pt x="936" y="1362"/>
                </a:lnTo>
                <a:lnTo>
                  <a:pt x="943" y="1362"/>
                </a:lnTo>
                <a:lnTo>
                  <a:pt x="943" y="1356"/>
                </a:lnTo>
                <a:lnTo>
                  <a:pt x="956" y="1356"/>
                </a:lnTo>
                <a:lnTo>
                  <a:pt x="956" y="1349"/>
                </a:lnTo>
                <a:lnTo>
                  <a:pt x="977" y="1349"/>
                </a:lnTo>
                <a:lnTo>
                  <a:pt x="977" y="1342"/>
                </a:lnTo>
                <a:lnTo>
                  <a:pt x="983" y="1342"/>
                </a:lnTo>
                <a:lnTo>
                  <a:pt x="997" y="1342"/>
                </a:lnTo>
                <a:lnTo>
                  <a:pt x="997" y="1336"/>
                </a:lnTo>
                <a:lnTo>
                  <a:pt x="1004" y="1336"/>
                </a:lnTo>
                <a:lnTo>
                  <a:pt x="1010" y="1336"/>
                </a:lnTo>
                <a:lnTo>
                  <a:pt x="1010" y="1329"/>
                </a:lnTo>
                <a:lnTo>
                  <a:pt x="1017" y="1329"/>
                </a:lnTo>
                <a:lnTo>
                  <a:pt x="1017" y="1323"/>
                </a:lnTo>
                <a:lnTo>
                  <a:pt x="1024" y="1323"/>
                </a:lnTo>
                <a:lnTo>
                  <a:pt x="1024" y="1316"/>
                </a:lnTo>
                <a:lnTo>
                  <a:pt x="1031" y="1316"/>
                </a:lnTo>
                <a:lnTo>
                  <a:pt x="1031" y="1309"/>
                </a:lnTo>
                <a:lnTo>
                  <a:pt x="1037" y="1309"/>
                </a:lnTo>
                <a:lnTo>
                  <a:pt x="1044" y="1309"/>
                </a:lnTo>
                <a:lnTo>
                  <a:pt x="1044" y="1303"/>
                </a:lnTo>
                <a:lnTo>
                  <a:pt x="1044" y="1296"/>
                </a:lnTo>
                <a:lnTo>
                  <a:pt x="1051" y="1296"/>
                </a:lnTo>
                <a:lnTo>
                  <a:pt x="1057" y="1296"/>
                </a:lnTo>
                <a:lnTo>
                  <a:pt x="1064" y="1296"/>
                </a:lnTo>
                <a:lnTo>
                  <a:pt x="1064" y="1289"/>
                </a:lnTo>
                <a:lnTo>
                  <a:pt x="1071" y="1289"/>
                </a:lnTo>
                <a:lnTo>
                  <a:pt x="1071" y="1283"/>
                </a:lnTo>
                <a:lnTo>
                  <a:pt x="1078" y="1283"/>
                </a:lnTo>
                <a:lnTo>
                  <a:pt x="1078" y="1276"/>
                </a:lnTo>
                <a:lnTo>
                  <a:pt x="1084" y="1276"/>
                </a:lnTo>
                <a:lnTo>
                  <a:pt x="1091" y="1276"/>
                </a:lnTo>
                <a:lnTo>
                  <a:pt x="1091" y="1269"/>
                </a:lnTo>
                <a:lnTo>
                  <a:pt x="1091" y="1263"/>
                </a:lnTo>
                <a:lnTo>
                  <a:pt x="1105" y="1263"/>
                </a:lnTo>
                <a:lnTo>
                  <a:pt x="1111" y="1263"/>
                </a:lnTo>
                <a:lnTo>
                  <a:pt x="1111" y="1256"/>
                </a:lnTo>
                <a:lnTo>
                  <a:pt x="1118" y="1256"/>
                </a:lnTo>
                <a:lnTo>
                  <a:pt x="1118" y="1249"/>
                </a:lnTo>
                <a:lnTo>
                  <a:pt x="1125" y="1249"/>
                </a:lnTo>
                <a:lnTo>
                  <a:pt x="1125" y="1243"/>
                </a:lnTo>
                <a:lnTo>
                  <a:pt x="1131" y="1243"/>
                </a:lnTo>
                <a:lnTo>
                  <a:pt x="1138" y="1243"/>
                </a:lnTo>
                <a:lnTo>
                  <a:pt x="1138" y="1236"/>
                </a:lnTo>
                <a:lnTo>
                  <a:pt x="1152" y="1236"/>
                </a:lnTo>
                <a:lnTo>
                  <a:pt x="1158" y="1236"/>
                </a:lnTo>
                <a:lnTo>
                  <a:pt x="1158" y="1230"/>
                </a:lnTo>
                <a:lnTo>
                  <a:pt x="1165" y="1230"/>
                </a:lnTo>
                <a:lnTo>
                  <a:pt x="1172" y="1230"/>
                </a:lnTo>
                <a:lnTo>
                  <a:pt x="1172" y="1223"/>
                </a:lnTo>
                <a:lnTo>
                  <a:pt x="1179" y="1223"/>
                </a:lnTo>
                <a:lnTo>
                  <a:pt x="1192" y="1223"/>
                </a:lnTo>
                <a:lnTo>
                  <a:pt x="1192" y="1216"/>
                </a:lnTo>
                <a:lnTo>
                  <a:pt x="1199" y="1216"/>
                </a:lnTo>
                <a:lnTo>
                  <a:pt x="1199" y="1210"/>
                </a:lnTo>
                <a:lnTo>
                  <a:pt x="1199" y="1203"/>
                </a:lnTo>
                <a:lnTo>
                  <a:pt x="1206" y="1203"/>
                </a:lnTo>
                <a:lnTo>
                  <a:pt x="1206" y="1196"/>
                </a:lnTo>
                <a:lnTo>
                  <a:pt x="1219" y="1196"/>
                </a:lnTo>
                <a:lnTo>
                  <a:pt x="1219" y="1190"/>
                </a:lnTo>
                <a:lnTo>
                  <a:pt x="1226" y="1190"/>
                </a:lnTo>
                <a:lnTo>
                  <a:pt x="1226" y="1183"/>
                </a:lnTo>
                <a:lnTo>
                  <a:pt x="1232" y="1183"/>
                </a:lnTo>
                <a:lnTo>
                  <a:pt x="1232" y="1176"/>
                </a:lnTo>
                <a:lnTo>
                  <a:pt x="1239" y="1176"/>
                </a:lnTo>
                <a:lnTo>
                  <a:pt x="1253" y="1176"/>
                </a:lnTo>
                <a:lnTo>
                  <a:pt x="1253" y="1170"/>
                </a:lnTo>
                <a:lnTo>
                  <a:pt x="1259" y="1170"/>
                </a:lnTo>
                <a:lnTo>
                  <a:pt x="1259" y="1163"/>
                </a:lnTo>
                <a:lnTo>
                  <a:pt x="1273" y="1163"/>
                </a:lnTo>
                <a:lnTo>
                  <a:pt x="1286" y="1163"/>
                </a:lnTo>
                <a:lnTo>
                  <a:pt x="1293" y="1163"/>
                </a:lnTo>
                <a:lnTo>
                  <a:pt x="1293" y="1156"/>
                </a:lnTo>
                <a:lnTo>
                  <a:pt x="1300" y="1156"/>
                </a:lnTo>
                <a:lnTo>
                  <a:pt x="1300" y="1150"/>
                </a:lnTo>
                <a:lnTo>
                  <a:pt x="1307" y="1150"/>
                </a:lnTo>
                <a:lnTo>
                  <a:pt x="1307" y="1143"/>
                </a:lnTo>
                <a:lnTo>
                  <a:pt x="1313" y="1143"/>
                </a:lnTo>
                <a:lnTo>
                  <a:pt x="1320" y="1143"/>
                </a:lnTo>
                <a:lnTo>
                  <a:pt x="1320" y="1136"/>
                </a:lnTo>
                <a:lnTo>
                  <a:pt x="1320" y="1130"/>
                </a:lnTo>
                <a:lnTo>
                  <a:pt x="1327" y="1130"/>
                </a:lnTo>
                <a:lnTo>
                  <a:pt x="1333" y="1130"/>
                </a:lnTo>
                <a:lnTo>
                  <a:pt x="1333" y="1123"/>
                </a:lnTo>
                <a:lnTo>
                  <a:pt x="1347" y="1123"/>
                </a:lnTo>
                <a:lnTo>
                  <a:pt x="1347" y="1117"/>
                </a:lnTo>
                <a:lnTo>
                  <a:pt x="1354" y="1117"/>
                </a:lnTo>
                <a:lnTo>
                  <a:pt x="1360" y="1117"/>
                </a:lnTo>
                <a:lnTo>
                  <a:pt x="1360" y="1110"/>
                </a:lnTo>
                <a:lnTo>
                  <a:pt x="1360" y="1103"/>
                </a:lnTo>
                <a:lnTo>
                  <a:pt x="1374" y="1103"/>
                </a:lnTo>
                <a:lnTo>
                  <a:pt x="1381" y="1103"/>
                </a:lnTo>
                <a:lnTo>
                  <a:pt x="1381" y="1097"/>
                </a:lnTo>
                <a:lnTo>
                  <a:pt x="1394" y="1097"/>
                </a:lnTo>
                <a:lnTo>
                  <a:pt x="1401" y="1097"/>
                </a:lnTo>
                <a:lnTo>
                  <a:pt x="1401" y="1090"/>
                </a:lnTo>
                <a:lnTo>
                  <a:pt x="1408" y="1090"/>
                </a:lnTo>
                <a:lnTo>
                  <a:pt x="1414" y="1090"/>
                </a:lnTo>
                <a:lnTo>
                  <a:pt x="1421" y="1090"/>
                </a:lnTo>
                <a:lnTo>
                  <a:pt x="1421" y="1083"/>
                </a:lnTo>
                <a:lnTo>
                  <a:pt x="1421" y="1077"/>
                </a:lnTo>
                <a:lnTo>
                  <a:pt x="1434" y="1077"/>
                </a:lnTo>
                <a:lnTo>
                  <a:pt x="1434" y="1070"/>
                </a:lnTo>
                <a:lnTo>
                  <a:pt x="1441" y="1070"/>
                </a:lnTo>
                <a:lnTo>
                  <a:pt x="1448" y="1070"/>
                </a:lnTo>
                <a:lnTo>
                  <a:pt x="1448" y="1063"/>
                </a:lnTo>
                <a:lnTo>
                  <a:pt x="1461" y="1063"/>
                </a:lnTo>
                <a:lnTo>
                  <a:pt x="1461" y="1057"/>
                </a:lnTo>
                <a:lnTo>
                  <a:pt x="1468" y="1057"/>
                </a:lnTo>
                <a:lnTo>
                  <a:pt x="1475" y="1057"/>
                </a:lnTo>
                <a:lnTo>
                  <a:pt x="1475" y="1050"/>
                </a:lnTo>
                <a:lnTo>
                  <a:pt x="1482" y="1050"/>
                </a:lnTo>
                <a:lnTo>
                  <a:pt x="1482" y="1043"/>
                </a:lnTo>
                <a:lnTo>
                  <a:pt x="1488" y="1043"/>
                </a:lnTo>
                <a:lnTo>
                  <a:pt x="1488" y="1037"/>
                </a:lnTo>
                <a:lnTo>
                  <a:pt x="1502" y="1037"/>
                </a:lnTo>
                <a:lnTo>
                  <a:pt x="1508" y="1037"/>
                </a:lnTo>
                <a:lnTo>
                  <a:pt x="1515" y="1037"/>
                </a:lnTo>
                <a:lnTo>
                  <a:pt x="1515" y="1030"/>
                </a:lnTo>
                <a:lnTo>
                  <a:pt x="1529" y="1030"/>
                </a:lnTo>
                <a:lnTo>
                  <a:pt x="1529" y="1024"/>
                </a:lnTo>
                <a:lnTo>
                  <a:pt x="1542" y="1024"/>
                </a:lnTo>
                <a:lnTo>
                  <a:pt x="1542" y="1017"/>
                </a:lnTo>
                <a:lnTo>
                  <a:pt x="1542" y="1010"/>
                </a:lnTo>
                <a:lnTo>
                  <a:pt x="1549" y="1010"/>
                </a:lnTo>
                <a:lnTo>
                  <a:pt x="1556" y="1010"/>
                </a:lnTo>
                <a:lnTo>
                  <a:pt x="1562" y="1010"/>
                </a:lnTo>
                <a:lnTo>
                  <a:pt x="1562" y="1004"/>
                </a:lnTo>
                <a:lnTo>
                  <a:pt x="1569" y="1004"/>
                </a:lnTo>
                <a:lnTo>
                  <a:pt x="1569" y="997"/>
                </a:lnTo>
                <a:lnTo>
                  <a:pt x="1583" y="997"/>
                </a:lnTo>
                <a:lnTo>
                  <a:pt x="1583" y="990"/>
                </a:lnTo>
                <a:lnTo>
                  <a:pt x="1589" y="990"/>
                </a:lnTo>
                <a:lnTo>
                  <a:pt x="1589" y="984"/>
                </a:lnTo>
                <a:lnTo>
                  <a:pt x="1596" y="984"/>
                </a:lnTo>
                <a:lnTo>
                  <a:pt x="1603" y="984"/>
                </a:lnTo>
                <a:lnTo>
                  <a:pt x="1603" y="970"/>
                </a:lnTo>
                <a:lnTo>
                  <a:pt x="1630" y="970"/>
                </a:lnTo>
                <a:lnTo>
                  <a:pt x="1636" y="970"/>
                </a:lnTo>
                <a:lnTo>
                  <a:pt x="1643" y="970"/>
                </a:lnTo>
                <a:lnTo>
                  <a:pt x="1643" y="964"/>
                </a:lnTo>
                <a:lnTo>
                  <a:pt x="1650" y="964"/>
                </a:lnTo>
                <a:lnTo>
                  <a:pt x="1650" y="957"/>
                </a:lnTo>
                <a:lnTo>
                  <a:pt x="1657" y="957"/>
                </a:lnTo>
                <a:lnTo>
                  <a:pt x="1677" y="957"/>
                </a:lnTo>
                <a:lnTo>
                  <a:pt x="1677" y="950"/>
                </a:lnTo>
                <a:lnTo>
                  <a:pt x="1697" y="950"/>
                </a:lnTo>
                <a:lnTo>
                  <a:pt x="1704" y="950"/>
                </a:lnTo>
                <a:lnTo>
                  <a:pt x="1704" y="944"/>
                </a:lnTo>
                <a:lnTo>
                  <a:pt x="1710" y="944"/>
                </a:lnTo>
                <a:lnTo>
                  <a:pt x="1710" y="937"/>
                </a:lnTo>
                <a:lnTo>
                  <a:pt x="1717" y="937"/>
                </a:lnTo>
                <a:lnTo>
                  <a:pt x="1717" y="931"/>
                </a:lnTo>
                <a:lnTo>
                  <a:pt x="1724" y="931"/>
                </a:lnTo>
                <a:lnTo>
                  <a:pt x="1724" y="924"/>
                </a:lnTo>
                <a:lnTo>
                  <a:pt x="1737" y="924"/>
                </a:lnTo>
                <a:lnTo>
                  <a:pt x="1737" y="917"/>
                </a:lnTo>
                <a:lnTo>
                  <a:pt x="1751" y="917"/>
                </a:lnTo>
                <a:lnTo>
                  <a:pt x="1751" y="911"/>
                </a:lnTo>
                <a:lnTo>
                  <a:pt x="1758" y="911"/>
                </a:lnTo>
                <a:lnTo>
                  <a:pt x="1771" y="911"/>
                </a:lnTo>
                <a:lnTo>
                  <a:pt x="1771" y="904"/>
                </a:lnTo>
                <a:lnTo>
                  <a:pt x="1785" y="904"/>
                </a:lnTo>
                <a:lnTo>
                  <a:pt x="1791" y="904"/>
                </a:lnTo>
                <a:lnTo>
                  <a:pt x="1791" y="897"/>
                </a:lnTo>
                <a:lnTo>
                  <a:pt x="1798" y="897"/>
                </a:lnTo>
                <a:lnTo>
                  <a:pt x="1798" y="891"/>
                </a:lnTo>
                <a:lnTo>
                  <a:pt x="1805" y="891"/>
                </a:lnTo>
                <a:lnTo>
                  <a:pt x="1811" y="891"/>
                </a:lnTo>
                <a:lnTo>
                  <a:pt x="1811" y="884"/>
                </a:lnTo>
                <a:lnTo>
                  <a:pt x="1825" y="884"/>
                </a:lnTo>
                <a:lnTo>
                  <a:pt x="1825" y="877"/>
                </a:lnTo>
                <a:lnTo>
                  <a:pt x="1845" y="877"/>
                </a:lnTo>
                <a:lnTo>
                  <a:pt x="1845" y="871"/>
                </a:lnTo>
                <a:lnTo>
                  <a:pt x="1852" y="871"/>
                </a:lnTo>
                <a:lnTo>
                  <a:pt x="1852" y="864"/>
                </a:lnTo>
                <a:lnTo>
                  <a:pt x="1852" y="857"/>
                </a:lnTo>
                <a:lnTo>
                  <a:pt x="1859" y="857"/>
                </a:lnTo>
                <a:lnTo>
                  <a:pt x="1859" y="851"/>
                </a:lnTo>
                <a:lnTo>
                  <a:pt x="1872" y="851"/>
                </a:lnTo>
                <a:lnTo>
                  <a:pt x="1872" y="844"/>
                </a:lnTo>
                <a:lnTo>
                  <a:pt x="1879" y="844"/>
                </a:lnTo>
                <a:lnTo>
                  <a:pt x="1879" y="838"/>
                </a:lnTo>
                <a:lnTo>
                  <a:pt x="1886" y="838"/>
                </a:lnTo>
                <a:lnTo>
                  <a:pt x="1892" y="838"/>
                </a:lnTo>
                <a:lnTo>
                  <a:pt x="1892" y="831"/>
                </a:lnTo>
                <a:lnTo>
                  <a:pt x="1899" y="831"/>
                </a:lnTo>
                <a:lnTo>
                  <a:pt x="1912" y="831"/>
                </a:lnTo>
                <a:lnTo>
                  <a:pt x="1912" y="824"/>
                </a:lnTo>
                <a:lnTo>
                  <a:pt x="1919" y="824"/>
                </a:lnTo>
                <a:lnTo>
                  <a:pt x="1926" y="824"/>
                </a:lnTo>
                <a:lnTo>
                  <a:pt x="1926" y="818"/>
                </a:lnTo>
                <a:lnTo>
                  <a:pt x="1946" y="818"/>
                </a:lnTo>
                <a:lnTo>
                  <a:pt x="1946" y="811"/>
                </a:lnTo>
                <a:lnTo>
                  <a:pt x="1973" y="811"/>
                </a:lnTo>
                <a:lnTo>
                  <a:pt x="1973" y="804"/>
                </a:lnTo>
                <a:lnTo>
                  <a:pt x="1986" y="804"/>
                </a:lnTo>
                <a:lnTo>
                  <a:pt x="2007" y="804"/>
                </a:lnTo>
                <a:lnTo>
                  <a:pt x="2013" y="804"/>
                </a:lnTo>
                <a:lnTo>
                  <a:pt x="2013" y="798"/>
                </a:lnTo>
                <a:lnTo>
                  <a:pt x="2013" y="791"/>
                </a:lnTo>
                <a:lnTo>
                  <a:pt x="2020" y="791"/>
                </a:lnTo>
                <a:lnTo>
                  <a:pt x="2020" y="784"/>
                </a:lnTo>
                <a:lnTo>
                  <a:pt x="2027" y="784"/>
                </a:lnTo>
                <a:lnTo>
                  <a:pt x="2034" y="784"/>
                </a:lnTo>
                <a:lnTo>
                  <a:pt x="2047" y="784"/>
                </a:lnTo>
                <a:lnTo>
                  <a:pt x="2047" y="778"/>
                </a:lnTo>
                <a:lnTo>
                  <a:pt x="2054" y="778"/>
                </a:lnTo>
                <a:lnTo>
                  <a:pt x="2054" y="771"/>
                </a:lnTo>
                <a:lnTo>
                  <a:pt x="2061" y="771"/>
                </a:lnTo>
                <a:lnTo>
                  <a:pt x="2074" y="771"/>
                </a:lnTo>
                <a:lnTo>
                  <a:pt x="2087" y="771"/>
                </a:lnTo>
                <a:lnTo>
                  <a:pt x="2087" y="764"/>
                </a:lnTo>
                <a:lnTo>
                  <a:pt x="2094" y="764"/>
                </a:lnTo>
                <a:lnTo>
                  <a:pt x="2094" y="758"/>
                </a:lnTo>
                <a:lnTo>
                  <a:pt x="2108" y="758"/>
                </a:lnTo>
                <a:lnTo>
                  <a:pt x="2114" y="758"/>
                </a:lnTo>
                <a:lnTo>
                  <a:pt x="2114" y="751"/>
                </a:lnTo>
                <a:lnTo>
                  <a:pt x="2121" y="751"/>
                </a:lnTo>
                <a:lnTo>
                  <a:pt x="2128" y="751"/>
                </a:lnTo>
                <a:lnTo>
                  <a:pt x="2128" y="745"/>
                </a:lnTo>
                <a:lnTo>
                  <a:pt x="2135" y="745"/>
                </a:lnTo>
                <a:lnTo>
                  <a:pt x="2135" y="738"/>
                </a:lnTo>
                <a:lnTo>
                  <a:pt x="2141" y="738"/>
                </a:lnTo>
                <a:lnTo>
                  <a:pt x="2141" y="731"/>
                </a:lnTo>
                <a:lnTo>
                  <a:pt x="2175" y="731"/>
                </a:lnTo>
                <a:lnTo>
                  <a:pt x="2182" y="731"/>
                </a:lnTo>
                <a:lnTo>
                  <a:pt x="2182" y="725"/>
                </a:lnTo>
                <a:lnTo>
                  <a:pt x="2188" y="725"/>
                </a:lnTo>
                <a:lnTo>
                  <a:pt x="2195" y="725"/>
                </a:lnTo>
                <a:lnTo>
                  <a:pt x="2195" y="718"/>
                </a:lnTo>
                <a:lnTo>
                  <a:pt x="2202" y="718"/>
                </a:lnTo>
                <a:lnTo>
                  <a:pt x="2202" y="711"/>
                </a:lnTo>
                <a:lnTo>
                  <a:pt x="2209" y="711"/>
                </a:lnTo>
                <a:lnTo>
                  <a:pt x="2215" y="711"/>
                </a:lnTo>
                <a:lnTo>
                  <a:pt x="2215" y="705"/>
                </a:lnTo>
                <a:lnTo>
                  <a:pt x="2222" y="705"/>
                </a:lnTo>
                <a:lnTo>
                  <a:pt x="2222" y="698"/>
                </a:lnTo>
                <a:lnTo>
                  <a:pt x="2229" y="698"/>
                </a:lnTo>
                <a:lnTo>
                  <a:pt x="2229" y="685"/>
                </a:lnTo>
                <a:lnTo>
                  <a:pt x="2236" y="685"/>
                </a:lnTo>
                <a:lnTo>
                  <a:pt x="2236" y="678"/>
                </a:lnTo>
                <a:lnTo>
                  <a:pt x="2236" y="671"/>
                </a:lnTo>
                <a:lnTo>
                  <a:pt x="2242" y="671"/>
                </a:lnTo>
                <a:lnTo>
                  <a:pt x="2249" y="671"/>
                </a:lnTo>
                <a:lnTo>
                  <a:pt x="2249" y="665"/>
                </a:lnTo>
                <a:lnTo>
                  <a:pt x="2256" y="665"/>
                </a:lnTo>
                <a:lnTo>
                  <a:pt x="2263" y="665"/>
                </a:lnTo>
                <a:lnTo>
                  <a:pt x="2263" y="658"/>
                </a:lnTo>
                <a:lnTo>
                  <a:pt x="2263" y="652"/>
                </a:lnTo>
                <a:lnTo>
                  <a:pt x="2269" y="652"/>
                </a:lnTo>
                <a:lnTo>
                  <a:pt x="2276" y="652"/>
                </a:lnTo>
                <a:lnTo>
                  <a:pt x="2276" y="645"/>
                </a:lnTo>
                <a:lnTo>
                  <a:pt x="2283" y="645"/>
                </a:lnTo>
                <a:lnTo>
                  <a:pt x="2283" y="638"/>
                </a:lnTo>
                <a:lnTo>
                  <a:pt x="2289" y="638"/>
                </a:lnTo>
                <a:lnTo>
                  <a:pt x="2296" y="638"/>
                </a:lnTo>
                <a:lnTo>
                  <a:pt x="2296" y="632"/>
                </a:lnTo>
                <a:lnTo>
                  <a:pt x="2310" y="632"/>
                </a:lnTo>
                <a:lnTo>
                  <a:pt x="2316" y="632"/>
                </a:lnTo>
                <a:lnTo>
                  <a:pt x="2316" y="625"/>
                </a:lnTo>
                <a:lnTo>
                  <a:pt x="2323" y="625"/>
                </a:lnTo>
                <a:lnTo>
                  <a:pt x="2323" y="618"/>
                </a:lnTo>
                <a:lnTo>
                  <a:pt x="2350" y="618"/>
                </a:lnTo>
                <a:lnTo>
                  <a:pt x="2350" y="612"/>
                </a:lnTo>
                <a:lnTo>
                  <a:pt x="2357" y="612"/>
                </a:lnTo>
                <a:lnTo>
                  <a:pt x="2357" y="605"/>
                </a:lnTo>
                <a:lnTo>
                  <a:pt x="2370" y="605"/>
                </a:lnTo>
                <a:lnTo>
                  <a:pt x="2377" y="605"/>
                </a:lnTo>
                <a:lnTo>
                  <a:pt x="2377" y="598"/>
                </a:lnTo>
                <a:lnTo>
                  <a:pt x="2384" y="598"/>
                </a:lnTo>
                <a:lnTo>
                  <a:pt x="2397" y="598"/>
                </a:lnTo>
                <a:lnTo>
                  <a:pt x="2397" y="592"/>
                </a:lnTo>
                <a:lnTo>
                  <a:pt x="2417" y="592"/>
                </a:lnTo>
                <a:lnTo>
                  <a:pt x="2417" y="585"/>
                </a:lnTo>
                <a:lnTo>
                  <a:pt x="2424" y="585"/>
                </a:lnTo>
                <a:lnTo>
                  <a:pt x="2431" y="585"/>
                </a:lnTo>
                <a:lnTo>
                  <a:pt x="2431" y="578"/>
                </a:lnTo>
                <a:lnTo>
                  <a:pt x="2444" y="578"/>
                </a:lnTo>
                <a:lnTo>
                  <a:pt x="2451" y="578"/>
                </a:lnTo>
                <a:lnTo>
                  <a:pt x="2451" y="572"/>
                </a:lnTo>
                <a:lnTo>
                  <a:pt x="2451" y="565"/>
                </a:lnTo>
                <a:lnTo>
                  <a:pt x="2458" y="565"/>
                </a:lnTo>
                <a:lnTo>
                  <a:pt x="2464" y="565"/>
                </a:lnTo>
                <a:lnTo>
                  <a:pt x="2464" y="558"/>
                </a:lnTo>
                <a:lnTo>
                  <a:pt x="2471" y="558"/>
                </a:lnTo>
                <a:lnTo>
                  <a:pt x="2478" y="558"/>
                </a:lnTo>
                <a:lnTo>
                  <a:pt x="2478" y="552"/>
                </a:lnTo>
                <a:lnTo>
                  <a:pt x="2491" y="552"/>
                </a:lnTo>
                <a:lnTo>
                  <a:pt x="2498" y="552"/>
                </a:lnTo>
                <a:lnTo>
                  <a:pt x="2498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59" y="539"/>
                </a:lnTo>
                <a:lnTo>
                  <a:pt x="2579" y="539"/>
                </a:lnTo>
                <a:lnTo>
                  <a:pt x="2586" y="539"/>
                </a:lnTo>
                <a:lnTo>
                  <a:pt x="2586" y="532"/>
                </a:lnTo>
                <a:lnTo>
                  <a:pt x="2592" y="532"/>
                </a:lnTo>
                <a:lnTo>
                  <a:pt x="2592" y="525"/>
                </a:lnTo>
                <a:lnTo>
                  <a:pt x="2599" y="525"/>
                </a:lnTo>
                <a:lnTo>
                  <a:pt x="2613" y="525"/>
                </a:lnTo>
                <a:lnTo>
                  <a:pt x="2613" y="519"/>
                </a:lnTo>
                <a:lnTo>
                  <a:pt x="2633" y="519"/>
                </a:lnTo>
                <a:lnTo>
                  <a:pt x="2633" y="512"/>
                </a:lnTo>
                <a:lnTo>
                  <a:pt x="2640" y="512"/>
                </a:lnTo>
                <a:lnTo>
                  <a:pt x="2646" y="512"/>
                </a:lnTo>
                <a:lnTo>
                  <a:pt x="2646" y="505"/>
                </a:lnTo>
                <a:lnTo>
                  <a:pt x="2653" y="505"/>
                </a:lnTo>
                <a:lnTo>
                  <a:pt x="2660" y="505"/>
                </a:lnTo>
                <a:lnTo>
                  <a:pt x="2660" y="499"/>
                </a:lnTo>
                <a:lnTo>
                  <a:pt x="2673" y="499"/>
                </a:lnTo>
                <a:lnTo>
                  <a:pt x="2680" y="499"/>
                </a:lnTo>
                <a:lnTo>
                  <a:pt x="2680" y="492"/>
                </a:lnTo>
                <a:lnTo>
                  <a:pt x="2687" y="492"/>
                </a:lnTo>
                <a:lnTo>
                  <a:pt x="2687" y="485"/>
                </a:lnTo>
                <a:lnTo>
                  <a:pt x="2693" y="485"/>
                </a:lnTo>
                <a:lnTo>
                  <a:pt x="2700" y="485"/>
                </a:lnTo>
                <a:lnTo>
                  <a:pt x="2700" y="479"/>
                </a:lnTo>
                <a:lnTo>
                  <a:pt x="2707" y="479"/>
                </a:lnTo>
                <a:lnTo>
                  <a:pt x="2714" y="479"/>
                </a:lnTo>
                <a:lnTo>
                  <a:pt x="2714" y="472"/>
                </a:lnTo>
                <a:lnTo>
                  <a:pt x="2714" y="465"/>
                </a:lnTo>
                <a:lnTo>
                  <a:pt x="2720" y="465"/>
                </a:lnTo>
                <a:lnTo>
                  <a:pt x="2734" y="465"/>
                </a:lnTo>
                <a:lnTo>
                  <a:pt x="2734" y="459"/>
                </a:lnTo>
                <a:lnTo>
                  <a:pt x="2741" y="459"/>
                </a:lnTo>
                <a:lnTo>
                  <a:pt x="2741" y="452"/>
                </a:lnTo>
                <a:lnTo>
                  <a:pt x="2747" y="452"/>
                </a:lnTo>
                <a:lnTo>
                  <a:pt x="2747" y="446"/>
                </a:lnTo>
                <a:lnTo>
                  <a:pt x="2754" y="446"/>
                </a:lnTo>
                <a:lnTo>
                  <a:pt x="2761" y="446"/>
                </a:lnTo>
                <a:lnTo>
                  <a:pt x="2761" y="439"/>
                </a:lnTo>
                <a:lnTo>
                  <a:pt x="2781" y="439"/>
                </a:lnTo>
                <a:lnTo>
                  <a:pt x="2781" y="432"/>
                </a:lnTo>
                <a:lnTo>
                  <a:pt x="2788" y="432"/>
                </a:lnTo>
                <a:lnTo>
                  <a:pt x="2788" y="426"/>
                </a:lnTo>
                <a:lnTo>
                  <a:pt x="2794" y="426"/>
                </a:lnTo>
                <a:lnTo>
                  <a:pt x="2801" y="426"/>
                </a:lnTo>
                <a:lnTo>
                  <a:pt x="2808" y="426"/>
                </a:lnTo>
                <a:lnTo>
                  <a:pt x="2808" y="419"/>
                </a:lnTo>
                <a:lnTo>
                  <a:pt x="2815" y="419"/>
                </a:lnTo>
                <a:lnTo>
                  <a:pt x="2815" y="412"/>
                </a:lnTo>
                <a:lnTo>
                  <a:pt x="2835" y="412"/>
                </a:lnTo>
                <a:lnTo>
                  <a:pt x="2835" y="406"/>
                </a:lnTo>
                <a:lnTo>
                  <a:pt x="2841" y="406"/>
                </a:lnTo>
                <a:lnTo>
                  <a:pt x="2841" y="399"/>
                </a:lnTo>
                <a:lnTo>
                  <a:pt x="2855" y="399"/>
                </a:lnTo>
                <a:lnTo>
                  <a:pt x="2862" y="399"/>
                </a:lnTo>
                <a:lnTo>
                  <a:pt x="2862" y="392"/>
                </a:lnTo>
                <a:lnTo>
                  <a:pt x="2875" y="392"/>
                </a:lnTo>
                <a:lnTo>
                  <a:pt x="2875" y="386"/>
                </a:lnTo>
                <a:lnTo>
                  <a:pt x="2882" y="386"/>
                </a:lnTo>
                <a:lnTo>
                  <a:pt x="2882" y="379"/>
                </a:lnTo>
                <a:lnTo>
                  <a:pt x="2889" y="379"/>
                </a:lnTo>
                <a:lnTo>
                  <a:pt x="2895" y="379"/>
                </a:lnTo>
                <a:lnTo>
                  <a:pt x="2895" y="372"/>
                </a:lnTo>
                <a:lnTo>
                  <a:pt x="2902" y="372"/>
                </a:lnTo>
                <a:lnTo>
                  <a:pt x="2902" y="366"/>
                </a:lnTo>
                <a:lnTo>
                  <a:pt x="2909" y="366"/>
                </a:lnTo>
                <a:lnTo>
                  <a:pt x="2942" y="366"/>
                </a:lnTo>
                <a:lnTo>
                  <a:pt x="2942" y="359"/>
                </a:lnTo>
                <a:lnTo>
                  <a:pt x="2956" y="359"/>
                </a:lnTo>
                <a:lnTo>
                  <a:pt x="2963" y="359"/>
                </a:lnTo>
                <a:lnTo>
                  <a:pt x="2963" y="353"/>
                </a:lnTo>
                <a:lnTo>
                  <a:pt x="2983" y="353"/>
                </a:lnTo>
                <a:lnTo>
                  <a:pt x="2983" y="346"/>
                </a:lnTo>
                <a:lnTo>
                  <a:pt x="2990" y="346"/>
                </a:lnTo>
                <a:lnTo>
                  <a:pt x="3023" y="346"/>
                </a:lnTo>
                <a:lnTo>
                  <a:pt x="3023" y="339"/>
                </a:lnTo>
                <a:lnTo>
                  <a:pt x="3050" y="339"/>
                </a:lnTo>
                <a:lnTo>
                  <a:pt x="3057" y="339"/>
                </a:lnTo>
                <a:lnTo>
                  <a:pt x="3057" y="333"/>
                </a:lnTo>
                <a:lnTo>
                  <a:pt x="3070" y="333"/>
                </a:lnTo>
                <a:lnTo>
                  <a:pt x="3070" y="326"/>
                </a:lnTo>
                <a:lnTo>
                  <a:pt x="3077" y="326"/>
                </a:lnTo>
                <a:lnTo>
                  <a:pt x="3077" y="319"/>
                </a:lnTo>
                <a:lnTo>
                  <a:pt x="3084" y="319"/>
                </a:lnTo>
                <a:lnTo>
                  <a:pt x="3091" y="319"/>
                </a:lnTo>
                <a:lnTo>
                  <a:pt x="3091" y="313"/>
                </a:lnTo>
                <a:lnTo>
                  <a:pt x="3091" y="306"/>
                </a:lnTo>
                <a:lnTo>
                  <a:pt x="3097" y="306"/>
                </a:lnTo>
                <a:lnTo>
                  <a:pt x="3097" y="299"/>
                </a:lnTo>
                <a:lnTo>
                  <a:pt x="3111" y="299"/>
                </a:lnTo>
                <a:lnTo>
                  <a:pt x="3144" y="299"/>
                </a:lnTo>
                <a:lnTo>
                  <a:pt x="3144" y="293"/>
                </a:lnTo>
                <a:lnTo>
                  <a:pt x="3158" y="293"/>
                </a:lnTo>
                <a:lnTo>
                  <a:pt x="3165" y="293"/>
                </a:lnTo>
                <a:lnTo>
                  <a:pt x="3165" y="286"/>
                </a:lnTo>
                <a:lnTo>
                  <a:pt x="3192" y="286"/>
                </a:lnTo>
                <a:lnTo>
                  <a:pt x="3198" y="286"/>
                </a:lnTo>
                <a:lnTo>
                  <a:pt x="3198" y="279"/>
                </a:lnTo>
                <a:lnTo>
                  <a:pt x="3212" y="279"/>
                </a:lnTo>
                <a:lnTo>
                  <a:pt x="3212" y="273"/>
                </a:lnTo>
                <a:lnTo>
                  <a:pt x="3232" y="273"/>
                </a:lnTo>
                <a:lnTo>
                  <a:pt x="3239" y="273"/>
                </a:lnTo>
                <a:lnTo>
                  <a:pt x="3239" y="266"/>
                </a:lnTo>
                <a:lnTo>
                  <a:pt x="3245" y="266"/>
                </a:lnTo>
                <a:lnTo>
                  <a:pt x="3245" y="260"/>
                </a:lnTo>
                <a:lnTo>
                  <a:pt x="3252" y="260"/>
                </a:lnTo>
                <a:lnTo>
                  <a:pt x="3259" y="260"/>
                </a:lnTo>
                <a:lnTo>
                  <a:pt x="3259" y="253"/>
                </a:lnTo>
                <a:lnTo>
                  <a:pt x="3266" y="253"/>
                </a:lnTo>
                <a:lnTo>
                  <a:pt x="3279" y="253"/>
                </a:lnTo>
                <a:lnTo>
                  <a:pt x="3279" y="246"/>
                </a:lnTo>
                <a:lnTo>
                  <a:pt x="3279" y="240"/>
                </a:lnTo>
                <a:lnTo>
                  <a:pt x="3286" y="240"/>
                </a:lnTo>
                <a:lnTo>
                  <a:pt x="3293" y="240"/>
                </a:lnTo>
                <a:lnTo>
                  <a:pt x="3293" y="233"/>
                </a:lnTo>
                <a:lnTo>
                  <a:pt x="3306" y="233"/>
                </a:lnTo>
                <a:lnTo>
                  <a:pt x="3306" y="226"/>
                </a:lnTo>
                <a:lnTo>
                  <a:pt x="3313" y="226"/>
                </a:lnTo>
                <a:lnTo>
                  <a:pt x="3313" y="220"/>
                </a:lnTo>
                <a:lnTo>
                  <a:pt x="3326" y="220"/>
                </a:lnTo>
                <a:lnTo>
                  <a:pt x="3333" y="220"/>
                </a:lnTo>
                <a:lnTo>
                  <a:pt x="3333" y="213"/>
                </a:lnTo>
                <a:lnTo>
                  <a:pt x="3340" y="213"/>
                </a:lnTo>
                <a:lnTo>
                  <a:pt x="3340" y="206"/>
                </a:lnTo>
                <a:lnTo>
                  <a:pt x="3360" y="206"/>
                </a:lnTo>
                <a:lnTo>
                  <a:pt x="3394" y="206"/>
                </a:lnTo>
                <a:lnTo>
                  <a:pt x="3394" y="200"/>
                </a:lnTo>
                <a:lnTo>
                  <a:pt x="3407" y="200"/>
                </a:lnTo>
                <a:lnTo>
                  <a:pt x="3407" y="193"/>
                </a:lnTo>
                <a:lnTo>
                  <a:pt x="3420" y="193"/>
                </a:lnTo>
                <a:lnTo>
                  <a:pt x="3420" y="186"/>
                </a:lnTo>
                <a:lnTo>
                  <a:pt x="3427" y="186"/>
                </a:lnTo>
                <a:lnTo>
                  <a:pt x="3441" y="186"/>
                </a:lnTo>
                <a:lnTo>
                  <a:pt x="3441" y="180"/>
                </a:lnTo>
                <a:lnTo>
                  <a:pt x="3441" y="173"/>
                </a:lnTo>
                <a:lnTo>
                  <a:pt x="3447" y="173"/>
                </a:lnTo>
                <a:lnTo>
                  <a:pt x="3461" y="173"/>
                </a:lnTo>
                <a:lnTo>
                  <a:pt x="3461" y="167"/>
                </a:lnTo>
                <a:lnTo>
                  <a:pt x="3468" y="167"/>
                </a:lnTo>
                <a:lnTo>
                  <a:pt x="3468" y="160"/>
                </a:lnTo>
                <a:lnTo>
                  <a:pt x="3474" y="160"/>
                </a:lnTo>
                <a:lnTo>
                  <a:pt x="3488" y="160"/>
                </a:lnTo>
                <a:lnTo>
                  <a:pt x="3488" y="153"/>
                </a:lnTo>
                <a:lnTo>
                  <a:pt x="3501" y="153"/>
                </a:lnTo>
                <a:lnTo>
                  <a:pt x="3501" y="147"/>
                </a:lnTo>
                <a:lnTo>
                  <a:pt x="3515" y="147"/>
                </a:lnTo>
                <a:lnTo>
                  <a:pt x="3515" y="140"/>
                </a:lnTo>
                <a:lnTo>
                  <a:pt x="3521" y="140"/>
                </a:lnTo>
                <a:lnTo>
                  <a:pt x="3548" y="140"/>
                </a:lnTo>
                <a:lnTo>
                  <a:pt x="3548" y="133"/>
                </a:lnTo>
                <a:lnTo>
                  <a:pt x="3569" y="133"/>
                </a:lnTo>
                <a:lnTo>
                  <a:pt x="3569" y="127"/>
                </a:lnTo>
                <a:lnTo>
                  <a:pt x="3569" y="120"/>
                </a:lnTo>
                <a:lnTo>
                  <a:pt x="3575" y="120"/>
                </a:lnTo>
                <a:lnTo>
                  <a:pt x="3575" y="113"/>
                </a:lnTo>
                <a:lnTo>
                  <a:pt x="3575" y="107"/>
                </a:lnTo>
                <a:lnTo>
                  <a:pt x="3582" y="107"/>
                </a:lnTo>
                <a:lnTo>
                  <a:pt x="3589" y="107"/>
                </a:lnTo>
                <a:lnTo>
                  <a:pt x="3589" y="100"/>
                </a:lnTo>
                <a:lnTo>
                  <a:pt x="3602" y="100"/>
                </a:lnTo>
                <a:lnTo>
                  <a:pt x="3602" y="93"/>
                </a:lnTo>
                <a:lnTo>
                  <a:pt x="3609" y="93"/>
                </a:lnTo>
                <a:lnTo>
                  <a:pt x="3609" y="87"/>
                </a:lnTo>
                <a:lnTo>
                  <a:pt x="3622" y="87"/>
                </a:lnTo>
                <a:lnTo>
                  <a:pt x="3622" y="80"/>
                </a:lnTo>
                <a:lnTo>
                  <a:pt x="3643" y="80"/>
                </a:lnTo>
                <a:lnTo>
                  <a:pt x="3643" y="73"/>
                </a:lnTo>
                <a:lnTo>
                  <a:pt x="3656" y="73"/>
                </a:lnTo>
                <a:lnTo>
                  <a:pt x="3656" y="67"/>
                </a:lnTo>
                <a:lnTo>
                  <a:pt x="3676" y="67"/>
                </a:lnTo>
                <a:lnTo>
                  <a:pt x="3676" y="54"/>
                </a:lnTo>
                <a:lnTo>
                  <a:pt x="3683" y="54"/>
                </a:lnTo>
                <a:lnTo>
                  <a:pt x="3683" y="47"/>
                </a:lnTo>
                <a:lnTo>
                  <a:pt x="3723" y="47"/>
                </a:lnTo>
                <a:lnTo>
                  <a:pt x="3723" y="40"/>
                </a:lnTo>
                <a:lnTo>
                  <a:pt x="3737" y="40"/>
                </a:lnTo>
                <a:lnTo>
                  <a:pt x="3764" y="40"/>
                </a:lnTo>
                <a:lnTo>
                  <a:pt x="3764" y="34"/>
                </a:lnTo>
                <a:lnTo>
                  <a:pt x="3771" y="34"/>
                </a:lnTo>
                <a:lnTo>
                  <a:pt x="3771" y="27"/>
                </a:lnTo>
                <a:lnTo>
                  <a:pt x="3784" y="27"/>
                </a:lnTo>
                <a:lnTo>
                  <a:pt x="3784" y="20"/>
                </a:lnTo>
                <a:lnTo>
                  <a:pt x="3811" y="20"/>
                </a:lnTo>
                <a:lnTo>
                  <a:pt x="3811" y="14"/>
                </a:lnTo>
                <a:lnTo>
                  <a:pt x="3818" y="14"/>
                </a:lnTo>
                <a:lnTo>
                  <a:pt x="3818" y="7"/>
                </a:lnTo>
                <a:lnTo>
                  <a:pt x="3885" y="7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3" name="Title 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More prolonged treatment </a:t>
            </a:r>
            <a:br>
              <a:rPr lang="en-GB" sz="3600" dirty="0" smtClean="0"/>
            </a:br>
            <a:r>
              <a:rPr lang="en-GB" sz="3600" dirty="0" smtClean="0"/>
              <a:t>produces bigger reduction in </a:t>
            </a:r>
            <a:r>
              <a:rPr lang="en-GB" sz="3600" dirty="0" err="1" smtClean="0"/>
              <a:t>MVE</a:t>
            </a:r>
            <a:r>
              <a:rPr lang="en-GB" sz="3600" dirty="0" smtClean="0"/>
              <a:t> risk</a:t>
            </a:r>
          </a:p>
        </p:txBody>
      </p:sp>
      <p:sp>
        <p:nvSpPr>
          <p:cNvPr id="139284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85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39286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39287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39288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39289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0" name="Rectangle 21"/>
          <p:cNvSpPr>
            <a:spLocks noChangeArrowheads="1"/>
          </p:cNvSpPr>
          <p:nvPr/>
        </p:nvSpPr>
        <p:spPr bwMode="auto">
          <a:xfrm>
            <a:off x="3644900" y="6230938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9291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92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3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39294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39295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39296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39297" name="Rectangle 34"/>
          <p:cNvSpPr>
            <a:spLocks noChangeArrowheads="1"/>
          </p:cNvSpPr>
          <p:nvPr/>
        </p:nvSpPr>
        <p:spPr bwMode="auto">
          <a:xfrm rot="-5400000">
            <a:off x="-1016000" y="3322638"/>
            <a:ext cx="32718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9298" name="Rectangle 39"/>
          <p:cNvSpPr>
            <a:spLocks noChangeArrowheads="1"/>
          </p:cNvSpPr>
          <p:nvPr/>
        </p:nvSpPr>
        <p:spPr bwMode="auto">
          <a:xfrm>
            <a:off x="7721600" y="18478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39299" name="Rectangle 40"/>
          <p:cNvSpPr>
            <a:spLocks noChangeArrowheads="1"/>
          </p:cNvSpPr>
          <p:nvPr/>
        </p:nvSpPr>
        <p:spPr bwMode="auto">
          <a:xfrm>
            <a:off x="7721600" y="25558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39300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0.85 (0.77-0.94) </a:t>
            </a:r>
            <a:endParaRPr lang="en-US" sz="2400"/>
          </a:p>
        </p:txBody>
      </p:sp>
      <p:sp>
        <p:nvSpPr>
          <p:cNvPr id="139301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2P=0.0012 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Better compliance produces</a:t>
            </a:r>
            <a:br>
              <a:rPr lang="en-GB" smtClean="0"/>
            </a:br>
            <a:r>
              <a:rPr lang="en-GB" smtClean="0"/>
              <a:t>bigger LDL-C reductions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33525"/>
          <a:ext cx="8261350" cy="4048125"/>
        </p:xfrm>
        <a:graphic>
          <a:graphicData uri="http://schemas.openxmlformats.org/drawingml/2006/table">
            <a:tbl>
              <a:tblPr/>
              <a:tblGrid>
                <a:gridCol w="1382713"/>
                <a:gridCol w="1000125"/>
                <a:gridCol w="1011237"/>
                <a:gridCol w="1398588"/>
                <a:gridCol w="1117600"/>
                <a:gridCol w="1068387"/>
                <a:gridCol w="1282700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Time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 difference (mg/dL)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1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+1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-42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2.5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9243" name="TextBox 5"/>
          <p:cNvSpPr txBox="1">
            <a:spLocks noChangeArrowheads="1"/>
          </p:cNvSpPr>
          <p:nvPr/>
        </p:nvSpPr>
        <p:spPr bwMode="auto">
          <a:xfrm>
            <a:off x="330200" y="5837238"/>
            <a:ext cx="7618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Net compliance is defined as the difference between groups in the proportion that </a:t>
            </a:r>
          </a:p>
          <a:p>
            <a:r>
              <a:rPr lang="en-GB" sz="1600"/>
              <a:t>were taking at least 80% of study treatment or a non-study statin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449263" y="0"/>
            <a:ext cx="8229600" cy="981075"/>
          </a:xfrm>
        </p:spPr>
        <p:txBody>
          <a:bodyPr/>
          <a:lstStyle/>
          <a:p>
            <a:pPr eaLnBrk="1" hangingPunct="1"/>
            <a:r>
              <a:rPr lang="en-GB" sz="3600" dirty="0" smtClean="0"/>
              <a:t>4D trial: Inconclusive evidence about the benefits of statin therapy in CKD patients</a:t>
            </a:r>
          </a:p>
        </p:txBody>
      </p:sp>
      <p:graphicFrame>
        <p:nvGraphicFramePr>
          <p:cNvPr id="142353" name="Group 17"/>
          <p:cNvGraphicFramePr>
            <a:graphicFrameLocks noGrp="1"/>
          </p:cNvGraphicFramePr>
          <p:nvPr>
            <p:ph idx="4294967295"/>
          </p:nvPr>
        </p:nvGraphicFramePr>
        <p:xfrm>
          <a:off x="617538" y="1341438"/>
          <a:ext cx="7757886" cy="3779350"/>
        </p:xfrm>
        <a:graphic>
          <a:graphicData uri="http://schemas.openxmlformats.org/drawingml/2006/table">
            <a:tbl>
              <a:tblPr/>
              <a:tblGrid>
                <a:gridCol w="3113314"/>
                <a:gridCol w="4644572"/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Study population: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1255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hemodialysis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patients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with Type 2 diabetes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Treatment: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Atorvastatin 20mg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28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LDL-C difference: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1.0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mmol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/L  (39 mg/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Follow-up: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 years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071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Primary endpoint: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Composite of: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MI or cardiac death;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or fatal stroke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81050" y="5459413"/>
            <a:ext cx="76247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>
                <a:latin typeface="Calibri" pitchFamily="34" charset="0"/>
              </a:rPr>
              <a:t>RR 0.92 (95% CI 0.77 to 1.10); P=0.37</a:t>
            </a:r>
            <a:endParaRPr lang="en-GB" sz="1600">
              <a:latin typeface="Calibri" pitchFamily="34" charset="0"/>
            </a:endParaRPr>
          </a:p>
        </p:txBody>
      </p:sp>
      <p:sp>
        <p:nvSpPr>
          <p:cNvPr id="79887" name="TextBox 5"/>
          <p:cNvSpPr txBox="1">
            <a:spLocks noChangeArrowheads="1"/>
          </p:cNvSpPr>
          <p:nvPr/>
        </p:nvSpPr>
        <p:spPr bwMode="auto">
          <a:xfrm>
            <a:off x="611188" y="6310313"/>
            <a:ext cx="2600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sv-SE" sz="1400" dirty="0">
                <a:latin typeface="Calibri" pitchFamily="34" charset="0"/>
              </a:rPr>
              <a:t>Wanner et </a:t>
            </a:r>
            <a:r>
              <a:rPr lang="sv-SE" sz="1400" dirty="0" smtClean="0">
                <a:latin typeface="Calibri" pitchFamily="34" charset="0"/>
              </a:rPr>
              <a:t>al </a:t>
            </a:r>
            <a:r>
              <a:rPr lang="sv-SE" sz="1400" i="1" dirty="0">
                <a:latin typeface="Calibri" pitchFamily="34" charset="0"/>
              </a:rPr>
              <a:t>N Engl J </a:t>
            </a:r>
            <a:r>
              <a:rPr lang="sv-SE" sz="1400" i="1" dirty="0" smtClean="0">
                <a:latin typeface="Calibri" pitchFamily="34" charset="0"/>
              </a:rPr>
              <a:t>Med </a:t>
            </a:r>
            <a:r>
              <a:rPr lang="sv-SE" sz="1400" dirty="0">
                <a:latin typeface="Calibri" pitchFamily="34" charset="0"/>
              </a:rPr>
              <a:t>2005</a:t>
            </a:r>
            <a:endParaRPr lang="en-GB" sz="14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Summary of findings</a:t>
            </a:r>
          </a:p>
        </p:txBody>
      </p:sp>
      <p:sp>
        <p:nvSpPr>
          <p:cNvPr id="181251" name="Content Placeholder 2"/>
          <p:cNvSpPr>
            <a:spLocks noGrp="1"/>
          </p:cNvSpPr>
          <p:nvPr>
            <p:ph idx="1"/>
          </p:nvPr>
        </p:nvSpPr>
        <p:spPr>
          <a:xfrm>
            <a:off x="457200" y="1023938"/>
            <a:ext cx="8413750" cy="5184775"/>
          </a:xfrm>
        </p:spPr>
        <p:txBody>
          <a:bodyPr/>
          <a:lstStyle/>
          <a:p>
            <a:r>
              <a:rPr lang="en-GB" smtClean="0"/>
              <a:t>Allocation to eze/simva produced:</a:t>
            </a:r>
          </a:p>
          <a:p>
            <a:pPr lvl="1"/>
            <a:r>
              <a:rPr lang="en-GB" smtClean="0"/>
              <a:t>mean study LDL-C reduction of 33mg/dL</a:t>
            </a:r>
          </a:p>
          <a:p>
            <a:pPr lvl="1"/>
            <a:r>
              <a:rPr lang="en-GB" smtClean="0"/>
              <a:t>17% reduction in major atherosclerotic events</a:t>
            </a:r>
          </a:p>
          <a:p>
            <a:r>
              <a:rPr lang="en-GB" smtClean="0"/>
              <a:t>Similar, and significant, reductions in both:</a:t>
            </a:r>
          </a:p>
          <a:p>
            <a:pPr lvl="1"/>
            <a:r>
              <a:rPr lang="en-GB" smtClean="0"/>
              <a:t>Major atherosclerotic events (p=0.0021)</a:t>
            </a:r>
          </a:p>
          <a:p>
            <a:pPr lvl="1"/>
            <a:r>
              <a:rPr lang="en-GB" smtClean="0"/>
              <a:t>Major vascular events (p=0.0012)</a:t>
            </a:r>
          </a:p>
          <a:p>
            <a:r>
              <a:rPr lang="en-GB" smtClean="0"/>
              <a:t>Longer treatment, and better compliance, would be expected to lead to larger benefits</a:t>
            </a:r>
          </a:p>
          <a:p>
            <a:r>
              <a:rPr lang="en-GB" smtClean="0"/>
              <a:t>No evidence of serious adverse effects with eze/simva in vulnerable CKD patient population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Public health impact of findings</a:t>
            </a:r>
          </a:p>
        </p:txBody>
      </p:sp>
      <p:sp>
        <p:nvSpPr>
          <p:cNvPr id="182275" name="Content Placeholder 2"/>
          <p:cNvSpPr>
            <a:spLocks noGrp="1"/>
          </p:cNvSpPr>
          <p:nvPr>
            <p:ph idx="1"/>
          </p:nvPr>
        </p:nvSpPr>
        <p:spPr>
          <a:xfrm>
            <a:off x="309563" y="961801"/>
            <a:ext cx="8494712" cy="5213350"/>
          </a:xfrm>
        </p:spPr>
        <p:txBody>
          <a:bodyPr/>
          <a:lstStyle/>
          <a:p>
            <a:r>
              <a:rPr lang="en-GB" sz="2800" dirty="0" smtClean="0"/>
              <a:t>19 million Americans currently have stage 3-5 CKD 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Intention-to-treat analyses indicate that 21 per 1000 fewer patients had MAE over about 5 years (</a:t>
            </a:r>
            <a:r>
              <a:rPr lang="en-GB" sz="2800" dirty="0" err="1" smtClean="0"/>
              <a:t>NNT</a:t>
            </a:r>
            <a:r>
              <a:rPr lang="en-GB" sz="2800" dirty="0" smtClean="0"/>
              <a:t>=48)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Or, more appropriately, SHARP indicates that </a:t>
            </a:r>
            <a:r>
              <a:rPr lang="en-GB" sz="2800" u="sng" dirty="0" smtClean="0"/>
              <a:t>21,000 fewer per million</a:t>
            </a:r>
            <a:r>
              <a:rPr lang="en-GB" sz="2800" dirty="0" smtClean="0"/>
              <a:t> would have had MAE over 5 years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Benefits are similar to those seen with </a:t>
            </a:r>
            <a:r>
              <a:rPr lang="en-GB" sz="2800" dirty="0" err="1" smtClean="0"/>
              <a:t>LDL</a:t>
            </a:r>
            <a:r>
              <a:rPr lang="en-GB" sz="2800" dirty="0" smtClean="0"/>
              <a:t>-lowering therapy in other high-risk groups (</a:t>
            </a:r>
            <a:r>
              <a:rPr lang="en-GB" sz="2800" dirty="0" err="1" smtClean="0"/>
              <a:t>eg</a:t>
            </a:r>
            <a:r>
              <a:rPr lang="en-GB" sz="2800" dirty="0" smtClean="0"/>
              <a:t>, diabetic patients)</a:t>
            </a:r>
          </a:p>
          <a:p>
            <a:pPr>
              <a:buFont typeface="Arial" pitchFamily="34" charset="0"/>
              <a:buNone/>
            </a:pPr>
            <a:endParaRPr lang="en-GB" sz="400" dirty="0" smtClean="0"/>
          </a:p>
          <a:p>
            <a:r>
              <a:rPr lang="en-GB" sz="2800" dirty="0" smtClean="0"/>
              <a:t>Observed benefit is an underestimate of actual use:</a:t>
            </a:r>
          </a:p>
          <a:p>
            <a:pPr lvl="1"/>
            <a:r>
              <a:rPr lang="en-GB" sz="2400" dirty="0" smtClean="0"/>
              <a:t>Longer treatment and better compliance would be expected to yield even larger reductions in absolute risk of events</a:t>
            </a:r>
          </a:p>
          <a:p>
            <a:pPr lvl="1"/>
            <a:r>
              <a:rPr lang="en-GB" sz="2400" dirty="0" smtClean="0"/>
              <a:t>SHARP excluded highest risk patients (</a:t>
            </a:r>
            <a:r>
              <a:rPr lang="en-GB" sz="2400" dirty="0" err="1" smtClean="0"/>
              <a:t>eg</a:t>
            </a:r>
            <a:r>
              <a:rPr lang="en-GB" sz="2400" dirty="0" smtClean="0"/>
              <a:t>, those with CHD)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88913" y="0"/>
            <a:ext cx="8723312" cy="981075"/>
          </a:xfrm>
        </p:spPr>
        <p:txBody>
          <a:bodyPr/>
          <a:lstStyle/>
          <a:p>
            <a:pPr eaLnBrk="1" hangingPunct="1"/>
            <a:r>
              <a:rPr lang="en-GB" sz="3600" dirty="0" smtClean="0"/>
              <a:t>AURORA trial: Inconclusive evidence about the benefits of statin therapy in CKD patients</a:t>
            </a:r>
          </a:p>
        </p:txBody>
      </p:sp>
      <p:graphicFrame>
        <p:nvGraphicFramePr>
          <p:cNvPr id="275485" name="Group 29"/>
          <p:cNvGraphicFramePr>
            <a:graphicFrameLocks noGrp="1"/>
          </p:cNvGraphicFramePr>
          <p:nvPr>
            <p:ph idx="4294967295"/>
          </p:nvPr>
        </p:nvGraphicFramePr>
        <p:xfrm>
          <a:off x="747713" y="1400175"/>
          <a:ext cx="7728857" cy="3965894"/>
        </p:xfrm>
        <a:graphic>
          <a:graphicData uri="http://schemas.openxmlformats.org/drawingml/2006/table">
            <a:tbl>
              <a:tblPr/>
              <a:tblGrid>
                <a:gridCol w="3040743"/>
                <a:gridCol w="4688114"/>
              </a:tblGrid>
              <a:tr h="646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Study population: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2766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hemodialysis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patients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Treatment: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Rosuvastatin 10mg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vs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89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LDL-C difference: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1.1 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mmol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/L  (43 mg/</a:t>
                      </a: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dL</a:t>
                      </a: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Follow-up: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3.8 years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7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Primary endpoint: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Composite of: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MI or cardiac death;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Non-fatal or fatal stroke; 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- Other vascular death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0910" name="Text Box 28"/>
          <p:cNvSpPr txBox="1">
            <a:spLocks noChangeArrowheads="1"/>
          </p:cNvSpPr>
          <p:nvPr/>
        </p:nvSpPr>
        <p:spPr bwMode="auto">
          <a:xfrm>
            <a:off x="628650" y="6321425"/>
            <a:ext cx="2652713" cy="28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sv-SE" sz="1400" dirty="0">
                <a:latin typeface="+mn-lt"/>
              </a:rPr>
              <a:t>Fellstrom et </a:t>
            </a:r>
            <a:r>
              <a:rPr lang="sv-SE" sz="1400" dirty="0" smtClean="0">
                <a:latin typeface="+mn-lt"/>
              </a:rPr>
              <a:t>al </a:t>
            </a:r>
            <a:r>
              <a:rPr lang="sv-SE" sz="1400" i="1" dirty="0" smtClean="0">
                <a:latin typeface="+mn-lt"/>
              </a:rPr>
              <a:t>N </a:t>
            </a:r>
            <a:r>
              <a:rPr lang="sv-SE" sz="1400" i="1" dirty="0">
                <a:latin typeface="+mn-lt"/>
              </a:rPr>
              <a:t>Engl J Med </a:t>
            </a:r>
            <a:r>
              <a:rPr lang="sv-SE" sz="1400" dirty="0">
                <a:latin typeface="+mn-lt"/>
              </a:rPr>
              <a:t>2009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546725"/>
            <a:ext cx="9144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>
                <a:latin typeface="Calibri" pitchFamily="34" charset="0"/>
              </a:rPr>
              <a:t>RR 0.96; 95% CI 0.84 to 1.11; P = 0.59</a:t>
            </a:r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Persisting uncertainty after AURORA</a:t>
            </a:r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>
          <a:xfrm>
            <a:off x="638175" y="1600200"/>
            <a:ext cx="7859713" cy="4525963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GB" i="1" smtClean="0"/>
              <a:t>“The benefits of LDL cholesterol reduction are not transferable directly from the general population to patients undergoing hemodialysis, in whom the causal pathway and disease spectrum are very different.” </a:t>
            </a:r>
          </a:p>
          <a:p>
            <a:pPr marL="0" indent="0" algn="ctr">
              <a:buFont typeface="Arial" pitchFamily="34" charset="0"/>
              <a:buNone/>
            </a:pPr>
            <a:endParaRPr lang="en-GB" smtClean="0"/>
          </a:p>
          <a:p>
            <a:pPr marL="0" indent="0" algn="ctr">
              <a:buFont typeface="Arial" pitchFamily="34" charset="0"/>
              <a:buNone/>
            </a:pPr>
            <a:r>
              <a:rPr lang="en-GB" sz="2800" smtClean="0"/>
              <a:t>Strippoli GFM, Craig JC (Editorial)</a:t>
            </a:r>
          </a:p>
          <a:p>
            <a:pPr marL="0" indent="0" algn="ctr">
              <a:buFont typeface="Arial" pitchFamily="34" charset="0"/>
              <a:buNone/>
            </a:pPr>
            <a:r>
              <a:rPr lang="en-GB" sz="2800" i="1" smtClean="0"/>
              <a:t>N Engl J Med </a:t>
            </a:r>
            <a:r>
              <a:rPr lang="en-GB" sz="2800" smtClean="0"/>
              <a:t>2009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>
          <a:xfrm>
            <a:off x="406400" y="0"/>
            <a:ext cx="8302625" cy="981075"/>
          </a:xfrm>
        </p:spPr>
        <p:txBody>
          <a:bodyPr/>
          <a:lstStyle/>
          <a:p>
            <a:r>
              <a:rPr lang="en-CA" smtClean="0"/>
              <a:t>SHARP fills a gap in the evidence on lowering LDL-C in CKD patients</a:t>
            </a:r>
          </a:p>
        </p:txBody>
      </p:sp>
      <p:sp>
        <p:nvSpPr>
          <p:cNvPr id="82947" name="Content Placeholder 2"/>
          <p:cNvSpPr>
            <a:spLocks noGrp="1"/>
          </p:cNvSpPr>
          <p:nvPr>
            <p:ph idx="1"/>
          </p:nvPr>
        </p:nvSpPr>
        <p:spPr>
          <a:xfrm>
            <a:off x="544513" y="1477963"/>
            <a:ext cx="8229600" cy="4525962"/>
          </a:xfrm>
        </p:spPr>
        <p:txBody>
          <a:bodyPr/>
          <a:lstStyle/>
          <a:p>
            <a:r>
              <a:rPr lang="en-CA" smtClean="0"/>
              <a:t>Does LDL-lowering therapy reduce risk of  atherosclerotic disease in CKD patients?</a:t>
            </a:r>
          </a:p>
          <a:p>
            <a:pPr lvl="1"/>
            <a:r>
              <a:rPr lang="en-CA" smtClean="0"/>
              <a:t>Exclusion of CKD patients from most statin trials</a:t>
            </a:r>
          </a:p>
          <a:p>
            <a:pPr lvl="1"/>
            <a:r>
              <a:rPr lang="en-CA" smtClean="0"/>
              <a:t>Previous statin trials in CKD patients inconclusive</a:t>
            </a:r>
          </a:p>
          <a:p>
            <a:pPr lvl="1">
              <a:buFont typeface="Arial" pitchFamily="34" charset="0"/>
              <a:buNone/>
            </a:pPr>
            <a:endParaRPr lang="en-CA" sz="1200" smtClean="0"/>
          </a:p>
          <a:p>
            <a:r>
              <a:rPr lang="en-CA" smtClean="0"/>
              <a:t>Can such a reduction be achieved safely?</a:t>
            </a:r>
          </a:p>
          <a:p>
            <a:pPr lvl="1"/>
            <a:r>
              <a:rPr lang="en-CA" smtClean="0"/>
              <a:t>Concerns about safety of statins in CKD patients</a:t>
            </a:r>
          </a:p>
          <a:p>
            <a:pPr lvl="1"/>
            <a:r>
              <a:rPr lang="en-CA" smtClean="0"/>
              <a:t>Combination of ezetimibe with moderate statin dose intended to minimize side-effects</a:t>
            </a:r>
          </a:p>
          <a:p>
            <a:pPr lvl="1">
              <a:buFont typeface="Arial" pitchFamily="34" charset="0"/>
              <a:buNone/>
            </a:pPr>
            <a:endParaRPr lang="en-CA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4"/>
          <p:cNvSpPr>
            <a:spLocks noGrp="1" noChangeArrowheads="1"/>
          </p:cNvSpPr>
          <p:nvPr>
            <p:ph type="title"/>
          </p:nvPr>
        </p:nvSpPr>
        <p:spPr>
          <a:xfrm>
            <a:off x="160338" y="44450"/>
            <a:ext cx="8766175" cy="841375"/>
          </a:xfrm>
        </p:spPr>
        <p:txBody>
          <a:bodyPr/>
          <a:lstStyle/>
          <a:p>
            <a:pPr eaLnBrk="1" hangingPunct="1"/>
            <a:r>
              <a:rPr lang="en-US" sz="3600" smtClean="0"/>
              <a:t>Cardio-renal phenotype: Reasons the effects of LDL-lowering may differ in CKD patients</a:t>
            </a:r>
          </a:p>
        </p:txBody>
      </p:sp>
      <p:sp>
        <p:nvSpPr>
          <p:cNvPr id="83971" name="Rectangle 6"/>
          <p:cNvSpPr>
            <a:spLocks noGrp="1" noChangeArrowheads="1"/>
          </p:cNvSpPr>
          <p:nvPr>
            <p:ph type="body" idx="4294967295"/>
          </p:nvPr>
        </p:nvSpPr>
        <p:spPr>
          <a:xfrm>
            <a:off x="341313" y="1316038"/>
            <a:ext cx="3775075" cy="25844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US" sz="2400" b="1" smtClean="0"/>
              <a:t>Arteries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Atherosclerosis</a:t>
            </a:r>
          </a:p>
          <a:p>
            <a:pPr>
              <a:spcAft>
                <a:spcPts val="600"/>
              </a:spcAft>
            </a:pPr>
            <a:r>
              <a:rPr lang="en-US" sz="2400" smtClean="0"/>
              <a:t>Increased wall thickness</a:t>
            </a:r>
            <a:endParaRPr lang="en-US" sz="2400" baseline="3000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smtClean="0"/>
              <a:t>Arterial stiffness</a:t>
            </a:r>
            <a:endParaRPr lang="en-US" sz="2400" baseline="30000" smtClean="0"/>
          </a:p>
          <a:p>
            <a:pPr>
              <a:spcAft>
                <a:spcPts val="600"/>
              </a:spcAft>
            </a:pPr>
            <a:r>
              <a:rPr lang="en-US" sz="2400" smtClean="0"/>
              <a:t>Endothelial dysfunction</a:t>
            </a:r>
            <a:endParaRPr lang="en-US" sz="2400" baseline="30000" smtClean="0"/>
          </a:p>
          <a:p>
            <a:pPr>
              <a:spcAft>
                <a:spcPts val="600"/>
              </a:spcAft>
            </a:pPr>
            <a:r>
              <a:rPr lang="en-US" sz="2400" smtClean="0"/>
              <a:t>Arterial calcification</a:t>
            </a:r>
            <a:endParaRPr lang="en-US" sz="2400" baseline="30000" smtClean="0"/>
          </a:p>
          <a:p>
            <a:pPr>
              <a:spcAft>
                <a:spcPts val="600"/>
              </a:spcAft>
            </a:pPr>
            <a:r>
              <a:rPr lang="en-US" sz="2400" smtClean="0"/>
              <a:t>Systolic hypertension</a:t>
            </a:r>
            <a:endParaRPr lang="en-US" sz="2400" baseline="30000" smtClean="0">
              <a:solidFill>
                <a:schemeClr val="tx2"/>
              </a:solidFill>
            </a:endParaRPr>
          </a:p>
          <a:p>
            <a:endParaRPr lang="en-US" sz="2400" baseline="30000" smtClean="0"/>
          </a:p>
        </p:txBody>
      </p:sp>
      <p:sp>
        <p:nvSpPr>
          <p:cNvPr id="83972" name="Rectangle 7"/>
          <p:cNvSpPr>
            <a:spLocks noChangeArrowheads="1"/>
          </p:cNvSpPr>
          <p:nvPr/>
        </p:nvSpPr>
        <p:spPr bwMode="auto">
          <a:xfrm>
            <a:off x="4005263" y="1316038"/>
            <a:ext cx="5051425" cy="4794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ts val="600"/>
              </a:spcBef>
              <a:buFont typeface="Wingdings" pitchFamily="2" charset="2"/>
              <a:buNone/>
            </a:pPr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Heart</a:t>
            </a: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Structural disease (ie, ventricular  re-modelling)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Ultrastructural disease (ie, myocyte hypertrophy and capillary reduction)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Reduced left ventricular function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Valvular diseases (hyper-calcific mitral/aortic sclerosis or stenosis)</a:t>
            </a:r>
            <a:endParaRPr lang="en-US" sz="2400" baseline="30000">
              <a:solidFill>
                <a:srgbClr val="1F497D"/>
              </a:solidFill>
              <a:latin typeface="Calibri" pitchFamily="34" charset="0"/>
            </a:endParaRPr>
          </a:p>
          <a:p>
            <a:pPr marL="342900" indent="-342900" eaLnBrk="0" hangingPunct="0">
              <a:spcBef>
                <a:spcPts val="600"/>
              </a:spcBef>
              <a:spcAft>
                <a:spcPts val="600"/>
              </a:spcAft>
              <a:buFont typeface="Arial" pitchFamily="34" charset="0"/>
              <a:buChar char="•"/>
            </a:pP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Conduction defects and arrhythmias</a:t>
            </a:r>
            <a:endParaRPr lang="en-US" sz="2400" baseline="3000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84663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Emphasis on detecting effects on ATHEROSCLEROTIC outcomes</a:t>
            </a:r>
          </a:p>
          <a:p>
            <a:pPr lvl="1">
              <a:defRPr/>
            </a:pPr>
            <a:r>
              <a:rPr lang="en-GB" dirty="0" smtClean="0"/>
              <a:t>INCLUSION of coronary and non-coronary revascularization procedures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EXCLUSION of hemorrhagic stroke and non-coronary cardiac death from key outcome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6"/>
          <p:cNvSpPr>
            <a:spLocks noChangeArrowheads="1"/>
          </p:cNvSpPr>
          <p:nvPr/>
        </p:nvSpPr>
        <p:spPr bwMode="auto">
          <a:xfrm>
            <a:off x="6196013" y="1808163"/>
            <a:ext cx="1735137" cy="246062"/>
          </a:xfrm>
          <a:prstGeom prst="rect">
            <a:avLst/>
          </a:prstGeom>
          <a:noFill/>
          <a:ln w="317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Risk ratio and 95% CI</a:t>
            </a:r>
            <a:endParaRPr lang="en-US">
              <a:latin typeface="Calibri" pitchFamily="34" charset="0"/>
            </a:endParaRPr>
          </a:p>
        </p:txBody>
      </p:sp>
      <p:sp>
        <p:nvSpPr>
          <p:cNvPr id="86019" name="Rectangle 7"/>
          <p:cNvSpPr>
            <a:spLocks noChangeArrowheads="1"/>
          </p:cNvSpPr>
          <p:nvPr/>
        </p:nvSpPr>
        <p:spPr bwMode="auto">
          <a:xfrm>
            <a:off x="3259138" y="1808163"/>
            <a:ext cx="952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Simvastatin</a:t>
            </a:r>
            <a:endParaRPr lang="en-US">
              <a:latin typeface="Calibri" pitchFamily="34" charset="0"/>
            </a:endParaRPr>
          </a:p>
        </p:txBody>
      </p:sp>
      <p:sp>
        <p:nvSpPr>
          <p:cNvPr id="86020" name="Rectangle 8"/>
          <p:cNvSpPr>
            <a:spLocks noChangeArrowheads="1"/>
          </p:cNvSpPr>
          <p:nvPr/>
        </p:nvSpPr>
        <p:spPr bwMode="auto">
          <a:xfrm>
            <a:off x="4724400" y="1808163"/>
            <a:ext cx="6556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Placebo</a:t>
            </a:r>
            <a:endParaRPr lang="en-US">
              <a:latin typeface="Calibri" pitchFamily="34" charset="0"/>
            </a:endParaRPr>
          </a:p>
        </p:txBody>
      </p:sp>
      <p:sp>
        <p:nvSpPr>
          <p:cNvPr id="86021" name="Rectangle 11"/>
          <p:cNvSpPr>
            <a:spLocks noChangeArrowheads="1"/>
          </p:cNvSpPr>
          <p:nvPr/>
        </p:nvSpPr>
        <p:spPr bwMode="auto">
          <a:xfrm>
            <a:off x="3382963" y="2071688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(10 269)</a:t>
            </a:r>
            <a:endParaRPr lang="en-US">
              <a:latin typeface="Calibri" pitchFamily="34" charset="0"/>
            </a:endParaRPr>
          </a:p>
        </p:txBody>
      </p:sp>
      <p:sp>
        <p:nvSpPr>
          <p:cNvPr id="86022" name="Rectangle 12"/>
          <p:cNvSpPr>
            <a:spLocks noChangeArrowheads="1"/>
          </p:cNvSpPr>
          <p:nvPr/>
        </p:nvSpPr>
        <p:spPr bwMode="auto">
          <a:xfrm>
            <a:off x="4706938" y="2071688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(10 267)</a:t>
            </a:r>
            <a:endParaRPr lang="en-US">
              <a:latin typeface="Calibri" pitchFamily="34" charset="0"/>
            </a:endParaRPr>
          </a:p>
        </p:txBody>
      </p:sp>
      <p:sp>
        <p:nvSpPr>
          <p:cNvPr id="86023" name="Rectangle 13"/>
          <p:cNvSpPr>
            <a:spLocks noChangeArrowheads="1"/>
          </p:cNvSpPr>
          <p:nvPr/>
        </p:nvSpPr>
        <p:spPr bwMode="auto">
          <a:xfrm>
            <a:off x="5972175" y="5327650"/>
            <a:ext cx="5159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Statin</a:t>
            </a:r>
          </a:p>
          <a:p>
            <a:pPr algn="ctr"/>
            <a:r>
              <a:rPr lang="en-US" sz="1600">
                <a:latin typeface="Calibri" pitchFamily="34" charset="0"/>
              </a:rPr>
              <a:t>better</a:t>
            </a:r>
            <a:endParaRPr lang="en-US">
              <a:latin typeface="Calibri" pitchFamily="34" charset="0"/>
            </a:endParaRPr>
          </a:p>
        </p:txBody>
      </p:sp>
      <p:sp>
        <p:nvSpPr>
          <p:cNvPr id="86024" name="Rectangle 14"/>
          <p:cNvSpPr>
            <a:spLocks noChangeArrowheads="1"/>
          </p:cNvSpPr>
          <p:nvPr/>
        </p:nvSpPr>
        <p:spPr bwMode="auto">
          <a:xfrm>
            <a:off x="7159625" y="5327650"/>
            <a:ext cx="655638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600">
                <a:latin typeface="Calibri" pitchFamily="34" charset="0"/>
              </a:rPr>
              <a:t>Placebo</a:t>
            </a:r>
          </a:p>
          <a:p>
            <a:pPr algn="ctr"/>
            <a:r>
              <a:rPr lang="en-US" sz="1600">
                <a:latin typeface="Calibri" pitchFamily="34" charset="0"/>
              </a:rPr>
              <a:t>better</a:t>
            </a:r>
            <a:endParaRPr lang="en-US">
              <a:latin typeface="Calibri" pitchFamily="34" charset="0"/>
            </a:endParaRPr>
          </a:p>
        </p:txBody>
      </p:sp>
      <p:sp>
        <p:nvSpPr>
          <p:cNvPr id="86025" name="Rectangle 28"/>
          <p:cNvSpPr>
            <a:spLocks noChangeArrowheads="1"/>
          </p:cNvSpPr>
          <p:nvPr/>
        </p:nvSpPr>
        <p:spPr bwMode="auto">
          <a:xfrm>
            <a:off x="3571875" y="2982913"/>
            <a:ext cx="3127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513</a:t>
            </a:r>
            <a:endParaRPr lang="en-US">
              <a:latin typeface="Calibri" pitchFamily="34" charset="0"/>
            </a:endParaRPr>
          </a:p>
        </p:txBody>
      </p:sp>
      <p:sp>
        <p:nvSpPr>
          <p:cNvPr id="86026" name="Rectangle 29"/>
          <p:cNvSpPr>
            <a:spLocks noChangeArrowheads="1"/>
          </p:cNvSpPr>
          <p:nvPr/>
        </p:nvSpPr>
        <p:spPr bwMode="auto">
          <a:xfrm>
            <a:off x="4895850" y="2982913"/>
            <a:ext cx="3127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725</a:t>
            </a:r>
            <a:endParaRPr lang="en-US">
              <a:latin typeface="Calibri" pitchFamily="34" charset="0"/>
            </a:endParaRPr>
          </a:p>
        </p:txBody>
      </p:sp>
      <p:sp>
        <p:nvSpPr>
          <p:cNvPr id="86027" name="Rectangle 27"/>
          <p:cNvSpPr>
            <a:spLocks noChangeArrowheads="1"/>
          </p:cNvSpPr>
          <p:nvPr/>
        </p:nvSpPr>
        <p:spPr bwMode="auto">
          <a:xfrm>
            <a:off x="800100" y="2982913"/>
            <a:ext cx="7683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Coronary</a:t>
            </a:r>
            <a:endParaRPr lang="en-US">
              <a:latin typeface="Calibri" pitchFamily="34" charset="0"/>
            </a:endParaRPr>
          </a:p>
        </p:txBody>
      </p:sp>
      <p:sp>
        <p:nvSpPr>
          <p:cNvPr id="86028" name="Rectangle 53"/>
          <p:cNvSpPr>
            <a:spLocks noChangeArrowheads="1"/>
          </p:cNvSpPr>
          <p:nvPr/>
        </p:nvSpPr>
        <p:spPr bwMode="auto">
          <a:xfrm>
            <a:off x="800100" y="3378200"/>
            <a:ext cx="11557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Non-coronary</a:t>
            </a:r>
            <a:endParaRPr lang="en-US">
              <a:latin typeface="Calibri" pitchFamily="34" charset="0"/>
            </a:endParaRPr>
          </a:p>
        </p:txBody>
      </p:sp>
      <p:sp>
        <p:nvSpPr>
          <p:cNvPr id="86029" name="Rectangle 54"/>
          <p:cNvSpPr>
            <a:spLocks noChangeArrowheads="1"/>
          </p:cNvSpPr>
          <p:nvPr/>
        </p:nvSpPr>
        <p:spPr bwMode="auto">
          <a:xfrm>
            <a:off x="3571875" y="3378200"/>
            <a:ext cx="3127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450</a:t>
            </a:r>
            <a:endParaRPr lang="en-US">
              <a:latin typeface="Calibri" pitchFamily="34" charset="0"/>
            </a:endParaRPr>
          </a:p>
        </p:txBody>
      </p:sp>
      <p:sp>
        <p:nvSpPr>
          <p:cNvPr id="86030" name="Rectangle 55"/>
          <p:cNvSpPr>
            <a:spLocks noChangeArrowheads="1"/>
          </p:cNvSpPr>
          <p:nvPr/>
        </p:nvSpPr>
        <p:spPr bwMode="auto">
          <a:xfrm>
            <a:off x="4895850" y="3378200"/>
            <a:ext cx="3127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532</a:t>
            </a:r>
            <a:endParaRPr lang="en-US">
              <a:latin typeface="Calibri" pitchFamily="34" charset="0"/>
            </a:endParaRPr>
          </a:p>
        </p:txBody>
      </p:sp>
      <p:sp>
        <p:nvSpPr>
          <p:cNvPr id="86031" name="Title 9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Heart Protection Study: Statins prevent both    coronary and non-coronary revascularizations</a:t>
            </a:r>
            <a:endParaRPr lang="en-US" smtClean="0"/>
          </a:p>
        </p:txBody>
      </p:sp>
      <p:sp>
        <p:nvSpPr>
          <p:cNvPr id="86032" name="Rectangle 27"/>
          <p:cNvSpPr>
            <a:spLocks noChangeArrowheads="1"/>
          </p:cNvSpPr>
          <p:nvPr/>
        </p:nvSpPr>
        <p:spPr bwMode="auto">
          <a:xfrm>
            <a:off x="534988" y="2625725"/>
            <a:ext cx="15208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Revascularizations</a:t>
            </a:r>
            <a:endParaRPr lang="en-US">
              <a:latin typeface="Calibri" pitchFamily="34" charset="0"/>
            </a:endParaRPr>
          </a:p>
        </p:txBody>
      </p:sp>
      <p:sp>
        <p:nvSpPr>
          <p:cNvPr id="86033" name="Rectangle 27"/>
          <p:cNvSpPr>
            <a:spLocks noChangeArrowheads="1"/>
          </p:cNvSpPr>
          <p:nvPr/>
        </p:nvSpPr>
        <p:spPr bwMode="auto">
          <a:xfrm>
            <a:off x="534988" y="3871913"/>
            <a:ext cx="18176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Calibri" pitchFamily="34" charset="0"/>
              </a:rPr>
              <a:t>Any revascularization</a:t>
            </a:r>
            <a:endParaRPr lang="en-US" b="1">
              <a:latin typeface="Calibri" pitchFamily="34" charset="0"/>
            </a:endParaRPr>
          </a:p>
        </p:txBody>
      </p:sp>
      <p:sp>
        <p:nvSpPr>
          <p:cNvPr id="86034" name="Rectangle 54"/>
          <p:cNvSpPr>
            <a:spLocks noChangeArrowheads="1"/>
          </p:cNvSpPr>
          <p:nvPr/>
        </p:nvSpPr>
        <p:spPr bwMode="auto">
          <a:xfrm>
            <a:off x="3571875" y="3871913"/>
            <a:ext cx="3127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939</a:t>
            </a:r>
            <a:endParaRPr lang="en-US">
              <a:latin typeface="Calibri" pitchFamily="34" charset="0"/>
            </a:endParaRPr>
          </a:p>
        </p:txBody>
      </p:sp>
      <p:sp>
        <p:nvSpPr>
          <p:cNvPr id="86035" name="Rectangle 55"/>
          <p:cNvSpPr>
            <a:spLocks noChangeArrowheads="1"/>
          </p:cNvSpPr>
          <p:nvPr/>
        </p:nvSpPr>
        <p:spPr bwMode="auto">
          <a:xfrm>
            <a:off x="4843463" y="3871913"/>
            <a:ext cx="4175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1205</a:t>
            </a:r>
            <a:endParaRPr lang="en-US">
              <a:latin typeface="Calibri" pitchFamily="34" charset="0"/>
            </a:endParaRPr>
          </a:p>
        </p:txBody>
      </p:sp>
      <p:sp>
        <p:nvSpPr>
          <p:cNvPr id="86036" name="Rectangle 54"/>
          <p:cNvSpPr>
            <a:spLocks noChangeArrowheads="1"/>
          </p:cNvSpPr>
          <p:nvPr/>
        </p:nvSpPr>
        <p:spPr bwMode="auto">
          <a:xfrm>
            <a:off x="3462338" y="4151313"/>
            <a:ext cx="5318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(9.1%)</a:t>
            </a:r>
            <a:endParaRPr lang="en-US">
              <a:latin typeface="Calibri" pitchFamily="34" charset="0"/>
            </a:endParaRPr>
          </a:p>
        </p:txBody>
      </p:sp>
      <p:sp>
        <p:nvSpPr>
          <p:cNvPr id="86037" name="Rectangle 55"/>
          <p:cNvSpPr>
            <a:spLocks noChangeArrowheads="1"/>
          </p:cNvSpPr>
          <p:nvPr/>
        </p:nvSpPr>
        <p:spPr bwMode="auto">
          <a:xfrm>
            <a:off x="4733925" y="4151313"/>
            <a:ext cx="636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Calibri" pitchFamily="34" charset="0"/>
              </a:rPr>
              <a:t>(11.7%)</a:t>
            </a:r>
            <a:endParaRPr lang="en-US">
              <a:latin typeface="Calibri" pitchFamily="34" charset="0"/>
            </a:endParaRPr>
          </a:p>
        </p:txBody>
      </p:sp>
      <p:sp>
        <p:nvSpPr>
          <p:cNvPr id="131" name="Line 35"/>
          <p:cNvSpPr>
            <a:spLocks noChangeShapeType="1"/>
          </p:cNvSpPr>
          <p:nvPr/>
        </p:nvSpPr>
        <p:spPr bwMode="auto">
          <a:xfrm>
            <a:off x="6026150" y="3105150"/>
            <a:ext cx="390525" cy="158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39" name="Rectangle 36"/>
          <p:cNvSpPr>
            <a:spLocks noChangeArrowheads="1"/>
          </p:cNvSpPr>
          <p:nvPr/>
        </p:nvSpPr>
        <p:spPr bwMode="auto">
          <a:xfrm>
            <a:off x="6130925" y="3025775"/>
            <a:ext cx="171450" cy="160338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133" name="Line 40"/>
          <p:cNvSpPr>
            <a:spLocks noChangeShapeType="1"/>
          </p:cNvSpPr>
          <p:nvPr/>
        </p:nvSpPr>
        <p:spPr bwMode="auto">
          <a:xfrm>
            <a:off x="6321425" y="3500438"/>
            <a:ext cx="514350" cy="1587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41" name="Rectangle 41"/>
          <p:cNvSpPr>
            <a:spLocks noChangeArrowheads="1"/>
          </p:cNvSpPr>
          <p:nvPr/>
        </p:nvSpPr>
        <p:spPr bwMode="auto">
          <a:xfrm>
            <a:off x="6492875" y="3425825"/>
            <a:ext cx="152400" cy="150813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86042" name="Rectangle 45"/>
          <p:cNvSpPr>
            <a:spLocks noChangeArrowheads="1"/>
          </p:cNvSpPr>
          <p:nvPr/>
        </p:nvSpPr>
        <p:spPr bwMode="auto">
          <a:xfrm>
            <a:off x="7405688" y="3705225"/>
            <a:ext cx="700087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24% SE 4</a:t>
            </a:r>
            <a:endParaRPr lang="en-US">
              <a:latin typeface="Calibri" pitchFamily="34" charset="0"/>
            </a:endParaRPr>
          </a:p>
        </p:txBody>
      </p:sp>
      <p:sp>
        <p:nvSpPr>
          <p:cNvPr id="86043" name="Rectangle 46"/>
          <p:cNvSpPr>
            <a:spLocks noChangeArrowheads="1"/>
          </p:cNvSpPr>
          <p:nvPr/>
        </p:nvSpPr>
        <p:spPr bwMode="auto">
          <a:xfrm>
            <a:off x="7405688" y="3892550"/>
            <a:ext cx="75565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reduction</a:t>
            </a:r>
            <a:endParaRPr lang="en-US">
              <a:latin typeface="Calibri" pitchFamily="34" charset="0"/>
            </a:endParaRPr>
          </a:p>
        </p:txBody>
      </p:sp>
      <p:sp>
        <p:nvSpPr>
          <p:cNvPr id="86044" name="Rectangle 49"/>
          <p:cNvSpPr>
            <a:spLocks noChangeArrowheads="1"/>
          </p:cNvSpPr>
          <p:nvPr/>
        </p:nvSpPr>
        <p:spPr bwMode="auto">
          <a:xfrm>
            <a:off x="7405688" y="4106863"/>
            <a:ext cx="928687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2P&lt;0.00001</a:t>
            </a:r>
            <a:endParaRPr lang="en-US">
              <a:latin typeface="Calibri" pitchFamily="34" charset="0"/>
            </a:endParaRPr>
          </a:p>
        </p:txBody>
      </p:sp>
      <p:sp>
        <p:nvSpPr>
          <p:cNvPr id="138" name="Freeform 50"/>
          <p:cNvSpPr>
            <a:spLocks/>
          </p:cNvSpPr>
          <p:nvPr/>
        </p:nvSpPr>
        <p:spPr bwMode="auto">
          <a:xfrm>
            <a:off x="6235700" y="3887788"/>
            <a:ext cx="323850" cy="214312"/>
          </a:xfrm>
          <a:custGeom>
            <a:avLst/>
            <a:gdLst/>
            <a:ahLst/>
            <a:cxnLst>
              <a:cxn ang="0">
                <a:pos x="0" y="68"/>
              </a:cxn>
              <a:cxn ang="0">
                <a:pos x="96" y="135"/>
              </a:cxn>
              <a:cxn ang="0">
                <a:pos x="204" y="68"/>
              </a:cxn>
              <a:cxn ang="0">
                <a:pos x="96" y="0"/>
              </a:cxn>
              <a:cxn ang="0">
                <a:pos x="0" y="68"/>
              </a:cxn>
            </a:cxnLst>
            <a:rect l="0" t="0" r="r" b="b"/>
            <a:pathLst>
              <a:path w="204" h="135">
                <a:moveTo>
                  <a:pt x="0" y="68"/>
                </a:moveTo>
                <a:lnTo>
                  <a:pt x="96" y="135"/>
                </a:lnTo>
                <a:lnTo>
                  <a:pt x="204" y="68"/>
                </a:lnTo>
                <a:lnTo>
                  <a:pt x="96" y="0"/>
                </a:lnTo>
                <a:lnTo>
                  <a:pt x="0" y="68"/>
                </a:lnTo>
                <a:close/>
              </a:path>
            </a:pathLst>
          </a:custGeom>
          <a:solidFill>
            <a:schemeClr val="tx1"/>
          </a:solidFill>
          <a:ln w="3175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39" name="Line 52"/>
          <p:cNvSpPr>
            <a:spLocks noChangeShapeType="1"/>
          </p:cNvSpPr>
          <p:nvPr/>
        </p:nvSpPr>
        <p:spPr bwMode="auto">
          <a:xfrm>
            <a:off x="5484813" y="4892675"/>
            <a:ext cx="2482850" cy="158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0" name="Line 53"/>
          <p:cNvSpPr>
            <a:spLocks noChangeShapeType="1"/>
          </p:cNvSpPr>
          <p:nvPr/>
        </p:nvSpPr>
        <p:spPr bwMode="auto">
          <a:xfrm flipV="1">
            <a:off x="6978650" y="2347913"/>
            <a:ext cx="1588" cy="25749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1" name="Line 54"/>
          <p:cNvSpPr>
            <a:spLocks noChangeShapeType="1"/>
          </p:cNvSpPr>
          <p:nvPr/>
        </p:nvSpPr>
        <p:spPr bwMode="auto">
          <a:xfrm flipV="1">
            <a:off x="6386513" y="2668588"/>
            <a:ext cx="3175" cy="2224087"/>
          </a:xfrm>
          <a:prstGeom prst="line">
            <a:avLst/>
          </a:prstGeom>
          <a:noFill/>
          <a:ln w="3175">
            <a:solidFill>
              <a:schemeClr val="tx1"/>
            </a:solidFill>
            <a:prstDash val="sys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2" name="Line 55"/>
          <p:cNvSpPr>
            <a:spLocks noChangeShapeType="1"/>
          </p:cNvSpPr>
          <p:nvPr/>
        </p:nvSpPr>
        <p:spPr bwMode="auto">
          <a:xfrm flipV="1">
            <a:off x="548481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0" name="Rectangle 56"/>
          <p:cNvSpPr>
            <a:spLocks noChangeArrowheads="1"/>
          </p:cNvSpPr>
          <p:nvPr/>
        </p:nvSpPr>
        <p:spPr bwMode="auto">
          <a:xfrm>
            <a:off x="5341938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0.4</a:t>
            </a:r>
            <a:endParaRPr lang="en-US">
              <a:latin typeface="Calibri" pitchFamily="34" charset="0"/>
            </a:endParaRPr>
          </a:p>
        </p:txBody>
      </p:sp>
      <p:sp>
        <p:nvSpPr>
          <p:cNvPr id="144" name="Line 57"/>
          <p:cNvSpPr>
            <a:spLocks noChangeShapeType="1"/>
          </p:cNvSpPr>
          <p:nvPr/>
        </p:nvSpPr>
        <p:spPr bwMode="auto">
          <a:xfrm flipV="1">
            <a:off x="573246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5" name="Line 58"/>
          <p:cNvSpPr>
            <a:spLocks noChangeShapeType="1"/>
          </p:cNvSpPr>
          <p:nvPr/>
        </p:nvSpPr>
        <p:spPr bwMode="auto">
          <a:xfrm flipV="1">
            <a:off x="597852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3" name="Rectangle 59"/>
          <p:cNvSpPr>
            <a:spLocks noChangeArrowheads="1"/>
          </p:cNvSpPr>
          <p:nvPr/>
        </p:nvSpPr>
        <p:spPr bwMode="auto">
          <a:xfrm>
            <a:off x="5837238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0.6</a:t>
            </a:r>
            <a:endParaRPr lang="en-US">
              <a:latin typeface="Calibri" pitchFamily="34" charset="0"/>
            </a:endParaRPr>
          </a:p>
        </p:txBody>
      </p:sp>
      <p:sp>
        <p:nvSpPr>
          <p:cNvPr id="147" name="Line 60"/>
          <p:cNvSpPr>
            <a:spLocks noChangeShapeType="1"/>
          </p:cNvSpPr>
          <p:nvPr/>
        </p:nvSpPr>
        <p:spPr bwMode="auto">
          <a:xfrm flipV="1">
            <a:off x="622617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48" name="Line 61"/>
          <p:cNvSpPr>
            <a:spLocks noChangeShapeType="1"/>
          </p:cNvSpPr>
          <p:nvPr/>
        </p:nvSpPr>
        <p:spPr bwMode="auto">
          <a:xfrm flipV="1">
            <a:off x="647382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6" name="Rectangle 62"/>
          <p:cNvSpPr>
            <a:spLocks noChangeArrowheads="1"/>
          </p:cNvSpPr>
          <p:nvPr/>
        </p:nvSpPr>
        <p:spPr bwMode="auto">
          <a:xfrm>
            <a:off x="6330950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0.8</a:t>
            </a:r>
            <a:endParaRPr lang="en-US">
              <a:latin typeface="Calibri" pitchFamily="34" charset="0"/>
            </a:endParaRPr>
          </a:p>
        </p:txBody>
      </p:sp>
      <p:sp>
        <p:nvSpPr>
          <p:cNvPr id="150" name="Line 63"/>
          <p:cNvSpPr>
            <a:spLocks noChangeShapeType="1"/>
          </p:cNvSpPr>
          <p:nvPr/>
        </p:nvSpPr>
        <p:spPr bwMode="auto">
          <a:xfrm flipV="1">
            <a:off x="6721475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51" name="Line 64"/>
          <p:cNvSpPr>
            <a:spLocks noChangeShapeType="1"/>
          </p:cNvSpPr>
          <p:nvPr/>
        </p:nvSpPr>
        <p:spPr bwMode="auto">
          <a:xfrm flipV="1">
            <a:off x="6978650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59" name="Rectangle 65"/>
          <p:cNvSpPr>
            <a:spLocks noChangeArrowheads="1"/>
          </p:cNvSpPr>
          <p:nvPr/>
        </p:nvSpPr>
        <p:spPr bwMode="auto">
          <a:xfrm>
            <a:off x="6835775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1.0</a:t>
            </a:r>
            <a:endParaRPr lang="en-US">
              <a:latin typeface="Calibri" pitchFamily="34" charset="0"/>
            </a:endParaRPr>
          </a:p>
        </p:txBody>
      </p:sp>
      <p:sp>
        <p:nvSpPr>
          <p:cNvPr id="153" name="Line 66"/>
          <p:cNvSpPr>
            <a:spLocks noChangeShapeType="1"/>
          </p:cNvSpPr>
          <p:nvPr/>
        </p:nvSpPr>
        <p:spPr bwMode="auto">
          <a:xfrm flipV="1">
            <a:off x="7226300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54" name="Line 67"/>
          <p:cNvSpPr>
            <a:spLocks noChangeShapeType="1"/>
          </p:cNvSpPr>
          <p:nvPr/>
        </p:nvSpPr>
        <p:spPr bwMode="auto">
          <a:xfrm flipV="1">
            <a:off x="7473950" y="4892675"/>
            <a:ext cx="1588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62" name="Rectangle 68"/>
          <p:cNvSpPr>
            <a:spLocks noChangeArrowheads="1"/>
          </p:cNvSpPr>
          <p:nvPr/>
        </p:nvSpPr>
        <p:spPr bwMode="auto">
          <a:xfrm>
            <a:off x="7331075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1.2</a:t>
            </a:r>
            <a:endParaRPr lang="en-US">
              <a:latin typeface="Calibri" pitchFamily="34" charset="0"/>
            </a:endParaRPr>
          </a:p>
        </p:txBody>
      </p:sp>
      <p:sp>
        <p:nvSpPr>
          <p:cNvPr id="156" name="Line 69"/>
          <p:cNvSpPr>
            <a:spLocks noChangeShapeType="1"/>
          </p:cNvSpPr>
          <p:nvPr/>
        </p:nvSpPr>
        <p:spPr bwMode="auto">
          <a:xfrm flipV="1">
            <a:off x="772001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157" name="Line 70"/>
          <p:cNvSpPr>
            <a:spLocks noChangeShapeType="1"/>
          </p:cNvSpPr>
          <p:nvPr/>
        </p:nvSpPr>
        <p:spPr bwMode="auto">
          <a:xfrm flipV="1">
            <a:off x="7967663" y="4892675"/>
            <a:ext cx="1587" cy="984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+mn-lt"/>
            </a:endParaRPr>
          </a:p>
        </p:txBody>
      </p:sp>
      <p:sp>
        <p:nvSpPr>
          <p:cNvPr id="86065" name="Rectangle 71"/>
          <p:cNvSpPr>
            <a:spLocks noChangeArrowheads="1"/>
          </p:cNvSpPr>
          <p:nvPr/>
        </p:nvSpPr>
        <p:spPr bwMode="auto">
          <a:xfrm>
            <a:off x="7824788" y="5016500"/>
            <a:ext cx="2444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500">
                <a:latin typeface="Calibri" pitchFamily="34" charset="0"/>
              </a:rPr>
              <a:t>1.4</a:t>
            </a:r>
            <a:endParaRPr lang="en-US">
              <a:latin typeface="Calibri" pitchFamily="34" charset="0"/>
            </a:endParaRPr>
          </a:p>
        </p:txBody>
      </p:sp>
      <p:sp>
        <p:nvSpPr>
          <p:cNvPr id="51" name="Text Box 28"/>
          <p:cNvSpPr txBox="1">
            <a:spLocks noChangeArrowheads="1"/>
          </p:cNvSpPr>
          <p:nvPr/>
        </p:nvSpPr>
        <p:spPr bwMode="auto">
          <a:xfrm>
            <a:off x="487363" y="5954713"/>
            <a:ext cx="4327525" cy="285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b">
            <a:spAutoFit/>
          </a:bodyPr>
          <a:lstStyle/>
          <a:p>
            <a:pPr algn="r">
              <a:lnSpc>
                <a:spcPct val="90000"/>
              </a:lnSpc>
              <a:defRPr/>
            </a:pPr>
            <a:r>
              <a:rPr lang="sv-SE" sz="1400" dirty="0">
                <a:latin typeface="+mn-lt"/>
              </a:rPr>
              <a:t>Heart Protection Study Collaborative </a:t>
            </a:r>
            <a:r>
              <a:rPr lang="sv-SE" sz="1400" dirty="0" smtClean="0">
                <a:latin typeface="+mn-lt"/>
              </a:rPr>
              <a:t>Group </a:t>
            </a:r>
            <a:r>
              <a:rPr lang="sv-SE" sz="1400" i="1" dirty="0">
                <a:latin typeface="+mn-lt"/>
              </a:rPr>
              <a:t>Lancet </a:t>
            </a:r>
            <a:r>
              <a:rPr lang="sv-SE" sz="1400" dirty="0">
                <a:latin typeface="+mn-lt"/>
              </a:rPr>
              <a:t>2002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84663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Emphasis on detecting effects on ATHEROSCLEROTIC outcomes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85000"/>
                  </a:schemeClr>
                </a:solidFill>
              </a:rPr>
              <a:t>INCLUSION of coronary and non-coronary revascularization procedures</a:t>
            </a:r>
          </a:p>
          <a:p>
            <a:pPr lvl="1">
              <a:defRPr/>
            </a:pPr>
            <a:r>
              <a:rPr lang="en-GB" dirty="0" smtClean="0"/>
              <a:t>EXCLUSION of non-coronary cardiac death and hemorrhagic stroke from key outcome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92075" tIns="46038" rIns="92075" bIns="46038"/>
          <a:lstStyle/>
          <a:p>
            <a:r>
              <a:rPr lang="en-GB" sz="3600" dirty="0" smtClean="0"/>
              <a:t>Dialysis patients: Small minority of</a:t>
            </a:r>
            <a:br>
              <a:rPr lang="en-GB" sz="3600" dirty="0" smtClean="0"/>
            </a:br>
            <a:r>
              <a:rPr lang="en-GB" sz="3600" dirty="0" smtClean="0"/>
              <a:t>vascular deaths are atherosclerotic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2322513" y="4581525"/>
            <a:ext cx="608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294063" y="3235325"/>
            <a:ext cx="4841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88069" name="Text Box 8"/>
          <p:cNvSpPr txBox="1">
            <a:spLocks noChangeArrowheads="1"/>
          </p:cNvSpPr>
          <p:nvPr/>
        </p:nvSpPr>
        <p:spPr bwMode="auto">
          <a:xfrm>
            <a:off x="1946275" y="4954588"/>
            <a:ext cx="933450" cy="64135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r>
              <a:rPr lang="en-GB" sz="3600">
                <a:solidFill>
                  <a:srgbClr val="FFFFFF"/>
                </a:solidFill>
                <a:latin typeface="Arial Narrow" pitchFamily="34" charset="0"/>
              </a:rPr>
              <a:t>27%</a:t>
            </a:r>
          </a:p>
        </p:txBody>
      </p:sp>
      <p:sp>
        <p:nvSpPr>
          <p:cNvPr id="88070" name="Rectangle 11"/>
          <p:cNvSpPr>
            <a:spLocks noChangeArrowheads="1"/>
          </p:cNvSpPr>
          <p:nvPr/>
        </p:nvSpPr>
        <p:spPr bwMode="auto">
          <a:xfrm>
            <a:off x="611188" y="6032500"/>
            <a:ext cx="2552700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>
              <a:defRPr/>
            </a:pPr>
            <a:r>
              <a:rPr lang="en-GB" sz="1400">
                <a:latin typeface="+mn-lt"/>
              </a:rPr>
              <a:t>USRDS 2005 Annual Data Report</a:t>
            </a:r>
          </a:p>
        </p:txBody>
      </p:sp>
      <p:graphicFrame>
        <p:nvGraphicFramePr>
          <p:cNvPr id="10" name="Chart 9"/>
          <p:cNvGraphicFramePr/>
          <p:nvPr/>
        </p:nvGraphicFramePr>
        <p:xfrm>
          <a:off x="1161505" y="1276350"/>
          <a:ext cx="6820991" cy="46729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Outline of SHARP presentation </a:t>
            </a:r>
          </a:p>
        </p:txBody>
      </p:sp>
      <p:sp>
        <p:nvSpPr>
          <p:cNvPr id="71683" name="Content Placeholder 5"/>
          <p:cNvSpPr>
            <a:spLocks noGrp="1"/>
          </p:cNvSpPr>
          <p:nvPr>
            <p:ph idx="1"/>
          </p:nvPr>
        </p:nvSpPr>
        <p:spPr>
          <a:xfrm>
            <a:off x="1058863" y="1289050"/>
            <a:ext cx="7446962" cy="5230813"/>
          </a:xfrm>
        </p:spPr>
        <p:txBody>
          <a:bodyPr/>
          <a:lstStyle/>
          <a:p>
            <a:r>
              <a:rPr lang="en-GB" smtClean="0"/>
              <a:t>Background and rationale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Study design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1 year safety of ezetimibe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5 year safety of ezetimibe/simvastatin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5 year efficacy of ezetimibe/simvastatin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Context of previous statin trials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mtClean="0"/>
              <a:t>Efficacy in patient subgroups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Statins do not prevent non-coronary cardiac deaths:</a:t>
            </a:r>
            <a:br>
              <a:rPr lang="en-GB" sz="3200" smtClean="0"/>
            </a:br>
            <a:r>
              <a:rPr lang="en-GB" sz="3200" smtClean="0"/>
              <a:t>Evidence from two large trials in heart failure</a:t>
            </a:r>
          </a:p>
        </p:txBody>
      </p:sp>
      <p:sp>
        <p:nvSpPr>
          <p:cNvPr id="89138" name="TextBox 4"/>
          <p:cNvSpPr txBox="1">
            <a:spLocks noChangeArrowheads="1"/>
          </p:cNvSpPr>
          <p:nvPr/>
        </p:nvSpPr>
        <p:spPr bwMode="auto">
          <a:xfrm>
            <a:off x="419100" y="6081713"/>
            <a:ext cx="7727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400" baseline="30000" dirty="0">
                <a:latin typeface="+mn-lt"/>
                <a:cs typeface="+mn-cs"/>
              </a:rPr>
              <a:t>1</a:t>
            </a:r>
            <a:r>
              <a:rPr lang="en-GB" sz="1400" dirty="0">
                <a:latin typeface="+mn-lt"/>
                <a:cs typeface="+mn-cs"/>
              </a:rPr>
              <a:t> CORONA </a:t>
            </a:r>
            <a:r>
              <a:rPr lang="en-GB" sz="1400" dirty="0" smtClean="0">
                <a:latin typeface="+mn-lt"/>
                <a:cs typeface="+mn-cs"/>
              </a:rPr>
              <a:t>Investigators </a:t>
            </a:r>
            <a:r>
              <a:rPr lang="en-GB" sz="1400" i="1" dirty="0">
                <a:latin typeface="+mn-lt"/>
                <a:cs typeface="+mn-cs"/>
              </a:rPr>
              <a:t>N </a:t>
            </a:r>
            <a:r>
              <a:rPr lang="en-GB" sz="1400" i="1" dirty="0" err="1">
                <a:latin typeface="+mn-lt"/>
                <a:cs typeface="+mn-cs"/>
              </a:rPr>
              <a:t>Engl</a:t>
            </a:r>
            <a:r>
              <a:rPr lang="en-GB" sz="1400" i="1" dirty="0">
                <a:latin typeface="+mn-lt"/>
                <a:cs typeface="+mn-cs"/>
              </a:rPr>
              <a:t> J Med </a:t>
            </a:r>
            <a:r>
              <a:rPr lang="en-GB" sz="1400" dirty="0">
                <a:latin typeface="+mn-lt"/>
                <a:cs typeface="+mn-cs"/>
              </a:rPr>
              <a:t>2007; </a:t>
            </a:r>
            <a:r>
              <a:rPr lang="en-GB" sz="1400" baseline="30000" dirty="0">
                <a:latin typeface="+mn-lt"/>
                <a:cs typeface="+mn-cs"/>
              </a:rPr>
              <a:t>2</a:t>
            </a:r>
            <a:r>
              <a:rPr lang="en-GB" sz="1400" dirty="0">
                <a:latin typeface="+mn-lt"/>
                <a:cs typeface="+mn-cs"/>
              </a:rPr>
              <a:t> </a:t>
            </a:r>
            <a:r>
              <a:rPr lang="en-GB" sz="1400" dirty="0" err="1">
                <a:latin typeface="+mn-lt"/>
                <a:cs typeface="+mn-cs"/>
              </a:rPr>
              <a:t>GISSI-HF</a:t>
            </a:r>
            <a:r>
              <a:rPr lang="en-GB" sz="1400" dirty="0">
                <a:latin typeface="+mn-lt"/>
                <a:cs typeface="+mn-cs"/>
              </a:rPr>
              <a:t> </a:t>
            </a:r>
            <a:r>
              <a:rPr lang="en-GB" sz="1400" dirty="0" smtClean="0">
                <a:latin typeface="+mn-lt"/>
                <a:cs typeface="+mn-cs"/>
              </a:rPr>
              <a:t>Investigators </a:t>
            </a:r>
            <a:r>
              <a:rPr lang="en-GB" sz="1400" i="1" dirty="0" smtClean="0">
                <a:latin typeface="+mn-lt"/>
                <a:cs typeface="+mn-cs"/>
              </a:rPr>
              <a:t>Lancet </a:t>
            </a:r>
            <a:r>
              <a:rPr lang="en-GB" sz="1400" dirty="0">
                <a:latin typeface="+mn-lt"/>
                <a:cs typeface="+mn-cs"/>
              </a:rPr>
              <a:t>2008</a:t>
            </a:r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125538"/>
          <a:ext cx="8229600" cy="4875216"/>
        </p:xfrm>
        <a:graphic>
          <a:graphicData uri="http://schemas.openxmlformats.org/drawingml/2006/table">
            <a:tbl>
              <a:tblPr/>
              <a:tblGrid>
                <a:gridCol w="1646238"/>
                <a:gridCol w="1646237"/>
                <a:gridCol w="1644650"/>
                <a:gridCol w="1646238"/>
                <a:gridCol w="1646237"/>
              </a:tblGrid>
              <a:tr h="428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Causes of death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CORONA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GISSI-HF</a:t>
                      </a:r>
                      <a:r>
                        <a:rPr kumimoji="0" lang="en-GB" sz="16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</a:t>
                      </a:r>
                      <a:endParaRPr kumimoji="0" lang="en-GB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31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Rosuvastatin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Rosuvastatin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vascular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581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593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478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488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Sudden/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Arrhythmic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327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182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Worsening heart failure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203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231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Myocardial infarction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vascular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Non-vascular or  unknown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166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7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death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759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657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644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 txBox="1">
            <a:spLocks/>
          </p:cNvSpPr>
          <p:nvPr/>
        </p:nvSpPr>
        <p:spPr bwMode="auto">
          <a:xfrm>
            <a:off x="285750" y="-71438"/>
            <a:ext cx="8572500" cy="1143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>
                <a:solidFill>
                  <a:srgbClr val="993366"/>
                </a:solidFill>
                <a:latin typeface="Calibri" pitchFamily="34" charset="0"/>
              </a:rPr>
              <a:t>CTT: No reduction in hemorrhagic stroke</a:t>
            </a:r>
          </a:p>
        </p:txBody>
      </p:sp>
      <p:sp>
        <p:nvSpPr>
          <p:cNvPr id="90115" name="TextBox 97"/>
          <p:cNvSpPr txBox="1">
            <a:spLocks noChangeArrowheads="1"/>
          </p:cNvSpPr>
          <p:nvPr/>
        </p:nvSpPr>
        <p:spPr bwMode="auto">
          <a:xfrm>
            <a:off x="508000" y="6113463"/>
            <a:ext cx="54864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sz="1400" dirty="0">
                <a:latin typeface="+mn-lt"/>
              </a:rPr>
              <a:t>CTT </a:t>
            </a:r>
            <a:r>
              <a:rPr lang="en-GB" sz="1400" dirty="0" smtClean="0">
                <a:latin typeface="+mn-lt"/>
              </a:rPr>
              <a:t>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  <p:sp>
        <p:nvSpPr>
          <p:cNvPr id="90116" name="Line 8"/>
          <p:cNvSpPr>
            <a:spLocks noChangeShapeType="1"/>
          </p:cNvSpPr>
          <p:nvPr/>
        </p:nvSpPr>
        <p:spPr bwMode="auto">
          <a:xfrm flipV="1">
            <a:off x="5395913" y="1785938"/>
            <a:ext cx="0" cy="33575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17" name="Line 9"/>
          <p:cNvSpPr>
            <a:spLocks noChangeShapeType="1"/>
          </p:cNvSpPr>
          <p:nvPr/>
        </p:nvSpPr>
        <p:spPr bwMode="auto">
          <a:xfrm>
            <a:off x="4557713" y="5149850"/>
            <a:ext cx="1674812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18" name="Rectangle 10"/>
          <p:cNvSpPr>
            <a:spLocks noChangeArrowheads="1"/>
          </p:cNvSpPr>
          <p:nvPr/>
        </p:nvSpPr>
        <p:spPr bwMode="auto">
          <a:xfrm>
            <a:off x="4467225" y="5472113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0.5</a:t>
            </a:r>
            <a:endParaRPr lang="en-US" sz="4400"/>
          </a:p>
        </p:txBody>
      </p:sp>
      <p:sp>
        <p:nvSpPr>
          <p:cNvPr id="90119" name="Rectangle 11"/>
          <p:cNvSpPr>
            <a:spLocks noChangeArrowheads="1"/>
          </p:cNvSpPr>
          <p:nvPr/>
        </p:nvSpPr>
        <p:spPr bwMode="auto">
          <a:xfrm>
            <a:off x="4862513" y="5472113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0.75</a:t>
            </a:r>
            <a:endParaRPr lang="en-US" sz="4400"/>
          </a:p>
        </p:txBody>
      </p:sp>
      <p:sp>
        <p:nvSpPr>
          <p:cNvPr id="90120" name="Rectangle 12"/>
          <p:cNvSpPr>
            <a:spLocks noChangeArrowheads="1"/>
          </p:cNvSpPr>
          <p:nvPr/>
        </p:nvSpPr>
        <p:spPr bwMode="auto">
          <a:xfrm>
            <a:off x="5365750" y="5472113"/>
            <a:ext cx="85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</a:t>
            </a:r>
            <a:endParaRPr lang="en-US" sz="4400"/>
          </a:p>
        </p:txBody>
      </p:sp>
      <p:sp>
        <p:nvSpPr>
          <p:cNvPr id="90121" name="Rectangle 13"/>
          <p:cNvSpPr>
            <a:spLocks noChangeArrowheads="1"/>
          </p:cNvSpPr>
          <p:nvPr/>
        </p:nvSpPr>
        <p:spPr bwMode="auto">
          <a:xfrm>
            <a:off x="5700713" y="5472113"/>
            <a:ext cx="2984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1.25</a:t>
            </a:r>
            <a:endParaRPr lang="en-US" sz="4400"/>
          </a:p>
        </p:txBody>
      </p:sp>
      <p:sp>
        <p:nvSpPr>
          <p:cNvPr id="90122" name="Rectangle 14"/>
          <p:cNvSpPr>
            <a:spLocks noChangeArrowheads="1"/>
          </p:cNvSpPr>
          <p:nvPr/>
        </p:nvSpPr>
        <p:spPr bwMode="auto">
          <a:xfrm>
            <a:off x="6142038" y="5472113"/>
            <a:ext cx="212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1.5</a:t>
            </a:r>
            <a:endParaRPr lang="en-US" sz="4400"/>
          </a:p>
        </p:txBody>
      </p:sp>
      <p:sp>
        <p:nvSpPr>
          <p:cNvPr id="90123" name="Line 15"/>
          <p:cNvSpPr>
            <a:spLocks noChangeShapeType="1"/>
          </p:cNvSpPr>
          <p:nvPr/>
        </p:nvSpPr>
        <p:spPr bwMode="auto">
          <a:xfrm>
            <a:off x="4557713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4" name="Line 16"/>
          <p:cNvSpPr>
            <a:spLocks noChangeShapeType="1"/>
          </p:cNvSpPr>
          <p:nvPr/>
        </p:nvSpPr>
        <p:spPr bwMode="auto">
          <a:xfrm>
            <a:off x="4970463" y="5149850"/>
            <a:ext cx="1587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5" name="Line 17"/>
          <p:cNvSpPr>
            <a:spLocks noChangeShapeType="1"/>
          </p:cNvSpPr>
          <p:nvPr/>
        </p:nvSpPr>
        <p:spPr bwMode="auto">
          <a:xfrm>
            <a:off x="5395913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6" name="Line 18"/>
          <p:cNvSpPr>
            <a:spLocks noChangeShapeType="1"/>
          </p:cNvSpPr>
          <p:nvPr/>
        </p:nvSpPr>
        <p:spPr bwMode="auto">
          <a:xfrm>
            <a:off x="5807075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7" name="Line 19"/>
          <p:cNvSpPr>
            <a:spLocks noChangeShapeType="1"/>
          </p:cNvSpPr>
          <p:nvPr/>
        </p:nvSpPr>
        <p:spPr bwMode="auto">
          <a:xfrm>
            <a:off x="6232525" y="5149850"/>
            <a:ext cx="3175" cy="187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28" name="Rectangle 20"/>
          <p:cNvSpPr>
            <a:spLocks noChangeArrowheads="1"/>
          </p:cNvSpPr>
          <p:nvPr/>
        </p:nvSpPr>
        <p:spPr bwMode="auto">
          <a:xfrm>
            <a:off x="508000" y="1979613"/>
            <a:ext cx="1206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Statin vs control</a:t>
            </a:r>
            <a:endParaRPr lang="en-US" sz="4400"/>
          </a:p>
        </p:txBody>
      </p:sp>
      <p:sp>
        <p:nvSpPr>
          <p:cNvPr id="90129" name="Rectangle 23"/>
          <p:cNvSpPr>
            <a:spLocks noChangeArrowheads="1"/>
          </p:cNvSpPr>
          <p:nvPr/>
        </p:nvSpPr>
        <p:spPr bwMode="auto">
          <a:xfrm>
            <a:off x="508000" y="3738563"/>
            <a:ext cx="13747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More vs less statin</a:t>
            </a:r>
            <a:endParaRPr lang="en-US" sz="4400"/>
          </a:p>
        </p:txBody>
      </p:sp>
      <p:sp>
        <p:nvSpPr>
          <p:cNvPr id="90130" name="Rectangle 27"/>
          <p:cNvSpPr>
            <a:spLocks noChangeArrowheads="1"/>
          </p:cNvSpPr>
          <p:nvPr/>
        </p:nvSpPr>
        <p:spPr bwMode="auto">
          <a:xfrm>
            <a:off x="3022600" y="1285875"/>
            <a:ext cx="7858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Events (%)</a:t>
            </a:r>
            <a:endParaRPr lang="en-US" sz="4400"/>
          </a:p>
        </p:txBody>
      </p:sp>
      <p:sp>
        <p:nvSpPr>
          <p:cNvPr id="90131" name="Rectangle 33"/>
          <p:cNvSpPr>
            <a:spLocks noChangeArrowheads="1"/>
          </p:cNvSpPr>
          <p:nvPr/>
        </p:nvSpPr>
        <p:spPr bwMode="auto">
          <a:xfrm>
            <a:off x="7208838" y="1296988"/>
            <a:ext cx="15224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RR (CI) per 1 mmol/L</a:t>
            </a:r>
            <a:endParaRPr lang="en-US" sz="4400"/>
          </a:p>
        </p:txBody>
      </p:sp>
      <p:sp>
        <p:nvSpPr>
          <p:cNvPr id="90132" name="Rectangle 34"/>
          <p:cNvSpPr>
            <a:spLocks noChangeArrowheads="1"/>
          </p:cNvSpPr>
          <p:nvPr/>
        </p:nvSpPr>
        <p:spPr bwMode="auto">
          <a:xfrm>
            <a:off x="7277100" y="1484313"/>
            <a:ext cx="13874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reduction in LDL-C</a:t>
            </a:r>
            <a:endParaRPr lang="en-US" sz="4400"/>
          </a:p>
        </p:txBody>
      </p:sp>
      <p:sp>
        <p:nvSpPr>
          <p:cNvPr id="90133" name="Line 35"/>
          <p:cNvSpPr>
            <a:spLocks noChangeShapeType="1"/>
          </p:cNvSpPr>
          <p:nvPr/>
        </p:nvSpPr>
        <p:spPr bwMode="auto">
          <a:xfrm>
            <a:off x="508000" y="1795463"/>
            <a:ext cx="82073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34" name="Rectangle 36"/>
          <p:cNvSpPr>
            <a:spLocks noChangeArrowheads="1"/>
          </p:cNvSpPr>
          <p:nvPr/>
        </p:nvSpPr>
        <p:spPr bwMode="auto">
          <a:xfrm>
            <a:off x="5832475" y="5675313"/>
            <a:ext cx="8096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Control/less</a:t>
            </a:r>
            <a:endParaRPr lang="en-US" sz="4400"/>
          </a:p>
        </p:txBody>
      </p:sp>
      <p:sp>
        <p:nvSpPr>
          <p:cNvPr id="90135" name="Rectangle 37"/>
          <p:cNvSpPr>
            <a:spLocks noChangeArrowheads="1"/>
          </p:cNvSpPr>
          <p:nvPr/>
        </p:nvSpPr>
        <p:spPr bwMode="auto">
          <a:xfrm>
            <a:off x="6040438" y="5843588"/>
            <a:ext cx="3921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better</a:t>
            </a:r>
            <a:endParaRPr lang="en-US" sz="4400"/>
          </a:p>
        </p:txBody>
      </p:sp>
      <p:sp>
        <p:nvSpPr>
          <p:cNvPr id="90136" name="Rectangle 38"/>
          <p:cNvSpPr>
            <a:spLocks noChangeArrowheads="1"/>
          </p:cNvSpPr>
          <p:nvPr/>
        </p:nvSpPr>
        <p:spPr bwMode="auto">
          <a:xfrm>
            <a:off x="4189413" y="5675313"/>
            <a:ext cx="7858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Statin/more</a:t>
            </a:r>
            <a:endParaRPr lang="en-US" sz="4400"/>
          </a:p>
        </p:txBody>
      </p:sp>
      <p:sp>
        <p:nvSpPr>
          <p:cNvPr id="90137" name="Rectangle 39"/>
          <p:cNvSpPr>
            <a:spLocks noChangeArrowheads="1"/>
          </p:cNvSpPr>
          <p:nvPr/>
        </p:nvSpPr>
        <p:spPr bwMode="auto">
          <a:xfrm>
            <a:off x="4386263" y="5843588"/>
            <a:ext cx="3921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better</a:t>
            </a:r>
            <a:endParaRPr lang="en-US" sz="4400"/>
          </a:p>
        </p:txBody>
      </p:sp>
      <p:sp>
        <p:nvSpPr>
          <p:cNvPr id="90138" name="Rectangle 82"/>
          <p:cNvSpPr>
            <a:spLocks noChangeArrowheads="1"/>
          </p:cNvSpPr>
          <p:nvPr/>
        </p:nvSpPr>
        <p:spPr bwMode="auto">
          <a:xfrm>
            <a:off x="665163" y="2265363"/>
            <a:ext cx="10414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15 trials in CTT</a:t>
            </a:r>
            <a:endParaRPr lang="en-US" sz="4400"/>
          </a:p>
        </p:txBody>
      </p:sp>
      <p:sp>
        <p:nvSpPr>
          <p:cNvPr id="90139" name="Rectangle 88"/>
          <p:cNvSpPr>
            <a:spLocks noChangeArrowheads="1"/>
          </p:cNvSpPr>
          <p:nvPr/>
        </p:nvSpPr>
        <p:spPr bwMode="auto">
          <a:xfrm>
            <a:off x="7381875" y="2265363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1.10 (0.91 - 1.34)</a:t>
            </a:r>
            <a:endParaRPr lang="en-US" sz="4400"/>
          </a:p>
        </p:txBody>
      </p:sp>
      <p:sp>
        <p:nvSpPr>
          <p:cNvPr id="90140" name="Line 89"/>
          <p:cNvSpPr>
            <a:spLocks noChangeShapeType="1"/>
          </p:cNvSpPr>
          <p:nvPr/>
        </p:nvSpPr>
        <p:spPr bwMode="auto">
          <a:xfrm flipV="1">
            <a:off x="5245100" y="2268538"/>
            <a:ext cx="317500" cy="98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1" name="Line 90"/>
          <p:cNvSpPr>
            <a:spLocks noChangeShapeType="1"/>
          </p:cNvSpPr>
          <p:nvPr/>
        </p:nvSpPr>
        <p:spPr bwMode="auto">
          <a:xfrm flipH="1" flipV="1">
            <a:off x="5562600" y="2268538"/>
            <a:ext cx="398463" cy="984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2" name="Line 91"/>
          <p:cNvSpPr>
            <a:spLocks noChangeShapeType="1"/>
          </p:cNvSpPr>
          <p:nvPr/>
        </p:nvSpPr>
        <p:spPr bwMode="auto">
          <a:xfrm>
            <a:off x="5245100" y="2366963"/>
            <a:ext cx="317500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3" name="Line 92"/>
          <p:cNvSpPr>
            <a:spLocks noChangeShapeType="1"/>
          </p:cNvSpPr>
          <p:nvPr/>
        </p:nvSpPr>
        <p:spPr bwMode="auto">
          <a:xfrm flipH="1">
            <a:off x="5562600" y="2366963"/>
            <a:ext cx="398463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4" name="Line 93"/>
          <p:cNvSpPr>
            <a:spLocks noChangeShapeType="1"/>
          </p:cNvSpPr>
          <p:nvPr/>
        </p:nvSpPr>
        <p:spPr bwMode="auto">
          <a:xfrm flipH="1" flipV="1">
            <a:off x="5562600" y="2266950"/>
            <a:ext cx="0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5" name="Rectangle 94"/>
          <p:cNvSpPr>
            <a:spLocks noChangeArrowheads="1"/>
          </p:cNvSpPr>
          <p:nvPr/>
        </p:nvSpPr>
        <p:spPr bwMode="auto">
          <a:xfrm>
            <a:off x="665163" y="3297238"/>
            <a:ext cx="13430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Subtotal (17 trials)</a:t>
            </a:r>
            <a:endParaRPr lang="en-US" sz="4400"/>
          </a:p>
        </p:txBody>
      </p:sp>
      <p:sp>
        <p:nvSpPr>
          <p:cNvPr id="90146" name="Rectangle 100"/>
          <p:cNvSpPr>
            <a:spLocks noChangeArrowheads="1"/>
          </p:cNvSpPr>
          <p:nvPr/>
        </p:nvSpPr>
        <p:spPr bwMode="auto">
          <a:xfrm>
            <a:off x="7381875" y="3297238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1.21 (1.03 - 1.41)</a:t>
            </a:r>
            <a:endParaRPr lang="en-US" sz="4400"/>
          </a:p>
        </p:txBody>
      </p:sp>
      <p:sp>
        <p:nvSpPr>
          <p:cNvPr id="90147" name="Line 101"/>
          <p:cNvSpPr>
            <a:spLocks noChangeShapeType="1"/>
          </p:cNvSpPr>
          <p:nvPr/>
        </p:nvSpPr>
        <p:spPr bwMode="auto">
          <a:xfrm flipV="1">
            <a:off x="5459413" y="3278188"/>
            <a:ext cx="287337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8" name="Line 102"/>
          <p:cNvSpPr>
            <a:spLocks noChangeShapeType="1"/>
          </p:cNvSpPr>
          <p:nvPr/>
        </p:nvSpPr>
        <p:spPr bwMode="auto">
          <a:xfrm flipH="1" flipV="1">
            <a:off x="5746750" y="3278188"/>
            <a:ext cx="334963" cy="857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49" name="Line 103"/>
          <p:cNvSpPr>
            <a:spLocks noChangeShapeType="1"/>
          </p:cNvSpPr>
          <p:nvPr/>
        </p:nvSpPr>
        <p:spPr bwMode="auto">
          <a:xfrm>
            <a:off x="5459413" y="3363913"/>
            <a:ext cx="287337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0" name="Line 104"/>
          <p:cNvSpPr>
            <a:spLocks noChangeShapeType="1"/>
          </p:cNvSpPr>
          <p:nvPr/>
        </p:nvSpPr>
        <p:spPr bwMode="auto">
          <a:xfrm flipH="1">
            <a:off x="5746750" y="3363913"/>
            <a:ext cx="334963" cy="10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1" name="Line 105"/>
          <p:cNvSpPr>
            <a:spLocks noChangeShapeType="1"/>
          </p:cNvSpPr>
          <p:nvPr/>
        </p:nvSpPr>
        <p:spPr bwMode="auto">
          <a:xfrm flipV="1">
            <a:off x="5748338" y="3284538"/>
            <a:ext cx="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2" name="Rectangle 119"/>
          <p:cNvSpPr>
            <a:spLocks noChangeArrowheads="1"/>
          </p:cNvSpPr>
          <p:nvPr/>
        </p:nvSpPr>
        <p:spPr bwMode="auto">
          <a:xfrm>
            <a:off x="7381875" y="4213225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1.39 (0.70 - 2.74)</a:t>
            </a:r>
            <a:endParaRPr lang="en-US" sz="4400"/>
          </a:p>
        </p:txBody>
      </p:sp>
      <p:sp>
        <p:nvSpPr>
          <p:cNvPr id="90153" name="Line 120"/>
          <p:cNvSpPr>
            <a:spLocks noChangeShapeType="1"/>
          </p:cNvSpPr>
          <p:nvPr/>
        </p:nvSpPr>
        <p:spPr bwMode="auto">
          <a:xfrm flipV="1">
            <a:off x="4892675" y="4010025"/>
            <a:ext cx="1158875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4" name="Line 121"/>
          <p:cNvSpPr>
            <a:spLocks noChangeShapeType="1"/>
          </p:cNvSpPr>
          <p:nvPr/>
        </p:nvSpPr>
        <p:spPr bwMode="auto">
          <a:xfrm flipH="1" flipV="1">
            <a:off x="6051550" y="4010025"/>
            <a:ext cx="2268538" cy="1031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5" name="Line 122"/>
          <p:cNvSpPr>
            <a:spLocks noChangeShapeType="1"/>
          </p:cNvSpPr>
          <p:nvPr/>
        </p:nvSpPr>
        <p:spPr bwMode="auto">
          <a:xfrm>
            <a:off x="4892675" y="4113213"/>
            <a:ext cx="1158875" cy="100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6" name="Line 123"/>
          <p:cNvSpPr>
            <a:spLocks noChangeShapeType="1"/>
          </p:cNvSpPr>
          <p:nvPr/>
        </p:nvSpPr>
        <p:spPr bwMode="auto">
          <a:xfrm flipH="1">
            <a:off x="6051550" y="4113213"/>
            <a:ext cx="2268538" cy="100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7" name="Line 124"/>
          <p:cNvSpPr>
            <a:spLocks noChangeShapeType="1"/>
          </p:cNvSpPr>
          <p:nvPr/>
        </p:nvSpPr>
        <p:spPr bwMode="auto">
          <a:xfrm flipH="1" flipV="1">
            <a:off x="6054725" y="4010025"/>
            <a:ext cx="1588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58" name="Rectangle 125"/>
          <p:cNvSpPr>
            <a:spLocks noChangeArrowheads="1"/>
          </p:cNvSpPr>
          <p:nvPr/>
        </p:nvSpPr>
        <p:spPr bwMode="auto">
          <a:xfrm>
            <a:off x="677863" y="4010025"/>
            <a:ext cx="12588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Subtotal (5 trials)</a:t>
            </a:r>
            <a:endParaRPr lang="en-US" sz="4400"/>
          </a:p>
        </p:txBody>
      </p:sp>
      <p:sp>
        <p:nvSpPr>
          <p:cNvPr id="90159" name="Rectangle 157"/>
          <p:cNvSpPr>
            <a:spLocks noChangeArrowheads="1"/>
          </p:cNvSpPr>
          <p:nvPr/>
        </p:nvSpPr>
        <p:spPr bwMode="auto">
          <a:xfrm>
            <a:off x="508000" y="4678363"/>
            <a:ext cx="10826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Total (22 trials)</a:t>
            </a:r>
            <a:endParaRPr lang="en-US" sz="4400"/>
          </a:p>
        </p:txBody>
      </p:sp>
      <p:sp>
        <p:nvSpPr>
          <p:cNvPr id="90160" name="Rectangle 162"/>
          <p:cNvSpPr>
            <a:spLocks noChangeArrowheads="1"/>
          </p:cNvSpPr>
          <p:nvPr/>
        </p:nvSpPr>
        <p:spPr bwMode="auto">
          <a:xfrm>
            <a:off x="7381875" y="4678363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1.21 (1.05 - 1.41)</a:t>
            </a:r>
            <a:endParaRPr lang="en-US" sz="4400"/>
          </a:p>
        </p:txBody>
      </p:sp>
      <p:sp>
        <p:nvSpPr>
          <p:cNvPr id="90161" name="Line 163"/>
          <p:cNvSpPr>
            <a:spLocks noChangeShapeType="1"/>
          </p:cNvSpPr>
          <p:nvPr/>
        </p:nvSpPr>
        <p:spPr bwMode="auto">
          <a:xfrm flipV="1">
            <a:off x="5472113" y="4659313"/>
            <a:ext cx="288925" cy="103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2" name="Line 164"/>
          <p:cNvSpPr>
            <a:spLocks noChangeShapeType="1"/>
          </p:cNvSpPr>
          <p:nvPr/>
        </p:nvSpPr>
        <p:spPr bwMode="auto">
          <a:xfrm flipH="1" flipV="1">
            <a:off x="5761038" y="4659313"/>
            <a:ext cx="320675" cy="1031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3" name="Line 165"/>
          <p:cNvSpPr>
            <a:spLocks noChangeShapeType="1"/>
          </p:cNvSpPr>
          <p:nvPr/>
        </p:nvSpPr>
        <p:spPr bwMode="auto">
          <a:xfrm>
            <a:off x="5472113" y="4762500"/>
            <a:ext cx="288925" cy="84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4" name="Line 166"/>
          <p:cNvSpPr>
            <a:spLocks noChangeShapeType="1"/>
          </p:cNvSpPr>
          <p:nvPr/>
        </p:nvSpPr>
        <p:spPr bwMode="auto">
          <a:xfrm flipH="1">
            <a:off x="5761038" y="4762500"/>
            <a:ext cx="320675" cy="84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5" name="Line 167"/>
          <p:cNvSpPr>
            <a:spLocks noChangeShapeType="1"/>
          </p:cNvSpPr>
          <p:nvPr/>
        </p:nvSpPr>
        <p:spPr bwMode="auto">
          <a:xfrm flipH="1" flipV="1">
            <a:off x="5761038" y="4652963"/>
            <a:ext cx="0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66" name="Rectangle 383"/>
          <p:cNvSpPr>
            <a:spLocks noChangeArrowheads="1"/>
          </p:cNvSpPr>
          <p:nvPr/>
        </p:nvSpPr>
        <p:spPr bwMode="auto">
          <a:xfrm>
            <a:off x="665163" y="2601913"/>
            <a:ext cx="6032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SPARCL</a:t>
            </a:r>
            <a:endParaRPr lang="en-US" sz="4400"/>
          </a:p>
        </p:txBody>
      </p:sp>
      <p:sp>
        <p:nvSpPr>
          <p:cNvPr id="90167" name="Rectangle 387"/>
          <p:cNvSpPr>
            <a:spLocks noChangeArrowheads="1"/>
          </p:cNvSpPr>
          <p:nvPr/>
        </p:nvSpPr>
        <p:spPr bwMode="auto">
          <a:xfrm>
            <a:off x="665163" y="2805113"/>
            <a:ext cx="67468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CORONA</a:t>
            </a:r>
            <a:endParaRPr lang="en-US" sz="4400"/>
          </a:p>
        </p:txBody>
      </p:sp>
      <p:sp>
        <p:nvSpPr>
          <p:cNvPr id="90168" name="Rectangle 30"/>
          <p:cNvSpPr>
            <a:spLocks noChangeArrowheads="1"/>
          </p:cNvSpPr>
          <p:nvPr/>
        </p:nvSpPr>
        <p:spPr bwMode="auto">
          <a:xfrm>
            <a:off x="2433638" y="1563688"/>
            <a:ext cx="846137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Statin/more</a:t>
            </a:r>
            <a:endParaRPr lang="en-US" sz="4400"/>
          </a:p>
        </p:txBody>
      </p:sp>
      <p:sp>
        <p:nvSpPr>
          <p:cNvPr id="90169" name="Rectangle 83"/>
          <p:cNvSpPr>
            <a:spLocks noChangeArrowheads="1"/>
          </p:cNvSpPr>
          <p:nvPr/>
        </p:nvSpPr>
        <p:spPr bwMode="auto">
          <a:xfrm>
            <a:off x="2495550" y="2265363"/>
            <a:ext cx="7223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188/56227</a:t>
            </a:r>
            <a:endParaRPr lang="en-US" sz="4400"/>
          </a:p>
        </p:txBody>
      </p:sp>
      <p:sp>
        <p:nvSpPr>
          <p:cNvPr id="90170" name="Rectangle 95"/>
          <p:cNvSpPr>
            <a:spLocks noChangeArrowheads="1"/>
          </p:cNvSpPr>
          <p:nvPr/>
        </p:nvSpPr>
        <p:spPr bwMode="auto">
          <a:xfrm>
            <a:off x="2500313" y="3297238"/>
            <a:ext cx="714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258/61106</a:t>
            </a:r>
            <a:endParaRPr lang="en-US" sz="4400"/>
          </a:p>
        </p:txBody>
      </p:sp>
      <p:sp>
        <p:nvSpPr>
          <p:cNvPr id="90171" name="Rectangle 114"/>
          <p:cNvSpPr>
            <a:spLocks noChangeArrowheads="1"/>
          </p:cNvSpPr>
          <p:nvPr/>
        </p:nvSpPr>
        <p:spPr bwMode="auto">
          <a:xfrm>
            <a:off x="2538413" y="4029075"/>
            <a:ext cx="6381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69/19829</a:t>
            </a:r>
            <a:endParaRPr lang="en-US" sz="4400"/>
          </a:p>
        </p:txBody>
      </p:sp>
      <p:sp>
        <p:nvSpPr>
          <p:cNvPr id="90172" name="Rectangle 158"/>
          <p:cNvSpPr>
            <a:spLocks noChangeArrowheads="1"/>
          </p:cNvSpPr>
          <p:nvPr/>
        </p:nvSpPr>
        <p:spPr bwMode="auto">
          <a:xfrm>
            <a:off x="2493963" y="4695825"/>
            <a:ext cx="723900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327/80935</a:t>
            </a:r>
            <a:endParaRPr lang="en-US" sz="4400"/>
          </a:p>
        </p:txBody>
      </p:sp>
      <p:sp>
        <p:nvSpPr>
          <p:cNvPr id="90173" name="Rectangle 385"/>
          <p:cNvSpPr>
            <a:spLocks noChangeArrowheads="1"/>
          </p:cNvSpPr>
          <p:nvPr/>
        </p:nvSpPr>
        <p:spPr bwMode="auto">
          <a:xfrm>
            <a:off x="2524125" y="2587625"/>
            <a:ext cx="6651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55 (2.3%)</a:t>
            </a:r>
            <a:endParaRPr lang="en-US" sz="4400"/>
          </a:p>
        </p:txBody>
      </p:sp>
      <p:sp>
        <p:nvSpPr>
          <p:cNvPr id="90174" name="Rectangle 389"/>
          <p:cNvSpPr>
            <a:spLocks noChangeArrowheads="1"/>
          </p:cNvSpPr>
          <p:nvPr/>
        </p:nvSpPr>
        <p:spPr bwMode="auto">
          <a:xfrm>
            <a:off x="2524125" y="2789238"/>
            <a:ext cx="6651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15 (0.6%)</a:t>
            </a:r>
            <a:endParaRPr lang="en-US" sz="4400"/>
          </a:p>
        </p:txBody>
      </p:sp>
      <p:sp>
        <p:nvSpPr>
          <p:cNvPr id="90175" name="Rectangle 31"/>
          <p:cNvSpPr>
            <a:spLocks noChangeArrowheads="1"/>
          </p:cNvSpPr>
          <p:nvPr/>
        </p:nvSpPr>
        <p:spPr bwMode="auto">
          <a:xfrm>
            <a:off x="3508375" y="1563688"/>
            <a:ext cx="889000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Control/less</a:t>
            </a:r>
            <a:endParaRPr lang="en-US" sz="4400"/>
          </a:p>
        </p:txBody>
      </p:sp>
      <p:sp>
        <p:nvSpPr>
          <p:cNvPr id="90176" name="Rectangle 85"/>
          <p:cNvSpPr>
            <a:spLocks noChangeArrowheads="1"/>
          </p:cNvSpPr>
          <p:nvPr/>
        </p:nvSpPr>
        <p:spPr bwMode="auto">
          <a:xfrm>
            <a:off x="3592513" y="2265363"/>
            <a:ext cx="7207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163/56294</a:t>
            </a:r>
            <a:endParaRPr lang="en-US" sz="4400"/>
          </a:p>
        </p:txBody>
      </p:sp>
      <p:sp>
        <p:nvSpPr>
          <p:cNvPr id="90177" name="Rectangle 97"/>
          <p:cNvSpPr>
            <a:spLocks noChangeArrowheads="1"/>
          </p:cNvSpPr>
          <p:nvPr/>
        </p:nvSpPr>
        <p:spPr bwMode="auto">
          <a:xfrm>
            <a:off x="3595688" y="3297238"/>
            <a:ext cx="7143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205/61157</a:t>
            </a:r>
            <a:endParaRPr lang="en-US" sz="4400"/>
          </a:p>
        </p:txBody>
      </p:sp>
      <p:sp>
        <p:nvSpPr>
          <p:cNvPr id="90178" name="Rectangle 116"/>
          <p:cNvSpPr>
            <a:spLocks noChangeArrowheads="1"/>
          </p:cNvSpPr>
          <p:nvPr/>
        </p:nvSpPr>
        <p:spPr bwMode="auto">
          <a:xfrm>
            <a:off x="3633788" y="4029075"/>
            <a:ext cx="6381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57/19783</a:t>
            </a:r>
            <a:endParaRPr lang="en-US" sz="4400"/>
          </a:p>
        </p:txBody>
      </p:sp>
      <p:sp>
        <p:nvSpPr>
          <p:cNvPr id="90179" name="Rectangle 160"/>
          <p:cNvSpPr>
            <a:spLocks noChangeArrowheads="1"/>
          </p:cNvSpPr>
          <p:nvPr/>
        </p:nvSpPr>
        <p:spPr bwMode="auto">
          <a:xfrm>
            <a:off x="3592513" y="4695825"/>
            <a:ext cx="720725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>
                <a:latin typeface="Nimbus Sans L"/>
              </a:rPr>
              <a:t>262/80940</a:t>
            </a:r>
            <a:endParaRPr lang="en-US" sz="4400"/>
          </a:p>
        </p:txBody>
      </p:sp>
      <p:sp>
        <p:nvSpPr>
          <p:cNvPr id="90180" name="Rectangle 386"/>
          <p:cNvSpPr>
            <a:spLocks noChangeArrowheads="1"/>
          </p:cNvSpPr>
          <p:nvPr/>
        </p:nvSpPr>
        <p:spPr bwMode="auto">
          <a:xfrm>
            <a:off x="3621088" y="2587625"/>
            <a:ext cx="6635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33 (1.4%)</a:t>
            </a:r>
            <a:endParaRPr lang="en-US" sz="4400"/>
          </a:p>
        </p:txBody>
      </p:sp>
      <p:sp>
        <p:nvSpPr>
          <p:cNvPr id="90181" name="Rectangle 390"/>
          <p:cNvSpPr>
            <a:spLocks noChangeArrowheads="1"/>
          </p:cNvSpPr>
          <p:nvPr/>
        </p:nvSpPr>
        <p:spPr bwMode="auto">
          <a:xfrm>
            <a:off x="3662363" y="2789238"/>
            <a:ext cx="5810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 (0.4%)</a:t>
            </a:r>
            <a:endParaRPr lang="en-US" sz="4400"/>
          </a:p>
        </p:txBody>
      </p:sp>
      <p:sp>
        <p:nvSpPr>
          <p:cNvPr id="90182" name="Line 391"/>
          <p:cNvSpPr>
            <a:spLocks noChangeShapeType="1"/>
          </p:cNvSpPr>
          <p:nvPr/>
        </p:nvSpPr>
        <p:spPr bwMode="auto">
          <a:xfrm>
            <a:off x="5335588" y="2668588"/>
            <a:ext cx="1968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83" name="Rectangle 392"/>
          <p:cNvSpPr>
            <a:spLocks noChangeArrowheads="1"/>
          </p:cNvSpPr>
          <p:nvPr/>
        </p:nvSpPr>
        <p:spPr bwMode="auto">
          <a:xfrm>
            <a:off x="6111875" y="2654300"/>
            <a:ext cx="30163" cy="3333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4" name="Rectangle 393"/>
          <p:cNvSpPr>
            <a:spLocks noChangeArrowheads="1"/>
          </p:cNvSpPr>
          <p:nvPr/>
        </p:nvSpPr>
        <p:spPr bwMode="auto">
          <a:xfrm>
            <a:off x="6111875" y="2654300"/>
            <a:ext cx="30163" cy="33338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5" name="Line 394"/>
          <p:cNvSpPr>
            <a:spLocks noChangeShapeType="1"/>
          </p:cNvSpPr>
          <p:nvPr/>
        </p:nvSpPr>
        <p:spPr bwMode="auto">
          <a:xfrm>
            <a:off x="4910138" y="2874963"/>
            <a:ext cx="3198812" cy="15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86" name="Rectangle 395"/>
          <p:cNvSpPr>
            <a:spLocks noChangeArrowheads="1"/>
          </p:cNvSpPr>
          <p:nvPr/>
        </p:nvSpPr>
        <p:spPr bwMode="auto">
          <a:xfrm>
            <a:off x="5991225" y="2855913"/>
            <a:ext cx="14288" cy="190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7" name="Rectangle 396"/>
          <p:cNvSpPr>
            <a:spLocks noChangeArrowheads="1"/>
          </p:cNvSpPr>
          <p:nvPr/>
        </p:nvSpPr>
        <p:spPr bwMode="auto">
          <a:xfrm>
            <a:off x="5991225" y="2855913"/>
            <a:ext cx="14288" cy="19050"/>
          </a:xfrm>
          <a:prstGeom prst="rect">
            <a:avLst/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4400">
              <a:latin typeface="Calibri" pitchFamily="34" charset="0"/>
            </a:endParaRPr>
          </a:p>
        </p:txBody>
      </p:sp>
      <p:sp>
        <p:nvSpPr>
          <p:cNvPr id="90188" name="Rectangle 397"/>
          <p:cNvSpPr>
            <a:spLocks noChangeArrowheads="1"/>
          </p:cNvSpPr>
          <p:nvPr/>
        </p:nvSpPr>
        <p:spPr bwMode="auto">
          <a:xfrm>
            <a:off x="7381875" y="2484438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1.44 (0.97 - 2.14)</a:t>
            </a:r>
            <a:endParaRPr lang="en-US" sz="4400"/>
          </a:p>
        </p:txBody>
      </p:sp>
      <p:sp>
        <p:nvSpPr>
          <p:cNvPr id="90189" name="Rectangle 398"/>
          <p:cNvSpPr>
            <a:spLocks noChangeArrowheads="1"/>
          </p:cNvSpPr>
          <p:nvPr/>
        </p:nvSpPr>
        <p:spPr bwMode="auto">
          <a:xfrm>
            <a:off x="7381875" y="2687638"/>
            <a:ext cx="11779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1.36 (0.71 - 2.62)</a:t>
            </a:r>
            <a:endParaRPr lang="en-US" sz="4400"/>
          </a:p>
        </p:txBody>
      </p:sp>
      <p:sp>
        <p:nvSpPr>
          <p:cNvPr id="90190" name="Rectangle 295"/>
          <p:cNvSpPr>
            <a:spLocks noChangeArrowheads="1"/>
          </p:cNvSpPr>
          <p:nvPr/>
        </p:nvSpPr>
        <p:spPr bwMode="auto">
          <a:xfrm rot="5400000">
            <a:off x="630237" y="5299076"/>
            <a:ext cx="98425" cy="889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2800">
              <a:latin typeface="Calibri" pitchFamily="34" charset="0"/>
            </a:endParaRPr>
          </a:p>
        </p:txBody>
      </p:sp>
      <p:sp>
        <p:nvSpPr>
          <p:cNvPr id="90191" name="Line 296"/>
          <p:cNvSpPr>
            <a:spLocks noChangeShapeType="1"/>
          </p:cNvSpPr>
          <p:nvPr/>
        </p:nvSpPr>
        <p:spPr bwMode="auto">
          <a:xfrm rot="5400000" flipV="1">
            <a:off x="677862" y="5168901"/>
            <a:ext cx="3175" cy="342900"/>
          </a:xfrm>
          <a:prstGeom prst="line">
            <a:avLst/>
          </a:prstGeom>
          <a:noFill/>
          <a:ln w="1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2" name="Rectangle 297"/>
          <p:cNvSpPr>
            <a:spLocks noChangeArrowheads="1"/>
          </p:cNvSpPr>
          <p:nvPr/>
        </p:nvSpPr>
        <p:spPr bwMode="auto">
          <a:xfrm>
            <a:off x="919163" y="5243513"/>
            <a:ext cx="4857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99% or</a:t>
            </a:r>
            <a:endParaRPr lang="en-US" sz="2800"/>
          </a:p>
        </p:txBody>
      </p:sp>
      <p:sp>
        <p:nvSpPr>
          <p:cNvPr id="90193" name="Freeform 298"/>
          <p:cNvSpPr>
            <a:spLocks/>
          </p:cNvSpPr>
          <p:nvPr/>
        </p:nvSpPr>
        <p:spPr bwMode="auto">
          <a:xfrm rot="5400000">
            <a:off x="1647825" y="5167313"/>
            <a:ext cx="98425" cy="333375"/>
          </a:xfrm>
          <a:custGeom>
            <a:avLst/>
            <a:gdLst>
              <a:gd name="T0" fmla="*/ 0 w 49"/>
              <a:gd name="T1" fmla="*/ 2147483647 h 167"/>
              <a:gd name="T2" fmla="*/ 2147483647 w 49"/>
              <a:gd name="T3" fmla="*/ 2147483647 h 167"/>
              <a:gd name="T4" fmla="*/ 2147483647 w 49"/>
              <a:gd name="T5" fmla="*/ 2147483647 h 167"/>
              <a:gd name="T6" fmla="*/ 2147483647 w 49"/>
              <a:gd name="T7" fmla="*/ 0 h 167"/>
              <a:gd name="T8" fmla="*/ 0 w 49"/>
              <a:gd name="T9" fmla="*/ 2147483647 h 16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"/>
              <a:gd name="T16" fmla="*/ 0 h 167"/>
              <a:gd name="T17" fmla="*/ 49 w 49"/>
              <a:gd name="T18" fmla="*/ 167 h 16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" h="167">
                <a:moveTo>
                  <a:pt x="0" y="81"/>
                </a:moveTo>
                <a:lnTo>
                  <a:pt x="27" y="167"/>
                </a:lnTo>
                <a:lnTo>
                  <a:pt x="49" y="81"/>
                </a:lnTo>
                <a:lnTo>
                  <a:pt x="27" y="0"/>
                </a:lnTo>
                <a:lnTo>
                  <a:pt x="0" y="81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4" name="Freeform 299"/>
          <p:cNvSpPr>
            <a:spLocks/>
          </p:cNvSpPr>
          <p:nvPr/>
        </p:nvSpPr>
        <p:spPr bwMode="auto">
          <a:xfrm rot="5400000">
            <a:off x="1647825" y="5167313"/>
            <a:ext cx="98425" cy="333375"/>
          </a:xfrm>
          <a:custGeom>
            <a:avLst/>
            <a:gdLst>
              <a:gd name="T0" fmla="*/ 0 w 9"/>
              <a:gd name="T1" fmla="*/ 2147483647 h 31"/>
              <a:gd name="T2" fmla="*/ 2147483647 w 9"/>
              <a:gd name="T3" fmla="*/ 2147483647 h 31"/>
              <a:gd name="T4" fmla="*/ 2147483647 w 9"/>
              <a:gd name="T5" fmla="*/ 2147483647 h 31"/>
              <a:gd name="T6" fmla="*/ 2147483647 w 9"/>
              <a:gd name="T7" fmla="*/ 0 h 31"/>
              <a:gd name="T8" fmla="*/ 0 w 9"/>
              <a:gd name="T9" fmla="*/ 2147483647 h 31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31"/>
              <a:gd name="T17" fmla="*/ 9 w 9"/>
              <a:gd name="T18" fmla="*/ 31 h 31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31">
                <a:moveTo>
                  <a:pt x="0" y="15"/>
                </a:moveTo>
                <a:lnTo>
                  <a:pt x="5" y="31"/>
                </a:lnTo>
                <a:lnTo>
                  <a:pt x="9" y="15"/>
                </a:lnTo>
                <a:lnTo>
                  <a:pt x="5" y="0"/>
                </a:lnTo>
                <a:lnTo>
                  <a:pt x="0" y="15"/>
                </a:lnTo>
              </a:path>
            </a:pathLst>
          </a:custGeom>
          <a:noFill/>
          <a:ln w="1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5" name="Line 300"/>
          <p:cNvSpPr>
            <a:spLocks noChangeShapeType="1"/>
          </p:cNvSpPr>
          <p:nvPr/>
        </p:nvSpPr>
        <p:spPr bwMode="auto">
          <a:xfrm rot="5400000" flipH="1">
            <a:off x="1662907" y="5333206"/>
            <a:ext cx="76200" cy="1587"/>
          </a:xfrm>
          <a:prstGeom prst="line">
            <a:avLst/>
          </a:prstGeom>
          <a:noFill/>
          <a:ln w="1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90196" name="Rectangle 301"/>
          <p:cNvSpPr>
            <a:spLocks noChangeArrowheads="1"/>
          </p:cNvSpPr>
          <p:nvPr/>
        </p:nvSpPr>
        <p:spPr bwMode="auto">
          <a:xfrm>
            <a:off x="1943100" y="5245100"/>
            <a:ext cx="503238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95% CI</a:t>
            </a:r>
            <a:endParaRPr lang="en-US" sz="2800"/>
          </a:p>
        </p:txBody>
      </p:sp>
      <p:sp>
        <p:nvSpPr>
          <p:cNvPr id="90197" name="Line 92"/>
          <p:cNvSpPr>
            <a:spLocks noChangeShapeType="1"/>
          </p:cNvSpPr>
          <p:nvPr/>
        </p:nvSpPr>
        <p:spPr bwMode="auto">
          <a:xfrm>
            <a:off x="5754688" y="2041525"/>
            <a:ext cx="0" cy="3095625"/>
          </a:xfrm>
          <a:prstGeom prst="line">
            <a:avLst/>
          </a:prstGeom>
          <a:noFill/>
          <a:ln w="12700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284663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Emphasis on detecting effects on ATHEROSCLEROTIC outcomes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INCLUSION of coronary and non-coronary revascularization procedures </a:t>
            </a:r>
          </a:p>
          <a:p>
            <a:pPr lvl="1">
              <a:defRPr/>
            </a:pPr>
            <a:r>
              <a:rPr lang="en-GB" dirty="0" smtClean="0">
                <a:solidFill>
                  <a:schemeClr val="bg1">
                    <a:lumMod val="75000"/>
                  </a:schemeClr>
                </a:solidFill>
              </a:rPr>
              <a:t>EXCLUSION of non-coronary cardiac death and hemorrhagic stroke from key outcome</a:t>
            </a:r>
          </a:p>
          <a:p>
            <a:pPr>
              <a:defRPr/>
            </a:pPr>
            <a:r>
              <a:rPr lang="en-GB" dirty="0" smtClean="0"/>
              <a:t>Large number of </a:t>
            </a:r>
            <a:r>
              <a:rPr lang="en-GB" u="sng" dirty="0" smtClean="0"/>
              <a:t>relevant</a:t>
            </a:r>
            <a:r>
              <a:rPr lang="en-GB" i="1" dirty="0" smtClean="0"/>
              <a:t> </a:t>
            </a:r>
            <a:r>
              <a:rPr lang="en-GB" dirty="0" smtClean="0"/>
              <a:t>outcomes and long duration of treatment to maximize power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Much larger, longer duration, and</a:t>
            </a:r>
            <a:br>
              <a:rPr lang="en-GB" smtClean="0"/>
            </a:br>
            <a:r>
              <a:rPr lang="en-GB" smtClean="0"/>
              <a:t>key focus on atherosclerotic outcomes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470025"/>
          <a:ext cx="8229600" cy="4534858"/>
        </p:xfrm>
        <a:graphic>
          <a:graphicData uri="http://schemas.openxmlformats.org/drawingml/2006/table">
            <a:tbl>
              <a:tblPr/>
              <a:tblGrid>
                <a:gridCol w="3244850"/>
                <a:gridCol w="1198563"/>
                <a:gridCol w="1893887"/>
                <a:gridCol w="1892300"/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AURORA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SHARP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Sample size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1255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2776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Duration (years)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  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Atherosclerotic outcomes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Major coronary events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127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507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384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Non-hemorrhagic stroke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85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277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revascularization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484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Non-atherosclerotic outcomes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Hemorrhagic stroke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 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Non-CHD cardiac death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182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  <a:sym typeface="Symbol" pitchFamily="18" charset="2"/>
                        </a:rPr>
                        <a:t>-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vascular death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77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</a:t>
                      </a:r>
                      <a:endParaRPr kumimoji="0" lang="en-GB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Primary/key outcome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469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804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1145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Study design</a:t>
            </a:r>
            <a:endParaRPr lang="en-GB" dirty="0"/>
          </a:p>
        </p:txBody>
      </p:sp>
      <p:sp>
        <p:nvSpPr>
          <p:cNvPr id="93187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38213"/>
          </a:xfrm>
        </p:spPr>
        <p:txBody>
          <a:bodyPr/>
          <a:lstStyle/>
          <a:p>
            <a:r>
              <a:rPr lang="en-GB" smtClean="0"/>
              <a:t>SHARP: Wide inclusion criteria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>
          <a:xfrm>
            <a:off x="509588" y="1511300"/>
            <a:ext cx="8208962" cy="4408488"/>
          </a:xfrm>
        </p:spPr>
        <p:txBody>
          <a:bodyPr/>
          <a:lstStyle/>
          <a:p>
            <a:r>
              <a:rPr lang="en-GB" smtClean="0"/>
              <a:t>History of chronic kidney disease (CKD)</a:t>
            </a:r>
          </a:p>
          <a:p>
            <a:pPr lvl="1"/>
            <a:r>
              <a:rPr lang="en-GB" smtClean="0"/>
              <a:t>Not on dialysis: elevated creatinine on 2 occasions</a:t>
            </a:r>
          </a:p>
          <a:p>
            <a:pPr marL="1074738" lvl="2" indent="-363538"/>
            <a:r>
              <a:rPr lang="en-GB" smtClean="0"/>
              <a:t>Men: ≥1.7 mg/dL (150 µmol/L)</a:t>
            </a:r>
          </a:p>
          <a:p>
            <a:pPr marL="1074738" lvl="2" indent="-363538"/>
            <a:r>
              <a:rPr lang="en-GB" smtClean="0"/>
              <a:t>Women: ≥1.5 mg/dL (130 µmol/L)</a:t>
            </a:r>
          </a:p>
          <a:p>
            <a:pPr lvl="1"/>
            <a:r>
              <a:rPr lang="en-GB" smtClean="0"/>
              <a:t>On dialysis: hemodialysis or peritoneal dialysis</a:t>
            </a:r>
          </a:p>
          <a:p>
            <a:pPr lvl="1">
              <a:buFont typeface="Arial" pitchFamily="34" charset="0"/>
              <a:buNone/>
            </a:pPr>
            <a:endParaRPr lang="en-GB" sz="1200" smtClean="0"/>
          </a:p>
          <a:p>
            <a:r>
              <a:rPr lang="en-GB" smtClean="0"/>
              <a:t>Age ≥40 years</a:t>
            </a:r>
          </a:p>
          <a:p>
            <a:pPr>
              <a:buFont typeface="Arial" pitchFamily="34" charset="0"/>
              <a:buNone/>
            </a:pPr>
            <a:endParaRPr lang="en-GB" sz="1200" smtClean="0"/>
          </a:p>
          <a:p>
            <a:r>
              <a:rPr lang="en-GB" smtClean="0"/>
              <a:t>No history of myocardial infarction or coronary revascularization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Initial randomization</a:t>
            </a:r>
          </a:p>
        </p:txBody>
      </p:sp>
      <p:sp>
        <p:nvSpPr>
          <p:cNvPr id="5" name="Diamond 4"/>
          <p:cNvSpPr/>
          <p:nvPr/>
        </p:nvSpPr>
        <p:spPr>
          <a:xfrm>
            <a:off x="4286250" y="1527175"/>
            <a:ext cx="1736725" cy="1152525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95236" name="TextBox 5"/>
          <p:cNvSpPr txBox="1">
            <a:spLocks noChangeArrowheads="1"/>
          </p:cNvSpPr>
          <p:nvPr/>
        </p:nvSpPr>
        <p:spPr bwMode="auto">
          <a:xfrm>
            <a:off x="4283075" y="1852613"/>
            <a:ext cx="1733550" cy="64611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Randomized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(9438)</a:t>
            </a:r>
          </a:p>
        </p:txBody>
      </p:sp>
      <p:sp>
        <p:nvSpPr>
          <p:cNvPr id="95237" name="TextBox 11"/>
          <p:cNvSpPr txBox="1">
            <a:spLocks noChangeArrowheads="1"/>
          </p:cNvSpPr>
          <p:nvPr/>
        </p:nvSpPr>
        <p:spPr bwMode="auto">
          <a:xfrm>
            <a:off x="4252913" y="3313113"/>
            <a:ext cx="1803400" cy="6461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simvastatin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(1054)</a:t>
            </a:r>
          </a:p>
        </p:txBody>
      </p:sp>
      <p:sp>
        <p:nvSpPr>
          <p:cNvPr id="95238" name="TextBox 12"/>
          <p:cNvSpPr txBox="1">
            <a:spLocks noChangeArrowheads="1"/>
          </p:cNvSpPr>
          <p:nvPr/>
        </p:nvSpPr>
        <p:spPr bwMode="auto">
          <a:xfrm>
            <a:off x="7053263" y="3294063"/>
            <a:ext cx="1804987" cy="64611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(4191)</a:t>
            </a:r>
          </a:p>
        </p:txBody>
      </p:sp>
      <p:sp>
        <p:nvSpPr>
          <p:cNvPr id="95239" name="TextBox 13"/>
          <p:cNvSpPr txBox="1">
            <a:spLocks noChangeArrowheads="1"/>
          </p:cNvSpPr>
          <p:nvPr/>
        </p:nvSpPr>
        <p:spPr bwMode="auto">
          <a:xfrm>
            <a:off x="1509713" y="3298825"/>
            <a:ext cx="1803400" cy="646113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(4193)</a:t>
            </a:r>
          </a:p>
        </p:txBody>
      </p:sp>
      <p:cxnSp>
        <p:nvCxnSpPr>
          <p:cNvPr id="18" name="Straight Arrow Connector 17"/>
          <p:cNvCxnSpPr>
            <a:stCxn id="5" idx="2"/>
            <a:endCxn id="95237" idx="0"/>
          </p:cNvCxnSpPr>
          <p:nvPr/>
        </p:nvCxnSpPr>
        <p:spPr>
          <a:xfrm>
            <a:off x="5154613" y="2679700"/>
            <a:ext cx="0" cy="633413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3"/>
            <a:endCxn id="95238" idx="0"/>
          </p:cNvCxnSpPr>
          <p:nvPr/>
        </p:nvCxnSpPr>
        <p:spPr>
          <a:xfrm>
            <a:off x="6022975" y="2103438"/>
            <a:ext cx="1931988" cy="1190625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19"/>
          <p:cNvCxnSpPr>
            <a:stCxn id="5" idx="1"/>
            <a:endCxn id="95239" idx="0"/>
          </p:cNvCxnSpPr>
          <p:nvPr/>
        </p:nvCxnSpPr>
        <p:spPr>
          <a:xfrm rot="10800000" flipV="1">
            <a:off x="2411413" y="2103438"/>
            <a:ext cx="1874837" cy="1195387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1279525" y="2073275"/>
            <a:ext cx="11113" cy="1695450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244" name="TextBox 21"/>
          <p:cNvSpPr txBox="1">
            <a:spLocks noChangeArrowheads="1"/>
          </p:cNvSpPr>
          <p:nvPr/>
        </p:nvSpPr>
        <p:spPr bwMode="auto">
          <a:xfrm>
            <a:off x="2254250" y="4733925"/>
            <a:ext cx="313055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>
                <a:latin typeface="Calibri" pitchFamily="34" charset="0"/>
              </a:rPr>
              <a:t>Effects of ezetimibe on:</a:t>
            </a:r>
          </a:p>
          <a:p>
            <a:pPr lvl="1">
              <a:buFont typeface="Arial" pitchFamily="34" charset="0"/>
              <a:buChar char="•"/>
            </a:pPr>
            <a:r>
              <a:rPr lang="en-GB" sz="2400">
                <a:latin typeface="Calibri" pitchFamily="34" charset="0"/>
              </a:rPr>
              <a:t> Safety outcomes</a:t>
            </a:r>
          </a:p>
          <a:p>
            <a:pPr lvl="1">
              <a:buFont typeface="Arial" pitchFamily="34" charset="0"/>
              <a:buChar char="•"/>
            </a:pPr>
            <a:r>
              <a:rPr lang="en-GB" sz="2400">
                <a:latin typeface="Calibri" pitchFamily="34" charset="0"/>
              </a:rPr>
              <a:t> Lipid profile</a:t>
            </a:r>
          </a:p>
          <a:p>
            <a:endParaRPr lang="en-GB" sz="2400" b="1">
              <a:latin typeface="Calibri" pitchFamily="34" charset="0"/>
            </a:endParaRPr>
          </a:p>
        </p:txBody>
      </p:sp>
      <p:sp>
        <p:nvSpPr>
          <p:cNvPr id="25" name="Right Brace 24"/>
          <p:cNvSpPr/>
          <p:nvPr/>
        </p:nvSpPr>
        <p:spPr>
          <a:xfrm rot="5400000">
            <a:off x="3570288" y="2012950"/>
            <a:ext cx="450850" cy="4514850"/>
          </a:xfrm>
          <a:prstGeom prst="rightBrac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74625" y="3378200"/>
            <a:ext cx="1131888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b="1" dirty="0">
                <a:latin typeface="+mn-lt"/>
                <a:cs typeface="+mn-cs"/>
              </a:rPr>
              <a:t>1 year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1 year SAFETY and </a:t>
            </a:r>
            <a:br>
              <a:rPr lang="en-GB" dirty="0" smtClean="0"/>
            </a:br>
            <a:r>
              <a:rPr lang="en-GB" dirty="0" smtClean="0"/>
              <a:t>lipid differences</a:t>
            </a:r>
            <a:endParaRPr lang="en-GB" dirty="0"/>
          </a:p>
        </p:txBody>
      </p:sp>
      <p:sp>
        <p:nvSpPr>
          <p:cNvPr id="96259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1 year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49250" y="1489075"/>
          <a:ext cx="8335963" cy="3992880"/>
        </p:xfrm>
        <a:graphic>
          <a:graphicData uri="http://schemas.openxmlformats.org/drawingml/2006/table">
            <a:tbl>
              <a:tblPr/>
              <a:tblGrid>
                <a:gridCol w="3395663"/>
                <a:gridCol w="1757362"/>
                <a:gridCol w="1508125"/>
                <a:gridCol w="1674813"/>
              </a:tblGrid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(n=4193)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(n=1054)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(n=4191)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Creatine kinase elevations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&gt;10 x ≤40 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&gt;40 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ALT/AST persistently &gt;3x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Complications of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0.5%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gallstone hospitalization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Pancreatitis without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7320" name="Footer Placeholder 3"/>
          <p:cNvSpPr txBox="1">
            <a:spLocks/>
          </p:cNvSpPr>
          <p:nvPr/>
        </p:nvSpPr>
        <p:spPr bwMode="auto">
          <a:xfrm>
            <a:off x="395288" y="6126163"/>
            <a:ext cx="408305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</a:t>
            </a:r>
            <a:r>
              <a:rPr lang="en-US" sz="1400" dirty="0">
                <a:latin typeface="Calibri" pitchFamily="34" charset="0"/>
              </a:rPr>
              <a:t> 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Effect on LDL-cholesterol (LDL-C) at 1 year of</a:t>
            </a:r>
            <a:br>
              <a:rPr lang="en-GB" smtClean="0"/>
            </a:br>
            <a:r>
              <a:rPr lang="en-GB" smtClean="0"/>
              <a:t>three-quarters compliance with eze/simva</a:t>
            </a:r>
          </a:p>
        </p:txBody>
      </p:sp>
      <p:sp>
        <p:nvSpPr>
          <p:cNvPr id="98307" name="Footer Placeholder 3"/>
          <p:cNvSpPr txBox="1">
            <a:spLocks/>
          </p:cNvSpPr>
          <p:nvPr/>
        </p:nvSpPr>
        <p:spPr bwMode="auto">
          <a:xfrm>
            <a:off x="285750" y="6186488"/>
            <a:ext cx="5332413" cy="37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 smtClean="0">
                <a:latin typeface="Calibri" pitchFamily="34" charset="0"/>
              </a:rPr>
              <a:t>SHARP Collaborative Group </a:t>
            </a:r>
            <a:r>
              <a:rPr lang="en-US" sz="1400" i="1" dirty="0" smtClean="0">
                <a:latin typeface="Calibri" pitchFamily="34" charset="0"/>
              </a:rPr>
              <a:t>Am </a:t>
            </a:r>
            <a:r>
              <a:rPr lang="en-US" sz="1400" i="1" dirty="0">
                <a:latin typeface="Calibri" pitchFamily="34" charset="0"/>
              </a:rPr>
              <a:t>Heart J </a:t>
            </a:r>
            <a:r>
              <a:rPr lang="en-US" sz="1400" dirty="0" smtClean="0">
                <a:latin typeface="Calibri" pitchFamily="34" charset="0"/>
              </a:rPr>
              <a:t>2010</a:t>
            </a:r>
            <a:endParaRPr lang="en-US" sz="1400" dirty="0">
              <a:latin typeface="Calibri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15815" y="738554"/>
          <a:ext cx="8170985" cy="51933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pPr eaLnBrk="1" hangingPunct="1"/>
            <a:r>
              <a:rPr lang="en-US" sz="3600" smtClean="0"/>
              <a:t>CKD is common in the US population</a:t>
            </a:r>
          </a:p>
        </p:txBody>
      </p:sp>
      <p:sp>
        <p:nvSpPr>
          <p:cNvPr id="72707" name="Text Box 3"/>
          <p:cNvSpPr txBox="1">
            <a:spLocks noChangeArrowheads="1"/>
          </p:cNvSpPr>
          <p:nvPr/>
        </p:nvSpPr>
        <p:spPr bwMode="auto">
          <a:xfrm>
            <a:off x="227013" y="5805488"/>
            <a:ext cx="4446587" cy="71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228600" indent="-228600">
              <a:defRPr/>
            </a:pPr>
            <a:r>
              <a:rPr lang="en-US" sz="1400" dirty="0">
                <a:latin typeface="+mn-lt"/>
              </a:rPr>
              <a:t>Stages 1-4 from </a:t>
            </a:r>
            <a:r>
              <a:rPr lang="en-US" sz="1400" dirty="0" err="1" smtClean="0">
                <a:latin typeface="+mn-lt"/>
              </a:rPr>
              <a:t>Coresh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i="1" dirty="0" err="1" smtClean="0">
                <a:latin typeface="+mn-lt"/>
              </a:rPr>
              <a:t>JAMA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2007</a:t>
            </a:r>
          </a:p>
          <a:p>
            <a:pPr marL="228600" indent="-228600">
              <a:defRPr/>
            </a:pPr>
            <a:r>
              <a:rPr lang="en-US" sz="1400" dirty="0">
                <a:latin typeface="+mn-lt"/>
              </a:rPr>
              <a:t>Stage 5 from USRDS 2010 Annual Data Report</a:t>
            </a:r>
          </a:p>
          <a:p>
            <a:pPr marL="228600" indent="-228600">
              <a:defRPr/>
            </a:pPr>
            <a:r>
              <a:rPr lang="en-US" sz="1400" dirty="0">
                <a:latin typeface="+mn-lt"/>
              </a:rPr>
              <a:t>US population: estimated from US Census 2010</a:t>
            </a:r>
          </a:p>
        </p:txBody>
      </p:sp>
      <p:graphicFrame>
        <p:nvGraphicFramePr>
          <p:cNvPr id="7" name="Group 64"/>
          <p:cNvGraphicFramePr>
            <a:graphicFrameLocks noGrp="1"/>
          </p:cNvGraphicFramePr>
          <p:nvPr/>
        </p:nvGraphicFramePr>
        <p:xfrm>
          <a:off x="222250" y="1382713"/>
          <a:ext cx="8767763" cy="4183119"/>
        </p:xfrm>
        <a:graphic>
          <a:graphicData uri="http://schemas.openxmlformats.org/drawingml/2006/table">
            <a:tbl>
              <a:tblPr/>
              <a:tblGrid>
                <a:gridCol w="715963"/>
                <a:gridCol w="2981325"/>
                <a:gridCol w="1801812"/>
                <a:gridCol w="1633538"/>
                <a:gridCol w="1635125"/>
              </a:tblGrid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Stage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Description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GFR,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mL/min/1.73 m</a:t>
                      </a:r>
                      <a:r>
                        <a:rPr kumimoji="0" lang="en-US" sz="20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Percentage of US population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Numbers in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US population</a:t>
                      </a:r>
                    </a:p>
                  </a:txBody>
                  <a:tcPr marL="9144" marR="9144" marT="18284" marB="18284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40640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</a:t>
                      </a:r>
                      <a:endParaRPr kumimoji="0" lang="en-US" sz="2000" b="0" i="0" u="none" strike="noStrike" cap="none" normalizeH="0" baseline="30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Albuminuria &gt; 30 mg/g with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normal or increased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≥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90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81063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81063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1.78%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881063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81063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4.0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5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Albuminuria &gt; 30 mg/g with   mildly decreased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60-89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3.24%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7.3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Moderately decreased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30-59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7.69%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17.3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762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Severely decreased GFR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15-29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0.35%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0.8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677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395288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Kidney failure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&lt;15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85725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0.18%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>
                          <a:tab pos="914400" algn="dec"/>
                        </a:tabLst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0.6 M</a:t>
                      </a:r>
                    </a:p>
                  </a:txBody>
                  <a:tcPr marL="9144" marR="9144" marT="18284" marB="18284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722313" y="4406900"/>
            <a:ext cx="8516937" cy="1866900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Main comparison: all PARTICIPANTS randomized</a:t>
            </a:r>
            <a:br>
              <a:rPr lang="en-GB" dirty="0" smtClean="0"/>
            </a:br>
            <a:r>
              <a:rPr lang="en-GB" dirty="0" err="1" smtClean="0"/>
              <a:t>eze</a:t>
            </a:r>
            <a:r>
              <a:rPr lang="en-GB" dirty="0" smtClean="0"/>
              <a:t>/</a:t>
            </a:r>
            <a:r>
              <a:rPr lang="en-GB" dirty="0" err="1" smtClean="0"/>
              <a:t>simva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placebo</a:t>
            </a:r>
            <a:endParaRPr lang="en-GB" dirty="0"/>
          </a:p>
        </p:txBody>
      </p:sp>
      <p:sp>
        <p:nvSpPr>
          <p:cNvPr id="99331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Randomization structure</a:t>
            </a:r>
          </a:p>
        </p:txBody>
      </p:sp>
      <p:sp>
        <p:nvSpPr>
          <p:cNvPr id="5" name="Diamond 4"/>
          <p:cNvSpPr/>
          <p:nvPr/>
        </p:nvSpPr>
        <p:spPr bwMode="auto">
          <a:xfrm>
            <a:off x="3787775" y="1052513"/>
            <a:ext cx="1736725" cy="1079500"/>
          </a:xfrm>
          <a:prstGeom prst="diamond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  <a:cs typeface="Arial" pitchFamily="34" charset="0"/>
            </a:endParaRPr>
          </a:p>
        </p:txBody>
      </p:sp>
      <p:sp>
        <p:nvSpPr>
          <p:cNvPr id="100356" name="TextBox 5"/>
          <p:cNvSpPr txBox="1">
            <a:spLocks noChangeArrowheads="1"/>
          </p:cNvSpPr>
          <p:nvPr/>
        </p:nvSpPr>
        <p:spPr bwMode="auto">
          <a:xfrm>
            <a:off x="3789363" y="1346200"/>
            <a:ext cx="1733550" cy="64135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Randomized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(9438)</a:t>
            </a:r>
          </a:p>
        </p:txBody>
      </p:sp>
      <p:sp>
        <p:nvSpPr>
          <p:cNvPr id="100357" name="TextBox 11"/>
          <p:cNvSpPr txBox="1">
            <a:spLocks noChangeArrowheads="1"/>
          </p:cNvSpPr>
          <p:nvPr/>
        </p:nvSpPr>
        <p:spPr bwMode="auto">
          <a:xfrm>
            <a:off x="3754438" y="2713038"/>
            <a:ext cx="1803400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simvastatin</a:t>
            </a: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1054</a:t>
            </a:r>
          </a:p>
        </p:txBody>
      </p:sp>
      <p:sp>
        <p:nvSpPr>
          <p:cNvPr id="100358" name="TextBox 12"/>
          <p:cNvSpPr txBox="1">
            <a:spLocks noChangeArrowheads="1"/>
          </p:cNvSpPr>
          <p:nvPr/>
        </p:nvSpPr>
        <p:spPr bwMode="auto">
          <a:xfrm>
            <a:off x="6553200" y="2708275"/>
            <a:ext cx="1804988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 4191</a:t>
            </a:r>
          </a:p>
        </p:txBody>
      </p:sp>
      <p:sp>
        <p:nvSpPr>
          <p:cNvPr id="100359" name="TextBox 13"/>
          <p:cNvSpPr txBox="1">
            <a:spLocks noChangeArrowheads="1"/>
          </p:cNvSpPr>
          <p:nvPr/>
        </p:nvSpPr>
        <p:spPr bwMode="auto">
          <a:xfrm>
            <a:off x="1011238" y="2711450"/>
            <a:ext cx="1803400" cy="669925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GB" b="1">
                <a:solidFill>
                  <a:srgbClr val="000000"/>
                </a:solidFill>
                <a:latin typeface="Calibri" pitchFamily="34" charset="0"/>
              </a:rPr>
              <a:t> 4193</a:t>
            </a:r>
          </a:p>
        </p:txBody>
      </p:sp>
      <p:cxnSp>
        <p:nvCxnSpPr>
          <p:cNvPr id="18" name="Straight Arrow Connector 17"/>
          <p:cNvCxnSpPr>
            <a:stCxn id="5" idx="2"/>
            <a:endCxn id="100357" idx="0"/>
          </p:cNvCxnSpPr>
          <p:nvPr/>
        </p:nvCxnSpPr>
        <p:spPr bwMode="auto">
          <a:xfrm rot="5400000">
            <a:off x="4365625" y="2422526"/>
            <a:ext cx="581025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5" idx="3"/>
            <a:endCxn id="100358" idx="0"/>
          </p:cNvCxnSpPr>
          <p:nvPr/>
        </p:nvCxnSpPr>
        <p:spPr bwMode="auto">
          <a:xfrm>
            <a:off x="5524500" y="1592263"/>
            <a:ext cx="1931988" cy="1116012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19"/>
          <p:cNvCxnSpPr>
            <a:stCxn id="5" idx="1"/>
            <a:endCxn id="100359" idx="0"/>
          </p:cNvCxnSpPr>
          <p:nvPr/>
        </p:nvCxnSpPr>
        <p:spPr bwMode="auto">
          <a:xfrm rot="10800000" flipV="1">
            <a:off x="1912938" y="1592263"/>
            <a:ext cx="1874837" cy="1119187"/>
          </a:xfrm>
          <a:prstGeom prst="bentConnector2">
            <a:avLst/>
          </a:prstGeom>
          <a:ln w="28575">
            <a:solidFill>
              <a:schemeClr val="tx1"/>
            </a:solidFill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554788" y="4808538"/>
            <a:ext cx="1803400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>
                <a:latin typeface="Calibri" pitchFamily="34" charset="0"/>
                <a:cs typeface="+mn-cs"/>
              </a:rPr>
              <a:t>placebo</a:t>
            </a:r>
          </a:p>
          <a:p>
            <a:pPr algn="ctr">
              <a:defRPr/>
            </a:pPr>
            <a:r>
              <a:rPr lang="en-GB" b="1" dirty="0">
                <a:latin typeface="Calibri" pitchFamily="34" charset="0"/>
                <a:cs typeface="+mn-cs"/>
              </a:rPr>
              <a:t>4620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011238" y="4797425"/>
            <a:ext cx="1803400" cy="669925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dirty="0" err="1">
                <a:latin typeface="Calibri" pitchFamily="34" charset="0"/>
                <a:cs typeface="+mn-cs"/>
              </a:rPr>
              <a:t>eze/simva</a:t>
            </a:r>
            <a:endParaRPr lang="en-GB" dirty="0">
              <a:latin typeface="Calibri" pitchFamily="34" charset="0"/>
              <a:cs typeface="+mn-cs"/>
            </a:endParaRPr>
          </a:p>
          <a:p>
            <a:pPr algn="ctr">
              <a:defRPr/>
            </a:pPr>
            <a:r>
              <a:rPr lang="en-GB" dirty="0">
                <a:latin typeface="Calibri" pitchFamily="34" charset="0"/>
                <a:cs typeface="+mn-cs"/>
              </a:rPr>
              <a:t> </a:t>
            </a:r>
            <a:r>
              <a:rPr lang="en-GB" b="1" dirty="0">
                <a:latin typeface="Calibri" pitchFamily="34" charset="0"/>
                <a:cs typeface="+mn-cs"/>
              </a:rPr>
              <a:t>4650</a:t>
            </a:r>
          </a:p>
        </p:txBody>
      </p:sp>
      <p:cxnSp>
        <p:nvCxnSpPr>
          <p:cNvPr id="17" name="Straight Arrow Connector 16"/>
          <p:cNvCxnSpPr>
            <a:stCxn id="45" idx="2"/>
            <a:endCxn id="15" idx="0"/>
          </p:cNvCxnSpPr>
          <p:nvPr/>
        </p:nvCxnSpPr>
        <p:spPr bwMode="auto">
          <a:xfrm rot="5400000">
            <a:off x="6919912" y="4271963"/>
            <a:ext cx="1071563" cy="1588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31" idx="2"/>
            <a:endCxn id="16" idx="0"/>
          </p:cNvCxnSpPr>
          <p:nvPr/>
        </p:nvCxnSpPr>
        <p:spPr bwMode="auto">
          <a:xfrm rot="5400000">
            <a:off x="1382713" y="4267200"/>
            <a:ext cx="1060450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 bwMode="auto">
          <a:xfrm>
            <a:off x="3756025" y="3367088"/>
            <a:ext cx="1798638" cy="3683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>
                <a:latin typeface="Calibri" pitchFamily="34" charset="0"/>
              </a:rPr>
              <a:t>886 </a:t>
            </a:r>
            <a:r>
              <a:rPr lang="en-GB" sz="1600">
                <a:latin typeface="Calibri" pitchFamily="34" charset="0"/>
              </a:rPr>
              <a:t>re-randomized</a:t>
            </a:r>
            <a:endParaRPr lang="en-GB" sz="1600" b="1">
              <a:latin typeface="Calibri" pitchFamily="34" charset="0"/>
            </a:endParaRPr>
          </a:p>
        </p:txBody>
      </p:sp>
      <p:cxnSp>
        <p:nvCxnSpPr>
          <p:cNvPr id="33" name="Straight Arrow Connector 32"/>
          <p:cNvCxnSpPr>
            <a:stCxn id="26" idx="1"/>
            <a:endCxn id="31" idx="3"/>
          </p:cNvCxnSpPr>
          <p:nvPr/>
        </p:nvCxnSpPr>
        <p:spPr bwMode="auto">
          <a:xfrm rot="10800000" flipV="1">
            <a:off x="2814638" y="3551238"/>
            <a:ext cx="941387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26" idx="3"/>
            <a:endCxn id="45" idx="1"/>
          </p:cNvCxnSpPr>
          <p:nvPr/>
        </p:nvCxnSpPr>
        <p:spPr bwMode="auto">
          <a:xfrm>
            <a:off x="5554663" y="3551238"/>
            <a:ext cx="998537" cy="0"/>
          </a:xfrm>
          <a:prstGeom prst="straightConnector1">
            <a:avLst/>
          </a:prstGeom>
          <a:ln w="28575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 bwMode="auto">
          <a:xfrm flipH="1">
            <a:off x="782638" y="1601788"/>
            <a:ext cx="22225" cy="3624262"/>
          </a:xfrm>
          <a:prstGeom prst="straightConnector1">
            <a:avLst/>
          </a:prstGeom>
          <a:ln w="38100">
            <a:solidFill>
              <a:schemeClr val="tx1"/>
            </a:solidFill>
            <a:prstDash val="solid"/>
            <a:headEnd type="none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 bwMode="auto">
          <a:xfrm>
            <a:off x="2297113" y="5965825"/>
            <a:ext cx="4887912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sz="2400" dirty="0">
                <a:latin typeface="+mn-lt"/>
                <a:cs typeface="+mn-cs"/>
              </a:rPr>
              <a:t>Main analyses of safety and efficacy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4052888" y="4865688"/>
            <a:ext cx="1509712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2400" b="1" dirty="0">
                <a:latin typeface="+mn-lt"/>
                <a:cs typeface="+mn-cs"/>
              </a:rPr>
              <a:t>4.9 years</a:t>
            </a:r>
          </a:p>
        </p:txBody>
      </p:sp>
      <p:sp>
        <p:nvSpPr>
          <p:cNvPr id="100373" name="Right Brace 42"/>
          <p:cNvSpPr>
            <a:spLocks/>
          </p:cNvSpPr>
          <p:nvPr/>
        </p:nvSpPr>
        <p:spPr bwMode="auto">
          <a:xfrm rot="5400000">
            <a:off x="4481513" y="3051175"/>
            <a:ext cx="476250" cy="5486400"/>
          </a:xfrm>
          <a:prstGeom prst="rightBrace">
            <a:avLst>
              <a:gd name="adj1" fmla="val 8373"/>
              <a:gd name="adj2" fmla="val 50000"/>
            </a:avLst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/>
            <a:endParaRPr lang="en-GB">
              <a:latin typeface="Calibri" pitchFamily="34" charset="0"/>
            </a:endParaRPr>
          </a:p>
        </p:txBody>
      </p:sp>
      <p:sp>
        <p:nvSpPr>
          <p:cNvPr id="31" name="TextBox 30"/>
          <p:cNvSpPr txBox="1"/>
          <p:nvPr/>
        </p:nvSpPr>
        <p:spPr bwMode="auto">
          <a:xfrm>
            <a:off x="1009650" y="3367088"/>
            <a:ext cx="1804988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>
                <a:latin typeface="Calibri" pitchFamily="34" charset="0"/>
              </a:rPr>
              <a:t>+ 457 </a:t>
            </a:r>
            <a:endParaRPr lang="en-GB">
              <a:latin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 bwMode="auto">
          <a:xfrm>
            <a:off x="6553200" y="3367088"/>
            <a:ext cx="1804988" cy="369887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GB" b="1">
                <a:latin typeface="Calibri" pitchFamily="34" charset="0"/>
              </a:rPr>
              <a:t>+ 429 </a:t>
            </a:r>
            <a:endParaRPr lang="en-GB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Sex and age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692275" y="1293813"/>
          <a:ext cx="5759450" cy="4801743"/>
        </p:xfrm>
        <a:graphic>
          <a:graphicData uri="http://schemas.openxmlformats.org/drawingml/2006/table">
            <a:tbl>
              <a:tblPr/>
              <a:tblGrid>
                <a:gridCol w="2752725"/>
                <a:gridCol w="1503363"/>
                <a:gridCol w="1503362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Sex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3538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Male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5800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F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emale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3470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Age (years)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40-49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1876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50-59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2310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60-69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2472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≥70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2612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28%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Numbers randomized in each region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841375" y="1819275"/>
          <a:ext cx="7521575" cy="3657600"/>
        </p:xfrm>
        <a:graphic>
          <a:graphicData uri="http://schemas.openxmlformats.org/drawingml/2006/table">
            <a:tbl>
              <a:tblPr/>
              <a:tblGrid>
                <a:gridCol w="3624263"/>
                <a:gridCol w="1947862"/>
                <a:gridCol w="194945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Region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Number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Percent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Europe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5152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56%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Asia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1928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21%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Australia &amp; New Zealand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1312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North America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878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REGIONS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Vascular disease and diabetes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71550" y="1652588"/>
          <a:ext cx="7200900" cy="4107942"/>
        </p:xfrm>
        <a:graphic>
          <a:graphicData uri="http://schemas.openxmlformats.org/drawingml/2006/table">
            <a:tbl>
              <a:tblPr/>
              <a:tblGrid>
                <a:gridCol w="3441700"/>
                <a:gridCol w="1879600"/>
                <a:gridCol w="18796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Angina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311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Peripheral arterial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604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Cerebrovascular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651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 vascular disease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1393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15%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None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7877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85%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Diabetes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2094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23%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9270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Renal status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70063" y="1147763"/>
          <a:ext cx="6245225" cy="5274583"/>
        </p:xfrm>
        <a:graphic>
          <a:graphicData uri="http://schemas.openxmlformats.org/drawingml/2006/table">
            <a:tbl>
              <a:tblPr/>
              <a:tblGrid>
                <a:gridCol w="1981200"/>
                <a:gridCol w="1284287"/>
                <a:gridCol w="1489869"/>
                <a:gridCol w="1489869"/>
              </a:tblGrid>
              <a:tr h="303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Pre-dialysis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eGFR*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Stages 1/2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≥60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88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3A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45-59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302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3B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30-44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1853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15-29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2565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28%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>
                  <a:txBody>
                    <a:bodyPr/>
                    <a:lstStyle/>
                    <a:p>
                      <a:pPr marL="457200" marR="0" lvl="1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Stage 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-93663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&lt;15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1221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494">
                <a:tc gridSpan="2">
                  <a:txBody>
                    <a:bodyPr/>
                    <a:lstStyle/>
                    <a:p>
                      <a:pPr marL="457200" marR="0" lvl="1" indent="-4572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Subtotal: pre-dialysis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6029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Hemodialysis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2527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28%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	Peritoneal dialysis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496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117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Subtotal: dialysis</a:t>
                      </a:r>
                      <a:endParaRPr kumimoji="0" lang="en-GB" sz="2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3023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33%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70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60363" algn="l"/>
                        </a:tabLst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ALL PATIENTS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9052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982663" algn="r"/>
                        </a:tabLst>
                      </a:pPr>
                      <a:r>
                        <a:rPr lang="en-GB" sz="2400" dirty="0" smtClean="0"/>
                        <a:t>	</a:t>
                      </a:r>
                      <a:r>
                        <a:rPr kumimoji="0" lang="en-GB" sz="2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100%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4495" name="TextBox 4"/>
          <p:cNvSpPr txBox="1">
            <a:spLocks noChangeArrowheads="1"/>
          </p:cNvSpPr>
          <p:nvPr/>
        </p:nvSpPr>
        <p:spPr bwMode="auto">
          <a:xfrm>
            <a:off x="1625600" y="6400800"/>
            <a:ext cx="27781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0" lvl="1"/>
            <a:r>
              <a:rPr lang="en-GB">
                <a:latin typeface="Calibri" pitchFamily="34" charset="0"/>
                <a:cs typeface="Times New Roman" pitchFamily="18" charset="0"/>
              </a:rPr>
              <a:t>*eGFR in mL/min/1.73m</a:t>
            </a:r>
            <a:r>
              <a:rPr lang="en-GB" baseline="30000">
                <a:latin typeface="Calibri" pitchFamily="34" charset="0"/>
                <a:cs typeface="Times New Roman" pitchFamily="18" charset="0"/>
              </a:rPr>
              <a:t>2</a:t>
            </a:r>
            <a:endParaRPr lang="en-GB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Lipid profile (mg/dL) at randomization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49375" y="1357313"/>
          <a:ext cx="6480175" cy="4572000"/>
        </p:xfrm>
        <a:graphic>
          <a:graphicData uri="http://schemas.openxmlformats.org/drawingml/2006/table">
            <a:tbl>
              <a:tblPr/>
              <a:tblGrid>
                <a:gridCol w="3732213"/>
                <a:gridCol w="1373187"/>
                <a:gridCol w="1374775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Number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Percent</a:t>
                      </a:r>
                    </a:p>
                  </a:txBody>
                  <a:tcPr marL="38100" marR="3810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Total-C (mean 189 mg/dL)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&lt;174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3434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≥174 &lt;212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3049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≥213 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2410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LDL-C (mean 108 mg/dL)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&lt;97 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3483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39%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≥97 &lt;116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2096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24%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    ≥116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3313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37%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Effect of eze/simva on lipid profile at approximate study midpoint (mg/dL)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25488" y="1484313"/>
          <a:ext cx="7808912" cy="4397377"/>
        </p:xfrm>
        <a:graphic>
          <a:graphicData uri="http://schemas.openxmlformats.org/drawingml/2006/table">
            <a:tbl>
              <a:tblPr/>
              <a:tblGrid>
                <a:gridCol w="2179637"/>
                <a:gridCol w="1536700"/>
                <a:gridCol w="1258888"/>
                <a:gridCol w="1416050"/>
                <a:gridCol w="1417637"/>
              </a:tblGrid>
              <a:tr h="739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Biochemical parameter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Percentage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Total-C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183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103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HDL cholesterol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44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44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2%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9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Non-HDL-C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97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139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-30%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02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Triglycerides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163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188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Apolipoprotein B</a:t>
                      </a:r>
                      <a:endParaRPr kumimoji="0" lang="en-GB" sz="2000" b="0" i="0" u="none" strike="noStrike" cap="none" normalizeH="0" baseline="-2500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93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Apolipoprotein A</a:t>
                      </a:r>
                      <a:r>
                        <a:rPr kumimoji="0" lang="en-GB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 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 1%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Impact of net compliance  with study treatment on achieved LDL-C differences during the trial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33525"/>
          <a:ext cx="4792663" cy="4048125"/>
        </p:xfrm>
        <a:graphic>
          <a:graphicData uri="http://schemas.openxmlformats.org/drawingml/2006/table">
            <a:tbl>
              <a:tblPr/>
              <a:tblGrid>
                <a:gridCol w="1382713"/>
                <a:gridCol w="1000125"/>
                <a:gridCol w="1011237"/>
                <a:gridCol w="1398588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Time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1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2.5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7549" name="TextBox 5"/>
          <p:cNvSpPr txBox="1">
            <a:spLocks noChangeArrowheads="1"/>
          </p:cNvSpPr>
          <p:nvPr/>
        </p:nvSpPr>
        <p:spPr bwMode="auto">
          <a:xfrm>
            <a:off x="330200" y="5837238"/>
            <a:ext cx="7618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Net compliance is defined as the difference between groups in the proportion that </a:t>
            </a:r>
          </a:p>
          <a:p>
            <a:r>
              <a:rPr lang="en-GB" sz="1600"/>
              <a:t>were taking at least 80% of study treatment or a non-study statin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Impact of net compliance  with study treatment on achieved LDL-C differences during the trial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33525"/>
          <a:ext cx="8261350" cy="4048125"/>
        </p:xfrm>
        <a:graphic>
          <a:graphicData uri="http://schemas.openxmlformats.org/drawingml/2006/table">
            <a:tbl>
              <a:tblPr/>
              <a:tblGrid>
                <a:gridCol w="1382713"/>
                <a:gridCol w="1000125"/>
                <a:gridCol w="1011237"/>
                <a:gridCol w="1398588"/>
                <a:gridCol w="1117600"/>
                <a:gridCol w="1068387"/>
                <a:gridCol w="1282700"/>
              </a:tblGrid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Time period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 difference (mg/dL)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1 year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74%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+1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-42 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2.5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-33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~ 4 years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14%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55%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8587" name="TextBox 5"/>
          <p:cNvSpPr txBox="1">
            <a:spLocks noChangeArrowheads="1"/>
          </p:cNvSpPr>
          <p:nvPr/>
        </p:nvSpPr>
        <p:spPr bwMode="auto">
          <a:xfrm>
            <a:off x="330200" y="5837238"/>
            <a:ext cx="76184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 sz="1600"/>
              <a:t>Net compliance is defined as the difference between groups in the proportion that </a:t>
            </a:r>
          </a:p>
          <a:p>
            <a:r>
              <a:rPr lang="en-GB" sz="1600"/>
              <a:t>were taking at least 80% of study treatment or a non-study statin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Kaiser Permanente Renal Registry: Reduced kidney function is associated with higher risk of CV events </a:t>
            </a:r>
          </a:p>
        </p:txBody>
      </p:sp>
      <p:grpSp>
        <p:nvGrpSpPr>
          <p:cNvPr id="73731" name="Group 48"/>
          <p:cNvGrpSpPr>
            <a:grpSpLocks/>
          </p:cNvGrpSpPr>
          <p:nvPr/>
        </p:nvGrpSpPr>
        <p:grpSpPr bwMode="auto">
          <a:xfrm>
            <a:off x="873125" y="1358900"/>
            <a:ext cx="7775575" cy="4381500"/>
            <a:chOff x="1968082" y="1828800"/>
            <a:chExt cx="5421731" cy="3343275"/>
          </a:xfrm>
        </p:grpSpPr>
        <p:sp>
          <p:nvSpPr>
            <p:cNvPr id="73733" name="Rectangle 39"/>
            <p:cNvSpPr>
              <a:spLocks noChangeArrowheads="1"/>
            </p:cNvSpPr>
            <p:nvPr/>
          </p:nvSpPr>
          <p:spPr bwMode="auto">
            <a:xfrm>
              <a:off x="2717800" y="1966913"/>
              <a:ext cx="1158875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(N=1,120,295)</a:t>
              </a:r>
            </a:p>
          </p:txBody>
        </p:sp>
        <p:sp>
          <p:nvSpPr>
            <p:cNvPr id="73734" name="Rectangle 20"/>
            <p:cNvSpPr>
              <a:spLocks noChangeArrowheads="1"/>
            </p:cNvSpPr>
            <p:nvPr/>
          </p:nvSpPr>
          <p:spPr bwMode="auto">
            <a:xfrm>
              <a:off x="2743200" y="3860800"/>
              <a:ext cx="419100" cy="636588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grpSp>
          <p:nvGrpSpPr>
            <p:cNvPr id="73735" name="Group 27"/>
            <p:cNvGrpSpPr>
              <a:grpSpLocks/>
            </p:cNvGrpSpPr>
            <p:nvPr/>
          </p:nvGrpSpPr>
          <p:grpSpPr bwMode="auto">
            <a:xfrm>
              <a:off x="6796088" y="2122488"/>
              <a:ext cx="166687" cy="312737"/>
              <a:chOff x="4293" y="1401"/>
              <a:chExt cx="105" cy="197"/>
            </a:xfrm>
          </p:grpSpPr>
          <p:sp>
            <p:nvSpPr>
              <p:cNvPr id="73773" name="Line 25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74" name="Line 26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grpSp>
          <p:nvGrpSpPr>
            <p:cNvPr id="73736" name="Group 28"/>
            <p:cNvGrpSpPr>
              <a:grpSpLocks/>
            </p:cNvGrpSpPr>
            <p:nvPr/>
          </p:nvGrpSpPr>
          <p:grpSpPr bwMode="auto">
            <a:xfrm>
              <a:off x="5824538" y="2622550"/>
              <a:ext cx="166687" cy="312738"/>
              <a:chOff x="4293" y="1401"/>
              <a:chExt cx="105" cy="197"/>
            </a:xfrm>
          </p:grpSpPr>
          <p:sp>
            <p:nvSpPr>
              <p:cNvPr id="73771" name="Line 29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72" name="Line 30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grpSp>
          <p:nvGrpSpPr>
            <p:cNvPr id="73737" name="Group 31"/>
            <p:cNvGrpSpPr>
              <a:grpSpLocks/>
            </p:cNvGrpSpPr>
            <p:nvPr/>
          </p:nvGrpSpPr>
          <p:grpSpPr bwMode="auto">
            <a:xfrm>
              <a:off x="4837113" y="3160713"/>
              <a:ext cx="166687" cy="312737"/>
              <a:chOff x="4293" y="1401"/>
              <a:chExt cx="105" cy="197"/>
            </a:xfrm>
          </p:grpSpPr>
          <p:sp>
            <p:nvSpPr>
              <p:cNvPr id="73769" name="Line 32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70" name="Line 33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grpSp>
          <p:nvGrpSpPr>
            <p:cNvPr id="73738" name="Group 34"/>
            <p:cNvGrpSpPr>
              <a:grpSpLocks/>
            </p:cNvGrpSpPr>
            <p:nvPr/>
          </p:nvGrpSpPr>
          <p:grpSpPr bwMode="auto">
            <a:xfrm>
              <a:off x="3848100" y="3575050"/>
              <a:ext cx="166688" cy="312738"/>
              <a:chOff x="4293" y="1401"/>
              <a:chExt cx="105" cy="197"/>
            </a:xfrm>
          </p:grpSpPr>
          <p:sp>
            <p:nvSpPr>
              <p:cNvPr id="73767" name="Line 35"/>
              <p:cNvSpPr>
                <a:spLocks noChangeShapeType="1"/>
              </p:cNvSpPr>
              <p:nvPr/>
            </p:nvSpPr>
            <p:spPr bwMode="auto">
              <a:xfrm>
                <a:off x="4293" y="1401"/>
                <a:ext cx="10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endParaRPr lang="en-GB"/>
              </a:p>
            </p:txBody>
          </p:sp>
          <p:sp>
            <p:nvSpPr>
              <p:cNvPr id="73768" name="Line 36"/>
              <p:cNvSpPr>
                <a:spLocks noChangeShapeType="1"/>
              </p:cNvSpPr>
              <p:nvPr/>
            </p:nvSpPr>
            <p:spPr bwMode="auto">
              <a:xfrm rot="-5400000">
                <a:off x="4246" y="1500"/>
                <a:ext cx="197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spAutoFit/>
              </a:bodyPr>
              <a:lstStyle/>
              <a:p>
                <a:endParaRPr lang="en-GB"/>
              </a:p>
            </p:txBody>
          </p:sp>
        </p:grpSp>
        <p:sp>
          <p:nvSpPr>
            <p:cNvPr id="73739" name="Rectangle 21"/>
            <p:cNvSpPr>
              <a:spLocks noChangeArrowheads="1"/>
            </p:cNvSpPr>
            <p:nvPr/>
          </p:nvSpPr>
          <p:spPr bwMode="auto">
            <a:xfrm>
              <a:off x="3724275" y="3603625"/>
              <a:ext cx="419100" cy="893763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0" name="Rectangle 22"/>
            <p:cNvSpPr>
              <a:spLocks noChangeArrowheads="1"/>
            </p:cNvSpPr>
            <p:nvPr/>
          </p:nvSpPr>
          <p:spPr bwMode="auto">
            <a:xfrm>
              <a:off x="4705350" y="3236913"/>
              <a:ext cx="419100" cy="1260475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1" name="Rectangle 23"/>
            <p:cNvSpPr>
              <a:spLocks noChangeArrowheads="1"/>
            </p:cNvSpPr>
            <p:nvPr/>
          </p:nvSpPr>
          <p:spPr bwMode="auto">
            <a:xfrm>
              <a:off x="5691188" y="2727325"/>
              <a:ext cx="419100" cy="1770063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2" name="Rectangle 24"/>
            <p:cNvSpPr>
              <a:spLocks noChangeArrowheads="1"/>
            </p:cNvSpPr>
            <p:nvPr/>
          </p:nvSpPr>
          <p:spPr bwMode="auto">
            <a:xfrm>
              <a:off x="6672263" y="2351088"/>
              <a:ext cx="419100" cy="2146300"/>
            </a:xfrm>
            <a:prstGeom prst="rect">
              <a:avLst/>
            </a:prstGeom>
            <a:gradFill rotWithShape="1">
              <a:gsLst>
                <a:gs pos="0">
                  <a:srgbClr val="475E76"/>
                </a:gs>
                <a:gs pos="50000">
                  <a:srgbClr val="99CCFF"/>
                </a:gs>
                <a:gs pos="100000">
                  <a:srgbClr val="475E76"/>
                </a:gs>
              </a:gsLst>
              <a:lin ang="0" scaled="1"/>
            </a:gradFill>
            <a:ln w="28575" algn="ctr">
              <a:noFill/>
              <a:miter lim="800000"/>
              <a:headEnd/>
              <a:tailEnd/>
            </a:ln>
          </p:spPr>
          <p:txBody>
            <a:bodyPr vert="eaVert" wrap="none" anchor="ctr"/>
            <a:lstStyle/>
            <a:p>
              <a:endParaRPr lang="en-US"/>
            </a:p>
          </p:txBody>
        </p:sp>
        <p:sp>
          <p:nvSpPr>
            <p:cNvPr id="73743" name="Rectangle 39"/>
            <p:cNvSpPr>
              <a:spLocks noChangeArrowheads="1"/>
            </p:cNvSpPr>
            <p:nvPr/>
          </p:nvSpPr>
          <p:spPr bwMode="auto">
            <a:xfrm>
              <a:off x="2793566" y="3516313"/>
              <a:ext cx="481013" cy="2113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200" b="1"/>
                <a:t>1.0</a:t>
              </a:r>
              <a:endParaRPr lang="en-US" sz="1200" b="1" baseline="30000"/>
            </a:p>
          </p:txBody>
        </p:sp>
        <p:sp>
          <p:nvSpPr>
            <p:cNvPr id="73744" name="Rectangle 39"/>
            <p:cNvSpPr>
              <a:spLocks noChangeArrowheads="1"/>
            </p:cNvSpPr>
            <p:nvPr/>
          </p:nvSpPr>
          <p:spPr bwMode="auto">
            <a:xfrm>
              <a:off x="3791761" y="3236913"/>
              <a:ext cx="3952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1.4</a:t>
              </a:r>
              <a:endParaRPr lang="en-US" sz="1200" b="1" baseline="30000"/>
            </a:p>
          </p:txBody>
        </p:sp>
        <p:sp>
          <p:nvSpPr>
            <p:cNvPr id="73745" name="Rectangle 39"/>
            <p:cNvSpPr>
              <a:spLocks noChangeArrowheads="1"/>
            </p:cNvSpPr>
            <p:nvPr/>
          </p:nvSpPr>
          <p:spPr bwMode="auto">
            <a:xfrm>
              <a:off x="4770221" y="2830513"/>
              <a:ext cx="3952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2.0</a:t>
              </a:r>
              <a:endParaRPr lang="en-US" sz="1200" b="1" baseline="30000"/>
            </a:p>
          </p:txBody>
        </p:sp>
        <p:sp>
          <p:nvSpPr>
            <p:cNvPr id="73746" name="Rectangle 39"/>
            <p:cNvSpPr>
              <a:spLocks noChangeArrowheads="1"/>
            </p:cNvSpPr>
            <p:nvPr/>
          </p:nvSpPr>
          <p:spPr bwMode="auto">
            <a:xfrm>
              <a:off x="5754471" y="2328863"/>
              <a:ext cx="3952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2.8</a:t>
              </a:r>
              <a:endParaRPr lang="en-US" sz="1200" b="1" baseline="30000"/>
            </a:p>
          </p:txBody>
        </p:sp>
        <p:sp>
          <p:nvSpPr>
            <p:cNvPr id="73747" name="Rectangle 39"/>
            <p:cNvSpPr>
              <a:spLocks noChangeArrowheads="1"/>
            </p:cNvSpPr>
            <p:nvPr/>
          </p:nvSpPr>
          <p:spPr bwMode="auto">
            <a:xfrm>
              <a:off x="6732371" y="1828800"/>
              <a:ext cx="395288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200" b="1"/>
                <a:t>3.4</a:t>
              </a:r>
              <a:endParaRPr lang="en-US" sz="1200" b="1" baseline="30000"/>
            </a:p>
          </p:txBody>
        </p:sp>
        <p:sp>
          <p:nvSpPr>
            <p:cNvPr id="73748" name="Rectangle 39"/>
            <p:cNvSpPr>
              <a:spLocks noChangeArrowheads="1"/>
            </p:cNvSpPr>
            <p:nvPr/>
          </p:nvSpPr>
          <p:spPr bwMode="auto">
            <a:xfrm>
              <a:off x="2673350" y="4541838"/>
              <a:ext cx="5349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≥60</a:t>
              </a:r>
              <a:endParaRPr lang="en-US" sz="1400" b="1" baseline="30000"/>
            </a:p>
          </p:txBody>
        </p:sp>
        <p:sp>
          <p:nvSpPr>
            <p:cNvPr id="73749" name="Rectangle 39"/>
            <p:cNvSpPr>
              <a:spLocks noChangeArrowheads="1"/>
            </p:cNvSpPr>
            <p:nvPr/>
          </p:nvSpPr>
          <p:spPr bwMode="auto">
            <a:xfrm>
              <a:off x="3619500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45-59</a:t>
              </a:r>
              <a:endParaRPr lang="en-US" sz="1400" b="1" baseline="30000"/>
            </a:p>
          </p:txBody>
        </p:sp>
        <p:sp>
          <p:nvSpPr>
            <p:cNvPr id="73750" name="Rectangle 39"/>
            <p:cNvSpPr>
              <a:spLocks noChangeArrowheads="1"/>
            </p:cNvSpPr>
            <p:nvPr/>
          </p:nvSpPr>
          <p:spPr bwMode="auto">
            <a:xfrm>
              <a:off x="4600575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30-44</a:t>
              </a:r>
              <a:endParaRPr lang="en-US" sz="1400" b="1" baseline="30000"/>
            </a:p>
          </p:txBody>
        </p:sp>
        <p:sp>
          <p:nvSpPr>
            <p:cNvPr id="73751" name="Rectangle 39"/>
            <p:cNvSpPr>
              <a:spLocks noChangeArrowheads="1"/>
            </p:cNvSpPr>
            <p:nvPr/>
          </p:nvSpPr>
          <p:spPr bwMode="auto">
            <a:xfrm>
              <a:off x="5616575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15-29</a:t>
              </a:r>
              <a:endParaRPr lang="en-US" sz="1400" b="1" baseline="30000"/>
            </a:p>
          </p:txBody>
        </p:sp>
        <p:sp>
          <p:nvSpPr>
            <p:cNvPr id="73752" name="Rectangle 39"/>
            <p:cNvSpPr>
              <a:spLocks noChangeArrowheads="1"/>
            </p:cNvSpPr>
            <p:nvPr/>
          </p:nvSpPr>
          <p:spPr bwMode="auto">
            <a:xfrm>
              <a:off x="6556375" y="4541838"/>
              <a:ext cx="636588" cy="2746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1400" b="1"/>
                <a:t>&lt;15</a:t>
              </a:r>
              <a:endParaRPr lang="en-US" sz="1400" b="1" baseline="30000"/>
            </a:p>
          </p:txBody>
        </p:sp>
        <p:sp>
          <p:nvSpPr>
            <p:cNvPr id="73753" name="Rectangle 39"/>
            <p:cNvSpPr>
              <a:spLocks noChangeArrowheads="1"/>
            </p:cNvSpPr>
            <p:nvPr/>
          </p:nvSpPr>
          <p:spPr bwMode="auto">
            <a:xfrm rot="-5400000">
              <a:off x="910013" y="3024982"/>
              <a:ext cx="2530475" cy="414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2000"/>
                <a:t>Hazard ratio for CV event</a:t>
              </a:r>
              <a:endParaRPr lang="en-US" sz="2000" baseline="30000"/>
            </a:p>
          </p:txBody>
        </p:sp>
        <p:sp>
          <p:nvSpPr>
            <p:cNvPr id="73754" name="Rectangle 39"/>
            <p:cNvSpPr>
              <a:spLocks noChangeArrowheads="1"/>
            </p:cNvSpPr>
            <p:nvPr/>
          </p:nvSpPr>
          <p:spPr bwMode="auto">
            <a:xfrm>
              <a:off x="2492375" y="4757738"/>
              <a:ext cx="4897438" cy="414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/>
              <a:r>
                <a:rPr lang="en-US" sz="2000"/>
                <a:t>eGFR (mL/min/1.73 m</a:t>
              </a:r>
              <a:r>
                <a:rPr lang="en-US" sz="2000" baseline="30000"/>
                <a:t>2</a:t>
              </a:r>
              <a:r>
                <a:rPr lang="en-US" sz="2000"/>
                <a:t>)</a:t>
              </a:r>
              <a:endParaRPr lang="en-US" sz="2000" baseline="30000"/>
            </a:p>
          </p:txBody>
        </p:sp>
        <p:sp>
          <p:nvSpPr>
            <p:cNvPr id="19483" name="Line 39"/>
            <p:cNvSpPr>
              <a:spLocks noChangeShapeType="1"/>
            </p:cNvSpPr>
            <p:nvPr/>
          </p:nvSpPr>
          <p:spPr bwMode="auto">
            <a:xfrm>
              <a:off x="2479483" y="1951145"/>
              <a:ext cx="0" cy="2535316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56" name="Line 40"/>
            <p:cNvSpPr>
              <a:spLocks noChangeShapeType="1"/>
            </p:cNvSpPr>
            <p:nvPr/>
          </p:nvSpPr>
          <p:spPr bwMode="auto">
            <a:xfrm>
              <a:off x="2422525" y="4486275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57" name="Line 41"/>
            <p:cNvSpPr>
              <a:spLocks noChangeShapeType="1"/>
            </p:cNvSpPr>
            <p:nvPr/>
          </p:nvSpPr>
          <p:spPr bwMode="auto">
            <a:xfrm>
              <a:off x="2422525" y="3857625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58" name="Line 42"/>
            <p:cNvSpPr>
              <a:spLocks noChangeShapeType="1"/>
            </p:cNvSpPr>
            <p:nvPr/>
          </p:nvSpPr>
          <p:spPr bwMode="auto">
            <a:xfrm>
              <a:off x="2422525" y="3217863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59" name="Line 43"/>
            <p:cNvSpPr>
              <a:spLocks noChangeShapeType="1"/>
            </p:cNvSpPr>
            <p:nvPr/>
          </p:nvSpPr>
          <p:spPr bwMode="auto">
            <a:xfrm>
              <a:off x="2422525" y="2589213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3760" name="Line 44"/>
            <p:cNvSpPr>
              <a:spLocks noChangeShapeType="1"/>
            </p:cNvSpPr>
            <p:nvPr/>
          </p:nvSpPr>
          <p:spPr bwMode="auto">
            <a:xfrm>
              <a:off x="2422525" y="1951038"/>
              <a:ext cx="57150" cy="0"/>
            </a:xfrm>
            <a:prstGeom prst="line">
              <a:avLst/>
            </a:prstGeom>
            <a:noFill/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489" name="Line 45"/>
            <p:cNvSpPr>
              <a:spLocks noChangeShapeType="1"/>
            </p:cNvSpPr>
            <p:nvPr/>
          </p:nvSpPr>
          <p:spPr bwMode="auto">
            <a:xfrm>
              <a:off x="2479483" y="4486461"/>
              <a:ext cx="4894833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3762" name="Rectangle 46"/>
            <p:cNvSpPr>
              <a:spLocks noChangeArrowheads="1"/>
            </p:cNvSpPr>
            <p:nvPr/>
          </p:nvSpPr>
          <p:spPr bwMode="auto">
            <a:xfrm>
              <a:off x="2333625" y="438150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0</a:t>
              </a:r>
              <a:endParaRPr lang="en-US"/>
            </a:p>
          </p:txBody>
        </p:sp>
        <p:sp>
          <p:nvSpPr>
            <p:cNvPr id="73763" name="Rectangle 47"/>
            <p:cNvSpPr>
              <a:spLocks noChangeArrowheads="1"/>
            </p:cNvSpPr>
            <p:nvPr/>
          </p:nvSpPr>
          <p:spPr bwMode="auto">
            <a:xfrm>
              <a:off x="2333625" y="3752850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1</a:t>
              </a:r>
              <a:endParaRPr lang="en-US"/>
            </a:p>
          </p:txBody>
        </p:sp>
        <p:sp>
          <p:nvSpPr>
            <p:cNvPr id="73764" name="Rectangle 48"/>
            <p:cNvSpPr>
              <a:spLocks noChangeArrowheads="1"/>
            </p:cNvSpPr>
            <p:nvPr/>
          </p:nvSpPr>
          <p:spPr bwMode="auto">
            <a:xfrm>
              <a:off x="2333625" y="311308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2</a:t>
              </a:r>
              <a:endParaRPr lang="en-US"/>
            </a:p>
          </p:txBody>
        </p:sp>
        <p:sp>
          <p:nvSpPr>
            <p:cNvPr id="73765" name="Rectangle 49"/>
            <p:cNvSpPr>
              <a:spLocks noChangeArrowheads="1"/>
            </p:cNvSpPr>
            <p:nvPr/>
          </p:nvSpPr>
          <p:spPr bwMode="auto">
            <a:xfrm>
              <a:off x="2333625" y="2484438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3</a:t>
              </a:r>
              <a:endParaRPr lang="en-US"/>
            </a:p>
          </p:txBody>
        </p:sp>
        <p:sp>
          <p:nvSpPr>
            <p:cNvPr id="73766" name="Rectangle 50"/>
            <p:cNvSpPr>
              <a:spLocks noChangeArrowheads="1"/>
            </p:cNvSpPr>
            <p:nvPr/>
          </p:nvSpPr>
          <p:spPr bwMode="auto">
            <a:xfrm>
              <a:off x="2333625" y="1846263"/>
              <a:ext cx="98425" cy="212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FFFFFF"/>
                  </a:solidFill>
                </a:rPr>
                <a:t>4</a:t>
              </a:r>
              <a:endParaRPr lang="en-US"/>
            </a:p>
          </p:txBody>
        </p:sp>
      </p:grpSp>
      <p:sp>
        <p:nvSpPr>
          <p:cNvPr id="73732" name="Text Box 3"/>
          <p:cNvSpPr txBox="1">
            <a:spLocks noChangeArrowheads="1"/>
          </p:cNvSpPr>
          <p:nvPr/>
        </p:nvSpPr>
        <p:spPr bwMode="auto">
          <a:xfrm>
            <a:off x="434975" y="6100763"/>
            <a:ext cx="8861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5000"/>
              </a:spcBef>
              <a:defRPr/>
            </a:pPr>
            <a:r>
              <a:rPr lang="en-US" sz="1400" dirty="0">
                <a:latin typeface="+mn-lt"/>
              </a:rPr>
              <a:t>Go et </a:t>
            </a:r>
            <a:r>
              <a:rPr lang="en-US" sz="1400" dirty="0" smtClean="0">
                <a:latin typeface="+mn-lt"/>
              </a:rPr>
              <a:t>al </a:t>
            </a:r>
            <a:r>
              <a:rPr lang="en-US" sz="1400" i="1" dirty="0">
                <a:latin typeface="+mn-lt"/>
              </a:rPr>
              <a:t>N </a:t>
            </a:r>
            <a:r>
              <a:rPr lang="en-US" sz="1400" i="1" dirty="0" err="1">
                <a:latin typeface="+mn-lt"/>
              </a:rPr>
              <a:t>Engl</a:t>
            </a:r>
            <a:r>
              <a:rPr lang="en-US" sz="1400" i="1" dirty="0">
                <a:latin typeface="+mn-lt"/>
              </a:rPr>
              <a:t> J </a:t>
            </a:r>
            <a:r>
              <a:rPr lang="en-US" sz="1400" i="1" dirty="0" smtClean="0">
                <a:latin typeface="+mn-lt"/>
              </a:rPr>
              <a:t>Med </a:t>
            </a:r>
            <a:r>
              <a:rPr lang="en-US" sz="1400" dirty="0" smtClean="0">
                <a:latin typeface="+mn-lt"/>
              </a:rPr>
              <a:t>2004</a:t>
            </a:r>
            <a:endParaRPr lang="en-US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zh-CN" smtClean="0"/>
              <a:t>Reasons for stopping study treatment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1525" y="1260475"/>
          <a:ext cx="7778750" cy="4413250"/>
        </p:xfrm>
        <a:graphic>
          <a:graphicData uri="http://schemas.openxmlformats.org/drawingml/2006/table">
            <a:tbl>
              <a:tblPr/>
              <a:tblGrid>
                <a:gridCol w="3756025"/>
                <a:gridCol w="1006475"/>
                <a:gridCol w="1004888"/>
                <a:gridCol w="1006475"/>
                <a:gridCol w="1004887"/>
              </a:tblGrid>
              <a:tr h="59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eze/simva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(n=4650)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(n=4620)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endParaRPr kumimoji="0" lang="en-GB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Suspected SAR*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      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17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(0.4%)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serious adverse event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303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(6.5%)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310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(6.7%)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Non-serious adverse event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165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(3.5%)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131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(2.8%)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reason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946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1126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(24.4%)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55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Contraindicated treatment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248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(5.3%)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449</a:t>
                      </a: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(9.7%)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5560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Patient wishes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417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(9.0%)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409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(8.9%)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None of the above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91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(2.0%)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79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(1.7%)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TOTAL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1522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(32.7%)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71278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1658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</a:t>
                      </a: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(35.9%)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77875" y="5848350"/>
            <a:ext cx="5878513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400" dirty="0">
                <a:latin typeface="+mn-lt"/>
              </a:rPr>
              <a:t>*</a:t>
            </a:r>
            <a:r>
              <a:rPr lang="en-GB" sz="1400" dirty="0">
                <a:latin typeface="Calibri" pitchFamily="34" charset="0"/>
                <a:cs typeface="Times New Roman" pitchFamily="18" charset="0"/>
              </a:rPr>
              <a:t>Suspected serious adverse reaction: </a:t>
            </a:r>
            <a:r>
              <a:rPr lang="en-GB" sz="1400" dirty="0">
                <a:latin typeface="+mn-lt"/>
              </a:rPr>
              <a:t>4 more patients (3 allocated </a:t>
            </a:r>
            <a:r>
              <a:rPr lang="en-GB" sz="1400" dirty="0" err="1">
                <a:latin typeface="+mn-lt"/>
              </a:rPr>
              <a:t>eze</a:t>
            </a:r>
            <a:r>
              <a:rPr lang="en-GB" sz="1400" dirty="0">
                <a:latin typeface="+mn-lt"/>
              </a:rPr>
              <a:t>/</a:t>
            </a:r>
            <a:r>
              <a:rPr lang="en-GB" sz="1400" dirty="0" err="1">
                <a:latin typeface="+mn-lt"/>
              </a:rPr>
              <a:t>simva</a:t>
            </a:r>
            <a:r>
              <a:rPr lang="en-GB" sz="1400" dirty="0">
                <a:latin typeface="+mn-lt"/>
              </a:rPr>
              <a:t> and 1 allocated placebo) had a SSAR but continued to take study medication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Reasons for stopping study treatment:</a:t>
            </a:r>
            <a:br>
              <a:rPr lang="en-GB" dirty="0" smtClean="0"/>
            </a:br>
            <a:r>
              <a:rPr lang="en-GB" dirty="0" smtClean="0"/>
              <a:t>Use of contraindicated treatment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5488" y="1609725"/>
          <a:ext cx="7559675" cy="4081465"/>
        </p:xfrm>
        <a:graphic>
          <a:graphicData uri="http://schemas.openxmlformats.org/drawingml/2006/table">
            <a:tbl>
              <a:tblPr/>
              <a:tblGrid>
                <a:gridCol w="3505200"/>
                <a:gridCol w="942975"/>
                <a:gridCol w="1036637"/>
                <a:gridCol w="971550"/>
                <a:gridCol w="1103313"/>
              </a:tblGrid>
              <a:tr h="8001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eze/simva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(n=4650)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(n=4620)</a:t>
                      </a:r>
                    </a:p>
                  </a:txBody>
                  <a:tcPr marL="38100" marR="3810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4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Statin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162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(3.5%)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365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(7.9%)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Other lipid lowering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14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Ciclosporin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78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(1.7%)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67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(1.5%)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Azole or macrolide antimicrobial 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(0.1%)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(0.1%)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Type of treatment not recorded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11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(0.2%)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(0.3%)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4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ANY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248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(5.3%)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449</a:t>
                      </a:r>
                      <a:endParaRPr kumimoji="0" lang="en-GB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793875" algn="r"/>
                        </a:tabLst>
                      </a:pPr>
                      <a:r>
                        <a:rPr kumimoji="0" lang="en-GB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Times New Roman" pitchFamily="18" charset="0"/>
                        </a:rPr>
                        <a:t>(9.7%)</a:t>
                      </a:r>
                    </a:p>
                  </a:txBody>
                  <a:tcPr marL="38100" marR="3810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en-GB" dirty="0" smtClean="0">
                <a:solidFill>
                  <a:srgbClr val="993366"/>
                </a:solidFill>
              </a:rPr>
              <a:t>Completeness of follow-up at study end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1089025" y="1731963"/>
          <a:ext cx="6872514" cy="3931915"/>
        </p:xfrm>
        <a:graphic>
          <a:graphicData uri="http://schemas.openxmlformats.org/drawingml/2006/table">
            <a:tbl>
              <a:tblPr/>
              <a:tblGrid>
                <a:gridCol w="1799771"/>
                <a:gridCol w="2598057"/>
                <a:gridCol w="2474686"/>
              </a:tblGrid>
              <a:tr h="12516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Follow-up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eze/simva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Completed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971675" algn="r"/>
                        </a:tabLst>
                      </a:pPr>
                      <a:r>
                        <a:rPr lang="en-GB" sz="2400" dirty="0" smtClean="0"/>
                        <a:t>	3407	 (73.3%)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lang="en-GB" sz="2400" dirty="0" smtClean="0"/>
                        <a:t>	3402	 (73.6%)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Died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971675" algn="r"/>
                        </a:tabLst>
                      </a:pPr>
                      <a:r>
                        <a:rPr lang="en-GB" sz="2400" dirty="0" smtClean="0"/>
                        <a:t>	1142	 (24.6%)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lang="en-GB" sz="2400" dirty="0" smtClean="0"/>
                        <a:t>	1115	 (24.1%)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934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&lt; 4 years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971675" algn="r"/>
                        </a:tabLst>
                      </a:pPr>
                      <a:r>
                        <a:rPr lang="en-GB" sz="2400" dirty="0" smtClean="0"/>
                        <a:t>	101	 (2.2%)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lang="en-GB" sz="2400" dirty="0" smtClean="0"/>
                        <a:t>	103	 (2.2%)</a:t>
                      </a:r>
                      <a:endParaRPr kumimoji="0" lang="en-GB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STATISTICAL analysis plan</a:t>
            </a:r>
            <a:endParaRPr lang="en-GB" dirty="0"/>
          </a:p>
        </p:txBody>
      </p:sp>
      <p:sp>
        <p:nvSpPr>
          <p:cNvPr id="112643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itle 1"/>
          <p:cNvSpPr>
            <a:spLocks noGrp="1"/>
          </p:cNvSpPr>
          <p:nvPr>
            <p:ph type="title" idx="4294967295"/>
          </p:nvPr>
        </p:nvSpPr>
        <p:spPr>
          <a:xfrm>
            <a:off x="485775" y="-100013"/>
            <a:ext cx="8229600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Key analyses</a:t>
            </a:r>
            <a:endParaRPr lang="en-GB" sz="3600" smtClean="0"/>
          </a:p>
        </p:txBody>
      </p:sp>
      <p:sp>
        <p:nvSpPr>
          <p:cNvPr id="113667" name="Content Placeholder 2"/>
          <p:cNvSpPr>
            <a:spLocks noGrp="1"/>
          </p:cNvSpPr>
          <p:nvPr>
            <p:ph idx="4294967295"/>
          </p:nvPr>
        </p:nvSpPr>
        <p:spPr>
          <a:xfrm>
            <a:off x="479425" y="1549400"/>
            <a:ext cx="8215313" cy="3408363"/>
          </a:xfrm>
        </p:spPr>
        <p:txBody>
          <a:bodyPr/>
          <a:lstStyle/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800" smtClean="0"/>
              <a:t>Key</a:t>
            </a:r>
            <a:r>
              <a:rPr lang="en-US" sz="2800" smtClean="0">
                <a:cs typeface="Arial" pitchFamily="34" charset="0"/>
              </a:rPr>
              <a:t> outcome is major atherosclerotic events (MAE):</a:t>
            </a:r>
            <a:endParaRPr lang="en-US" sz="2800" smtClean="0"/>
          </a:p>
          <a:p>
            <a:pPr marL="812800" lvl="1" indent="-366713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Non-fatal MI or coronary death;</a:t>
            </a:r>
            <a:endParaRPr lang="en-GB" sz="2400" smtClean="0"/>
          </a:p>
          <a:p>
            <a:pPr marL="812800" lvl="1" indent="-366713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Non-hemorrhagic stroke; or</a:t>
            </a:r>
            <a:endParaRPr lang="en-GB" sz="2400" smtClean="0"/>
          </a:p>
          <a:p>
            <a:pPr marL="812800" lvl="1" indent="-366713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revascularization</a:t>
            </a:r>
          </a:p>
          <a:p>
            <a:pPr marL="812800" lvl="1" indent="-366713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2400" smtClean="0"/>
              <a:t>(i.e. exclude non-CHD cardiac death and hemorrhagic stroke)</a:t>
            </a:r>
          </a:p>
          <a:p>
            <a:pPr marL="812800" lvl="1" indent="-366713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endParaRPr lang="en-GB" sz="800" smtClean="0"/>
          </a:p>
          <a:p>
            <a:pPr marL="266700" indent="-266700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GB" sz="2800" smtClean="0"/>
              <a:t>	among ALL randomized patients allocated eze/simva vs placebo (including those re-randomized after one year on simvastatin alone)</a:t>
            </a:r>
          </a:p>
        </p:txBody>
      </p:sp>
      <p:sp>
        <p:nvSpPr>
          <p:cNvPr id="113668" name="Footer Placeholder 3"/>
          <p:cNvSpPr txBox="1">
            <a:spLocks/>
          </p:cNvSpPr>
          <p:nvPr/>
        </p:nvSpPr>
        <p:spPr bwMode="auto">
          <a:xfrm>
            <a:off x="638175" y="582771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itle 1"/>
          <p:cNvSpPr>
            <a:spLocks noGrp="1"/>
          </p:cNvSpPr>
          <p:nvPr>
            <p:ph type="title" idx="4294967295"/>
          </p:nvPr>
        </p:nvSpPr>
        <p:spPr>
          <a:xfrm>
            <a:off x="223838" y="-100013"/>
            <a:ext cx="8658225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Subsidiary analyses</a:t>
            </a:r>
            <a:endParaRPr lang="en-GB" sz="3600" smtClean="0"/>
          </a:p>
        </p:txBody>
      </p:sp>
      <p:sp>
        <p:nvSpPr>
          <p:cNvPr id="114691" name="Content Placeholder 2"/>
          <p:cNvSpPr>
            <a:spLocks noGrp="1"/>
          </p:cNvSpPr>
          <p:nvPr>
            <p:ph idx="4294967295"/>
          </p:nvPr>
        </p:nvSpPr>
        <p:spPr>
          <a:xfrm>
            <a:off x="755650" y="1080183"/>
            <a:ext cx="7632700" cy="5044845"/>
          </a:xfrm>
        </p:spPr>
        <p:txBody>
          <a:bodyPr/>
          <a:lstStyle/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800" dirty="0" smtClean="0"/>
              <a:t>Subsidiary analyses:</a:t>
            </a:r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dirty="0" smtClean="0"/>
              <a:t>Original protocol-defined primary outcome of major vascular events (</a:t>
            </a:r>
            <a:r>
              <a:rPr lang="en-GB" sz="2400" dirty="0" err="1" smtClean="0"/>
              <a:t>MVE</a:t>
            </a:r>
            <a:r>
              <a:rPr lang="en-GB" sz="2400" dirty="0" smtClean="0"/>
              <a:t>: non-fatal MI or cardiac death, any stroke, or any revascularization) among patients initially allocated to </a:t>
            </a:r>
            <a:r>
              <a:rPr lang="en-GB" sz="2400" dirty="0" err="1" smtClean="0"/>
              <a:t>eze/simva</a:t>
            </a:r>
            <a:r>
              <a:rPr lang="en-GB" sz="2400" dirty="0" smtClean="0"/>
              <a:t> versus placebo</a:t>
            </a:r>
          </a:p>
          <a:p>
            <a:pPr marL="666750" lvl="1" indent="-266700" eaLnBrk="1" hangingPunct="1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endParaRPr lang="en-GB" sz="800" dirty="0" smtClean="0"/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dirty="0" smtClean="0"/>
              <a:t>Separate components of major atherosclerotic events</a:t>
            </a:r>
          </a:p>
          <a:p>
            <a:pPr marL="1066800" lvl="2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000" dirty="0" smtClean="0"/>
              <a:t>Major coronary events (coronary death or non-fatal MI)</a:t>
            </a:r>
          </a:p>
          <a:p>
            <a:pPr marL="1066800" lvl="2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000" dirty="0" smtClean="0"/>
              <a:t>Ischemic stroke</a:t>
            </a:r>
          </a:p>
          <a:p>
            <a:pPr marL="1066800" lvl="2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000" dirty="0" smtClean="0"/>
              <a:t>Coronary or non-coronary revascularization</a:t>
            </a:r>
            <a:endParaRPr lang="en-GB" sz="800" dirty="0" smtClean="0"/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dirty="0" smtClean="0"/>
              <a:t>End-stage renal disease (</a:t>
            </a:r>
            <a:r>
              <a:rPr lang="en-GB" sz="2400" dirty="0" err="1" smtClean="0"/>
              <a:t>ESRD</a:t>
            </a:r>
            <a:r>
              <a:rPr lang="en-GB" sz="2400" dirty="0" smtClean="0"/>
              <a:t>): progression to long-term dialysis or transplantation among patients not on dialysis at randomization</a:t>
            </a:r>
          </a:p>
        </p:txBody>
      </p:sp>
      <p:sp>
        <p:nvSpPr>
          <p:cNvPr id="114692" name="Footer Placeholder 3"/>
          <p:cNvSpPr txBox="1">
            <a:spLocks/>
          </p:cNvSpPr>
          <p:nvPr/>
        </p:nvSpPr>
        <p:spPr bwMode="auto">
          <a:xfrm>
            <a:off x="638175" y="619601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Statistical power for detecting</a:t>
            </a:r>
            <a:br>
              <a:rPr lang="en-GB" smtClean="0"/>
            </a:br>
            <a:r>
              <a:rPr lang="en-GB" smtClean="0"/>
              <a:t>expected effects on specific outcomes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328738"/>
          <a:ext cx="8447994" cy="465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935"/>
                <a:gridCol w="1154016"/>
                <a:gridCol w="1714615"/>
                <a:gridCol w="1407885"/>
                <a:gridCol w="1567543"/>
              </a:tblGrid>
              <a:tr h="636024"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Outcome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Expected* relative risk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reduction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(at p=0.05)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Sample size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(80% power at p=0.05)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atherosclerotic 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1145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94%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  6,000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coronary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443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65%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13,000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Ischemic stroke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39%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24,500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Any revascularization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636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12,600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Vascular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mortality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749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94,000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1562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All cause mortality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2257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  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240,000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6778" name="TextBox 6"/>
          <p:cNvSpPr txBox="1">
            <a:spLocks noChangeArrowheads="1"/>
          </p:cNvSpPr>
          <p:nvPr/>
        </p:nvSpPr>
        <p:spPr bwMode="auto">
          <a:xfrm>
            <a:off x="419100" y="6124575"/>
            <a:ext cx="4051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000000"/>
                </a:solidFill>
                <a:latin typeface="+mn-lt"/>
              </a:rPr>
              <a:t>*Based on data from CTT </a:t>
            </a:r>
            <a:r>
              <a:rPr lang="en-GB" sz="1400" dirty="0" smtClean="0">
                <a:solidFill>
                  <a:srgbClr val="000000"/>
                </a:solidFill>
                <a:latin typeface="+mn-lt"/>
              </a:rPr>
              <a:t>Collaboration </a:t>
            </a:r>
            <a:r>
              <a:rPr lang="en-GB" sz="1400" i="1" dirty="0">
                <a:solidFill>
                  <a:srgbClr val="000000"/>
                </a:solidFill>
                <a:latin typeface="+mn-lt"/>
              </a:rPr>
              <a:t>Lancet </a:t>
            </a:r>
            <a:r>
              <a:rPr lang="en-GB" sz="1400" dirty="0">
                <a:solidFill>
                  <a:srgbClr val="000000"/>
                </a:solidFill>
                <a:latin typeface="+mn-lt"/>
              </a:rPr>
              <a:t>2010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 idx="4294967295"/>
          </p:nvPr>
        </p:nvSpPr>
        <p:spPr>
          <a:xfrm>
            <a:off x="485775" y="-100013"/>
            <a:ext cx="8229600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Tertiary analyses</a:t>
            </a:r>
            <a:endParaRPr lang="en-GB" sz="3600" smtClean="0"/>
          </a:p>
        </p:txBody>
      </p:sp>
      <p:sp>
        <p:nvSpPr>
          <p:cNvPr id="116739" name="Content Placeholder 2"/>
          <p:cNvSpPr>
            <a:spLocks noGrp="1"/>
          </p:cNvSpPr>
          <p:nvPr>
            <p:ph idx="4294967295"/>
          </p:nvPr>
        </p:nvSpPr>
        <p:spPr>
          <a:xfrm>
            <a:off x="755650" y="1073150"/>
            <a:ext cx="7894638" cy="5178425"/>
          </a:xfrm>
        </p:spPr>
        <p:txBody>
          <a:bodyPr/>
          <a:lstStyle/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MAEs in subgroups (including baseline renal function)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Mortality: overall, and subdivided by cause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Cancers, subdivided by site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Stroke: overall, and by subtype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Transient ischemic attacks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Hospital admission for angina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Hospital admission for heart failure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New diabetes mellitus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Revision of vascular access for dialysis</a:t>
            </a:r>
          </a:p>
          <a:p>
            <a:pPr marL="266700" indent="-266700" eaLnBrk="1" hangingPunct="1">
              <a:spcAft>
                <a:spcPts val="3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ESRD or death from any cause; ESRD or creatinine doubling (among those not on dialysis at randomization)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endParaRPr lang="en-GB" sz="2400" smtClean="0"/>
          </a:p>
        </p:txBody>
      </p:sp>
      <p:sp>
        <p:nvSpPr>
          <p:cNvPr id="116740" name="Footer Placeholder 3"/>
          <p:cNvSpPr txBox="1">
            <a:spLocks/>
          </p:cNvSpPr>
          <p:nvPr/>
        </p:nvSpPr>
        <p:spPr bwMode="auto">
          <a:xfrm>
            <a:off x="638175" y="6267450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 smtClean="0">
                <a:latin typeface="Calibri" pitchFamily="34" charset="0"/>
              </a:rPr>
              <a:t>Am </a:t>
            </a:r>
            <a:r>
              <a:rPr lang="en-US" sz="1400" i="1" dirty="0">
                <a:latin typeface="Calibri" pitchFamily="34" charset="0"/>
              </a:rPr>
              <a:t>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itle 1"/>
          <p:cNvSpPr>
            <a:spLocks noGrp="1"/>
          </p:cNvSpPr>
          <p:nvPr>
            <p:ph type="title" idx="4294967295"/>
          </p:nvPr>
        </p:nvSpPr>
        <p:spPr>
          <a:xfrm>
            <a:off x="485775" y="-100013"/>
            <a:ext cx="8229600" cy="1143001"/>
          </a:xfrm>
        </p:spPr>
        <p:txBody>
          <a:bodyPr/>
          <a:lstStyle/>
          <a:p>
            <a:pPr eaLnBrk="1" hangingPunct="1"/>
            <a:r>
              <a:rPr lang="en-US" sz="3600" smtClean="0"/>
              <a:t>Statistical Analysis Plan: Safety outcomes</a:t>
            </a:r>
            <a:endParaRPr lang="en-GB" sz="3600" smtClean="0"/>
          </a:p>
        </p:txBody>
      </p:sp>
      <p:sp>
        <p:nvSpPr>
          <p:cNvPr id="117763" name="Content Placeholder 2"/>
          <p:cNvSpPr>
            <a:spLocks noGrp="1"/>
          </p:cNvSpPr>
          <p:nvPr>
            <p:ph idx="4294967295"/>
          </p:nvPr>
        </p:nvSpPr>
        <p:spPr>
          <a:xfrm>
            <a:off x="611188" y="1150938"/>
            <a:ext cx="8389937" cy="4846637"/>
          </a:xfrm>
        </p:spPr>
        <p:txBody>
          <a:bodyPr/>
          <a:lstStyle/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600" smtClean="0"/>
              <a:t>Muscle-related outcomes</a:t>
            </a:r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Muscle pain or weakness</a:t>
            </a:r>
          </a:p>
          <a:p>
            <a:pPr marL="666750" lvl="1" indent="-266700" eaLnBrk="1" hangingPunct="1">
              <a:spcAft>
                <a:spcPts val="10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CK elevations: &gt; 5 ≤ 10 x ULN; &gt; 10 ≤ 40 x ULN; and ≥ 40 x ULN;       subdivided by symptoms and presence of end-organ damage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600" smtClean="0"/>
              <a:t>Liver-related outcomes</a:t>
            </a:r>
          </a:p>
          <a:p>
            <a:pPr marL="666750" lvl="1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Hepatitis, subdivided by infective, non-infective, no known cause</a:t>
            </a:r>
          </a:p>
          <a:p>
            <a:pPr marL="666750" lvl="1" indent="-266700" eaLnBrk="1" hangingPunct="1">
              <a:spcAft>
                <a:spcPts val="10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Persistently elevated liver transaminases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600" smtClean="0"/>
              <a:t>Complications of gallstones</a:t>
            </a:r>
          </a:p>
          <a:p>
            <a:pPr marL="666750" lvl="1" indent="-266700" eaLnBrk="1" hangingPunct="1">
              <a:spcAft>
                <a:spcPts val="1000"/>
              </a:spcAft>
              <a:tabLst>
                <a:tab pos="266700" algn="l"/>
                <a:tab pos="533400" algn="l"/>
                <a:tab pos="901700" algn="l"/>
              </a:tabLst>
            </a:pPr>
            <a:r>
              <a:rPr lang="en-GB" sz="2200" smtClean="0"/>
              <a:t>Acute pancreatitis with gallstones, cholelithiasis requiring admission, other gallstone complications</a:t>
            </a:r>
          </a:p>
          <a:p>
            <a:pPr marL="266700" indent="-266700" eaLnBrk="1" hangingPunct="1">
              <a:tabLst>
                <a:tab pos="266700" algn="l"/>
                <a:tab pos="533400" algn="l"/>
                <a:tab pos="901700" algn="l"/>
              </a:tabLst>
            </a:pPr>
            <a:r>
              <a:rPr lang="en-GB" sz="2400" smtClean="0"/>
              <a:t>Pancreatitis without gallstones, acute and chronic separately</a:t>
            </a:r>
            <a:endParaRPr lang="en-GB" sz="2000" smtClean="0"/>
          </a:p>
        </p:txBody>
      </p:sp>
      <p:sp>
        <p:nvSpPr>
          <p:cNvPr id="117764" name="Footer Placeholder 3"/>
          <p:cNvSpPr txBox="1">
            <a:spLocks/>
          </p:cNvSpPr>
          <p:nvPr/>
        </p:nvSpPr>
        <p:spPr bwMode="auto">
          <a:xfrm>
            <a:off x="638175" y="629126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Event adjudication procedures</a:t>
            </a:r>
          </a:p>
        </p:txBody>
      </p:sp>
      <p:sp>
        <p:nvSpPr>
          <p:cNvPr id="118787" name="Content Placeholder 3"/>
          <p:cNvSpPr>
            <a:spLocks noGrp="1"/>
          </p:cNvSpPr>
          <p:nvPr>
            <p:ph idx="1"/>
          </p:nvPr>
        </p:nvSpPr>
        <p:spPr>
          <a:xfrm>
            <a:off x="1096963" y="1506538"/>
            <a:ext cx="6769100" cy="4349750"/>
          </a:xfrm>
        </p:spPr>
        <p:txBody>
          <a:bodyPr/>
          <a:lstStyle/>
          <a:p>
            <a:r>
              <a:rPr lang="en-GB" sz="2400" smtClean="0"/>
              <a:t>Documentation sought on pre-specified SAEs (including vascular outcomes, renal events, deaths, cancer and safety outcomes)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pPr>
              <a:spcBef>
                <a:spcPct val="0"/>
              </a:spcBef>
            </a:pPr>
            <a:r>
              <a:rPr lang="en-GB" sz="2400" smtClean="0"/>
              <a:t>Redaction of text relating to lipids and treatment allocation, and material scanned</a:t>
            </a:r>
          </a:p>
          <a:p>
            <a:pPr>
              <a:spcBef>
                <a:spcPct val="0"/>
              </a:spcBef>
              <a:buFont typeface="Arial" pitchFamily="34" charset="0"/>
              <a:buNone/>
            </a:pPr>
            <a:endParaRPr lang="en-GB" sz="1000" smtClean="0"/>
          </a:p>
          <a:p>
            <a:pPr>
              <a:spcBef>
                <a:spcPct val="0"/>
              </a:spcBef>
            </a:pPr>
            <a:r>
              <a:rPr lang="en-GB" sz="2400" smtClean="0"/>
              <a:t>Doctors adjudicated using standard procedures</a:t>
            </a:r>
          </a:p>
          <a:p>
            <a:pPr marL="719138" lvl="1">
              <a:spcBef>
                <a:spcPct val="0"/>
              </a:spcBef>
            </a:pPr>
            <a:r>
              <a:rPr lang="en-GB" sz="2000" u="sng" smtClean="0"/>
              <a:t>Blind</a:t>
            </a:r>
            <a:r>
              <a:rPr lang="en-GB" sz="2000" smtClean="0"/>
              <a:t> to treatment allocation</a:t>
            </a:r>
          </a:p>
          <a:p>
            <a:pPr marL="719138" lvl="1">
              <a:spcBef>
                <a:spcPct val="0"/>
              </a:spcBef>
            </a:pPr>
            <a:r>
              <a:rPr lang="en-GB" sz="2000" smtClean="0"/>
              <a:t>Further information sought if necessary</a:t>
            </a:r>
          </a:p>
          <a:p>
            <a:pPr marL="719138" lvl="1">
              <a:spcBef>
                <a:spcPct val="0"/>
              </a:spcBef>
            </a:pPr>
            <a:r>
              <a:rPr lang="en-GB" sz="2000" smtClean="0"/>
              <a:t>Quality control with independent re-adjudication</a:t>
            </a:r>
          </a:p>
          <a:p>
            <a:pPr marL="719138" lvl="1">
              <a:spcBef>
                <a:spcPct val="0"/>
              </a:spcBef>
              <a:buFont typeface="Arial" pitchFamily="34" charset="0"/>
              <a:buNone/>
            </a:pPr>
            <a:endParaRPr lang="en-GB" sz="1000" smtClean="0"/>
          </a:p>
          <a:p>
            <a:pPr>
              <a:spcBef>
                <a:spcPct val="0"/>
              </a:spcBef>
            </a:pPr>
            <a:r>
              <a:rPr lang="en-GB" sz="2400" smtClean="0"/>
              <a:t>12,453 events required adjudication</a:t>
            </a:r>
          </a:p>
          <a:p>
            <a:pPr marL="719138" lvl="1">
              <a:spcBef>
                <a:spcPct val="0"/>
              </a:spcBef>
            </a:pPr>
            <a:r>
              <a:rPr lang="en-GB" sz="2000" smtClean="0"/>
              <a:t>Only 1% could not be adjudicated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9346" name="Rectangle 2"/>
          <p:cNvSpPr>
            <a:spLocks noChangeArrowheads="1"/>
          </p:cNvSpPr>
          <p:nvPr/>
        </p:nvSpPr>
        <p:spPr bwMode="auto">
          <a:xfrm>
            <a:off x="217488" y="0"/>
            <a:ext cx="8650287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1" tIns="45715" rIns="91431" bIns="45715" anchor="ctr"/>
          <a:lstStyle/>
          <a:p>
            <a:pPr algn="ctr">
              <a:defRPr/>
            </a:pPr>
            <a:r>
              <a:rPr lang="en-US" sz="3600" dirty="0">
                <a:solidFill>
                  <a:srgbClr val="993366"/>
                </a:solidFill>
                <a:latin typeface="+mn-lt"/>
              </a:rPr>
              <a:t>MRFIT prospective study: CHD mortality </a:t>
            </a:r>
            <a:r>
              <a:rPr lang="en-US" sz="3600" dirty="0" err="1">
                <a:solidFill>
                  <a:srgbClr val="993366"/>
                </a:solidFill>
                <a:latin typeface="+mn-lt"/>
              </a:rPr>
              <a:t>vs</a:t>
            </a:r>
            <a:r>
              <a:rPr lang="en-US" sz="3600" dirty="0">
                <a:solidFill>
                  <a:srgbClr val="993366"/>
                </a:solidFill>
                <a:latin typeface="+mn-lt"/>
              </a:rPr>
              <a:t> total cholesterol among 350,000 US men</a:t>
            </a:r>
          </a:p>
        </p:txBody>
      </p:sp>
      <p:sp>
        <p:nvSpPr>
          <p:cNvPr id="74755" name="Line 4"/>
          <p:cNvSpPr>
            <a:spLocks noChangeShapeType="1"/>
          </p:cNvSpPr>
          <p:nvPr/>
        </p:nvSpPr>
        <p:spPr bwMode="auto">
          <a:xfrm>
            <a:off x="2360613" y="1484313"/>
            <a:ext cx="1587" cy="4092575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6" name="Line 5"/>
          <p:cNvSpPr>
            <a:spLocks noChangeShapeType="1"/>
          </p:cNvSpPr>
          <p:nvPr/>
        </p:nvSpPr>
        <p:spPr bwMode="auto">
          <a:xfrm flipH="1">
            <a:off x="2360613" y="5432425"/>
            <a:ext cx="4730750" cy="1588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7" name="Line 6"/>
          <p:cNvSpPr>
            <a:spLocks noChangeShapeType="1"/>
          </p:cNvSpPr>
          <p:nvPr/>
        </p:nvSpPr>
        <p:spPr bwMode="auto">
          <a:xfrm>
            <a:off x="5514975" y="5432425"/>
            <a:ext cx="1588" cy="144463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8" name="Line 7"/>
          <p:cNvSpPr>
            <a:spLocks noChangeShapeType="1"/>
          </p:cNvSpPr>
          <p:nvPr/>
        </p:nvSpPr>
        <p:spPr bwMode="auto">
          <a:xfrm>
            <a:off x="7061200" y="5432425"/>
            <a:ext cx="1588" cy="144463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59" name="Line 8"/>
          <p:cNvSpPr>
            <a:spLocks noChangeShapeType="1"/>
          </p:cNvSpPr>
          <p:nvPr/>
        </p:nvSpPr>
        <p:spPr bwMode="auto">
          <a:xfrm>
            <a:off x="3967163" y="5432425"/>
            <a:ext cx="1587" cy="144463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0" name="Line 9"/>
          <p:cNvSpPr>
            <a:spLocks noChangeShapeType="1"/>
          </p:cNvSpPr>
          <p:nvPr/>
        </p:nvSpPr>
        <p:spPr bwMode="auto">
          <a:xfrm flipH="1">
            <a:off x="2216150" y="1628775"/>
            <a:ext cx="144463" cy="1588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1" name="Line 10"/>
          <p:cNvSpPr>
            <a:spLocks noChangeShapeType="1"/>
          </p:cNvSpPr>
          <p:nvPr/>
        </p:nvSpPr>
        <p:spPr bwMode="auto">
          <a:xfrm flipH="1">
            <a:off x="2216150" y="3175000"/>
            <a:ext cx="144463" cy="1588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2" name="Line 11"/>
          <p:cNvSpPr>
            <a:spLocks noChangeShapeType="1"/>
          </p:cNvSpPr>
          <p:nvPr/>
        </p:nvSpPr>
        <p:spPr bwMode="auto">
          <a:xfrm flipH="1">
            <a:off x="2216150" y="4608513"/>
            <a:ext cx="144463" cy="1587"/>
          </a:xfrm>
          <a:prstGeom prst="line">
            <a:avLst/>
          </a:prstGeom>
          <a:noFill/>
          <a:ln w="20638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63" name="Rectangle 12"/>
          <p:cNvSpPr>
            <a:spLocks noChangeArrowheads="1"/>
          </p:cNvSpPr>
          <p:nvPr/>
        </p:nvSpPr>
        <p:spPr bwMode="auto">
          <a:xfrm>
            <a:off x="1793875" y="1474788"/>
            <a:ext cx="373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2.0</a:t>
            </a:r>
            <a:endParaRPr lang="en-US" sz="2400"/>
          </a:p>
        </p:txBody>
      </p:sp>
      <p:sp>
        <p:nvSpPr>
          <p:cNvPr id="74764" name="Rectangle 13"/>
          <p:cNvSpPr>
            <a:spLocks noChangeArrowheads="1"/>
          </p:cNvSpPr>
          <p:nvPr/>
        </p:nvSpPr>
        <p:spPr bwMode="auto">
          <a:xfrm>
            <a:off x="1793875" y="3062288"/>
            <a:ext cx="373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1.0</a:t>
            </a:r>
            <a:endParaRPr lang="en-US" sz="2400"/>
          </a:p>
        </p:txBody>
      </p:sp>
      <p:sp>
        <p:nvSpPr>
          <p:cNvPr id="74765" name="Rectangle 14"/>
          <p:cNvSpPr>
            <a:spLocks noChangeArrowheads="1"/>
          </p:cNvSpPr>
          <p:nvPr/>
        </p:nvSpPr>
        <p:spPr bwMode="auto">
          <a:xfrm>
            <a:off x="1793875" y="4495800"/>
            <a:ext cx="373063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0.5</a:t>
            </a:r>
            <a:endParaRPr lang="en-US" sz="2400"/>
          </a:p>
        </p:txBody>
      </p:sp>
      <p:sp>
        <p:nvSpPr>
          <p:cNvPr id="74766" name="Rectangle 15"/>
          <p:cNvSpPr>
            <a:spLocks noChangeArrowheads="1"/>
          </p:cNvSpPr>
          <p:nvPr/>
        </p:nvSpPr>
        <p:spPr bwMode="auto">
          <a:xfrm>
            <a:off x="2181225" y="5576888"/>
            <a:ext cx="447675" cy="32385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160</a:t>
            </a:r>
            <a:endParaRPr lang="en-US" sz="2400"/>
          </a:p>
        </p:txBody>
      </p:sp>
      <p:sp>
        <p:nvSpPr>
          <p:cNvPr id="74767" name="Rectangle 16"/>
          <p:cNvSpPr>
            <a:spLocks noChangeArrowheads="1"/>
          </p:cNvSpPr>
          <p:nvPr/>
        </p:nvSpPr>
        <p:spPr bwMode="auto">
          <a:xfrm>
            <a:off x="3757613" y="5576888"/>
            <a:ext cx="447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200</a:t>
            </a:r>
            <a:endParaRPr lang="en-US" sz="2400"/>
          </a:p>
        </p:txBody>
      </p:sp>
      <p:sp>
        <p:nvSpPr>
          <p:cNvPr id="74768" name="Rectangle 17"/>
          <p:cNvSpPr>
            <a:spLocks noChangeArrowheads="1"/>
          </p:cNvSpPr>
          <p:nvPr/>
        </p:nvSpPr>
        <p:spPr bwMode="auto">
          <a:xfrm>
            <a:off x="5335588" y="5576888"/>
            <a:ext cx="447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240</a:t>
            </a:r>
            <a:endParaRPr lang="en-US" sz="2400"/>
          </a:p>
        </p:txBody>
      </p:sp>
      <p:sp>
        <p:nvSpPr>
          <p:cNvPr id="74769" name="Rectangle 18"/>
          <p:cNvSpPr>
            <a:spLocks noChangeArrowheads="1"/>
          </p:cNvSpPr>
          <p:nvPr/>
        </p:nvSpPr>
        <p:spPr bwMode="auto">
          <a:xfrm>
            <a:off x="6881813" y="5576888"/>
            <a:ext cx="4476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/>
            <a:r>
              <a:rPr lang="en-US" sz="2100"/>
              <a:t>280</a:t>
            </a:r>
            <a:endParaRPr lang="en-US" sz="2400"/>
          </a:p>
        </p:txBody>
      </p:sp>
      <p:sp>
        <p:nvSpPr>
          <p:cNvPr id="1849363" name="Rectangle 19"/>
          <p:cNvSpPr>
            <a:spLocks noChangeArrowheads="1"/>
          </p:cNvSpPr>
          <p:nvPr/>
        </p:nvSpPr>
        <p:spPr bwMode="auto">
          <a:xfrm>
            <a:off x="3006725" y="6042025"/>
            <a:ext cx="39306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defTabSz="912813">
              <a:defRPr/>
            </a:pPr>
            <a:r>
              <a:rPr lang="en-US" sz="2400" dirty="0">
                <a:latin typeface="+mn-lt"/>
              </a:rPr>
              <a:t>Usual total cholesterol (mg/</a:t>
            </a:r>
            <a:r>
              <a:rPr lang="en-US" sz="2400" dirty="0" err="1">
                <a:latin typeface="+mn-lt"/>
              </a:rPr>
              <a:t>dL</a:t>
            </a:r>
            <a:r>
              <a:rPr lang="en-US" sz="2400" dirty="0">
                <a:latin typeface="+mn-lt"/>
              </a:rPr>
              <a:t>) </a:t>
            </a:r>
          </a:p>
        </p:txBody>
      </p:sp>
      <p:sp>
        <p:nvSpPr>
          <p:cNvPr id="74771" name="Oval 20"/>
          <p:cNvSpPr>
            <a:spLocks noChangeArrowheads="1"/>
          </p:cNvSpPr>
          <p:nvPr/>
        </p:nvSpPr>
        <p:spPr bwMode="auto">
          <a:xfrm>
            <a:off x="6000750" y="1936750"/>
            <a:ext cx="61913" cy="61913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2" name="Line 21"/>
          <p:cNvSpPr>
            <a:spLocks noChangeShapeType="1"/>
          </p:cNvSpPr>
          <p:nvPr/>
        </p:nvSpPr>
        <p:spPr bwMode="auto">
          <a:xfrm>
            <a:off x="6029325" y="1908175"/>
            <a:ext cx="1588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3" name="Oval 22"/>
          <p:cNvSpPr>
            <a:spLocks noChangeArrowheads="1"/>
          </p:cNvSpPr>
          <p:nvPr/>
        </p:nvSpPr>
        <p:spPr bwMode="auto">
          <a:xfrm>
            <a:off x="5360988" y="2627313"/>
            <a:ext cx="61912" cy="619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4" name="Line 23"/>
          <p:cNvSpPr>
            <a:spLocks noChangeShapeType="1"/>
          </p:cNvSpPr>
          <p:nvPr/>
        </p:nvSpPr>
        <p:spPr bwMode="auto">
          <a:xfrm>
            <a:off x="5392738" y="2598738"/>
            <a:ext cx="1587" cy="131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5" name="Oval 24"/>
          <p:cNvSpPr>
            <a:spLocks noChangeArrowheads="1"/>
          </p:cNvSpPr>
          <p:nvPr/>
        </p:nvSpPr>
        <p:spPr bwMode="auto">
          <a:xfrm>
            <a:off x="4718050" y="3148013"/>
            <a:ext cx="61913" cy="619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6" name="Line 25"/>
          <p:cNvSpPr>
            <a:spLocks noChangeShapeType="1"/>
          </p:cNvSpPr>
          <p:nvPr/>
        </p:nvSpPr>
        <p:spPr bwMode="auto">
          <a:xfrm>
            <a:off x="4749800" y="3113088"/>
            <a:ext cx="1588" cy="153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7" name="Oval 26"/>
          <p:cNvSpPr>
            <a:spLocks noChangeArrowheads="1"/>
          </p:cNvSpPr>
          <p:nvPr/>
        </p:nvSpPr>
        <p:spPr bwMode="auto">
          <a:xfrm>
            <a:off x="4095750" y="3529013"/>
            <a:ext cx="61913" cy="61912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4778" name="Line 27"/>
          <p:cNvSpPr>
            <a:spLocks noChangeShapeType="1"/>
          </p:cNvSpPr>
          <p:nvPr/>
        </p:nvSpPr>
        <p:spPr bwMode="auto">
          <a:xfrm>
            <a:off x="4135438" y="3484563"/>
            <a:ext cx="1587" cy="195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74779" name="Group 28"/>
          <p:cNvGrpSpPr>
            <a:grpSpLocks/>
          </p:cNvGrpSpPr>
          <p:nvPr/>
        </p:nvGrpSpPr>
        <p:grpSpPr bwMode="auto">
          <a:xfrm>
            <a:off x="3457575" y="4205288"/>
            <a:ext cx="41275" cy="238125"/>
            <a:chOff x="2479" y="2771"/>
            <a:chExt cx="26" cy="150"/>
          </a:xfrm>
        </p:grpSpPr>
        <p:sp>
          <p:nvSpPr>
            <p:cNvPr id="74782" name="Oval 29"/>
            <p:cNvSpPr>
              <a:spLocks noChangeArrowheads="1"/>
            </p:cNvSpPr>
            <p:nvPr/>
          </p:nvSpPr>
          <p:spPr bwMode="auto">
            <a:xfrm>
              <a:off x="2479" y="2820"/>
              <a:ext cx="26" cy="33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74783" name="Line 30"/>
            <p:cNvSpPr>
              <a:spLocks noChangeShapeType="1"/>
            </p:cNvSpPr>
            <p:nvPr/>
          </p:nvSpPr>
          <p:spPr bwMode="auto">
            <a:xfrm>
              <a:off x="2489" y="2771"/>
              <a:ext cx="1" cy="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11645" name="Rectangle 31"/>
          <p:cNvSpPr>
            <a:spLocks noChangeArrowheads="1"/>
          </p:cNvSpPr>
          <p:nvPr/>
        </p:nvSpPr>
        <p:spPr bwMode="auto">
          <a:xfrm rot="16200000">
            <a:off x="-448468" y="3072606"/>
            <a:ext cx="42433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defTabSz="912813">
              <a:defRPr/>
            </a:pPr>
            <a:r>
              <a:rPr lang="en-US" sz="2400" dirty="0">
                <a:latin typeface="+mn-lt"/>
              </a:rPr>
              <a:t>         Relative risk of CHD death</a:t>
            </a:r>
          </a:p>
          <a:p>
            <a:pPr defTabSz="912813">
              <a:defRPr/>
            </a:pPr>
            <a:r>
              <a:rPr lang="en-US" sz="2400" dirty="0"/>
              <a:t> </a:t>
            </a: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434975" y="6100763"/>
            <a:ext cx="88614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>
              <a:spcBef>
                <a:spcPct val="25000"/>
              </a:spcBef>
              <a:defRPr/>
            </a:pPr>
            <a:r>
              <a:rPr lang="en-US" sz="1400" dirty="0" err="1">
                <a:latin typeface="+mn-lt"/>
              </a:rPr>
              <a:t>Stamler</a:t>
            </a:r>
            <a:r>
              <a:rPr lang="en-US" sz="1400" dirty="0">
                <a:latin typeface="+mn-lt"/>
              </a:rPr>
              <a:t> et </a:t>
            </a:r>
            <a:r>
              <a:rPr lang="en-US" sz="1400" dirty="0" smtClean="0">
                <a:latin typeface="+mn-lt"/>
              </a:rPr>
              <a:t>al </a:t>
            </a:r>
            <a:r>
              <a:rPr lang="en-US" sz="1400" i="1" dirty="0" err="1" smtClean="0">
                <a:latin typeface="+mn-lt"/>
              </a:rPr>
              <a:t>JAMA</a:t>
            </a:r>
            <a:r>
              <a:rPr lang="en-US" sz="1400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1986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MAIN COMPARISON: Safety data</a:t>
            </a:r>
            <a:endParaRPr lang="en-GB" dirty="0"/>
          </a:p>
        </p:txBody>
      </p:sp>
      <p:sp>
        <p:nvSpPr>
          <p:cNvPr id="11981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Muscle safety</a:t>
            </a:r>
          </a:p>
        </p:txBody>
      </p:sp>
      <p:graphicFrame>
        <p:nvGraphicFramePr>
          <p:cNvPr id="1573937" name="Group 49"/>
          <p:cNvGraphicFramePr>
            <a:graphicFrameLocks noGrp="1"/>
          </p:cNvGraphicFramePr>
          <p:nvPr>
            <p:ph idx="1"/>
          </p:nvPr>
        </p:nvGraphicFramePr>
        <p:xfrm>
          <a:off x="261938" y="1212850"/>
          <a:ext cx="8243887" cy="4148138"/>
        </p:xfrm>
        <a:graphic>
          <a:graphicData uri="http://schemas.openxmlformats.org/drawingml/2006/table">
            <a:tbl>
              <a:tblPr/>
              <a:tblGrid>
                <a:gridCol w="4899025"/>
                <a:gridCol w="1773237"/>
                <a:gridCol w="1571625"/>
              </a:tblGrid>
              <a:tr h="1062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180975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CK &gt;10 x ≤40 x ULN (ITT)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	(0.4%)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	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CK &gt;40 x ULN (ITT)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Myopathy* (ITT)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 	(0.2%)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Myopathy* (on treatment)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 	(0.2%)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Rhabdomyolysis (ITT)†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 	(0.0%)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457200" marR="0" lvl="1" indent="-27622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Rhabdomyolysis (on treatment)†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 	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0 	(0.0%)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0857" name="TextBox 3"/>
          <p:cNvSpPr txBox="1">
            <a:spLocks noChangeArrowheads="1"/>
          </p:cNvSpPr>
          <p:nvPr/>
        </p:nvSpPr>
        <p:spPr bwMode="auto">
          <a:xfrm>
            <a:off x="627063" y="5616575"/>
            <a:ext cx="71294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ITT = randomised “intention-to-treat” comparison</a:t>
            </a:r>
          </a:p>
          <a:p>
            <a:r>
              <a:rPr lang="en-GB"/>
              <a:t>*Myopathy defined as CK  &gt; 10 x ULN with muscle symptoms</a:t>
            </a:r>
          </a:p>
          <a:p>
            <a:r>
              <a:rPr lang="en-GB"/>
              <a:t>†Rhabdomyolysis defined as myopathy with CK &gt; 40 x ULN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Liver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23888" y="1357313"/>
          <a:ext cx="7921625" cy="4145280"/>
        </p:xfrm>
        <a:graphic>
          <a:graphicData uri="http://schemas.openxmlformats.org/drawingml/2006/table">
            <a:tbl>
              <a:tblPr/>
              <a:tblGrid>
                <a:gridCol w="3976687"/>
                <a:gridCol w="1974850"/>
                <a:gridCol w="1970088"/>
              </a:tblGrid>
              <a:tr h="32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Infective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	 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12	 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Non-infective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 cause identified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	 (0.1%)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hepatitis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21	 (0.5%)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18	 (0.4%)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00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ALT/AST persistently &gt;3x ULN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30	 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26	 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 bwMode="auto">
          <a:xfrm>
            <a:off x="3175" y="3175"/>
            <a:ext cx="9144000" cy="981075"/>
          </a:xfrm>
          <a:prstGeom prst="rect">
            <a:avLst/>
          </a:prstGeom>
          <a:noFill/>
          <a:ln w="25400" cap="flat" cmpd="sng" algn="ctr">
            <a:noFill/>
            <a:prstDash val="solid"/>
            <a:miter lim="800000"/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</a:rPr>
              <a:t>SHARP: Pancreatic and </a:t>
            </a:r>
            <a:r>
              <a:rPr lang="en-GB" sz="3600" dirty="0" err="1">
                <a:solidFill>
                  <a:srgbClr val="993366"/>
                </a:solidFill>
              </a:rPr>
              <a:t>biliary</a:t>
            </a:r>
            <a:r>
              <a:rPr lang="en-GB" sz="3600" dirty="0">
                <a:solidFill>
                  <a:srgbClr val="993366"/>
                </a:solidFill>
              </a:rPr>
              <a:t> safety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77825" y="1778000"/>
          <a:ext cx="8345488" cy="3667128"/>
        </p:xfrm>
        <a:graphic>
          <a:graphicData uri="http://schemas.openxmlformats.org/drawingml/2006/table">
            <a:tbl>
              <a:tblPr/>
              <a:tblGrid>
                <a:gridCol w="4362450"/>
                <a:gridCol w="1800225"/>
                <a:gridCol w="2182813"/>
              </a:tblGrid>
              <a:tr h="10715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eze/simva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Complications of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534988" algn="l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85	(1.8%)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76	 (1.6%)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gallstone hospitalizations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534988" algn="l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21	(0.5%)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30	 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Pancreatitis without gallstones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534988" algn="l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12	(0.3%)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27	(0.6%)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180975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163638" algn="r"/>
                        </a:tabLst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91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New diabetes mellitus 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73050" algn="r"/>
                          <a:tab pos="1520825" algn="r"/>
                        </a:tabLst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172	(4.8%)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08038" algn="r"/>
                          <a:tab pos="1887538" algn="r"/>
                        </a:tabLst>
                      </a:pPr>
                      <a:r>
                        <a:rPr kumimoji="0" lang="en-GB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162	 (4.5%)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ChangeArrowheads="1"/>
          </p:cNvSpPr>
          <p:nvPr/>
        </p:nvSpPr>
        <p:spPr bwMode="auto">
          <a:xfrm>
            <a:off x="1597025" y="217488"/>
            <a:ext cx="586105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Non-vascular mortality </a:t>
            </a:r>
            <a:endParaRPr lang="en-US" sz="3600"/>
          </a:p>
        </p:txBody>
      </p:sp>
      <p:sp>
        <p:nvSpPr>
          <p:cNvPr id="123907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3908" name="Rectangle 9"/>
          <p:cNvSpPr>
            <a:spLocks noChangeArrowheads="1"/>
          </p:cNvSpPr>
          <p:nvPr/>
        </p:nvSpPr>
        <p:spPr bwMode="auto">
          <a:xfrm>
            <a:off x="4264025" y="1066800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3909" name="Rectangle 10"/>
          <p:cNvSpPr>
            <a:spLocks noChangeArrowheads="1"/>
          </p:cNvSpPr>
          <p:nvPr/>
        </p:nvSpPr>
        <p:spPr bwMode="auto">
          <a:xfrm>
            <a:off x="6167438" y="1066800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23910" name="Rectangle 11"/>
          <p:cNvSpPr>
            <a:spLocks noChangeArrowheads="1"/>
          </p:cNvSpPr>
          <p:nvPr/>
        </p:nvSpPr>
        <p:spPr bwMode="auto">
          <a:xfrm>
            <a:off x="458788" y="1046163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/>
          </a:p>
        </p:txBody>
      </p:sp>
      <p:sp>
        <p:nvSpPr>
          <p:cNvPr id="123911" name="Rectangle 12"/>
          <p:cNvSpPr>
            <a:spLocks noChangeArrowheads="1"/>
          </p:cNvSpPr>
          <p:nvPr/>
        </p:nvSpPr>
        <p:spPr bwMode="auto">
          <a:xfrm>
            <a:off x="4541838" y="1046163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/>
          </a:p>
        </p:txBody>
      </p:sp>
      <p:sp>
        <p:nvSpPr>
          <p:cNvPr id="123912" name="Rectangle 13"/>
          <p:cNvSpPr>
            <a:spLocks noChangeArrowheads="1"/>
          </p:cNvSpPr>
          <p:nvPr/>
        </p:nvSpPr>
        <p:spPr bwMode="auto">
          <a:xfrm>
            <a:off x="3344863" y="1046163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/>
          </a:p>
        </p:txBody>
      </p:sp>
      <p:sp>
        <p:nvSpPr>
          <p:cNvPr id="123913" name="Rectangle 16"/>
          <p:cNvSpPr>
            <a:spLocks noChangeArrowheads="1"/>
          </p:cNvSpPr>
          <p:nvPr/>
        </p:nvSpPr>
        <p:spPr bwMode="auto">
          <a:xfrm>
            <a:off x="4498975" y="1300163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/>
          </a:p>
        </p:txBody>
      </p:sp>
      <p:sp>
        <p:nvSpPr>
          <p:cNvPr id="123914" name="Rectangle 17"/>
          <p:cNvSpPr>
            <a:spLocks noChangeArrowheads="1"/>
          </p:cNvSpPr>
          <p:nvPr/>
        </p:nvSpPr>
        <p:spPr bwMode="auto">
          <a:xfrm>
            <a:off x="3355975" y="1300163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/>
          </a:p>
        </p:txBody>
      </p:sp>
      <p:sp>
        <p:nvSpPr>
          <p:cNvPr id="123915" name="Rectangle 18"/>
          <p:cNvSpPr>
            <a:spLocks noChangeArrowheads="1"/>
          </p:cNvSpPr>
          <p:nvPr/>
        </p:nvSpPr>
        <p:spPr bwMode="auto">
          <a:xfrm>
            <a:off x="458788" y="1682750"/>
            <a:ext cx="30035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cancer (including complications) </a:t>
            </a:r>
            <a:endParaRPr lang="en-US"/>
          </a:p>
        </p:txBody>
      </p:sp>
      <p:sp>
        <p:nvSpPr>
          <p:cNvPr id="123916" name="Rectangle 19"/>
          <p:cNvSpPr>
            <a:spLocks noChangeArrowheads="1"/>
          </p:cNvSpPr>
          <p:nvPr/>
        </p:nvSpPr>
        <p:spPr bwMode="auto">
          <a:xfrm>
            <a:off x="3302000" y="16827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150 </a:t>
            </a:r>
            <a:endParaRPr lang="en-US"/>
          </a:p>
        </p:txBody>
      </p:sp>
      <p:sp>
        <p:nvSpPr>
          <p:cNvPr id="123917" name="Rectangle 20"/>
          <p:cNvSpPr>
            <a:spLocks noChangeArrowheads="1"/>
          </p:cNvSpPr>
          <p:nvPr/>
        </p:nvSpPr>
        <p:spPr bwMode="auto">
          <a:xfrm>
            <a:off x="3805238" y="1682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(3.2%) </a:t>
            </a:r>
            <a:endParaRPr lang="en-US"/>
          </a:p>
        </p:txBody>
      </p:sp>
      <p:sp>
        <p:nvSpPr>
          <p:cNvPr id="123918" name="Rectangle 21"/>
          <p:cNvSpPr>
            <a:spLocks noChangeArrowheads="1"/>
          </p:cNvSpPr>
          <p:nvPr/>
        </p:nvSpPr>
        <p:spPr bwMode="auto">
          <a:xfrm>
            <a:off x="4456113" y="16827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128 </a:t>
            </a:r>
            <a:endParaRPr lang="en-US"/>
          </a:p>
        </p:txBody>
      </p:sp>
      <p:sp>
        <p:nvSpPr>
          <p:cNvPr id="123919" name="Rectangle 22"/>
          <p:cNvSpPr>
            <a:spLocks noChangeArrowheads="1"/>
          </p:cNvSpPr>
          <p:nvPr/>
        </p:nvSpPr>
        <p:spPr bwMode="auto">
          <a:xfrm>
            <a:off x="4948238" y="1682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(2.8%) </a:t>
            </a:r>
            <a:endParaRPr lang="en-US"/>
          </a:p>
        </p:txBody>
      </p:sp>
      <p:sp>
        <p:nvSpPr>
          <p:cNvPr id="123920" name="Rectangle 23"/>
          <p:cNvSpPr>
            <a:spLocks noChangeArrowheads="1"/>
          </p:cNvSpPr>
          <p:nvPr/>
        </p:nvSpPr>
        <p:spPr bwMode="auto">
          <a:xfrm>
            <a:off x="7353300" y="1766888"/>
            <a:ext cx="106363" cy="1063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1" name="Freeform 24"/>
          <p:cNvSpPr>
            <a:spLocks/>
          </p:cNvSpPr>
          <p:nvPr/>
        </p:nvSpPr>
        <p:spPr bwMode="auto">
          <a:xfrm>
            <a:off x="7877175" y="1789113"/>
            <a:ext cx="106363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2" name="Line 25"/>
          <p:cNvSpPr>
            <a:spLocks noChangeShapeType="1"/>
          </p:cNvSpPr>
          <p:nvPr/>
        </p:nvSpPr>
        <p:spPr bwMode="auto">
          <a:xfrm>
            <a:off x="6807200" y="1820863"/>
            <a:ext cx="11763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3" name="Rectangle 26"/>
          <p:cNvSpPr>
            <a:spLocks noChangeArrowheads="1"/>
          </p:cNvSpPr>
          <p:nvPr/>
        </p:nvSpPr>
        <p:spPr bwMode="auto">
          <a:xfrm>
            <a:off x="458788" y="1925638"/>
            <a:ext cx="10795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Renal death </a:t>
            </a:r>
            <a:endParaRPr lang="en-US"/>
          </a:p>
        </p:txBody>
      </p:sp>
      <p:sp>
        <p:nvSpPr>
          <p:cNvPr id="123924" name="Rectangle 27"/>
          <p:cNvSpPr>
            <a:spLocks noChangeArrowheads="1"/>
          </p:cNvSpPr>
          <p:nvPr/>
        </p:nvSpPr>
        <p:spPr bwMode="auto">
          <a:xfrm>
            <a:off x="3302000" y="19256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164 </a:t>
            </a:r>
            <a:endParaRPr lang="en-US"/>
          </a:p>
        </p:txBody>
      </p:sp>
      <p:sp>
        <p:nvSpPr>
          <p:cNvPr id="123925" name="Rectangle 28"/>
          <p:cNvSpPr>
            <a:spLocks noChangeArrowheads="1"/>
          </p:cNvSpPr>
          <p:nvPr/>
        </p:nvSpPr>
        <p:spPr bwMode="auto">
          <a:xfrm>
            <a:off x="3805238" y="19256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(3.5%) </a:t>
            </a:r>
            <a:endParaRPr lang="en-US"/>
          </a:p>
        </p:txBody>
      </p:sp>
      <p:sp>
        <p:nvSpPr>
          <p:cNvPr id="123926" name="Rectangle 29"/>
          <p:cNvSpPr>
            <a:spLocks noChangeArrowheads="1"/>
          </p:cNvSpPr>
          <p:nvPr/>
        </p:nvSpPr>
        <p:spPr bwMode="auto">
          <a:xfrm>
            <a:off x="4456113" y="19256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173 </a:t>
            </a:r>
            <a:endParaRPr lang="en-US"/>
          </a:p>
        </p:txBody>
      </p:sp>
      <p:sp>
        <p:nvSpPr>
          <p:cNvPr id="123927" name="Rectangle 30"/>
          <p:cNvSpPr>
            <a:spLocks noChangeArrowheads="1"/>
          </p:cNvSpPr>
          <p:nvPr/>
        </p:nvSpPr>
        <p:spPr bwMode="auto">
          <a:xfrm>
            <a:off x="4948238" y="19256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(3.7%) </a:t>
            </a:r>
            <a:endParaRPr lang="en-US"/>
          </a:p>
        </p:txBody>
      </p:sp>
      <p:sp>
        <p:nvSpPr>
          <p:cNvPr id="123928" name="Rectangle 31"/>
          <p:cNvSpPr>
            <a:spLocks noChangeArrowheads="1"/>
          </p:cNvSpPr>
          <p:nvPr/>
        </p:nvSpPr>
        <p:spPr bwMode="auto">
          <a:xfrm>
            <a:off x="6797675" y="2009775"/>
            <a:ext cx="117475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29" name="Line 32"/>
          <p:cNvSpPr>
            <a:spLocks noChangeShapeType="1"/>
          </p:cNvSpPr>
          <p:nvPr/>
        </p:nvSpPr>
        <p:spPr bwMode="auto">
          <a:xfrm>
            <a:off x="6411913" y="2062163"/>
            <a:ext cx="1004887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0" name="Rectangle 33"/>
          <p:cNvSpPr>
            <a:spLocks noChangeArrowheads="1"/>
          </p:cNvSpPr>
          <p:nvPr/>
        </p:nvSpPr>
        <p:spPr bwMode="auto">
          <a:xfrm>
            <a:off x="458788" y="2178050"/>
            <a:ext cx="183832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respiratory death </a:t>
            </a:r>
            <a:endParaRPr lang="en-US"/>
          </a:p>
        </p:txBody>
      </p:sp>
      <p:sp>
        <p:nvSpPr>
          <p:cNvPr id="123931" name="Rectangle 34"/>
          <p:cNvSpPr>
            <a:spLocks noChangeArrowheads="1"/>
          </p:cNvSpPr>
          <p:nvPr/>
        </p:nvSpPr>
        <p:spPr bwMode="auto">
          <a:xfrm>
            <a:off x="3302000" y="21780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124 </a:t>
            </a:r>
            <a:endParaRPr lang="en-US"/>
          </a:p>
        </p:txBody>
      </p:sp>
      <p:sp>
        <p:nvSpPr>
          <p:cNvPr id="123932" name="Rectangle 35"/>
          <p:cNvSpPr>
            <a:spLocks noChangeArrowheads="1"/>
          </p:cNvSpPr>
          <p:nvPr/>
        </p:nvSpPr>
        <p:spPr bwMode="auto">
          <a:xfrm>
            <a:off x="3805238" y="21780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(2.7%) </a:t>
            </a:r>
            <a:endParaRPr lang="en-US"/>
          </a:p>
        </p:txBody>
      </p:sp>
      <p:sp>
        <p:nvSpPr>
          <p:cNvPr id="123933" name="Rectangle 36"/>
          <p:cNvSpPr>
            <a:spLocks noChangeArrowheads="1"/>
          </p:cNvSpPr>
          <p:nvPr/>
        </p:nvSpPr>
        <p:spPr bwMode="auto">
          <a:xfrm>
            <a:off x="4456113" y="21780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100 </a:t>
            </a:r>
            <a:endParaRPr lang="en-US"/>
          </a:p>
        </p:txBody>
      </p:sp>
      <p:sp>
        <p:nvSpPr>
          <p:cNvPr id="123934" name="Rectangle 37"/>
          <p:cNvSpPr>
            <a:spLocks noChangeArrowheads="1"/>
          </p:cNvSpPr>
          <p:nvPr/>
        </p:nvSpPr>
        <p:spPr bwMode="auto">
          <a:xfrm>
            <a:off x="4948238" y="21780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(2.2%) </a:t>
            </a:r>
            <a:endParaRPr lang="en-US"/>
          </a:p>
        </p:txBody>
      </p:sp>
      <p:sp>
        <p:nvSpPr>
          <p:cNvPr id="123935" name="Rectangle 38"/>
          <p:cNvSpPr>
            <a:spLocks noChangeArrowheads="1"/>
          </p:cNvSpPr>
          <p:nvPr/>
        </p:nvSpPr>
        <p:spPr bwMode="auto">
          <a:xfrm>
            <a:off x="7534275" y="2263775"/>
            <a:ext cx="96838" cy="936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6" name="Freeform 39"/>
          <p:cNvSpPr>
            <a:spLocks/>
          </p:cNvSpPr>
          <p:nvPr/>
        </p:nvSpPr>
        <p:spPr bwMode="auto">
          <a:xfrm>
            <a:off x="7877175" y="228441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7" name="Line 40"/>
          <p:cNvSpPr>
            <a:spLocks noChangeShapeType="1"/>
          </p:cNvSpPr>
          <p:nvPr/>
        </p:nvSpPr>
        <p:spPr bwMode="auto">
          <a:xfrm>
            <a:off x="6872288" y="2305050"/>
            <a:ext cx="1111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38" name="Rectangle 41"/>
          <p:cNvSpPr>
            <a:spLocks noChangeArrowheads="1"/>
          </p:cNvSpPr>
          <p:nvPr/>
        </p:nvSpPr>
        <p:spPr bwMode="auto">
          <a:xfrm>
            <a:off x="458788" y="2420938"/>
            <a:ext cx="1389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Gastrointestinal </a:t>
            </a:r>
            <a:endParaRPr lang="en-US"/>
          </a:p>
        </p:txBody>
      </p:sp>
      <p:sp>
        <p:nvSpPr>
          <p:cNvPr id="123939" name="Rectangle 42"/>
          <p:cNvSpPr>
            <a:spLocks noChangeArrowheads="1"/>
          </p:cNvSpPr>
          <p:nvPr/>
        </p:nvSpPr>
        <p:spPr bwMode="auto">
          <a:xfrm>
            <a:off x="3398838" y="242093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72 </a:t>
            </a:r>
            <a:endParaRPr lang="en-US"/>
          </a:p>
        </p:txBody>
      </p:sp>
      <p:sp>
        <p:nvSpPr>
          <p:cNvPr id="123940" name="Rectangle 43"/>
          <p:cNvSpPr>
            <a:spLocks noChangeArrowheads="1"/>
          </p:cNvSpPr>
          <p:nvPr/>
        </p:nvSpPr>
        <p:spPr bwMode="auto">
          <a:xfrm>
            <a:off x="3805238" y="24209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(1.5%) </a:t>
            </a:r>
            <a:endParaRPr lang="en-US"/>
          </a:p>
        </p:txBody>
      </p:sp>
      <p:sp>
        <p:nvSpPr>
          <p:cNvPr id="123941" name="Rectangle 44"/>
          <p:cNvSpPr>
            <a:spLocks noChangeArrowheads="1"/>
          </p:cNvSpPr>
          <p:nvPr/>
        </p:nvSpPr>
        <p:spPr bwMode="auto">
          <a:xfrm>
            <a:off x="4552950" y="2420938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70 </a:t>
            </a:r>
            <a:endParaRPr lang="en-US"/>
          </a:p>
        </p:txBody>
      </p:sp>
      <p:sp>
        <p:nvSpPr>
          <p:cNvPr id="123942" name="Rectangle 45"/>
          <p:cNvSpPr>
            <a:spLocks noChangeArrowheads="1"/>
          </p:cNvSpPr>
          <p:nvPr/>
        </p:nvSpPr>
        <p:spPr bwMode="auto">
          <a:xfrm>
            <a:off x="4948238" y="24209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(1.5%) </a:t>
            </a:r>
            <a:endParaRPr lang="en-US"/>
          </a:p>
        </p:txBody>
      </p:sp>
      <p:sp>
        <p:nvSpPr>
          <p:cNvPr id="123943" name="Rectangle 46"/>
          <p:cNvSpPr>
            <a:spLocks noChangeArrowheads="1"/>
          </p:cNvSpPr>
          <p:nvPr/>
        </p:nvSpPr>
        <p:spPr bwMode="auto">
          <a:xfrm>
            <a:off x="7021513" y="2516188"/>
            <a:ext cx="74612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44" name="Freeform 47"/>
          <p:cNvSpPr>
            <a:spLocks/>
          </p:cNvSpPr>
          <p:nvPr/>
        </p:nvSpPr>
        <p:spPr bwMode="auto">
          <a:xfrm>
            <a:off x="7877175" y="2527300"/>
            <a:ext cx="106363" cy="52388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45" name="Line 48"/>
          <p:cNvSpPr>
            <a:spLocks noChangeShapeType="1"/>
          </p:cNvSpPr>
          <p:nvPr/>
        </p:nvSpPr>
        <p:spPr bwMode="auto">
          <a:xfrm>
            <a:off x="6348413" y="2559050"/>
            <a:ext cx="16351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46" name="Rectangle 49"/>
          <p:cNvSpPr>
            <a:spLocks noChangeArrowheads="1"/>
          </p:cNvSpPr>
          <p:nvPr/>
        </p:nvSpPr>
        <p:spPr bwMode="auto">
          <a:xfrm>
            <a:off x="458788" y="2663825"/>
            <a:ext cx="18161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Other medical causes </a:t>
            </a:r>
            <a:endParaRPr lang="en-US"/>
          </a:p>
        </p:txBody>
      </p:sp>
      <p:sp>
        <p:nvSpPr>
          <p:cNvPr id="123947" name="Rectangle 50"/>
          <p:cNvSpPr>
            <a:spLocks noChangeArrowheads="1"/>
          </p:cNvSpPr>
          <p:nvPr/>
        </p:nvSpPr>
        <p:spPr bwMode="auto">
          <a:xfrm>
            <a:off x="3302000" y="26638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124 </a:t>
            </a:r>
            <a:endParaRPr lang="en-US"/>
          </a:p>
        </p:txBody>
      </p:sp>
      <p:sp>
        <p:nvSpPr>
          <p:cNvPr id="123948" name="Rectangle 51"/>
          <p:cNvSpPr>
            <a:spLocks noChangeArrowheads="1"/>
          </p:cNvSpPr>
          <p:nvPr/>
        </p:nvSpPr>
        <p:spPr bwMode="auto">
          <a:xfrm>
            <a:off x="3805238" y="26638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(2.7%) </a:t>
            </a:r>
            <a:endParaRPr lang="en-US"/>
          </a:p>
        </p:txBody>
      </p:sp>
      <p:sp>
        <p:nvSpPr>
          <p:cNvPr id="123949" name="Rectangle 52"/>
          <p:cNvSpPr>
            <a:spLocks noChangeArrowheads="1"/>
          </p:cNvSpPr>
          <p:nvPr/>
        </p:nvSpPr>
        <p:spPr bwMode="auto">
          <a:xfrm>
            <a:off x="4456113" y="266382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119 </a:t>
            </a:r>
            <a:endParaRPr lang="en-US"/>
          </a:p>
        </p:txBody>
      </p:sp>
      <p:sp>
        <p:nvSpPr>
          <p:cNvPr id="123950" name="Rectangle 53"/>
          <p:cNvSpPr>
            <a:spLocks noChangeArrowheads="1"/>
          </p:cNvSpPr>
          <p:nvPr/>
        </p:nvSpPr>
        <p:spPr bwMode="auto">
          <a:xfrm>
            <a:off x="4948238" y="26638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(2.6%) </a:t>
            </a:r>
            <a:endParaRPr lang="en-US"/>
          </a:p>
        </p:txBody>
      </p:sp>
      <p:sp>
        <p:nvSpPr>
          <p:cNvPr id="123951" name="Rectangle 54"/>
          <p:cNvSpPr>
            <a:spLocks noChangeArrowheads="1"/>
          </p:cNvSpPr>
          <p:nvPr/>
        </p:nvSpPr>
        <p:spPr bwMode="auto">
          <a:xfrm>
            <a:off x="7043738" y="2747963"/>
            <a:ext cx="95250" cy="1063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52" name="Line 55"/>
          <p:cNvSpPr>
            <a:spLocks noChangeShapeType="1"/>
          </p:cNvSpPr>
          <p:nvPr/>
        </p:nvSpPr>
        <p:spPr bwMode="auto">
          <a:xfrm>
            <a:off x="6519863" y="2800350"/>
            <a:ext cx="1303337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53" name="Rectangle 56"/>
          <p:cNvSpPr>
            <a:spLocks noChangeArrowheads="1"/>
          </p:cNvSpPr>
          <p:nvPr/>
        </p:nvSpPr>
        <p:spPr bwMode="auto">
          <a:xfrm>
            <a:off x="458788" y="2906713"/>
            <a:ext cx="15287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Trauma / fracture </a:t>
            </a:r>
            <a:endParaRPr lang="en-US"/>
          </a:p>
        </p:txBody>
      </p:sp>
      <p:sp>
        <p:nvSpPr>
          <p:cNvPr id="123954" name="Rectangle 57"/>
          <p:cNvSpPr>
            <a:spLocks noChangeArrowheads="1"/>
          </p:cNvSpPr>
          <p:nvPr/>
        </p:nvSpPr>
        <p:spPr bwMode="auto">
          <a:xfrm>
            <a:off x="3398838" y="2906713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34 </a:t>
            </a:r>
            <a:endParaRPr lang="en-US"/>
          </a:p>
        </p:txBody>
      </p:sp>
      <p:sp>
        <p:nvSpPr>
          <p:cNvPr id="123955" name="Rectangle 58"/>
          <p:cNvSpPr>
            <a:spLocks noChangeArrowheads="1"/>
          </p:cNvSpPr>
          <p:nvPr/>
        </p:nvSpPr>
        <p:spPr bwMode="auto">
          <a:xfrm>
            <a:off x="3805238" y="29067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(0.7%) </a:t>
            </a:r>
            <a:endParaRPr lang="en-US"/>
          </a:p>
        </p:txBody>
      </p:sp>
      <p:sp>
        <p:nvSpPr>
          <p:cNvPr id="123956" name="Rectangle 59"/>
          <p:cNvSpPr>
            <a:spLocks noChangeArrowheads="1"/>
          </p:cNvSpPr>
          <p:nvPr/>
        </p:nvSpPr>
        <p:spPr bwMode="auto">
          <a:xfrm>
            <a:off x="4552950" y="29067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22 </a:t>
            </a:r>
            <a:endParaRPr lang="en-US"/>
          </a:p>
        </p:txBody>
      </p:sp>
      <p:sp>
        <p:nvSpPr>
          <p:cNvPr id="123957" name="Rectangle 60"/>
          <p:cNvSpPr>
            <a:spLocks noChangeArrowheads="1"/>
          </p:cNvSpPr>
          <p:nvPr/>
        </p:nvSpPr>
        <p:spPr bwMode="auto">
          <a:xfrm>
            <a:off x="4948238" y="29067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(0.5%) </a:t>
            </a:r>
            <a:endParaRPr lang="en-US"/>
          </a:p>
        </p:txBody>
      </p:sp>
      <p:sp>
        <p:nvSpPr>
          <p:cNvPr id="123958" name="Freeform 61"/>
          <p:cNvSpPr>
            <a:spLocks/>
          </p:cNvSpPr>
          <p:nvPr/>
        </p:nvSpPr>
        <p:spPr bwMode="auto">
          <a:xfrm>
            <a:off x="7877175" y="3011488"/>
            <a:ext cx="106363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59" name="Line 62"/>
          <p:cNvSpPr>
            <a:spLocks noChangeShapeType="1"/>
          </p:cNvSpPr>
          <p:nvPr/>
        </p:nvSpPr>
        <p:spPr bwMode="auto">
          <a:xfrm>
            <a:off x="6765925" y="3043238"/>
            <a:ext cx="1217613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60" name="Rectangle 63"/>
          <p:cNvSpPr>
            <a:spLocks noChangeArrowheads="1"/>
          </p:cNvSpPr>
          <p:nvPr/>
        </p:nvSpPr>
        <p:spPr bwMode="auto">
          <a:xfrm>
            <a:off x="458788" y="3317875"/>
            <a:ext cx="22971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Any non-vascular </a:t>
            </a:r>
            <a:endParaRPr lang="en-US"/>
          </a:p>
        </p:txBody>
      </p:sp>
      <p:sp>
        <p:nvSpPr>
          <p:cNvPr id="123961" name="Rectangle 64"/>
          <p:cNvSpPr>
            <a:spLocks noChangeArrowheads="1"/>
          </p:cNvSpPr>
          <p:nvPr/>
        </p:nvSpPr>
        <p:spPr bwMode="auto">
          <a:xfrm>
            <a:off x="3302000" y="3317875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668 </a:t>
            </a:r>
            <a:endParaRPr lang="en-US"/>
          </a:p>
        </p:txBody>
      </p:sp>
      <p:sp>
        <p:nvSpPr>
          <p:cNvPr id="123962" name="Rectangle 65"/>
          <p:cNvSpPr>
            <a:spLocks noChangeArrowheads="1"/>
          </p:cNvSpPr>
          <p:nvPr/>
        </p:nvSpPr>
        <p:spPr bwMode="auto">
          <a:xfrm>
            <a:off x="3697288" y="3317875"/>
            <a:ext cx="7477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(14.4%) </a:t>
            </a:r>
            <a:endParaRPr lang="en-US"/>
          </a:p>
        </p:txBody>
      </p:sp>
      <p:sp>
        <p:nvSpPr>
          <p:cNvPr id="123963" name="Rectangle 66"/>
          <p:cNvSpPr>
            <a:spLocks noChangeArrowheads="1"/>
          </p:cNvSpPr>
          <p:nvPr/>
        </p:nvSpPr>
        <p:spPr bwMode="auto">
          <a:xfrm>
            <a:off x="4456113" y="3317875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612 </a:t>
            </a:r>
            <a:endParaRPr lang="en-US"/>
          </a:p>
        </p:txBody>
      </p:sp>
      <p:sp>
        <p:nvSpPr>
          <p:cNvPr id="123964" name="Rectangle 67"/>
          <p:cNvSpPr>
            <a:spLocks noChangeArrowheads="1"/>
          </p:cNvSpPr>
          <p:nvPr/>
        </p:nvSpPr>
        <p:spPr bwMode="auto">
          <a:xfrm>
            <a:off x="4841875" y="3317875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(13.2%) </a:t>
            </a:r>
            <a:endParaRPr lang="en-US"/>
          </a:p>
        </p:txBody>
      </p:sp>
      <p:sp>
        <p:nvSpPr>
          <p:cNvPr id="123965" name="Rectangle 68"/>
          <p:cNvSpPr>
            <a:spLocks noChangeArrowheads="1"/>
          </p:cNvSpPr>
          <p:nvPr/>
        </p:nvSpPr>
        <p:spPr bwMode="auto">
          <a:xfrm>
            <a:off x="7916863" y="3317875"/>
            <a:ext cx="12144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1.09 (0.98-1.21) </a:t>
            </a:r>
            <a:endParaRPr lang="en-US"/>
          </a:p>
        </p:txBody>
      </p:sp>
      <p:sp>
        <p:nvSpPr>
          <p:cNvPr id="123966" name="Rectangle 69"/>
          <p:cNvSpPr>
            <a:spLocks noChangeArrowheads="1"/>
          </p:cNvSpPr>
          <p:nvPr/>
        </p:nvSpPr>
        <p:spPr bwMode="auto">
          <a:xfrm>
            <a:off x="8269288" y="3508375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p=0.13</a:t>
            </a:r>
            <a:endParaRPr lang="en-US"/>
          </a:p>
        </p:txBody>
      </p:sp>
      <p:sp>
        <p:nvSpPr>
          <p:cNvPr id="123967" name="Freeform 71"/>
          <p:cNvSpPr>
            <a:spLocks/>
          </p:cNvSpPr>
          <p:nvPr/>
        </p:nvSpPr>
        <p:spPr bwMode="auto">
          <a:xfrm>
            <a:off x="6935788" y="3338513"/>
            <a:ext cx="588962" cy="231775"/>
          </a:xfrm>
          <a:custGeom>
            <a:avLst/>
            <a:gdLst>
              <a:gd name="T0" fmla="*/ 2147483647 w 371"/>
              <a:gd name="T1" fmla="*/ 0 h 146"/>
              <a:gd name="T2" fmla="*/ 2147483647 w 371"/>
              <a:gd name="T3" fmla="*/ 2147483647 h 146"/>
              <a:gd name="T4" fmla="*/ 2147483647 w 371"/>
              <a:gd name="T5" fmla="*/ 2147483647 h 146"/>
              <a:gd name="T6" fmla="*/ 0 w 371"/>
              <a:gd name="T7" fmla="*/ 2147483647 h 146"/>
              <a:gd name="T8" fmla="*/ 2147483647 w 371"/>
              <a:gd name="T9" fmla="*/ 0 h 14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1"/>
              <a:gd name="T16" fmla="*/ 0 h 146"/>
              <a:gd name="T17" fmla="*/ 371 w 371"/>
              <a:gd name="T18" fmla="*/ 146 h 14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1" h="146">
                <a:moveTo>
                  <a:pt x="175" y="0"/>
                </a:moveTo>
                <a:lnTo>
                  <a:pt x="371" y="73"/>
                </a:lnTo>
                <a:lnTo>
                  <a:pt x="175" y="146"/>
                </a:lnTo>
                <a:lnTo>
                  <a:pt x="0" y="73"/>
                </a:lnTo>
                <a:lnTo>
                  <a:pt x="175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68" name="Rectangle 72"/>
          <p:cNvSpPr>
            <a:spLocks noChangeArrowheads="1"/>
          </p:cNvSpPr>
          <p:nvPr/>
        </p:nvSpPr>
        <p:spPr bwMode="auto">
          <a:xfrm>
            <a:off x="458788" y="3868738"/>
            <a:ext cx="12287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Sudden death </a:t>
            </a:r>
            <a:endParaRPr lang="en-US"/>
          </a:p>
        </p:txBody>
      </p:sp>
      <p:sp>
        <p:nvSpPr>
          <p:cNvPr id="123969" name="Rectangle 73"/>
          <p:cNvSpPr>
            <a:spLocks noChangeArrowheads="1"/>
          </p:cNvSpPr>
          <p:nvPr/>
        </p:nvSpPr>
        <p:spPr bwMode="auto">
          <a:xfrm>
            <a:off x="3398838" y="386873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50 </a:t>
            </a:r>
            <a:endParaRPr lang="en-US"/>
          </a:p>
        </p:txBody>
      </p:sp>
      <p:sp>
        <p:nvSpPr>
          <p:cNvPr id="123970" name="Rectangle 74"/>
          <p:cNvSpPr>
            <a:spLocks noChangeArrowheads="1"/>
          </p:cNvSpPr>
          <p:nvPr/>
        </p:nvSpPr>
        <p:spPr bwMode="auto">
          <a:xfrm>
            <a:off x="3805238" y="38687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(1.1%) </a:t>
            </a:r>
            <a:endParaRPr lang="en-US"/>
          </a:p>
        </p:txBody>
      </p:sp>
      <p:sp>
        <p:nvSpPr>
          <p:cNvPr id="123971" name="Rectangle 75"/>
          <p:cNvSpPr>
            <a:spLocks noChangeArrowheads="1"/>
          </p:cNvSpPr>
          <p:nvPr/>
        </p:nvSpPr>
        <p:spPr bwMode="auto">
          <a:xfrm>
            <a:off x="4552950" y="3868738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55 </a:t>
            </a:r>
            <a:endParaRPr lang="en-US"/>
          </a:p>
        </p:txBody>
      </p:sp>
      <p:sp>
        <p:nvSpPr>
          <p:cNvPr id="123972" name="Rectangle 76"/>
          <p:cNvSpPr>
            <a:spLocks noChangeArrowheads="1"/>
          </p:cNvSpPr>
          <p:nvPr/>
        </p:nvSpPr>
        <p:spPr bwMode="auto">
          <a:xfrm>
            <a:off x="4948238" y="38687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(1.2%) </a:t>
            </a:r>
            <a:endParaRPr lang="en-US"/>
          </a:p>
        </p:txBody>
      </p:sp>
      <p:sp>
        <p:nvSpPr>
          <p:cNvPr id="123973" name="Rectangle 77"/>
          <p:cNvSpPr>
            <a:spLocks noChangeArrowheads="1"/>
          </p:cNvSpPr>
          <p:nvPr/>
        </p:nvSpPr>
        <p:spPr bwMode="auto">
          <a:xfrm>
            <a:off x="6732588" y="3963988"/>
            <a:ext cx="65087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74" name="Line 78"/>
          <p:cNvSpPr>
            <a:spLocks noChangeShapeType="1"/>
          </p:cNvSpPr>
          <p:nvPr/>
        </p:nvSpPr>
        <p:spPr bwMode="auto">
          <a:xfrm>
            <a:off x="6048375" y="3995738"/>
            <a:ext cx="1763713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75" name="Rectangle 79"/>
          <p:cNvSpPr>
            <a:spLocks noChangeArrowheads="1"/>
          </p:cNvSpPr>
          <p:nvPr/>
        </p:nvSpPr>
        <p:spPr bwMode="auto">
          <a:xfrm>
            <a:off x="458788" y="4111625"/>
            <a:ext cx="19351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Death (reason unclear) </a:t>
            </a:r>
            <a:endParaRPr lang="en-US"/>
          </a:p>
        </p:txBody>
      </p:sp>
      <p:sp>
        <p:nvSpPr>
          <p:cNvPr id="123976" name="Rectangle 80"/>
          <p:cNvSpPr>
            <a:spLocks noChangeArrowheads="1"/>
          </p:cNvSpPr>
          <p:nvPr/>
        </p:nvSpPr>
        <p:spPr bwMode="auto">
          <a:xfrm>
            <a:off x="3398838" y="411162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63 </a:t>
            </a:r>
            <a:endParaRPr lang="en-US"/>
          </a:p>
        </p:txBody>
      </p:sp>
      <p:sp>
        <p:nvSpPr>
          <p:cNvPr id="123977" name="Rectangle 81"/>
          <p:cNvSpPr>
            <a:spLocks noChangeArrowheads="1"/>
          </p:cNvSpPr>
          <p:nvPr/>
        </p:nvSpPr>
        <p:spPr bwMode="auto">
          <a:xfrm>
            <a:off x="3805238" y="41116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(1.4%) </a:t>
            </a:r>
            <a:endParaRPr lang="en-US"/>
          </a:p>
        </p:txBody>
      </p:sp>
      <p:sp>
        <p:nvSpPr>
          <p:cNvPr id="123978" name="Rectangle 82"/>
          <p:cNvSpPr>
            <a:spLocks noChangeArrowheads="1"/>
          </p:cNvSpPr>
          <p:nvPr/>
        </p:nvSpPr>
        <p:spPr bwMode="auto">
          <a:xfrm>
            <a:off x="4552950" y="41116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60 </a:t>
            </a:r>
            <a:endParaRPr lang="en-US"/>
          </a:p>
        </p:txBody>
      </p:sp>
      <p:sp>
        <p:nvSpPr>
          <p:cNvPr id="123979" name="Rectangle 83"/>
          <p:cNvSpPr>
            <a:spLocks noChangeArrowheads="1"/>
          </p:cNvSpPr>
          <p:nvPr/>
        </p:nvSpPr>
        <p:spPr bwMode="auto">
          <a:xfrm>
            <a:off x="4948238" y="41116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(1.3%) </a:t>
            </a:r>
            <a:endParaRPr lang="en-US"/>
          </a:p>
        </p:txBody>
      </p:sp>
      <p:sp>
        <p:nvSpPr>
          <p:cNvPr id="123980" name="Rectangle 84"/>
          <p:cNvSpPr>
            <a:spLocks noChangeArrowheads="1"/>
          </p:cNvSpPr>
          <p:nvPr/>
        </p:nvSpPr>
        <p:spPr bwMode="auto">
          <a:xfrm>
            <a:off x="7075488" y="4206875"/>
            <a:ext cx="74612" cy="746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81" name="Freeform 85"/>
          <p:cNvSpPr>
            <a:spLocks/>
          </p:cNvSpPr>
          <p:nvPr/>
        </p:nvSpPr>
        <p:spPr bwMode="auto">
          <a:xfrm>
            <a:off x="7877175" y="4217988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82" name="Line 86"/>
          <p:cNvSpPr>
            <a:spLocks noChangeShapeType="1"/>
          </p:cNvSpPr>
          <p:nvPr/>
        </p:nvSpPr>
        <p:spPr bwMode="auto">
          <a:xfrm>
            <a:off x="6337300" y="4249738"/>
            <a:ext cx="16462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83" name="Rectangle 87"/>
          <p:cNvSpPr>
            <a:spLocks noChangeArrowheads="1"/>
          </p:cNvSpPr>
          <p:nvPr/>
        </p:nvSpPr>
        <p:spPr bwMode="auto">
          <a:xfrm>
            <a:off x="458788" y="4513263"/>
            <a:ext cx="22653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Unknown causes </a:t>
            </a:r>
            <a:endParaRPr lang="en-US"/>
          </a:p>
        </p:txBody>
      </p:sp>
      <p:sp>
        <p:nvSpPr>
          <p:cNvPr id="123984" name="Rectangle 88"/>
          <p:cNvSpPr>
            <a:spLocks noChangeArrowheads="1"/>
          </p:cNvSpPr>
          <p:nvPr/>
        </p:nvSpPr>
        <p:spPr bwMode="auto">
          <a:xfrm>
            <a:off x="3302000" y="45132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113 </a:t>
            </a:r>
            <a:endParaRPr lang="en-US"/>
          </a:p>
        </p:txBody>
      </p:sp>
      <p:sp>
        <p:nvSpPr>
          <p:cNvPr id="123985" name="Rectangle 89"/>
          <p:cNvSpPr>
            <a:spLocks noChangeArrowheads="1"/>
          </p:cNvSpPr>
          <p:nvPr/>
        </p:nvSpPr>
        <p:spPr bwMode="auto">
          <a:xfrm>
            <a:off x="3794125" y="4513263"/>
            <a:ext cx="6524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(2.4%) </a:t>
            </a:r>
            <a:endParaRPr lang="en-US"/>
          </a:p>
        </p:txBody>
      </p:sp>
      <p:sp>
        <p:nvSpPr>
          <p:cNvPr id="123986" name="Rectangle 90"/>
          <p:cNvSpPr>
            <a:spLocks noChangeArrowheads="1"/>
          </p:cNvSpPr>
          <p:nvPr/>
        </p:nvSpPr>
        <p:spPr bwMode="auto">
          <a:xfrm>
            <a:off x="4456113" y="45132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115 </a:t>
            </a:r>
            <a:endParaRPr lang="en-US"/>
          </a:p>
        </p:txBody>
      </p:sp>
      <p:sp>
        <p:nvSpPr>
          <p:cNvPr id="123987" name="Rectangle 91"/>
          <p:cNvSpPr>
            <a:spLocks noChangeArrowheads="1"/>
          </p:cNvSpPr>
          <p:nvPr/>
        </p:nvSpPr>
        <p:spPr bwMode="auto">
          <a:xfrm>
            <a:off x="4937125" y="4513263"/>
            <a:ext cx="6524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(2.5%) </a:t>
            </a:r>
            <a:endParaRPr lang="en-US"/>
          </a:p>
        </p:txBody>
      </p:sp>
      <p:sp>
        <p:nvSpPr>
          <p:cNvPr id="123988" name="Rectangle 92"/>
          <p:cNvSpPr>
            <a:spLocks noChangeArrowheads="1"/>
          </p:cNvSpPr>
          <p:nvPr/>
        </p:nvSpPr>
        <p:spPr bwMode="auto">
          <a:xfrm>
            <a:off x="7858125" y="4513263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0.98 (0.76-1.27)</a:t>
            </a:r>
            <a:endParaRPr lang="en-US"/>
          </a:p>
        </p:txBody>
      </p:sp>
      <p:sp>
        <p:nvSpPr>
          <p:cNvPr id="123989" name="Rectangle 93"/>
          <p:cNvSpPr>
            <a:spLocks noChangeArrowheads="1"/>
          </p:cNvSpPr>
          <p:nvPr/>
        </p:nvSpPr>
        <p:spPr bwMode="auto">
          <a:xfrm>
            <a:off x="8191500" y="4702175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p=0.87</a:t>
            </a:r>
            <a:endParaRPr lang="en-US"/>
          </a:p>
        </p:txBody>
      </p:sp>
      <p:sp>
        <p:nvSpPr>
          <p:cNvPr id="123990" name="Freeform 95"/>
          <p:cNvSpPr>
            <a:spLocks/>
          </p:cNvSpPr>
          <p:nvPr/>
        </p:nvSpPr>
        <p:spPr bwMode="auto">
          <a:xfrm>
            <a:off x="6391275" y="4606925"/>
            <a:ext cx="1271588" cy="95250"/>
          </a:xfrm>
          <a:custGeom>
            <a:avLst/>
            <a:gdLst>
              <a:gd name="T0" fmla="*/ 2147483647 w 801"/>
              <a:gd name="T1" fmla="*/ 0 h 60"/>
              <a:gd name="T2" fmla="*/ 2147483647 w 801"/>
              <a:gd name="T3" fmla="*/ 2147483647 h 60"/>
              <a:gd name="T4" fmla="*/ 2147483647 w 801"/>
              <a:gd name="T5" fmla="*/ 2147483647 h 60"/>
              <a:gd name="T6" fmla="*/ 0 w 801"/>
              <a:gd name="T7" fmla="*/ 2147483647 h 60"/>
              <a:gd name="T8" fmla="*/ 2147483647 w 801"/>
              <a:gd name="T9" fmla="*/ 0 h 6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01"/>
              <a:gd name="T16" fmla="*/ 0 h 60"/>
              <a:gd name="T17" fmla="*/ 801 w 801"/>
              <a:gd name="T18" fmla="*/ 60 h 6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01" h="60">
                <a:moveTo>
                  <a:pt x="350" y="0"/>
                </a:moveTo>
                <a:lnTo>
                  <a:pt x="801" y="27"/>
                </a:lnTo>
                <a:lnTo>
                  <a:pt x="350" y="60"/>
                </a:lnTo>
                <a:lnTo>
                  <a:pt x="0" y="27"/>
                </a:lnTo>
                <a:lnTo>
                  <a:pt x="350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91" name="Rectangle 96"/>
          <p:cNvSpPr>
            <a:spLocks noChangeArrowheads="1"/>
          </p:cNvSpPr>
          <p:nvPr/>
        </p:nvSpPr>
        <p:spPr bwMode="auto">
          <a:xfrm>
            <a:off x="458788" y="5186363"/>
            <a:ext cx="1474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Total: Any death </a:t>
            </a:r>
            <a:endParaRPr lang="en-US"/>
          </a:p>
        </p:txBody>
      </p:sp>
      <p:sp>
        <p:nvSpPr>
          <p:cNvPr id="123992" name="Rectangle 97"/>
          <p:cNvSpPr>
            <a:spLocks noChangeArrowheads="1"/>
          </p:cNvSpPr>
          <p:nvPr/>
        </p:nvSpPr>
        <p:spPr bwMode="auto">
          <a:xfrm>
            <a:off x="3206750" y="5186363"/>
            <a:ext cx="5349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1142 </a:t>
            </a:r>
            <a:endParaRPr lang="en-US"/>
          </a:p>
        </p:txBody>
      </p:sp>
      <p:sp>
        <p:nvSpPr>
          <p:cNvPr id="123993" name="Rectangle 98"/>
          <p:cNvSpPr>
            <a:spLocks noChangeArrowheads="1"/>
          </p:cNvSpPr>
          <p:nvPr/>
        </p:nvSpPr>
        <p:spPr bwMode="auto">
          <a:xfrm>
            <a:off x="3697288" y="5186363"/>
            <a:ext cx="74771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(24.6%) </a:t>
            </a:r>
            <a:endParaRPr lang="en-US"/>
          </a:p>
        </p:txBody>
      </p:sp>
      <p:sp>
        <p:nvSpPr>
          <p:cNvPr id="123994" name="Rectangle 99"/>
          <p:cNvSpPr>
            <a:spLocks noChangeArrowheads="1"/>
          </p:cNvSpPr>
          <p:nvPr/>
        </p:nvSpPr>
        <p:spPr bwMode="auto">
          <a:xfrm>
            <a:off x="4360863" y="5186363"/>
            <a:ext cx="5349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1115 </a:t>
            </a:r>
            <a:endParaRPr lang="en-US"/>
          </a:p>
        </p:txBody>
      </p:sp>
      <p:sp>
        <p:nvSpPr>
          <p:cNvPr id="123995" name="Rectangle 100"/>
          <p:cNvSpPr>
            <a:spLocks noChangeArrowheads="1"/>
          </p:cNvSpPr>
          <p:nvPr/>
        </p:nvSpPr>
        <p:spPr bwMode="auto">
          <a:xfrm>
            <a:off x="4841875" y="5186363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(24.1%) </a:t>
            </a:r>
            <a:endParaRPr lang="en-US"/>
          </a:p>
        </p:txBody>
      </p:sp>
      <p:sp>
        <p:nvSpPr>
          <p:cNvPr id="123996" name="Rectangle 101"/>
          <p:cNvSpPr>
            <a:spLocks noChangeArrowheads="1"/>
          </p:cNvSpPr>
          <p:nvPr/>
        </p:nvSpPr>
        <p:spPr bwMode="auto">
          <a:xfrm>
            <a:off x="7872413" y="5186363"/>
            <a:ext cx="121443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1.02 (0.94-1.11) </a:t>
            </a:r>
            <a:endParaRPr lang="en-US"/>
          </a:p>
        </p:txBody>
      </p:sp>
      <p:sp>
        <p:nvSpPr>
          <p:cNvPr id="123997" name="Rectangle 102"/>
          <p:cNvSpPr>
            <a:spLocks noChangeArrowheads="1"/>
          </p:cNvSpPr>
          <p:nvPr/>
        </p:nvSpPr>
        <p:spPr bwMode="auto">
          <a:xfrm>
            <a:off x="8224838" y="5376863"/>
            <a:ext cx="509587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p=0.63</a:t>
            </a:r>
            <a:endParaRPr lang="en-US"/>
          </a:p>
        </p:txBody>
      </p:sp>
      <p:sp>
        <p:nvSpPr>
          <p:cNvPr id="123998" name="Freeform 104"/>
          <p:cNvSpPr>
            <a:spLocks/>
          </p:cNvSpPr>
          <p:nvPr/>
        </p:nvSpPr>
        <p:spPr bwMode="auto">
          <a:xfrm>
            <a:off x="6850063" y="5175250"/>
            <a:ext cx="417512" cy="295275"/>
          </a:xfrm>
          <a:custGeom>
            <a:avLst/>
            <a:gdLst>
              <a:gd name="T0" fmla="*/ 2147483647 w 263"/>
              <a:gd name="T1" fmla="*/ 0 h 186"/>
              <a:gd name="T2" fmla="*/ 2147483647 w 263"/>
              <a:gd name="T3" fmla="*/ 2147483647 h 186"/>
              <a:gd name="T4" fmla="*/ 2147483647 w 263"/>
              <a:gd name="T5" fmla="*/ 2147483647 h 186"/>
              <a:gd name="T6" fmla="*/ 0 w 263"/>
              <a:gd name="T7" fmla="*/ 2147483647 h 186"/>
              <a:gd name="T8" fmla="*/ 2147483647 w 263"/>
              <a:gd name="T9" fmla="*/ 0 h 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3"/>
              <a:gd name="T16" fmla="*/ 0 h 186"/>
              <a:gd name="T17" fmla="*/ 263 w 263"/>
              <a:gd name="T18" fmla="*/ 186 h 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3" h="186">
                <a:moveTo>
                  <a:pt x="122" y="0"/>
                </a:moveTo>
                <a:lnTo>
                  <a:pt x="263" y="93"/>
                </a:lnTo>
                <a:lnTo>
                  <a:pt x="122" y="186"/>
                </a:lnTo>
                <a:lnTo>
                  <a:pt x="0" y="93"/>
                </a:lnTo>
                <a:lnTo>
                  <a:pt x="12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3999" name="Line 105"/>
          <p:cNvSpPr>
            <a:spLocks noChangeShapeType="1"/>
          </p:cNvSpPr>
          <p:nvPr/>
        </p:nvSpPr>
        <p:spPr bwMode="auto">
          <a:xfrm>
            <a:off x="7000875" y="1592263"/>
            <a:ext cx="0" cy="41402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0" name="Line 106"/>
          <p:cNvSpPr>
            <a:spLocks noChangeShapeType="1"/>
          </p:cNvSpPr>
          <p:nvPr/>
        </p:nvSpPr>
        <p:spPr bwMode="auto">
          <a:xfrm>
            <a:off x="6007100" y="575468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1" name="Line 107"/>
          <p:cNvSpPr>
            <a:spLocks noChangeShapeType="1"/>
          </p:cNvSpPr>
          <p:nvPr/>
        </p:nvSpPr>
        <p:spPr bwMode="auto">
          <a:xfrm flipV="1">
            <a:off x="7000875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2" name="Line 108"/>
          <p:cNvSpPr>
            <a:spLocks noChangeShapeType="1"/>
          </p:cNvSpPr>
          <p:nvPr/>
        </p:nvSpPr>
        <p:spPr bwMode="auto">
          <a:xfrm flipV="1">
            <a:off x="7245350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3" name="Line 109"/>
          <p:cNvSpPr>
            <a:spLocks noChangeShapeType="1"/>
          </p:cNvSpPr>
          <p:nvPr/>
        </p:nvSpPr>
        <p:spPr bwMode="auto">
          <a:xfrm flipV="1">
            <a:off x="7491413" y="5659438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4" name="Line 110"/>
          <p:cNvSpPr>
            <a:spLocks noChangeShapeType="1"/>
          </p:cNvSpPr>
          <p:nvPr/>
        </p:nvSpPr>
        <p:spPr bwMode="auto">
          <a:xfrm flipV="1">
            <a:off x="7737475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5" name="Line 111"/>
          <p:cNvSpPr>
            <a:spLocks noChangeShapeType="1"/>
          </p:cNvSpPr>
          <p:nvPr/>
        </p:nvSpPr>
        <p:spPr bwMode="auto">
          <a:xfrm flipV="1">
            <a:off x="7983538" y="5659438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6" name="Line 112"/>
          <p:cNvSpPr>
            <a:spLocks noChangeShapeType="1"/>
          </p:cNvSpPr>
          <p:nvPr/>
        </p:nvSpPr>
        <p:spPr bwMode="auto">
          <a:xfrm flipV="1">
            <a:off x="6743700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7" name="Line 113"/>
          <p:cNvSpPr>
            <a:spLocks noChangeShapeType="1"/>
          </p:cNvSpPr>
          <p:nvPr/>
        </p:nvSpPr>
        <p:spPr bwMode="auto">
          <a:xfrm flipV="1">
            <a:off x="6497638" y="5659438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8" name="Line 114"/>
          <p:cNvSpPr>
            <a:spLocks noChangeShapeType="1"/>
          </p:cNvSpPr>
          <p:nvPr/>
        </p:nvSpPr>
        <p:spPr bwMode="auto">
          <a:xfrm flipV="1">
            <a:off x="6251575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09" name="Line 115"/>
          <p:cNvSpPr>
            <a:spLocks noChangeShapeType="1"/>
          </p:cNvSpPr>
          <p:nvPr/>
        </p:nvSpPr>
        <p:spPr bwMode="auto">
          <a:xfrm flipV="1">
            <a:off x="6007100" y="5659438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4010" name="Rectangle 116"/>
          <p:cNvSpPr>
            <a:spLocks noChangeArrowheads="1"/>
          </p:cNvSpPr>
          <p:nvPr/>
        </p:nvSpPr>
        <p:spPr bwMode="auto">
          <a:xfrm>
            <a:off x="6861175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24011" name="Rectangle 117"/>
          <p:cNvSpPr>
            <a:spLocks noChangeArrowheads="1"/>
          </p:cNvSpPr>
          <p:nvPr/>
        </p:nvSpPr>
        <p:spPr bwMode="auto">
          <a:xfrm>
            <a:off x="7353300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24012" name="Rectangle 118"/>
          <p:cNvSpPr>
            <a:spLocks noChangeArrowheads="1"/>
          </p:cNvSpPr>
          <p:nvPr/>
        </p:nvSpPr>
        <p:spPr bwMode="auto">
          <a:xfrm>
            <a:off x="7843838" y="58023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24013" name="Rectangle 119"/>
          <p:cNvSpPr>
            <a:spLocks noChangeArrowheads="1"/>
          </p:cNvSpPr>
          <p:nvPr/>
        </p:nvSpPr>
        <p:spPr bwMode="auto">
          <a:xfrm>
            <a:off x="6359525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24014" name="Rectangle 120"/>
          <p:cNvSpPr>
            <a:spLocks noChangeArrowheads="1"/>
          </p:cNvSpPr>
          <p:nvPr/>
        </p:nvSpPr>
        <p:spPr bwMode="auto">
          <a:xfrm>
            <a:off x="5867400" y="58023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24015" name="Rectangle 13"/>
          <p:cNvSpPr>
            <a:spLocks noChangeArrowheads="1"/>
          </p:cNvSpPr>
          <p:nvPr/>
        </p:nvSpPr>
        <p:spPr bwMode="auto">
          <a:xfrm>
            <a:off x="5257800" y="6048375"/>
            <a:ext cx="15303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24016" name="Rectangle 14"/>
          <p:cNvSpPr>
            <a:spLocks noChangeArrowheads="1"/>
          </p:cNvSpPr>
          <p:nvPr/>
        </p:nvSpPr>
        <p:spPr bwMode="auto">
          <a:xfrm>
            <a:off x="7310438" y="6048375"/>
            <a:ext cx="1346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Other non-fatal SAEs*</a:t>
            </a:r>
          </a:p>
        </p:txBody>
      </p:sp>
      <p:graphicFrame>
        <p:nvGraphicFramePr>
          <p:cNvPr id="1582166" name="Group 86"/>
          <p:cNvGraphicFramePr>
            <a:graphicFrameLocks noGrp="1"/>
          </p:cNvGraphicFramePr>
          <p:nvPr>
            <p:ph idx="1"/>
          </p:nvPr>
        </p:nvGraphicFramePr>
        <p:xfrm>
          <a:off x="1223963" y="1028700"/>
          <a:ext cx="6696075" cy="5179895"/>
        </p:xfrm>
        <a:graphic>
          <a:graphicData uri="http://schemas.openxmlformats.org/drawingml/2006/table">
            <a:tbl>
              <a:tblPr/>
              <a:tblGrid>
                <a:gridCol w="2303462"/>
                <a:gridCol w="1439863"/>
                <a:gridCol w="1441450"/>
                <a:gridCol w="1511300"/>
              </a:tblGrid>
              <a:tr h="3413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eze/simva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(n=4650)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placebo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34988" algn="ct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(n=4620)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RR  (95% CI)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cardiac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526	 (11.3%)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557	 (12.1%)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0.94  (0.83 – 1.05)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vascular (excl. cardiac)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324	(7.0%)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367	 (7.9%)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0.88  (0.76 – 1.02)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Cancer (not incident)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73	 (1.6%)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63	 (1.4%)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1.15  (0.82 – 1.61)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renal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1958	 (42.1%)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1966	 (42.6%)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(0.92 – 1.04)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Respiratory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654	 (14.1%)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666	 (14.4%)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(0.88 – 1.09)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Liver/Pancreas/Biliary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82	 (1.8%)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76	 (1.6%)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1.08  (0.79 – 1.47)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Gastrointestinal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957	 (20.6%)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988	 (21.4%)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0.96  (0.87 – 1.04)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Skin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238	 (5.1%)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240	 (5.2%)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0.99  (0.82 – 1.18)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Genital &amp; breast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176	 (3.8%)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185	 (4.0%)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0.94  (0.77 – 1.16)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Psychiatric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68	 (1.5%)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62	 (1.3%)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1.09  (0.78 – 1.54)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Neurological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220	 (4.7%)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222	 (4.8%)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0.99  (0.82 – 1.19)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Musculoskeletal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483	 (10.4%)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471	 (10.2%)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1.02  (0.90 – 1.16)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Hematological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224	 (4.8%)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200	 (4.3%)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1.12  (0.92 – 1.35)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Eye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184	 (4.0%)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179	 (3.9%)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1.02  (0.83 – 1.25)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Ear, Nose, Throat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72	 (1.5%)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82	 (1.8%)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0.87  (0.64 – 1.20)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Endocrine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58	 (1.2%)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39	 (0.8%)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1.47  (0.99 – 2.19)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medical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891	 (19.2%)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896	 (19.4%)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0.99  (0.90 – 1.09)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Non-medical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340	 (7.3%)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333	 (7.2%)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1.02  (0.88 – 1.19)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OF ABOVE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3258	 (70.1%)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985838" algn="r"/>
                          <a:tab pos="2066925" algn="r"/>
                        </a:tabLst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3270	 (70.8%)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(0.93 – 1.03)</a:t>
                      </a:r>
                    </a:p>
                  </a:txBody>
                  <a:tcPr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25012" name="TextBox 5"/>
          <p:cNvSpPr txBox="1">
            <a:spLocks noChangeArrowheads="1"/>
          </p:cNvSpPr>
          <p:nvPr/>
        </p:nvSpPr>
        <p:spPr bwMode="auto">
          <a:xfrm>
            <a:off x="322263" y="6192838"/>
            <a:ext cx="76692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200">
                <a:solidFill>
                  <a:srgbClr val="000000"/>
                </a:solidFill>
                <a:latin typeface="Calibri" pitchFamily="34" charset="0"/>
              </a:rPr>
              <a:t>*Excludes: MVEs, incident cancer, TIA, hospitalization with angina or heart failure, dialysis access revision, diabetes and hypoglycaemia, dialysis or renal transplantation, pancreatitis, hepatitis, gallstone events, myopathy and rhabdomyolysis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Non-fatal respiratory SAEs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1438" y="1844675"/>
          <a:ext cx="9001125" cy="3475038"/>
        </p:xfrm>
        <a:graphic>
          <a:graphicData uri="http://schemas.openxmlformats.org/drawingml/2006/table">
            <a:tbl>
              <a:tblPr/>
              <a:tblGrid>
                <a:gridCol w="3600450"/>
                <a:gridCol w="1698625"/>
                <a:gridCol w="1901825"/>
                <a:gridCol w="1800225"/>
              </a:tblGrid>
              <a:tr h="7699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eze/simva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(n=4650)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placebo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50850" algn="ct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(n=4620)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RR  (95% CI)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Pneumonia/Bronchitis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424	 (9.1%)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397	 (8.6%)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1.07  (0.93-1.23)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chest infection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90	 (1.9%)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77	 (1.7%)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1.16  (0.86-1.58)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COPD/Asthma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60	 (1.3%)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59	 (1.3%)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1.01  (0.71-1.45)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Other respiratory disease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103	 (2.2%)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115	 (2.5%)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0.89  (0.68-1.16)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Symptoms/investigations/surgery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132	 (2.8%)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144	 (3.1%)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903288" algn="r"/>
                          <a:tab pos="2066925" algn="r"/>
                        </a:tabLst>
                      </a:pPr>
                      <a:r>
                        <a:rPr kumimoji="0" lang="en-GB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0.91  (0.72-1.15)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08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ANY RESPIRATORY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654	 (14.1%)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355600" algn="r"/>
                          <a:tab pos="1160463" algn="r"/>
                          <a:tab pos="2066925" algn="r"/>
                        </a:tabLst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	666	 (14.4%)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066925" algn="r"/>
                        </a:tabLst>
                      </a:pPr>
                      <a:r>
                        <a:rPr kumimoji="0" lang="en-GB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0.98  (0.88-1.09)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73138"/>
          </a:xfrm>
        </p:spPr>
        <p:txBody>
          <a:bodyPr/>
          <a:lstStyle/>
          <a:p>
            <a:r>
              <a:rPr lang="en-GB" smtClean="0"/>
              <a:t>Hypothesis-generating result in SEAS trial, and </a:t>
            </a:r>
            <a:br>
              <a:rPr lang="en-GB" smtClean="0"/>
            </a:br>
            <a:r>
              <a:rPr lang="en-GB" smtClean="0"/>
              <a:t>hypothesis-testing in SHARP and IMPROVE-IT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44513" y="1295400"/>
            <a:ext cx="8048625" cy="48736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600" smtClean="0"/>
              <a:t>In SEAS, an apparent excess of about 50% was observed in the incidence of any new cancer (101 vs. 65: RR=1.55; 95% CI 1.13 to 2.12; p=0.006)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GB" sz="800" smtClean="0"/>
          </a:p>
          <a:p>
            <a:pPr>
              <a:lnSpc>
                <a:spcPct val="90000"/>
              </a:lnSpc>
            </a:pPr>
            <a:r>
              <a:rPr lang="en-GB" sz="2600" smtClean="0"/>
              <a:t>This hypothesis was tested in an independent, much larger, data set by unblinding interim cancer data from two ongoing ezetimibe trials (SHARP and IMPROVE-IT)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GB" sz="800" smtClean="0"/>
          </a:p>
          <a:p>
            <a:pPr>
              <a:lnSpc>
                <a:spcPct val="90000"/>
              </a:lnSpc>
            </a:pPr>
            <a:r>
              <a:rPr lang="en-GB" sz="2600" smtClean="0"/>
              <a:t>In SHARP and IMPROVE-IT, there were about 5 times as many cancers as in SEAS, but no support for an excess (313 [1.7%] vs 326 [1.8%]: RR 0.96; 95% CI 0.82-1.12)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endParaRPr lang="en-GB" sz="800" smtClean="0"/>
          </a:p>
          <a:p>
            <a:pPr>
              <a:lnSpc>
                <a:spcPct val="90000"/>
              </a:lnSpc>
            </a:pPr>
            <a:r>
              <a:rPr lang="en-GB" sz="2600" smtClean="0"/>
              <a:t>SHARP now provides even larger numbers of cancers and even longer duration of treatment to assess risk</a:t>
            </a:r>
          </a:p>
        </p:txBody>
      </p:sp>
      <p:sp>
        <p:nvSpPr>
          <p:cNvPr id="126980" name="Footer Placeholder 3"/>
          <p:cNvSpPr txBox="1">
            <a:spLocks/>
          </p:cNvSpPr>
          <p:nvPr/>
        </p:nvSpPr>
        <p:spPr bwMode="auto">
          <a:xfrm>
            <a:off x="638175" y="6291263"/>
            <a:ext cx="49911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 err="1">
                <a:latin typeface="Calibri" pitchFamily="34" charset="0"/>
              </a:rPr>
              <a:t>Peto</a:t>
            </a:r>
            <a:r>
              <a:rPr lang="en-US" sz="1400" dirty="0">
                <a:latin typeface="Calibri" pitchFamily="34" charset="0"/>
              </a:rPr>
              <a:t> et </a:t>
            </a:r>
            <a:r>
              <a:rPr lang="en-US" sz="1400" dirty="0" smtClean="0">
                <a:latin typeface="Calibri" pitchFamily="34" charset="0"/>
              </a:rPr>
              <a:t>al </a:t>
            </a:r>
            <a:r>
              <a:rPr lang="en-US" sz="1400" i="1" dirty="0">
                <a:latin typeface="Calibri" pitchFamily="34" charset="0"/>
              </a:rPr>
              <a:t>N Eng J Med </a:t>
            </a:r>
            <a:r>
              <a:rPr lang="en-US" sz="1400" dirty="0">
                <a:latin typeface="Calibri" pitchFamily="34" charset="0"/>
              </a:rPr>
              <a:t>2008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6"/>
          <p:cNvSpPr>
            <a:spLocks noChangeArrowheads="1"/>
          </p:cNvSpPr>
          <p:nvPr/>
        </p:nvSpPr>
        <p:spPr bwMode="auto">
          <a:xfrm>
            <a:off x="2586038" y="246063"/>
            <a:ext cx="4702175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Cancer mortality </a:t>
            </a:r>
            <a:endParaRPr lang="en-US" sz="3600"/>
          </a:p>
        </p:txBody>
      </p:sp>
      <p:sp>
        <p:nvSpPr>
          <p:cNvPr id="128003" name="Line 7"/>
          <p:cNvSpPr>
            <a:spLocks noChangeShapeType="1"/>
          </p:cNvSpPr>
          <p:nvPr/>
        </p:nvSpPr>
        <p:spPr bwMode="auto">
          <a:xfrm>
            <a:off x="1377950" y="1527175"/>
            <a:ext cx="1588" cy="38068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4" name="Line 8"/>
          <p:cNvSpPr>
            <a:spLocks noChangeShapeType="1"/>
          </p:cNvSpPr>
          <p:nvPr/>
        </p:nvSpPr>
        <p:spPr bwMode="auto">
          <a:xfrm>
            <a:off x="1377950" y="5334000"/>
            <a:ext cx="62103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5" name="Line 9"/>
          <p:cNvSpPr>
            <a:spLocks noChangeShapeType="1"/>
          </p:cNvSpPr>
          <p:nvPr/>
        </p:nvSpPr>
        <p:spPr bwMode="auto">
          <a:xfrm>
            <a:off x="1377950" y="5334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6" name="Line 10"/>
          <p:cNvSpPr>
            <a:spLocks noChangeShapeType="1"/>
          </p:cNvSpPr>
          <p:nvPr/>
        </p:nvSpPr>
        <p:spPr bwMode="auto">
          <a:xfrm>
            <a:off x="2617788" y="5334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7" name="Line 11"/>
          <p:cNvSpPr>
            <a:spLocks noChangeShapeType="1"/>
          </p:cNvSpPr>
          <p:nvPr/>
        </p:nvSpPr>
        <p:spPr bwMode="auto">
          <a:xfrm>
            <a:off x="3857625" y="5334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8" name="Line 12"/>
          <p:cNvSpPr>
            <a:spLocks noChangeShapeType="1"/>
          </p:cNvSpPr>
          <p:nvPr/>
        </p:nvSpPr>
        <p:spPr bwMode="auto">
          <a:xfrm>
            <a:off x="5097463" y="5334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09" name="Line 13"/>
          <p:cNvSpPr>
            <a:spLocks noChangeShapeType="1"/>
          </p:cNvSpPr>
          <p:nvPr/>
        </p:nvSpPr>
        <p:spPr bwMode="auto">
          <a:xfrm>
            <a:off x="6337300" y="53340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10" name="Line 14"/>
          <p:cNvSpPr>
            <a:spLocks noChangeShapeType="1"/>
          </p:cNvSpPr>
          <p:nvPr/>
        </p:nvSpPr>
        <p:spPr bwMode="auto">
          <a:xfrm>
            <a:off x="7577138" y="53340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11" name="Rectangle 15"/>
          <p:cNvSpPr>
            <a:spLocks noChangeArrowheads="1"/>
          </p:cNvSpPr>
          <p:nvPr/>
        </p:nvSpPr>
        <p:spPr bwMode="auto">
          <a:xfrm>
            <a:off x="1314450" y="544988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28012" name="Rectangle 16"/>
          <p:cNvSpPr>
            <a:spLocks noChangeArrowheads="1"/>
          </p:cNvSpPr>
          <p:nvPr/>
        </p:nvSpPr>
        <p:spPr bwMode="auto">
          <a:xfrm>
            <a:off x="2554288" y="5449888"/>
            <a:ext cx="246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/>
          </a:p>
        </p:txBody>
      </p:sp>
      <p:sp>
        <p:nvSpPr>
          <p:cNvPr id="128013" name="Rectangle 17"/>
          <p:cNvSpPr>
            <a:spLocks noChangeArrowheads="1"/>
          </p:cNvSpPr>
          <p:nvPr/>
        </p:nvSpPr>
        <p:spPr bwMode="auto">
          <a:xfrm>
            <a:off x="3794125" y="544988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/>
          </a:p>
        </p:txBody>
      </p:sp>
      <p:sp>
        <p:nvSpPr>
          <p:cNvPr id="128014" name="Rectangle 18"/>
          <p:cNvSpPr>
            <a:spLocks noChangeArrowheads="1"/>
          </p:cNvSpPr>
          <p:nvPr/>
        </p:nvSpPr>
        <p:spPr bwMode="auto">
          <a:xfrm>
            <a:off x="5033963" y="5449888"/>
            <a:ext cx="246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28015" name="Rectangle 19"/>
          <p:cNvSpPr>
            <a:spLocks noChangeArrowheads="1"/>
          </p:cNvSpPr>
          <p:nvPr/>
        </p:nvSpPr>
        <p:spPr bwMode="auto">
          <a:xfrm>
            <a:off x="6273800" y="544988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/>
          </a:p>
        </p:txBody>
      </p:sp>
      <p:sp>
        <p:nvSpPr>
          <p:cNvPr id="128016" name="Rectangle 20"/>
          <p:cNvSpPr>
            <a:spLocks noChangeArrowheads="1"/>
          </p:cNvSpPr>
          <p:nvPr/>
        </p:nvSpPr>
        <p:spPr bwMode="auto">
          <a:xfrm>
            <a:off x="7513638" y="5449888"/>
            <a:ext cx="2460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28017" name="Rectangle 21"/>
          <p:cNvSpPr>
            <a:spLocks noChangeArrowheads="1"/>
          </p:cNvSpPr>
          <p:nvPr/>
        </p:nvSpPr>
        <p:spPr bwMode="auto">
          <a:xfrm>
            <a:off x="3644900" y="5681663"/>
            <a:ext cx="1731963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/>
          </a:p>
        </p:txBody>
      </p:sp>
      <p:sp>
        <p:nvSpPr>
          <p:cNvPr id="128018" name="Line 22"/>
          <p:cNvSpPr>
            <a:spLocks noChangeShapeType="1"/>
          </p:cNvSpPr>
          <p:nvPr/>
        </p:nvSpPr>
        <p:spPr bwMode="auto">
          <a:xfrm flipH="1">
            <a:off x="1282700" y="5334000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19" name="Line 23"/>
          <p:cNvSpPr>
            <a:spLocks noChangeShapeType="1"/>
          </p:cNvSpPr>
          <p:nvPr/>
        </p:nvSpPr>
        <p:spPr bwMode="auto">
          <a:xfrm flipH="1">
            <a:off x="1282700" y="4575175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0" name="Line 24"/>
          <p:cNvSpPr>
            <a:spLocks noChangeShapeType="1"/>
          </p:cNvSpPr>
          <p:nvPr/>
        </p:nvSpPr>
        <p:spPr bwMode="auto">
          <a:xfrm flipH="1">
            <a:off x="1282700" y="3805238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1" name="Line 25"/>
          <p:cNvSpPr>
            <a:spLocks noChangeShapeType="1"/>
          </p:cNvSpPr>
          <p:nvPr/>
        </p:nvSpPr>
        <p:spPr bwMode="auto">
          <a:xfrm flipH="1">
            <a:off x="1282700" y="3046413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2" name="Line 26"/>
          <p:cNvSpPr>
            <a:spLocks noChangeShapeType="1"/>
          </p:cNvSpPr>
          <p:nvPr/>
        </p:nvSpPr>
        <p:spPr bwMode="auto">
          <a:xfrm flipH="1">
            <a:off x="1282700" y="2286000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3" name="Line 27"/>
          <p:cNvSpPr>
            <a:spLocks noChangeShapeType="1"/>
          </p:cNvSpPr>
          <p:nvPr/>
        </p:nvSpPr>
        <p:spPr bwMode="auto">
          <a:xfrm flipH="1">
            <a:off x="1282700" y="1527175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24" name="Rectangle 28"/>
          <p:cNvSpPr>
            <a:spLocks noChangeArrowheads="1"/>
          </p:cNvSpPr>
          <p:nvPr/>
        </p:nvSpPr>
        <p:spPr bwMode="auto">
          <a:xfrm>
            <a:off x="1057275" y="5186363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28025" name="Rectangle 29"/>
          <p:cNvSpPr>
            <a:spLocks noChangeArrowheads="1"/>
          </p:cNvSpPr>
          <p:nvPr/>
        </p:nvSpPr>
        <p:spPr bwMode="auto">
          <a:xfrm>
            <a:off x="1057275" y="4427538"/>
            <a:ext cx="2460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28026" name="Rectangle 30"/>
          <p:cNvSpPr>
            <a:spLocks noChangeArrowheads="1"/>
          </p:cNvSpPr>
          <p:nvPr/>
        </p:nvSpPr>
        <p:spPr bwMode="auto">
          <a:xfrm>
            <a:off x="962025" y="3657600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/>
          </a:p>
        </p:txBody>
      </p:sp>
      <p:sp>
        <p:nvSpPr>
          <p:cNvPr id="128027" name="Rectangle 31"/>
          <p:cNvSpPr>
            <a:spLocks noChangeArrowheads="1"/>
          </p:cNvSpPr>
          <p:nvPr/>
        </p:nvSpPr>
        <p:spPr bwMode="auto">
          <a:xfrm>
            <a:off x="962025" y="2898775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/>
          </a:p>
        </p:txBody>
      </p:sp>
      <p:sp>
        <p:nvSpPr>
          <p:cNvPr id="128028" name="Rectangle 32"/>
          <p:cNvSpPr>
            <a:spLocks noChangeArrowheads="1"/>
          </p:cNvSpPr>
          <p:nvPr/>
        </p:nvSpPr>
        <p:spPr bwMode="auto">
          <a:xfrm>
            <a:off x="962025" y="2138363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/>
          </a:p>
        </p:txBody>
      </p:sp>
      <p:sp>
        <p:nvSpPr>
          <p:cNvPr id="128029" name="Rectangle 33"/>
          <p:cNvSpPr>
            <a:spLocks noChangeArrowheads="1"/>
          </p:cNvSpPr>
          <p:nvPr/>
        </p:nvSpPr>
        <p:spPr bwMode="auto">
          <a:xfrm>
            <a:off x="962025" y="1379538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/>
          </a:p>
        </p:txBody>
      </p:sp>
      <p:sp>
        <p:nvSpPr>
          <p:cNvPr id="128030" name="Rectangle 34"/>
          <p:cNvSpPr>
            <a:spLocks noChangeArrowheads="1"/>
          </p:cNvSpPr>
          <p:nvPr/>
        </p:nvSpPr>
        <p:spPr bwMode="auto">
          <a:xfrm rot="-5400000">
            <a:off x="-821531" y="3240882"/>
            <a:ext cx="28829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/>
          </a:p>
        </p:txBody>
      </p:sp>
      <p:sp>
        <p:nvSpPr>
          <p:cNvPr id="128031" name="Freeform 35"/>
          <p:cNvSpPr>
            <a:spLocks/>
          </p:cNvSpPr>
          <p:nvPr/>
        </p:nvSpPr>
        <p:spPr bwMode="auto">
          <a:xfrm>
            <a:off x="1377950" y="4913313"/>
            <a:ext cx="6210300" cy="420687"/>
          </a:xfrm>
          <a:custGeom>
            <a:avLst/>
            <a:gdLst>
              <a:gd name="T0" fmla="*/ 2147483647 w 3912"/>
              <a:gd name="T1" fmla="*/ 2147483647 h 265"/>
              <a:gd name="T2" fmla="*/ 2147483647 w 3912"/>
              <a:gd name="T3" fmla="*/ 2147483647 h 265"/>
              <a:gd name="T4" fmla="*/ 2147483647 w 3912"/>
              <a:gd name="T5" fmla="*/ 2147483647 h 265"/>
              <a:gd name="T6" fmla="*/ 2147483647 w 3912"/>
              <a:gd name="T7" fmla="*/ 2147483647 h 265"/>
              <a:gd name="T8" fmla="*/ 2147483647 w 3912"/>
              <a:gd name="T9" fmla="*/ 2147483647 h 265"/>
              <a:gd name="T10" fmla="*/ 2147483647 w 3912"/>
              <a:gd name="T11" fmla="*/ 2147483647 h 265"/>
              <a:gd name="T12" fmla="*/ 2147483647 w 3912"/>
              <a:gd name="T13" fmla="*/ 2147483647 h 265"/>
              <a:gd name="T14" fmla="*/ 2147483647 w 3912"/>
              <a:gd name="T15" fmla="*/ 2147483647 h 265"/>
              <a:gd name="T16" fmla="*/ 2147483647 w 3912"/>
              <a:gd name="T17" fmla="*/ 2147483647 h 265"/>
              <a:gd name="T18" fmla="*/ 2147483647 w 3912"/>
              <a:gd name="T19" fmla="*/ 2147483647 h 265"/>
              <a:gd name="T20" fmla="*/ 2147483647 w 3912"/>
              <a:gd name="T21" fmla="*/ 2147483647 h 265"/>
              <a:gd name="T22" fmla="*/ 2147483647 w 3912"/>
              <a:gd name="T23" fmla="*/ 2147483647 h 265"/>
              <a:gd name="T24" fmla="*/ 2147483647 w 3912"/>
              <a:gd name="T25" fmla="*/ 2147483647 h 265"/>
              <a:gd name="T26" fmla="*/ 2147483647 w 3912"/>
              <a:gd name="T27" fmla="*/ 2147483647 h 265"/>
              <a:gd name="T28" fmla="*/ 2147483647 w 3912"/>
              <a:gd name="T29" fmla="*/ 2147483647 h 265"/>
              <a:gd name="T30" fmla="*/ 2147483647 w 3912"/>
              <a:gd name="T31" fmla="*/ 2147483647 h 265"/>
              <a:gd name="T32" fmla="*/ 2147483647 w 3912"/>
              <a:gd name="T33" fmla="*/ 2147483647 h 265"/>
              <a:gd name="T34" fmla="*/ 2147483647 w 3912"/>
              <a:gd name="T35" fmla="*/ 2147483647 h 265"/>
              <a:gd name="T36" fmla="*/ 2147483647 w 3912"/>
              <a:gd name="T37" fmla="*/ 2147483647 h 265"/>
              <a:gd name="T38" fmla="*/ 2147483647 w 3912"/>
              <a:gd name="T39" fmla="*/ 2147483647 h 265"/>
              <a:gd name="T40" fmla="*/ 2147483647 w 3912"/>
              <a:gd name="T41" fmla="*/ 2147483647 h 265"/>
              <a:gd name="T42" fmla="*/ 2147483647 w 3912"/>
              <a:gd name="T43" fmla="*/ 2147483647 h 265"/>
              <a:gd name="T44" fmla="*/ 2147483647 w 3912"/>
              <a:gd name="T45" fmla="*/ 2147483647 h 265"/>
              <a:gd name="T46" fmla="*/ 2147483647 w 3912"/>
              <a:gd name="T47" fmla="*/ 2147483647 h 265"/>
              <a:gd name="T48" fmla="*/ 2147483647 w 3912"/>
              <a:gd name="T49" fmla="*/ 2147483647 h 265"/>
              <a:gd name="T50" fmla="*/ 2147483647 w 3912"/>
              <a:gd name="T51" fmla="*/ 2147483647 h 265"/>
              <a:gd name="T52" fmla="*/ 2147483647 w 3912"/>
              <a:gd name="T53" fmla="*/ 2147483647 h 265"/>
              <a:gd name="T54" fmla="*/ 2147483647 w 3912"/>
              <a:gd name="T55" fmla="*/ 2147483647 h 265"/>
              <a:gd name="T56" fmla="*/ 2147483647 w 3912"/>
              <a:gd name="T57" fmla="*/ 2147483647 h 265"/>
              <a:gd name="T58" fmla="*/ 2147483647 w 3912"/>
              <a:gd name="T59" fmla="*/ 2147483647 h 265"/>
              <a:gd name="T60" fmla="*/ 2147483647 w 3912"/>
              <a:gd name="T61" fmla="*/ 2147483647 h 265"/>
              <a:gd name="T62" fmla="*/ 2147483647 w 3912"/>
              <a:gd name="T63" fmla="*/ 2147483647 h 265"/>
              <a:gd name="T64" fmla="*/ 2147483647 w 3912"/>
              <a:gd name="T65" fmla="*/ 2147483647 h 265"/>
              <a:gd name="T66" fmla="*/ 2147483647 w 3912"/>
              <a:gd name="T67" fmla="*/ 2147483647 h 265"/>
              <a:gd name="T68" fmla="*/ 2147483647 w 3912"/>
              <a:gd name="T69" fmla="*/ 2147483647 h 265"/>
              <a:gd name="T70" fmla="*/ 2147483647 w 3912"/>
              <a:gd name="T71" fmla="*/ 2147483647 h 265"/>
              <a:gd name="T72" fmla="*/ 2147483647 w 3912"/>
              <a:gd name="T73" fmla="*/ 2147483647 h 265"/>
              <a:gd name="T74" fmla="*/ 2147483647 w 3912"/>
              <a:gd name="T75" fmla="*/ 2147483647 h 265"/>
              <a:gd name="T76" fmla="*/ 2147483647 w 3912"/>
              <a:gd name="T77" fmla="*/ 2147483647 h 265"/>
              <a:gd name="T78" fmla="*/ 2147483647 w 3912"/>
              <a:gd name="T79" fmla="*/ 2147483647 h 265"/>
              <a:gd name="T80" fmla="*/ 2147483647 w 3912"/>
              <a:gd name="T81" fmla="*/ 2147483647 h 265"/>
              <a:gd name="T82" fmla="*/ 2147483647 w 3912"/>
              <a:gd name="T83" fmla="*/ 2147483647 h 265"/>
              <a:gd name="T84" fmla="*/ 2147483647 w 3912"/>
              <a:gd name="T85" fmla="*/ 2147483647 h 265"/>
              <a:gd name="T86" fmla="*/ 2147483647 w 3912"/>
              <a:gd name="T87" fmla="*/ 2147483647 h 265"/>
              <a:gd name="T88" fmla="*/ 2147483647 w 3912"/>
              <a:gd name="T89" fmla="*/ 2147483647 h 265"/>
              <a:gd name="T90" fmla="*/ 2147483647 w 3912"/>
              <a:gd name="T91" fmla="*/ 2147483647 h 265"/>
              <a:gd name="T92" fmla="*/ 2147483647 w 3912"/>
              <a:gd name="T93" fmla="*/ 2147483647 h 265"/>
              <a:gd name="T94" fmla="*/ 2147483647 w 3912"/>
              <a:gd name="T95" fmla="*/ 2147483647 h 265"/>
              <a:gd name="T96" fmla="*/ 2147483647 w 3912"/>
              <a:gd name="T97" fmla="*/ 2147483647 h 265"/>
              <a:gd name="T98" fmla="*/ 2147483647 w 3912"/>
              <a:gd name="T99" fmla="*/ 2147483647 h 265"/>
              <a:gd name="T100" fmla="*/ 2147483647 w 3912"/>
              <a:gd name="T101" fmla="*/ 2147483647 h 265"/>
              <a:gd name="T102" fmla="*/ 2147483647 w 3912"/>
              <a:gd name="T103" fmla="*/ 0 h 265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w 3912"/>
              <a:gd name="T157" fmla="*/ 0 h 265"/>
              <a:gd name="T158" fmla="*/ 3912 w 3912"/>
              <a:gd name="T159" fmla="*/ 265 h 265"/>
            </a:gdLst>
            <a:ahLst/>
            <a:cxnLst>
              <a:cxn ang="T104">
                <a:pos x="T0" y="T1"/>
              </a:cxn>
              <a:cxn ang="T105">
                <a:pos x="T2" y="T3"/>
              </a:cxn>
              <a:cxn ang="T106">
                <a:pos x="T4" y="T5"/>
              </a:cxn>
              <a:cxn ang="T107">
                <a:pos x="T6" y="T7"/>
              </a:cxn>
              <a:cxn ang="T108">
                <a:pos x="T8" y="T9"/>
              </a:cxn>
              <a:cxn ang="T109">
                <a:pos x="T10" y="T11"/>
              </a:cxn>
              <a:cxn ang="T110">
                <a:pos x="T12" y="T13"/>
              </a:cxn>
              <a:cxn ang="T111">
                <a:pos x="T14" y="T15"/>
              </a:cxn>
              <a:cxn ang="T112">
                <a:pos x="T16" y="T17"/>
              </a:cxn>
              <a:cxn ang="T113">
                <a:pos x="T18" y="T19"/>
              </a:cxn>
              <a:cxn ang="T114">
                <a:pos x="T20" y="T21"/>
              </a:cxn>
              <a:cxn ang="T115">
                <a:pos x="T22" y="T23"/>
              </a:cxn>
              <a:cxn ang="T116">
                <a:pos x="T24" y="T25"/>
              </a:cxn>
              <a:cxn ang="T117">
                <a:pos x="T26" y="T27"/>
              </a:cxn>
              <a:cxn ang="T118">
                <a:pos x="T28" y="T29"/>
              </a:cxn>
              <a:cxn ang="T119">
                <a:pos x="T30" y="T31"/>
              </a:cxn>
              <a:cxn ang="T120">
                <a:pos x="T32" y="T33"/>
              </a:cxn>
              <a:cxn ang="T121">
                <a:pos x="T34" y="T35"/>
              </a:cxn>
              <a:cxn ang="T122">
                <a:pos x="T36" y="T37"/>
              </a:cxn>
              <a:cxn ang="T123">
                <a:pos x="T38" y="T39"/>
              </a:cxn>
              <a:cxn ang="T124">
                <a:pos x="T40" y="T41"/>
              </a:cxn>
              <a:cxn ang="T125">
                <a:pos x="T42" y="T43"/>
              </a:cxn>
              <a:cxn ang="T126">
                <a:pos x="T44" y="T45"/>
              </a:cxn>
              <a:cxn ang="T127">
                <a:pos x="T46" y="T47"/>
              </a:cxn>
              <a:cxn ang="T128">
                <a:pos x="T48" y="T49"/>
              </a:cxn>
              <a:cxn ang="T129">
                <a:pos x="T50" y="T51"/>
              </a:cxn>
              <a:cxn ang="T130">
                <a:pos x="T52" y="T53"/>
              </a:cxn>
              <a:cxn ang="T131">
                <a:pos x="T54" y="T55"/>
              </a:cxn>
              <a:cxn ang="T132">
                <a:pos x="T56" y="T57"/>
              </a:cxn>
              <a:cxn ang="T133">
                <a:pos x="T58" y="T59"/>
              </a:cxn>
              <a:cxn ang="T134">
                <a:pos x="T60" y="T61"/>
              </a:cxn>
              <a:cxn ang="T135">
                <a:pos x="T62" y="T63"/>
              </a:cxn>
              <a:cxn ang="T136">
                <a:pos x="T64" y="T65"/>
              </a:cxn>
              <a:cxn ang="T137">
                <a:pos x="T66" y="T67"/>
              </a:cxn>
              <a:cxn ang="T138">
                <a:pos x="T68" y="T69"/>
              </a:cxn>
              <a:cxn ang="T139">
                <a:pos x="T70" y="T71"/>
              </a:cxn>
              <a:cxn ang="T140">
                <a:pos x="T72" y="T73"/>
              </a:cxn>
              <a:cxn ang="T141">
                <a:pos x="T74" y="T75"/>
              </a:cxn>
              <a:cxn ang="T142">
                <a:pos x="T76" y="T77"/>
              </a:cxn>
              <a:cxn ang="T143">
                <a:pos x="T78" y="T79"/>
              </a:cxn>
              <a:cxn ang="T144">
                <a:pos x="T80" y="T81"/>
              </a:cxn>
              <a:cxn ang="T145">
                <a:pos x="T82" y="T83"/>
              </a:cxn>
              <a:cxn ang="T146">
                <a:pos x="T84" y="T85"/>
              </a:cxn>
              <a:cxn ang="T147">
                <a:pos x="T86" y="T87"/>
              </a:cxn>
              <a:cxn ang="T148">
                <a:pos x="T88" y="T89"/>
              </a:cxn>
              <a:cxn ang="T149">
                <a:pos x="T90" y="T91"/>
              </a:cxn>
              <a:cxn ang="T150">
                <a:pos x="T92" y="T93"/>
              </a:cxn>
              <a:cxn ang="T151">
                <a:pos x="T94" y="T95"/>
              </a:cxn>
              <a:cxn ang="T152">
                <a:pos x="T96" y="T97"/>
              </a:cxn>
              <a:cxn ang="T153">
                <a:pos x="T98" y="T99"/>
              </a:cxn>
              <a:cxn ang="T154">
                <a:pos x="T100" y="T101"/>
              </a:cxn>
              <a:cxn ang="T155">
                <a:pos x="T102" y="T103"/>
              </a:cxn>
            </a:cxnLst>
            <a:rect l="T156" t="T157" r="T158" b="T159"/>
            <a:pathLst>
              <a:path w="3912" h="265">
                <a:moveTo>
                  <a:pt x="0" y="265"/>
                </a:moveTo>
                <a:lnTo>
                  <a:pt x="95" y="265"/>
                </a:lnTo>
                <a:lnTo>
                  <a:pt x="95" y="259"/>
                </a:lnTo>
                <a:lnTo>
                  <a:pt x="108" y="259"/>
                </a:lnTo>
                <a:lnTo>
                  <a:pt x="202" y="259"/>
                </a:lnTo>
                <a:lnTo>
                  <a:pt x="263" y="259"/>
                </a:lnTo>
                <a:lnTo>
                  <a:pt x="351" y="259"/>
                </a:lnTo>
                <a:lnTo>
                  <a:pt x="351" y="252"/>
                </a:lnTo>
                <a:lnTo>
                  <a:pt x="371" y="252"/>
                </a:lnTo>
                <a:lnTo>
                  <a:pt x="532" y="252"/>
                </a:lnTo>
                <a:lnTo>
                  <a:pt x="620" y="252"/>
                </a:lnTo>
                <a:lnTo>
                  <a:pt x="620" y="245"/>
                </a:lnTo>
                <a:lnTo>
                  <a:pt x="627" y="245"/>
                </a:lnTo>
                <a:lnTo>
                  <a:pt x="660" y="245"/>
                </a:lnTo>
                <a:lnTo>
                  <a:pt x="687" y="245"/>
                </a:lnTo>
                <a:lnTo>
                  <a:pt x="687" y="239"/>
                </a:lnTo>
                <a:lnTo>
                  <a:pt x="734" y="239"/>
                </a:lnTo>
                <a:lnTo>
                  <a:pt x="896" y="239"/>
                </a:lnTo>
                <a:lnTo>
                  <a:pt x="896" y="232"/>
                </a:lnTo>
                <a:lnTo>
                  <a:pt x="950" y="232"/>
                </a:lnTo>
                <a:lnTo>
                  <a:pt x="970" y="232"/>
                </a:lnTo>
                <a:lnTo>
                  <a:pt x="1010" y="232"/>
                </a:lnTo>
                <a:lnTo>
                  <a:pt x="1010" y="225"/>
                </a:lnTo>
                <a:lnTo>
                  <a:pt x="1024" y="225"/>
                </a:lnTo>
                <a:lnTo>
                  <a:pt x="1044" y="225"/>
                </a:lnTo>
                <a:lnTo>
                  <a:pt x="1057" y="225"/>
                </a:lnTo>
                <a:lnTo>
                  <a:pt x="1057" y="219"/>
                </a:lnTo>
                <a:lnTo>
                  <a:pt x="1091" y="219"/>
                </a:lnTo>
                <a:lnTo>
                  <a:pt x="1118" y="219"/>
                </a:lnTo>
                <a:lnTo>
                  <a:pt x="1158" y="219"/>
                </a:lnTo>
                <a:lnTo>
                  <a:pt x="1158" y="212"/>
                </a:lnTo>
                <a:lnTo>
                  <a:pt x="1165" y="212"/>
                </a:lnTo>
                <a:lnTo>
                  <a:pt x="1179" y="212"/>
                </a:lnTo>
                <a:lnTo>
                  <a:pt x="1212" y="212"/>
                </a:lnTo>
                <a:lnTo>
                  <a:pt x="1212" y="205"/>
                </a:lnTo>
                <a:lnTo>
                  <a:pt x="1273" y="205"/>
                </a:lnTo>
                <a:lnTo>
                  <a:pt x="1320" y="205"/>
                </a:lnTo>
                <a:lnTo>
                  <a:pt x="1354" y="205"/>
                </a:lnTo>
                <a:lnTo>
                  <a:pt x="1354" y="199"/>
                </a:lnTo>
                <a:lnTo>
                  <a:pt x="1374" y="199"/>
                </a:lnTo>
                <a:lnTo>
                  <a:pt x="1381" y="199"/>
                </a:lnTo>
                <a:lnTo>
                  <a:pt x="1387" y="199"/>
                </a:lnTo>
                <a:lnTo>
                  <a:pt x="1387" y="192"/>
                </a:lnTo>
                <a:lnTo>
                  <a:pt x="1394" y="192"/>
                </a:lnTo>
                <a:lnTo>
                  <a:pt x="1408" y="192"/>
                </a:lnTo>
                <a:lnTo>
                  <a:pt x="1434" y="192"/>
                </a:lnTo>
                <a:lnTo>
                  <a:pt x="1434" y="186"/>
                </a:lnTo>
                <a:lnTo>
                  <a:pt x="1441" y="186"/>
                </a:lnTo>
                <a:lnTo>
                  <a:pt x="1495" y="186"/>
                </a:lnTo>
                <a:lnTo>
                  <a:pt x="1529" y="186"/>
                </a:lnTo>
                <a:lnTo>
                  <a:pt x="1529" y="179"/>
                </a:lnTo>
                <a:lnTo>
                  <a:pt x="1583" y="179"/>
                </a:lnTo>
                <a:lnTo>
                  <a:pt x="1609" y="179"/>
                </a:lnTo>
                <a:lnTo>
                  <a:pt x="1609" y="172"/>
                </a:lnTo>
                <a:lnTo>
                  <a:pt x="1657" y="172"/>
                </a:lnTo>
                <a:lnTo>
                  <a:pt x="1657" y="166"/>
                </a:lnTo>
                <a:lnTo>
                  <a:pt x="1697" y="166"/>
                </a:lnTo>
                <a:lnTo>
                  <a:pt x="1710" y="166"/>
                </a:lnTo>
                <a:lnTo>
                  <a:pt x="1731" y="166"/>
                </a:lnTo>
                <a:lnTo>
                  <a:pt x="1731" y="159"/>
                </a:lnTo>
                <a:lnTo>
                  <a:pt x="1744" y="159"/>
                </a:lnTo>
                <a:lnTo>
                  <a:pt x="1818" y="159"/>
                </a:lnTo>
                <a:lnTo>
                  <a:pt x="1818" y="152"/>
                </a:lnTo>
                <a:lnTo>
                  <a:pt x="1845" y="152"/>
                </a:lnTo>
                <a:lnTo>
                  <a:pt x="1852" y="152"/>
                </a:lnTo>
                <a:lnTo>
                  <a:pt x="1886" y="152"/>
                </a:lnTo>
                <a:lnTo>
                  <a:pt x="1886" y="146"/>
                </a:lnTo>
                <a:lnTo>
                  <a:pt x="1912" y="146"/>
                </a:lnTo>
                <a:lnTo>
                  <a:pt x="1966" y="146"/>
                </a:lnTo>
                <a:lnTo>
                  <a:pt x="1966" y="139"/>
                </a:lnTo>
                <a:lnTo>
                  <a:pt x="1980" y="139"/>
                </a:lnTo>
                <a:lnTo>
                  <a:pt x="1986" y="139"/>
                </a:lnTo>
                <a:lnTo>
                  <a:pt x="1993" y="139"/>
                </a:lnTo>
                <a:lnTo>
                  <a:pt x="1993" y="132"/>
                </a:lnTo>
                <a:lnTo>
                  <a:pt x="2027" y="132"/>
                </a:lnTo>
                <a:lnTo>
                  <a:pt x="2034" y="132"/>
                </a:lnTo>
                <a:lnTo>
                  <a:pt x="2034" y="126"/>
                </a:lnTo>
                <a:lnTo>
                  <a:pt x="2047" y="126"/>
                </a:lnTo>
                <a:lnTo>
                  <a:pt x="2061" y="126"/>
                </a:lnTo>
                <a:lnTo>
                  <a:pt x="2061" y="119"/>
                </a:lnTo>
                <a:lnTo>
                  <a:pt x="2114" y="119"/>
                </a:lnTo>
                <a:lnTo>
                  <a:pt x="2121" y="119"/>
                </a:lnTo>
                <a:lnTo>
                  <a:pt x="2135" y="119"/>
                </a:lnTo>
                <a:lnTo>
                  <a:pt x="2135" y="112"/>
                </a:lnTo>
                <a:lnTo>
                  <a:pt x="2155" y="112"/>
                </a:lnTo>
                <a:lnTo>
                  <a:pt x="2175" y="112"/>
                </a:lnTo>
                <a:lnTo>
                  <a:pt x="2209" y="112"/>
                </a:lnTo>
                <a:lnTo>
                  <a:pt x="2209" y="106"/>
                </a:lnTo>
                <a:lnTo>
                  <a:pt x="2269" y="106"/>
                </a:lnTo>
                <a:lnTo>
                  <a:pt x="2289" y="106"/>
                </a:lnTo>
                <a:lnTo>
                  <a:pt x="2289" y="99"/>
                </a:lnTo>
                <a:lnTo>
                  <a:pt x="2316" y="99"/>
                </a:lnTo>
                <a:lnTo>
                  <a:pt x="2377" y="99"/>
                </a:lnTo>
                <a:lnTo>
                  <a:pt x="2377" y="93"/>
                </a:lnTo>
                <a:lnTo>
                  <a:pt x="2384" y="93"/>
                </a:lnTo>
                <a:lnTo>
                  <a:pt x="2390" y="93"/>
                </a:lnTo>
                <a:lnTo>
                  <a:pt x="2458" y="93"/>
                </a:lnTo>
                <a:lnTo>
                  <a:pt x="2458" y="86"/>
                </a:lnTo>
                <a:lnTo>
                  <a:pt x="2491" y="86"/>
                </a:lnTo>
                <a:lnTo>
                  <a:pt x="2539" y="86"/>
                </a:lnTo>
                <a:lnTo>
                  <a:pt x="2539" y="79"/>
                </a:lnTo>
                <a:lnTo>
                  <a:pt x="2552" y="79"/>
                </a:lnTo>
                <a:lnTo>
                  <a:pt x="2565" y="79"/>
                </a:lnTo>
                <a:lnTo>
                  <a:pt x="2572" y="79"/>
                </a:lnTo>
                <a:lnTo>
                  <a:pt x="2572" y="73"/>
                </a:lnTo>
                <a:lnTo>
                  <a:pt x="2592" y="73"/>
                </a:lnTo>
                <a:lnTo>
                  <a:pt x="2592" y="66"/>
                </a:lnTo>
                <a:lnTo>
                  <a:pt x="2599" y="66"/>
                </a:lnTo>
                <a:lnTo>
                  <a:pt x="2660" y="66"/>
                </a:lnTo>
                <a:lnTo>
                  <a:pt x="2660" y="59"/>
                </a:lnTo>
                <a:lnTo>
                  <a:pt x="2680" y="59"/>
                </a:lnTo>
                <a:lnTo>
                  <a:pt x="2767" y="59"/>
                </a:lnTo>
                <a:lnTo>
                  <a:pt x="2808" y="59"/>
                </a:lnTo>
                <a:lnTo>
                  <a:pt x="2808" y="53"/>
                </a:lnTo>
                <a:lnTo>
                  <a:pt x="2828" y="53"/>
                </a:lnTo>
                <a:lnTo>
                  <a:pt x="2929" y="53"/>
                </a:lnTo>
                <a:lnTo>
                  <a:pt x="3037" y="53"/>
                </a:lnTo>
                <a:lnTo>
                  <a:pt x="3037" y="46"/>
                </a:lnTo>
                <a:lnTo>
                  <a:pt x="3043" y="46"/>
                </a:lnTo>
                <a:lnTo>
                  <a:pt x="3070" y="46"/>
                </a:lnTo>
                <a:lnTo>
                  <a:pt x="3070" y="39"/>
                </a:lnTo>
                <a:lnTo>
                  <a:pt x="3084" y="39"/>
                </a:lnTo>
                <a:lnTo>
                  <a:pt x="3097" y="39"/>
                </a:lnTo>
                <a:lnTo>
                  <a:pt x="3097" y="33"/>
                </a:lnTo>
                <a:lnTo>
                  <a:pt x="3138" y="33"/>
                </a:lnTo>
                <a:lnTo>
                  <a:pt x="3225" y="33"/>
                </a:lnTo>
                <a:lnTo>
                  <a:pt x="3225" y="26"/>
                </a:lnTo>
                <a:lnTo>
                  <a:pt x="3427" y="26"/>
                </a:lnTo>
                <a:lnTo>
                  <a:pt x="3501" y="26"/>
                </a:lnTo>
                <a:lnTo>
                  <a:pt x="3501" y="19"/>
                </a:lnTo>
                <a:lnTo>
                  <a:pt x="3562" y="19"/>
                </a:lnTo>
                <a:lnTo>
                  <a:pt x="3562" y="13"/>
                </a:lnTo>
                <a:lnTo>
                  <a:pt x="3569" y="13"/>
                </a:lnTo>
                <a:lnTo>
                  <a:pt x="3649" y="13"/>
                </a:lnTo>
                <a:lnTo>
                  <a:pt x="3649" y="6"/>
                </a:lnTo>
                <a:lnTo>
                  <a:pt x="3696" y="6"/>
                </a:lnTo>
                <a:lnTo>
                  <a:pt x="3696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32" name="Freeform 36"/>
          <p:cNvSpPr>
            <a:spLocks/>
          </p:cNvSpPr>
          <p:nvPr/>
        </p:nvSpPr>
        <p:spPr bwMode="auto">
          <a:xfrm>
            <a:off x="1377950" y="4806950"/>
            <a:ext cx="6210300" cy="527050"/>
          </a:xfrm>
          <a:custGeom>
            <a:avLst/>
            <a:gdLst>
              <a:gd name="T0" fmla="*/ 2147483647 w 3912"/>
              <a:gd name="T1" fmla="*/ 2147483647 h 332"/>
              <a:gd name="T2" fmla="*/ 2147483647 w 3912"/>
              <a:gd name="T3" fmla="*/ 2147483647 h 332"/>
              <a:gd name="T4" fmla="*/ 2147483647 w 3912"/>
              <a:gd name="T5" fmla="*/ 2147483647 h 332"/>
              <a:gd name="T6" fmla="*/ 2147483647 w 3912"/>
              <a:gd name="T7" fmla="*/ 2147483647 h 332"/>
              <a:gd name="T8" fmla="*/ 2147483647 w 3912"/>
              <a:gd name="T9" fmla="*/ 2147483647 h 332"/>
              <a:gd name="T10" fmla="*/ 2147483647 w 3912"/>
              <a:gd name="T11" fmla="*/ 2147483647 h 332"/>
              <a:gd name="T12" fmla="*/ 2147483647 w 3912"/>
              <a:gd name="T13" fmla="*/ 2147483647 h 332"/>
              <a:gd name="T14" fmla="*/ 2147483647 w 3912"/>
              <a:gd name="T15" fmla="*/ 2147483647 h 332"/>
              <a:gd name="T16" fmla="*/ 2147483647 w 3912"/>
              <a:gd name="T17" fmla="*/ 2147483647 h 332"/>
              <a:gd name="T18" fmla="*/ 2147483647 w 3912"/>
              <a:gd name="T19" fmla="*/ 2147483647 h 332"/>
              <a:gd name="T20" fmla="*/ 2147483647 w 3912"/>
              <a:gd name="T21" fmla="*/ 2147483647 h 332"/>
              <a:gd name="T22" fmla="*/ 2147483647 w 3912"/>
              <a:gd name="T23" fmla="*/ 2147483647 h 332"/>
              <a:gd name="T24" fmla="*/ 2147483647 w 3912"/>
              <a:gd name="T25" fmla="*/ 2147483647 h 332"/>
              <a:gd name="T26" fmla="*/ 2147483647 w 3912"/>
              <a:gd name="T27" fmla="*/ 2147483647 h 332"/>
              <a:gd name="T28" fmla="*/ 2147483647 w 3912"/>
              <a:gd name="T29" fmla="*/ 2147483647 h 332"/>
              <a:gd name="T30" fmla="*/ 2147483647 w 3912"/>
              <a:gd name="T31" fmla="*/ 2147483647 h 332"/>
              <a:gd name="T32" fmla="*/ 2147483647 w 3912"/>
              <a:gd name="T33" fmla="*/ 2147483647 h 332"/>
              <a:gd name="T34" fmla="*/ 2147483647 w 3912"/>
              <a:gd name="T35" fmla="*/ 2147483647 h 332"/>
              <a:gd name="T36" fmla="*/ 2147483647 w 3912"/>
              <a:gd name="T37" fmla="*/ 2147483647 h 332"/>
              <a:gd name="T38" fmla="*/ 2147483647 w 3912"/>
              <a:gd name="T39" fmla="*/ 2147483647 h 332"/>
              <a:gd name="T40" fmla="*/ 2147483647 w 3912"/>
              <a:gd name="T41" fmla="*/ 2147483647 h 332"/>
              <a:gd name="T42" fmla="*/ 2147483647 w 3912"/>
              <a:gd name="T43" fmla="*/ 2147483647 h 332"/>
              <a:gd name="T44" fmla="*/ 2147483647 w 3912"/>
              <a:gd name="T45" fmla="*/ 2147483647 h 332"/>
              <a:gd name="T46" fmla="*/ 2147483647 w 3912"/>
              <a:gd name="T47" fmla="*/ 2147483647 h 332"/>
              <a:gd name="T48" fmla="*/ 2147483647 w 3912"/>
              <a:gd name="T49" fmla="*/ 2147483647 h 332"/>
              <a:gd name="T50" fmla="*/ 2147483647 w 3912"/>
              <a:gd name="T51" fmla="*/ 2147483647 h 332"/>
              <a:gd name="T52" fmla="*/ 2147483647 w 3912"/>
              <a:gd name="T53" fmla="*/ 2147483647 h 332"/>
              <a:gd name="T54" fmla="*/ 2147483647 w 3912"/>
              <a:gd name="T55" fmla="*/ 2147483647 h 332"/>
              <a:gd name="T56" fmla="*/ 2147483647 w 3912"/>
              <a:gd name="T57" fmla="*/ 2147483647 h 332"/>
              <a:gd name="T58" fmla="*/ 2147483647 w 3912"/>
              <a:gd name="T59" fmla="*/ 2147483647 h 332"/>
              <a:gd name="T60" fmla="*/ 2147483647 w 3912"/>
              <a:gd name="T61" fmla="*/ 2147483647 h 332"/>
              <a:gd name="T62" fmla="*/ 2147483647 w 3912"/>
              <a:gd name="T63" fmla="*/ 2147483647 h 332"/>
              <a:gd name="T64" fmla="*/ 2147483647 w 3912"/>
              <a:gd name="T65" fmla="*/ 2147483647 h 332"/>
              <a:gd name="T66" fmla="*/ 2147483647 w 3912"/>
              <a:gd name="T67" fmla="*/ 2147483647 h 332"/>
              <a:gd name="T68" fmla="*/ 2147483647 w 3912"/>
              <a:gd name="T69" fmla="*/ 2147483647 h 332"/>
              <a:gd name="T70" fmla="*/ 2147483647 w 3912"/>
              <a:gd name="T71" fmla="*/ 2147483647 h 332"/>
              <a:gd name="T72" fmla="*/ 2147483647 w 3912"/>
              <a:gd name="T73" fmla="*/ 2147483647 h 332"/>
              <a:gd name="T74" fmla="*/ 2147483647 w 3912"/>
              <a:gd name="T75" fmla="*/ 2147483647 h 332"/>
              <a:gd name="T76" fmla="*/ 2147483647 w 3912"/>
              <a:gd name="T77" fmla="*/ 2147483647 h 332"/>
              <a:gd name="T78" fmla="*/ 2147483647 w 3912"/>
              <a:gd name="T79" fmla="*/ 2147483647 h 332"/>
              <a:gd name="T80" fmla="*/ 2147483647 w 3912"/>
              <a:gd name="T81" fmla="*/ 2147483647 h 332"/>
              <a:gd name="T82" fmla="*/ 2147483647 w 3912"/>
              <a:gd name="T83" fmla="*/ 2147483647 h 332"/>
              <a:gd name="T84" fmla="*/ 2147483647 w 3912"/>
              <a:gd name="T85" fmla="*/ 2147483647 h 332"/>
              <a:gd name="T86" fmla="*/ 2147483647 w 3912"/>
              <a:gd name="T87" fmla="*/ 2147483647 h 332"/>
              <a:gd name="T88" fmla="*/ 2147483647 w 3912"/>
              <a:gd name="T89" fmla="*/ 2147483647 h 332"/>
              <a:gd name="T90" fmla="*/ 2147483647 w 3912"/>
              <a:gd name="T91" fmla="*/ 2147483647 h 332"/>
              <a:gd name="T92" fmla="*/ 2147483647 w 3912"/>
              <a:gd name="T93" fmla="*/ 2147483647 h 332"/>
              <a:gd name="T94" fmla="*/ 2147483647 w 3912"/>
              <a:gd name="T95" fmla="*/ 2147483647 h 332"/>
              <a:gd name="T96" fmla="*/ 2147483647 w 3912"/>
              <a:gd name="T97" fmla="*/ 2147483647 h 332"/>
              <a:gd name="T98" fmla="*/ 2147483647 w 3912"/>
              <a:gd name="T99" fmla="*/ 2147483647 h 332"/>
              <a:gd name="T100" fmla="*/ 2147483647 w 3912"/>
              <a:gd name="T101" fmla="*/ 2147483647 h 332"/>
              <a:gd name="T102" fmla="*/ 2147483647 w 3912"/>
              <a:gd name="T103" fmla="*/ 2147483647 h 332"/>
              <a:gd name="T104" fmla="*/ 2147483647 w 3912"/>
              <a:gd name="T105" fmla="*/ 2147483647 h 332"/>
              <a:gd name="T106" fmla="*/ 2147483647 w 3912"/>
              <a:gd name="T107" fmla="*/ 2147483647 h 332"/>
              <a:gd name="T108" fmla="*/ 2147483647 w 3912"/>
              <a:gd name="T109" fmla="*/ 2147483647 h 332"/>
              <a:gd name="T110" fmla="*/ 2147483647 w 3912"/>
              <a:gd name="T111" fmla="*/ 2147483647 h 332"/>
              <a:gd name="T112" fmla="*/ 2147483647 w 3912"/>
              <a:gd name="T113" fmla="*/ 2147483647 h 332"/>
              <a:gd name="T114" fmla="*/ 2147483647 w 3912"/>
              <a:gd name="T115" fmla="*/ 2147483647 h 332"/>
              <a:gd name="T116" fmla="*/ 2147483647 w 3912"/>
              <a:gd name="T117" fmla="*/ 0 h 332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3912"/>
              <a:gd name="T178" fmla="*/ 0 h 332"/>
              <a:gd name="T179" fmla="*/ 3912 w 3912"/>
              <a:gd name="T180" fmla="*/ 332 h 332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3912" h="332">
                <a:moveTo>
                  <a:pt x="0" y="332"/>
                </a:moveTo>
                <a:lnTo>
                  <a:pt x="122" y="332"/>
                </a:lnTo>
                <a:lnTo>
                  <a:pt x="122" y="326"/>
                </a:lnTo>
                <a:lnTo>
                  <a:pt x="297" y="326"/>
                </a:lnTo>
                <a:lnTo>
                  <a:pt x="330" y="326"/>
                </a:lnTo>
                <a:lnTo>
                  <a:pt x="344" y="326"/>
                </a:lnTo>
                <a:lnTo>
                  <a:pt x="404" y="326"/>
                </a:lnTo>
                <a:lnTo>
                  <a:pt x="404" y="319"/>
                </a:lnTo>
                <a:lnTo>
                  <a:pt x="431" y="319"/>
                </a:lnTo>
                <a:lnTo>
                  <a:pt x="452" y="319"/>
                </a:lnTo>
                <a:lnTo>
                  <a:pt x="452" y="312"/>
                </a:lnTo>
                <a:lnTo>
                  <a:pt x="465" y="312"/>
                </a:lnTo>
                <a:lnTo>
                  <a:pt x="492" y="312"/>
                </a:lnTo>
                <a:lnTo>
                  <a:pt x="492" y="306"/>
                </a:lnTo>
                <a:lnTo>
                  <a:pt x="526" y="306"/>
                </a:lnTo>
                <a:lnTo>
                  <a:pt x="579" y="306"/>
                </a:lnTo>
                <a:lnTo>
                  <a:pt x="593" y="306"/>
                </a:lnTo>
                <a:lnTo>
                  <a:pt x="593" y="299"/>
                </a:lnTo>
                <a:lnTo>
                  <a:pt x="613" y="299"/>
                </a:lnTo>
                <a:lnTo>
                  <a:pt x="748" y="299"/>
                </a:lnTo>
                <a:lnTo>
                  <a:pt x="754" y="299"/>
                </a:lnTo>
                <a:lnTo>
                  <a:pt x="754" y="292"/>
                </a:lnTo>
                <a:lnTo>
                  <a:pt x="822" y="292"/>
                </a:lnTo>
                <a:lnTo>
                  <a:pt x="829" y="292"/>
                </a:lnTo>
                <a:lnTo>
                  <a:pt x="882" y="292"/>
                </a:lnTo>
                <a:lnTo>
                  <a:pt x="882" y="286"/>
                </a:lnTo>
                <a:lnTo>
                  <a:pt x="896" y="286"/>
                </a:lnTo>
                <a:lnTo>
                  <a:pt x="909" y="286"/>
                </a:lnTo>
                <a:lnTo>
                  <a:pt x="923" y="286"/>
                </a:lnTo>
                <a:lnTo>
                  <a:pt x="923" y="279"/>
                </a:lnTo>
                <a:lnTo>
                  <a:pt x="943" y="279"/>
                </a:lnTo>
                <a:lnTo>
                  <a:pt x="970" y="279"/>
                </a:lnTo>
                <a:lnTo>
                  <a:pt x="1004" y="279"/>
                </a:lnTo>
                <a:lnTo>
                  <a:pt x="1004" y="272"/>
                </a:lnTo>
                <a:lnTo>
                  <a:pt x="1024" y="272"/>
                </a:lnTo>
                <a:lnTo>
                  <a:pt x="1084" y="272"/>
                </a:lnTo>
                <a:lnTo>
                  <a:pt x="1084" y="266"/>
                </a:lnTo>
                <a:lnTo>
                  <a:pt x="1118" y="266"/>
                </a:lnTo>
                <a:lnTo>
                  <a:pt x="1212" y="266"/>
                </a:lnTo>
                <a:lnTo>
                  <a:pt x="1226" y="266"/>
                </a:lnTo>
                <a:lnTo>
                  <a:pt x="1226" y="259"/>
                </a:lnTo>
                <a:lnTo>
                  <a:pt x="1246" y="259"/>
                </a:lnTo>
                <a:lnTo>
                  <a:pt x="1246" y="253"/>
                </a:lnTo>
                <a:lnTo>
                  <a:pt x="1266" y="253"/>
                </a:lnTo>
                <a:lnTo>
                  <a:pt x="1273" y="253"/>
                </a:lnTo>
                <a:lnTo>
                  <a:pt x="1307" y="253"/>
                </a:lnTo>
                <a:lnTo>
                  <a:pt x="1307" y="246"/>
                </a:lnTo>
                <a:lnTo>
                  <a:pt x="1354" y="246"/>
                </a:lnTo>
                <a:lnTo>
                  <a:pt x="1394" y="246"/>
                </a:lnTo>
                <a:lnTo>
                  <a:pt x="1414" y="246"/>
                </a:lnTo>
                <a:lnTo>
                  <a:pt x="1414" y="239"/>
                </a:lnTo>
                <a:lnTo>
                  <a:pt x="1495" y="239"/>
                </a:lnTo>
                <a:lnTo>
                  <a:pt x="1502" y="239"/>
                </a:lnTo>
                <a:lnTo>
                  <a:pt x="1502" y="233"/>
                </a:lnTo>
                <a:lnTo>
                  <a:pt x="1522" y="233"/>
                </a:lnTo>
                <a:lnTo>
                  <a:pt x="1529" y="233"/>
                </a:lnTo>
                <a:lnTo>
                  <a:pt x="1542" y="233"/>
                </a:lnTo>
                <a:lnTo>
                  <a:pt x="1542" y="226"/>
                </a:lnTo>
                <a:lnTo>
                  <a:pt x="1576" y="226"/>
                </a:lnTo>
                <a:lnTo>
                  <a:pt x="1596" y="226"/>
                </a:lnTo>
                <a:lnTo>
                  <a:pt x="1657" y="226"/>
                </a:lnTo>
                <a:lnTo>
                  <a:pt x="1657" y="219"/>
                </a:lnTo>
                <a:lnTo>
                  <a:pt x="1677" y="219"/>
                </a:lnTo>
                <a:lnTo>
                  <a:pt x="1690" y="219"/>
                </a:lnTo>
                <a:lnTo>
                  <a:pt x="1859" y="219"/>
                </a:lnTo>
                <a:lnTo>
                  <a:pt x="1859" y="213"/>
                </a:lnTo>
                <a:lnTo>
                  <a:pt x="1899" y="213"/>
                </a:lnTo>
                <a:lnTo>
                  <a:pt x="1919" y="213"/>
                </a:lnTo>
                <a:lnTo>
                  <a:pt x="2013" y="213"/>
                </a:lnTo>
                <a:lnTo>
                  <a:pt x="2013" y="206"/>
                </a:lnTo>
                <a:lnTo>
                  <a:pt x="2027" y="206"/>
                </a:lnTo>
                <a:lnTo>
                  <a:pt x="2034" y="206"/>
                </a:lnTo>
                <a:lnTo>
                  <a:pt x="2034" y="199"/>
                </a:lnTo>
                <a:lnTo>
                  <a:pt x="2054" y="199"/>
                </a:lnTo>
                <a:lnTo>
                  <a:pt x="2087" y="199"/>
                </a:lnTo>
                <a:lnTo>
                  <a:pt x="2087" y="193"/>
                </a:lnTo>
                <a:lnTo>
                  <a:pt x="2094" y="193"/>
                </a:lnTo>
                <a:lnTo>
                  <a:pt x="2108" y="193"/>
                </a:lnTo>
                <a:lnTo>
                  <a:pt x="2108" y="186"/>
                </a:lnTo>
                <a:lnTo>
                  <a:pt x="2121" y="186"/>
                </a:lnTo>
                <a:lnTo>
                  <a:pt x="2128" y="186"/>
                </a:lnTo>
                <a:lnTo>
                  <a:pt x="2128" y="179"/>
                </a:lnTo>
                <a:lnTo>
                  <a:pt x="2135" y="179"/>
                </a:lnTo>
                <a:lnTo>
                  <a:pt x="2141" y="179"/>
                </a:lnTo>
                <a:lnTo>
                  <a:pt x="2141" y="173"/>
                </a:lnTo>
                <a:lnTo>
                  <a:pt x="2155" y="173"/>
                </a:lnTo>
                <a:lnTo>
                  <a:pt x="2202" y="173"/>
                </a:lnTo>
                <a:lnTo>
                  <a:pt x="2209" y="173"/>
                </a:lnTo>
                <a:lnTo>
                  <a:pt x="2209" y="166"/>
                </a:lnTo>
                <a:lnTo>
                  <a:pt x="2236" y="166"/>
                </a:lnTo>
                <a:lnTo>
                  <a:pt x="2242" y="166"/>
                </a:lnTo>
                <a:lnTo>
                  <a:pt x="2242" y="160"/>
                </a:lnTo>
                <a:lnTo>
                  <a:pt x="2296" y="160"/>
                </a:lnTo>
                <a:lnTo>
                  <a:pt x="2316" y="160"/>
                </a:lnTo>
                <a:lnTo>
                  <a:pt x="2316" y="153"/>
                </a:lnTo>
                <a:lnTo>
                  <a:pt x="2343" y="153"/>
                </a:lnTo>
                <a:lnTo>
                  <a:pt x="2397" y="153"/>
                </a:lnTo>
                <a:lnTo>
                  <a:pt x="2397" y="146"/>
                </a:lnTo>
                <a:lnTo>
                  <a:pt x="2498" y="146"/>
                </a:lnTo>
                <a:lnTo>
                  <a:pt x="2498" y="140"/>
                </a:lnTo>
                <a:lnTo>
                  <a:pt x="2552" y="140"/>
                </a:lnTo>
                <a:lnTo>
                  <a:pt x="2579" y="140"/>
                </a:lnTo>
                <a:lnTo>
                  <a:pt x="2579" y="133"/>
                </a:lnTo>
                <a:lnTo>
                  <a:pt x="2613" y="133"/>
                </a:lnTo>
                <a:lnTo>
                  <a:pt x="2626" y="133"/>
                </a:lnTo>
                <a:lnTo>
                  <a:pt x="2640" y="133"/>
                </a:lnTo>
                <a:lnTo>
                  <a:pt x="2640" y="126"/>
                </a:lnTo>
                <a:lnTo>
                  <a:pt x="2666" y="126"/>
                </a:lnTo>
                <a:lnTo>
                  <a:pt x="2680" y="126"/>
                </a:lnTo>
                <a:lnTo>
                  <a:pt x="2707" y="126"/>
                </a:lnTo>
                <a:lnTo>
                  <a:pt x="2707" y="120"/>
                </a:lnTo>
                <a:lnTo>
                  <a:pt x="2720" y="120"/>
                </a:lnTo>
                <a:lnTo>
                  <a:pt x="2761" y="120"/>
                </a:lnTo>
                <a:lnTo>
                  <a:pt x="2761" y="113"/>
                </a:lnTo>
                <a:lnTo>
                  <a:pt x="2781" y="113"/>
                </a:lnTo>
                <a:lnTo>
                  <a:pt x="2801" y="113"/>
                </a:lnTo>
                <a:lnTo>
                  <a:pt x="2835" y="113"/>
                </a:lnTo>
                <a:lnTo>
                  <a:pt x="2835" y="106"/>
                </a:lnTo>
                <a:lnTo>
                  <a:pt x="2848" y="106"/>
                </a:lnTo>
                <a:lnTo>
                  <a:pt x="2848" y="100"/>
                </a:lnTo>
                <a:lnTo>
                  <a:pt x="2902" y="100"/>
                </a:lnTo>
                <a:lnTo>
                  <a:pt x="2916" y="100"/>
                </a:lnTo>
                <a:lnTo>
                  <a:pt x="2916" y="93"/>
                </a:lnTo>
                <a:lnTo>
                  <a:pt x="2949" y="93"/>
                </a:lnTo>
                <a:lnTo>
                  <a:pt x="2949" y="86"/>
                </a:lnTo>
                <a:lnTo>
                  <a:pt x="2983" y="86"/>
                </a:lnTo>
                <a:lnTo>
                  <a:pt x="2996" y="86"/>
                </a:lnTo>
                <a:lnTo>
                  <a:pt x="3064" y="86"/>
                </a:lnTo>
                <a:lnTo>
                  <a:pt x="3064" y="80"/>
                </a:lnTo>
                <a:lnTo>
                  <a:pt x="3104" y="80"/>
                </a:lnTo>
                <a:lnTo>
                  <a:pt x="3151" y="80"/>
                </a:lnTo>
                <a:lnTo>
                  <a:pt x="3151" y="73"/>
                </a:lnTo>
                <a:lnTo>
                  <a:pt x="3272" y="73"/>
                </a:lnTo>
                <a:lnTo>
                  <a:pt x="3272" y="67"/>
                </a:lnTo>
                <a:lnTo>
                  <a:pt x="3306" y="67"/>
                </a:lnTo>
                <a:lnTo>
                  <a:pt x="3319" y="67"/>
                </a:lnTo>
                <a:lnTo>
                  <a:pt x="3319" y="60"/>
                </a:lnTo>
                <a:lnTo>
                  <a:pt x="3380" y="60"/>
                </a:lnTo>
                <a:lnTo>
                  <a:pt x="3380" y="53"/>
                </a:lnTo>
                <a:lnTo>
                  <a:pt x="3387" y="53"/>
                </a:lnTo>
                <a:lnTo>
                  <a:pt x="3461" y="53"/>
                </a:lnTo>
                <a:lnTo>
                  <a:pt x="3461" y="47"/>
                </a:lnTo>
                <a:lnTo>
                  <a:pt x="3521" y="47"/>
                </a:lnTo>
                <a:lnTo>
                  <a:pt x="3521" y="40"/>
                </a:lnTo>
                <a:lnTo>
                  <a:pt x="3602" y="40"/>
                </a:lnTo>
                <a:lnTo>
                  <a:pt x="3602" y="33"/>
                </a:lnTo>
                <a:lnTo>
                  <a:pt x="3670" y="33"/>
                </a:lnTo>
                <a:lnTo>
                  <a:pt x="3723" y="33"/>
                </a:lnTo>
                <a:lnTo>
                  <a:pt x="3723" y="27"/>
                </a:lnTo>
                <a:lnTo>
                  <a:pt x="3811" y="27"/>
                </a:lnTo>
                <a:lnTo>
                  <a:pt x="3811" y="20"/>
                </a:lnTo>
                <a:lnTo>
                  <a:pt x="3824" y="20"/>
                </a:lnTo>
                <a:lnTo>
                  <a:pt x="3824" y="13"/>
                </a:lnTo>
                <a:lnTo>
                  <a:pt x="3885" y="13"/>
                </a:lnTo>
                <a:lnTo>
                  <a:pt x="3885" y="7"/>
                </a:lnTo>
                <a:lnTo>
                  <a:pt x="3892" y="7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8033" name="Rectangle 37"/>
          <p:cNvSpPr>
            <a:spLocks noChangeArrowheads="1"/>
          </p:cNvSpPr>
          <p:nvPr/>
        </p:nvSpPr>
        <p:spPr bwMode="auto">
          <a:xfrm>
            <a:off x="1998663" y="2308225"/>
            <a:ext cx="27765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Risk ratio 1.15 (0.90-1.48) </a:t>
            </a:r>
            <a:endParaRPr lang="en-US" sz="2000"/>
          </a:p>
        </p:txBody>
      </p:sp>
      <p:sp>
        <p:nvSpPr>
          <p:cNvPr id="128034" name="Rectangle 38"/>
          <p:cNvSpPr>
            <a:spLocks noChangeArrowheads="1"/>
          </p:cNvSpPr>
          <p:nvPr/>
        </p:nvSpPr>
        <p:spPr bwMode="auto">
          <a:xfrm>
            <a:off x="1998663" y="2549525"/>
            <a:ext cx="1811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Logrank 2P=0.26 </a:t>
            </a:r>
            <a:endParaRPr lang="en-US" sz="2000"/>
          </a:p>
        </p:txBody>
      </p:sp>
      <p:sp>
        <p:nvSpPr>
          <p:cNvPr id="128035" name="Rectangle 39"/>
          <p:cNvSpPr>
            <a:spLocks noChangeArrowheads="1"/>
          </p:cNvSpPr>
          <p:nvPr/>
        </p:nvSpPr>
        <p:spPr bwMode="auto">
          <a:xfrm>
            <a:off x="7694613" y="4743450"/>
            <a:ext cx="881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 </a:t>
            </a:r>
            <a:endParaRPr lang="en-US" sz="2000"/>
          </a:p>
        </p:txBody>
      </p:sp>
      <p:sp>
        <p:nvSpPr>
          <p:cNvPr id="128036" name="Rectangle 40"/>
          <p:cNvSpPr>
            <a:spLocks noChangeArrowheads="1"/>
          </p:cNvSpPr>
          <p:nvPr/>
        </p:nvSpPr>
        <p:spPr bwMode="auto">
          <a:xfrm>
            <a:off x="7651750" y="4554538"/>
            <a:ext cx="1096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 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5"/>
          <p:cNvSpPr>
            <a:spLocks noChangeArrowheads="1"/>
          </p:cNvSpPr>
          <p:nvPr/>
        </p:nvSpPr>
        <p:spPr bwMode="auto">
          <a:xfrm>
            <a:off x="0" y="85725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27" name="Rectangle 6"/>
          <p:cNvSpPr>
            <a:spLocks noChangeArrowheads="1"/>
          </p:cNvSpPr>
          <p:nvPr/>
        </p:nvSpPr>
        <p:spPr bwMode="auto">
          <a:xfrm>
            <a:off x="1955800" y="307975"/>
            <a:ext cx="61722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Cancer mortality by year </a:t>
            </a:r>
            <a:endParaRPr lang="en-US" sz="3600"/>
          </a:p>
        </p:txBody>
      </p:sp>
      <p:sp>
        <p:nvSpPr>
          <p:cNvPr id="129028" name="Rectangle 7"/>
          <p:cNvSpPr>
            <a:spLocks noChangeArrowheads="1"/>
          </p:cNvSpPr>
          <p:nvPr/>
        </p:nvSpPr>
        <p:spPr bwMode="auto">
          <a:xfrm>
            <a:off x="4510088" y="412750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9029" name="Rectangle 8"/>
          <p:cNvSpPr>
            <a:spLocks noChangeArrowheads="1"/>
          </p:cNvSpPr>
          <p:nvPr/>
        </p:nvSpPr>
        <p:spPr bwMode="auto">
          <a:xfrm>
            <a:off x="3794125" y="136366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29030" name="Rectangle 9"/>
          <p:cNvSpPr>
            <a:spLocks noChangeArrowheads="1"/>
          </p:cNvSpPr>
          <p:nvPr/>
        </p:nvSpPr>
        <p:spPr bwMode="auto">
          <a:xfrm>
            <a:off x="5886450" y="1363663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29031" name="Rectangle 10"/>
          <p:cNvSpPr>
            <a:spLocks noChangeArrowheads="1"/>
          </p:cNvSpPr>
          <p:nvPr/>
        </p:nvSpPr>
        <p:spPr bwMode="auto">
          <a:xfrm>
            <a:off x="458788" y="1627188"/>
            <a:ext cx="4921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Year</a:t>
            </a:r>
            <a:endParaRPr lang="en-US"/>
          </a:p>
        </p:txBody>
      </p:sp>
      <p:sp>
        <p:nvSpPr>
          <p:cNvPr id="129032" name="Rectangle 11"/>
          <p:cNvSpPr>
            <a:spLocks noChangeArrowheads="1"/>
          </p:cNvSpPr>
          <p:nvPr/>
        </p:nvSpPr>
        <p:spPr bwMode="auto">
          <a:xfrm>
            <a:off x="4189413" y="162718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/>
          </a:p>
        </p:txBody>
      </p:sp>
      <p:sp>
        <p:nvSpPr>
          <p:cNvPr id="129033" name="Rectangle 12"/>
          <p:cNvSpPr>
            <a:spLocks noChangeArrowheads="1"/>
          </p:cNvSpPr>
          <p:nvPr/>
        </p:nvSpPr>
        <p:spPr bwMode="auto">
          <a:xfrm>
            <a:off x="2768600" y="1627188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/>
          </a:p>
        </p:txBody>
      </p:sp>
      <p:sp>
        <p:nvSpPr>
          <p:cNvPr id="129034" name="Rectangle 13"/>
          <p:cNvSpPr>
            <a:spLocks noChangeArrowheads="1"/>
          </p:cNvSpPr>
          <p:nvPr/>
        </p:nvSpPr>
        <p:spPr bwMode="auto">
          <a:xfrm>
            <a:off x="4960938" y="4991100"/>
            <a:ext cx="153035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29035" name="Rectangle 14"/>
          <p:cNvSpPr>
            <a:spLocks noChangeArrowheads="1"/>
          </p:cNvSpPr>
          <p:nvPr/>
        </p:nvSpPr>
        <p:spPr bwMode="auto">
          <a:xfrm>
            <a:off x="7048500" y="4991100"/>
            <a:ext cx="13462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  <p:sp>
        <p:nvSpPr>
          <p:cNvPr id="129036" name="Rectangle 15"/>
          <p:cNvSpPr>
            <a:spLocks noChangeArrowheads="1"/>
          </p:cNvSpPr>
          <p:nvPr/>
        </p:nvSpPr>
        <p:spPr bwMode="auto">
          <a:xfrm>
            <a:off x="4146550" y="188118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/>
          </a:p>
        </p:txBody>
      </p:sp>
      <p:sp>
        <p:nvSpPr>
          <p:cNvPr id="129037" name="Rectangle 16"/>
          <p:cNvSpPr>
            <a:spLocks noChangeArrowheads="1"/>
          </p:cNvSpPr>
          <p:nvPr/>
        </p:nvSpPr>
        <p:spPr bwMode="auto">
          <a:xfrm>
            <a:off x="2778125" y="188118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/>
          </a:p>
        </p:txBody>
      </p:sp>
      <p:sp>
        <p:nvSpPr>
          <p:cNvPr id="129038" name="Rectangle 17"/>
          <p:cNvSpPr>
            <a:spLocks noChangeArrowheads="1"/>
          </p:cNvSpPr>
          <p:nvPr/>
        </p:nvSpPr>
        <p:spPr bwMode="auto">
          <a:xfrm>
            <a:off x="458788" y="239712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/>
          </a:p>
        </p:txBody>
      </p:sp>
      <p:sp>
        <p:nvSpPr>
          <p:cNvPr id="129039" name="Rectangle 18"/>
          <p:cNvSpPr>
            <a:spLocks noChangeArrowheads="1"/>
          </p:cNvSpPr>
          <p:nvPr/>
        </p:nvSpPr>
        <p:spPr bwMode="auto">
          <a:xfrm>
            <a:off x="2800350" y="23971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 </a:t>
            </a:r>
            <a:endParaRPr lang="en-US"/>
          </a:p>
        </p:txBody>
      </p:sp>
      <p:sp>
        <p:nvSpPr>
          <p:cNvPr id="129040" name="Rectangle 19"/>
          <p:cNvSpPr>
            <a:spLocks noChangeArrowheads="1"/>
          </p:cNvSpPr>
          <p:nvPr/>
        </p:nvSpPr>
        <p:spPr bwMode="auto">
          <a:xfrm>
            <a:off x="3333750" y="23971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(0.4%) </a:t>
            </a:r>
            <a:endParaRPr lang="en-US"/>
          </a:p>
        </p:txBody>
      </p:sp>
      <p:sp>
        <p:nvSpPr>
          <p:cNvPr id="129041" name="Rectangle 20"/>
          <p:cNvSpPr>
            <a:spLocks noChangeArrowheads="1"/>
          </p:cNvSpPr>
          <p:nvPr/>
        </p:nvSpPr>
        <p:spPr bwMode="auto">
          <a:xfrm>
            <a:off x="4178300" y="23971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 </a:t>
            </a:r>
            <a:endParaRPr lang="en-US"/>
          </a:p>
        </p:txBody>
      </p:sp>
      <p:sp>
        <p:nvSpPr>
          <p:cNvPr id="129042" name="Rectangle 21"/>
          <p:cNvSpPr>
            <a:spLocks noChangeArrowheads="1"/>
          </p:cNvSpPr>
          <p:nvPr/>
        </p:nvSpPr>
        <p:spPr bwMode="auto">
          <a:xfrm>
            <a:off x="4702175" y="23971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(0.3%) </a:t>
            </a:r>
            <a:endParaRPr lang="en-US"/>
          </a:p>
        </p:txBody>
      </p:sp>
      <p:sp>
        <p:nvSpPr>
          <p:cNvPr id="129043" name="Freeform 22"/>
          <p:cNvSpPr>
            <a:spLocks/>
          </p:cNvSpPr>
          <p:nvPr/>
        </p:nvSpPr>
        <p:spPr bwMode="auto">
          <a:xfrm>
            <a:off x="7607300" y="2503488"/>
            <a:ext cx="106363" cy="63500"/>
          </a:xfrm>
          <a:custGeom>
            <a:avLst/>
            <a:gdLst>
              <a:gd name="T0" fmla="*/ 2147483647 w 67"/>
              <a:gd name="T1" fmla="*/ 2147483647 h 40"/>
              <a:gd name="T2" fmla="*/ 0 w 67"/>
              <a:gd name="T3" fmla="*/ 0 h 40"/>
              <a:gd name="T4" fmla="*/ 0 w 67"/>
              <a:gd name="T5" fmla="*/ 2147483647 h 40"/>
              <a:gd name="T6" fmla="*/ 2147483647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67" y="20"/>
                </a:moveTo>
                <a:lnTo>
                  <a:pt x="0" y="0"/>
                </a:lnTo>
                <a:lnTo>
                  <a:pt x="0" y="40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44" name="Line 23"/>
          <p:cNvSpPr>
            <a:spLocks noChangeShapeType="1"/>
          </p:cNvSpPr>
          <p:nvPr/>
        </p:nvSpPr>
        <p:spPr bwMode="auto">
          <a:xfrm>
            <a:off x="5918200" y="2535238"/>
            <a:ext cx="1795463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45" name="Rectangle 24"/>
          <p:cNvSpPr>
            <a:spLocks noChangeArrowheads="1"/>
          </p:cNvSpPr>
          <p:nvPr/>
        </p:nvSpPr>
        <p:spPr bwMode="auto">
          <a:xfrm>
            <a:off x="458788" y="2640013"/>
            <a:ext cx="234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/>
          </a:p>
        </p:txBody>
      </p:sp>
      <p:sp>
        <p:nvSpPr>
          <p:cNvPr id="129046" name="Rectangle 25"/>
          <p:cNvSpPr>
            <a:spLocks noChangeArrowheads="1"/>
          </p:cNvSpPr>
          <p:nvPr/>
        </p:nvSpPr>
        <p:spPr bwMode="auto">
          <a:xfrm>
            <a:off x="2800350" y="26400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30 </a:t>
            </a:r>
            <a:endParaRPr lang="en-US"/>
          </a:p>
        </p:txBody>
      </p:sp>
      <p:sp>
        <p:nvSpPr>
          <p:cNvPr id="129047" name="Rectangle 26"/>
          <p:cNvSpPr>
            <a:spLocks noChangeArrowheads="1"/>
          </p:cNvSpPr>
          <p:nvPr/>
        </p:nvSpPr>
        <p:spPr bwMode="auto">
          <a:xfrm>
            <a:off x="3333750" y="26400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(0.7%) </a:t>
            </a:r>
            <a:endParaRPr lang="en-US"/>
          </a:p>
        </p:txBody>
      </p:sp>
      <p:sp>
        <p:nvSpPr>
          <p:cNvPr id="129048" name="Rectangle 27"/>
          <p:cNvSpPr>
            <a:spLocks noChangeArrowheads="1"/>
          </p:cNvSpPr>
          <p:nvPr/>
        </p:nvSpPr>
        <p:spPr bwMode="auto">
          <a:xfrm>
            <a:off x="4178300" y="26400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27 </a:t>
            </a:r>
            <a:endParaRPr lang="en-US"/>
          </a:p>
        </p:txBody>
      </p:sp>
      <p:sp>
        <p:nvSpPr>
          <p:cNvPr id="129049" name="Rectangle 28"/>
          <p:cNvSpPr>
            <a:spLocks noChangeArrowheads="1"/>
          </p:cNvSpPr>
          <p:nvPr/>
        </p:nvSpPr>
        <p:spPr bwMode="auto">
          <a:xfrm>
            <a:off x="4702175" y="26400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(0.6%) </a:t>
            </a:r>
            <a:endParaRPr lang="en-US"/>
          </a:p>
        </p:txBody>
      </p:sp>
      <p:sp>
        <p:nvSpPr>
          <p:cNvPr id="129050" name="Rectangle 29"/>
          <p:cNvSpPr>
            <a:spLocks noChangeArrowheads="1"/>
          </p:cNvSpPr>
          <p:nvPr/>
        </p:nvSpPr>
        <p:spPr bwMode="auto">
          <a:xfrm>
            <a:off x="6945313" y="2755900"/>
            <a:ext cx="52387" cy="523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1" name="Freeform 30"/>
          <p:cNvSpPr>
            <a:spLocks/>
          </p:cNvSpPr>
          <p:nvPr/>
        </p:nvSpPr>
        <p:spPr bwMode="auto">
          <a:xfrm>
            <a:off x="7607300" y="2755900"/>
            <a:ext cx="106363" cy="52388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2" name="Line 31"/>
          <p:cNvSpPr>
            <a:spLocks noChangeShapeType="1"/>
          </p:cNvSpPr>
          <p:nvPr/>
        </p:nvSpPr>
        <p:spPr bwMode="auto">
          <a:xfrm>
            <a:off x="5865813" y="2776538"/>
            <a:ext cx="18478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3" name="Rectangle 32"/>
          <p:cNvSpPr>
            <a:spLocks noChangeArrowheads="1"/>
          </p:cNvSpPr>
          <p:nvPr/>
        </p:nvSpPr>
        <p:spPr bwMode="auto">
          <a:xfrm>
            <a:off x="458788" y="289242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29054" name="Rectangle 33"/>
          <p:cNvSpPr>
            <a:spLocks noChangeArrowheads="1"/>
          </p:cNvSpPr>
          <p:nvPr/>
        </p:nvSpPr>
        <p:spPr bwMode="auto">
          <a:xfrm>
            <a:off x="2800350" y="28924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33 </a:t>
            </a:r>
            <a:endParaRPr lang="en-US"/>
          </a:p>
        </p:txBody>
      </p:sp>
      <p:sp>
        <p:nvSpPr>
          <p:cNvPr id="129055" name="Rectangle 34"/>
          <p:cNvSpPr>
            <a:spLocks noChangeArrowheads="1"/>
          </p:cNvSpPr>
          <p:nvPr/>
        </p:nvSpPr>
        <p:spPr bwMode="auto">
          <a:xfrm>
            <a:off x="3333750" y="28924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/>
          </a:p>
        </p:txBody>
      </p:sp>
      <p:sp>
        <p:nvSpPr>
          <p:cNvPr id="129056" name="Rectangle 35"/>
          <p:cNvSpPr>
            <a:spLocks noChangeArrowheads="1"/>
          </p:cNvSpPr>
          <p:nvPr/>
        </p:nvSpPr>
        <p:spPr bwMode="auto">
          <a:xfrm>
            <a:off x="4178300" y="2892425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34 </a:t>
            </a:r>
            <a:endParaRPr lang="en-US"/>
          </a:p>
        </p:txBody>
      </p:sp>
      <p:sp>
        <p:nvSpPr>
          <p:cNvPr id="129057" name="Rectangle 36"/>
          <p:cNvSpPr>
            <a:spLocks noChangeArrowheads="1"/>
          </p:cNvSpPr>
          <p:nvPr/>
        </p:nvSpPr>
        <p:spPr bwMode="auto">
          <a:xfrm>
            <a:off x="4702175" y="289242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/>
          </a:p>
        </p:txBody>
      </p:sp>
      <p:sp>
        <p:nvSpPr>
          <p:cNvPr id="129058" name="Rectangle 37"/>
          <p:cNvSpPr>
            <a:spLocks noChangeArrowheads="1"/>
          </p:cNvSpPr>
          <p:nvPr/>
        </p:nvSpPr>
        <p:spPr bwMode="auto">
          <a:xfrm>
            <a:off x="6602413" y="2998788"/>
            <a:ext cx="53975" cy="52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59" name="Freeform 38"/>
          <p:cNvSpPr>
            <a:spLocks/>
          </p:cNvSpPr>
          <p:nvPr/>
        </p:nvSpPr>
        <p:spPr bwMode="auto">
          <a:xfrm>
            <a:off x="5726113" y="2998788"/>
            <a:ext cx="117475" cy="52387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0" name="Freeform 39"/>
          <p:cNvSpPr>
            <a:spLocks/>
          </p:cNvSpPr>
          <p:nvPr/>
        </p:nvSpPr>
        <p:spPr bwMode="auto">
          <a:xfrm>
            <a:off x="7607300" y="2998788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1" name="Line 40"/>
          <p:cNvSpPr>
            <a:spLocks noChangeShapeType="1"/>
          </p:cNvSpPr>
          <p:nvPr/>
        </p:nvSpPr>
        <p:spPr bwMode="auto">
          <a:xfrm>
            <a:off x="5726113" y="3019425"/>
            <a:ext cx="19875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2" name="Rectangle 41"/>
          <p:cNvSpPr>
            <a:spLocks noChangeArrowheads="1"/>
          </p:cNvSpPr>
          <p:nvPr/>
        </p:nvSpPr>
        <p:spPr bwMode="auto">
          <a:xfrm>
            <a:off x="458788" y="3135313"/>
            <a:ext cx="234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/>
          </a:p>
        </p:txBody>
      </p:sp>
      <p:sp>
        <p:nvSpPr>
          <p:cNvPr id="129063" name="Rectangle 42"/>
          <p:cNvSpPr>
            <a:spLocks noChangeArrowheads="1"/>
          </p:cNvSpPr>
          <p:nvPr/>
        </p:nvSpPr>
        <p:spPr bwMode="auto">
          <a:xfrm>
            <a:off x="2800350" y="31353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28 </a:t>
            </a:r>
            <a:endParaRPr lang="en-US"/>
          </a:p>
        </p:txBody>
      </p:sp>
      <p:sp>
        <p:nvSpPr>
          <p:cNvPr id="129064" name="Rectangle 43"/>
          <p:cNvSpPr>
            <a:spLocks noChangeArrowheads="1"/>
          </p:cNvSpPr>
          <p:nvPr/>
        </p:nvSpPr>
        <p:spPr bwMode="auto">
          <a:xfrm>
            <a:off x="3333750" y="31353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(0.7%) </a:t>
            </a:r>
            <a:endParaRPr lang="en-US"/>
          </a:p>
        </p:txBody>
      </p:sp>
      <p:sp>
        <p:nvSpPr>
          <p:cNvPr id="129065" name="Rectangle 44"/>
          <p:cNvSpPr>
            <a:spLocks noChangeArrowheads="1"/>
          </p:cNvSpPr>
          <p:nvPr/>
        </p:nvSpPr>
        <p:spPr bwMode="auto">
          <a:xfrm>
            <a:off x="4178300" y="3135313"/>
            <a:ext cx="3317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 </a:t>
            </a:r>
            <a:endParaRPr lang="en-US"/>
          </a:p>
        </p:txBody>
      </p:sp>
      <p:sp>
        <p:nvSpPr>
          <p:cNvPr id="129066" name="Rectangle 45"/>
          <p:cNvSpPr>
            <a:spLocks noChangeArrowheads="1"/>
          </p:cNvSpPr>
          <p:nvPr/>
        </p:nvSpPr>
        <p:spPr bwMode="auto">
          <a:xfrm>
            <a:off x="4702175" y="31353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(0.6%) </a:t>
            </a:r>
            <a:endParaRPr lang="en-US"/>
          </a:p>
        </p:txBody>
      </p:sp>
      <p:sp>
        <p:nvSpPr>
          <p:cNvPr id="129067" name="Rectangle 46"/>
          <p:cNvSpPr>
            <a:spLocks noChangeArrowheads="1"/>
          </p:cNvSpPr>
          <p:nvPr/>
        </p:nvSpPr>
        <p:spPr bwMode="auto">
          <a:xfrm>
            <a:off x="7115175" y="3241675"/>
            <a:ext cx="42863" cy="523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8" name="Freeform 47"/>
          <p:cNvSpPr>
            <a:spLocks/>
          </p:cNvSpPr>
          <p:nvPr/>
        </p:nvSpPr>
        <p:spPr bwMode="auto">
          <a:xfrm>
            <a:off x="7607300" y="3241675"/>
            <a:ext cx="106363" cy="52388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69" name="Line 48"/>
          <p:cNvSpPr>
            <a:spLocks noChangeShapeType="1"/>
          </p:cNvSpPr>
          <p:nvPr/>
        </p:nvSpPr>
        <p:spPr bwMode="auto">
          <a:xfrm>
            <a:off x="5918200" y="3273425"/>
            <a:ext cx="1795463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70" name="Rectangle 49"/>
          <p:cNvSpPr>
            <a:spLocks noChangeArrowheads="1"/>
          </p:cNvSpPr>
          <p:nvPr/>
        </p:nvSpPr>
        <p:spPr bwMode="auto">
          <a:xfrm>
            <a:off x="458788" y="337820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5+ </a:t>
            </a:r>
            <a:endParaRPr lang="en-US"/>
          </a:p>
        </p:txBody>
      </p:sp>
      <p:sp>
        <p:nvSpPr>
          <p:cNvPr id="129071" name="Rectangle 50"/>
          <p:cNvSpPr>
            <a:spLocks noChangeArrowheads="1"/>
          </p:cNvSpPr>
          <p:nvPr/>
        </p:nvSpPr>
        <p:spPr bwMode="auto">
          <a:xfrm>
            <a:off x="2800350" y="337820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 </a:t>
            </a:r>
            <a:endParaRPr lang="en-US"/>
          </a:p>
        </p:txBody>
      </p:sp>
      <p:sp>
        <p:nvSpPr>
          <p:cNvPr id="129072" name="Rectangle 51"/>
          <p:cNvSpPr>
            <a:spLocks noChangeArrowheads="1"/>
          </p:cNvSpPr>
          <p:nvPr/>
        </p:nvSpPr>
        <p:spPr bwMode="auto">
          <a:xfrm>
            <a:off x="3333750" y="33782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/>
          </a:p>
        </p:txBody>
      </p:sp>
      <p:sp>
        <p:nvSpPr>
          <p:cNvPr id="129073" name="Rectangle 52"/>
          <p:cNvSpPr>
            <a:spLocks noChangeArrowheads="1"/>
          </p:cNvSpPr>
          <p:nvPr/>
        </p:nvSpPr>
        <p:spPr bwMode="auto">
          <a:xfrm>
            <a:off x="4178300" y="337820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 </a:t>
            </a:r>
            <a:endParaRPr lang="en-US"/>
          </a:p>
        </p:txBody>
      </p:sp>
      <p:sp>
        <p:nvSpPr>
          <p:cNvPr id="129074" name="Rectangle 53"/>
          <p:cNvSpPr>
            <a:spLocks noChangeArrowheads="1"/>
          </p:cNvSpPr>
          <p:nvPr/>
        </p:nvSpPr>
        <p:spPr bwMode="auto">
          <a:xfrm>
            <a:off x="4702175" y="33782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(0.6%) </a:t>
            </a:r>
            <a:endParaRPr lang="en-US"/>
          </a:p>
        </p:txBody>
      </p:sp>
      <p:sp>
        <p:nvSpPr>
          <p:cNvPr id="129075" name="Freeform 54"/>
          <p:cNvSpPr>
            <a:spLocks/>
          </p:cNvSpPr>
          <p:nvPr/>
        </p:nvSpPr>
        <p:spPr bwMode="auto">
          <a:xfrm>
            <a:off x="7607300" y="348456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9"/>
                </a:moveTo>
                <a:lnTo>
                  <a:pt x="0" y="0"/>
                </a:lnTo>
                <a:lnTo>
                  <a:pt x="0" y="33"/>
                </a:lnTo>
                <a:lnTo>
                  <a:pt x="67" y="19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76" name="Line 55"/>
          <p:cNvSpPr>
            <a:spLocks noChangeShapeType="1"/>
          </p:cNvSpPr>
          <p:nvPr/>
        </p:nvSpPr>
        <p:spPr bwMode="auto">
          <a:xfrm>
            <a:off x="6154738" y="3514725"/>
            <a:ext cx="15589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77" name="Rectangle 56"/>
          <p:cNvSpPr>
            <a:spLocks noChangeArrowheads="1"/>
          </p:cNvSpPr>
          <p:nvPr/>
        </p:nvSpPr>
        <p:spPr bwMode="auto">
          <a:xfrm>
            <a:off x="458788" y="3789363"/>
            <a:ext cx="11763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All follow-up </a:t>
            </a:r>
            <a:endParaRPr lang="en-US"/>
          </a:p>
        </p:txBody>
      </p:sp>
      <p:sp>
        <p:nvSpPr>
          <p:cNvPr id="129078" name="Rectangle 57"/>
          <p:cNvSpPr>
            <a:spLocks noChangeArrowheads="1"/>
          </p:cNvSpPr>
          <p:nvPr/>
        </p:nvSpPr>
        <p:spPr bwMode="auto">
          <a:xfrm>
            <a:off x="2703513" y="37893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132 </a:t>
            </a:r>
            <a:endParaRPr lang="en-US"/>
          </a:p>
        </p:txBody>
      </p:sp>
      <p:sp>
        <p:nvSpPr>
          <p:cNvPr id="129079" name="Rectangle 58"/>
          <p:cNvSpPr>
            <a:spLocks noChangeArrowheads="1"/>
          </p:cNvSpPr>
          <p:nvPr/>
        </p:nvSpPr>
        <p:spPr bwMode="auto">
          <a:xfrm>
            <a:off x="3324225" y="3789363"/>
            <a:ext cx="65246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(2.8%) </a:t>
            </a:r>
            <a:endParaRPr lang="en-US"/>
          </a:p>
        </p:txBody>
      </p:sp>
      <p:sp>
        <p:nvSpPr>
          <p:cNvPr id="129080" name="Rectangle 59"/>
          <p:cNvSpPr>
            <a:spLocks noChangeArrowheads="1"/>
          </p:cNvSpPr>
          <p:nvPr/>
        </p:nvSpPr>
        <p:spPr bwMode="auto">
          <a:xfrm>
            <a:off x="4083050" y="378936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114 </a:t>
            </a:r>
            <a:endParaRPr lang="en-US"/>
          </a:p>
        </p:txBody>
      </p:sp>
      <p:sp>
        <p:nvSpPr>
          <p:cNvPr id="129081" name="Rectangle 60"/>
          <p:cNvSpPr>
            <a:spLocks noChangeArrowheads="1"/>
          </p:cNvSpPr>
          <p:nvPr/>
        </p:nvSpPr>
        <p:spPr bwMode="auto">
          <a:xfrm>
            <a:off x="4691063" y="3789363"/>
            <a:ext cx="652462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(2.5%) </a:t>
            </a:r>
            <a:endParaRPr lang="en-US"/>
          </a:p>
        </p:txBody>
      </p:sp>
      <p:sp>
        <p:nvSpPr>
          <p:cNvPr id="129082" name="Rectangle 61"/>
          <p:cNvSpPr>
            <a:spLocks noChangeArrowheads="1"/>
          </p:cNvSpPr>
          <p:nvPr/>
        </p:nvSpPr>
        <p:spPr bwMode="auto">
          <a:xfrm>
            <a:off x="7907338" y="3798888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1.15 (0.90-1.48)</a:t>
            </a:r>
            <a:endParaRPr lang="en-US"/>
          </a:p>
        </p:txBody>
      </p:sp>
      <p:sp>
        <p:nvSpPr>
          <p:cNvPr id="129083" name="Rectangle 62"/>
          <p:cNvSpPr>
            <a:spLocks noChangeArrowheads="1"/>
          </p:cNvSpPr>
          <p:nvPr/>
        </p:nvSpPr>
        <p:spPr bwMode="auto">
          <a:xfrm>
            <a:off x="8240713" y="3989388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p=0.26</a:t>
            </a:r>
            <a:endParaRPr lang="en-US"/>
          </a:p>
        </p:txBody>
      </p:sp>
      <p:sp>
        <p:nvSpPr>
          <p:cNvPr id="129084" name="Freeform 64"/>
          <p:cNvSpPr>
            <a:spLocks/>
          </p:cNvSpPr>
          <p:nvPr/>
        </p:nvSpPr>
        <p:spPr bwMode="auto">
          <a:xfrm>
            <a:off x="6475413" y="3873500"/>
            <a:ext cx="1238250" cy="95250"/>
          </a:xfrm>
          <a:custGeom>
            <a:avLst/>
            <a:gdLst>
              <a:gd name="T0" fmla="*/ 2147483647 w 780"/>
              <a:gd name="T1" fmla="*/ 0 h 60"/>
              <a:gd name="T2" fmla="*/ 2147483647 w 780"/>
              <a:gd name="T3" fmla="*/ 2147483647 h 60"/>
              <a:gd name="T4" fmla="*/ 2147483647 w 780"/>
              <a:gd name="T5" fmla="*/ 2147483647 h 60"/>
              <a:gd name="T6" fmla="*/ 2147483647 w 780"/>
              <a:gd name="T7" fmla="*/ 2147483647 h 60"/>
              <a:gd name="T8" fmla="*/ 0 w 780"/>
              <a:gd name="T9" fmla="*/ 2147483647 h 60"/>
              <a:gd name="T10" fmla="*/ 2147483647 w 780"/>
              <a:gd name="T11" fmla="*/ 0 h 6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780"/>
              <a:gd name="T19" fmla="*/ 0 h 60"/>
              <a:gd name="T20" fmla="*/ 780 w 780"/>
              <a:gd name="T21" fmla="*/ 60 h 6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780" h="60">
                <a:moveTo>
                  <a:pt x="397" y="0"/>
                </a:moveTo>
                <a:lnTo>
                  <a:pt x="780" y="20"/>
                </a:lnTo>
                <a:lnTo>
                  <a:pt x="780" y="40"/>
                </a:lnTo>
                <a:lnTo>
                  <a:pt x="397" y="60"/>
                </a:lnTo>
                <a:lnTo>
                  <a:pt x="0" y="34"/>
                </a:lnTo>
                <a:lnTo>
                  <a:pt x="397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5" name="Line 65"/>
          <p:cNvSpPr>
            <a:spLocks noChangeShapeType="1"/>
          </p:cNvSpPr>
          <p:nvPr/>
        </p:nvSpPr>
        <p:spPr bwMode="auto">
          <a:xfrm>
            <a:off x="6719888" y="1670050"/>
            <a:ext cx="1587" cy="2963863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6" name="Line 66"/>
          <p:cNvSpPr>
            <a:spLocks noChangeShapeType="1"/>
          </p:cNvSpPr>
          <p:nvPr/>
        </p:nvSpPr>
        <p:spPr bwMode="auto">
          <a:xfrm>
            <a:off x="5726113" y="4633913"/>
            <a:ext cx="19875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7" name="Line 67"/>
          <p:cNvSpPr>
            <a:spLocks noChangeShapeType="1"/>
          </p:cNvSpPr>
          <p:nvPr/>
        </p:nvSpPr>
        <p:spPr bwMode="auto">
          <a:xfrm flipV="1">
            <a:off x="6719888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8" name="Line 68"/>
          <p:cNvSpPr>
            <a:spLocks noChangeShapeType="1"/>
          </p:cNvSpPr>
          <p:nvPr/>
        </p:nvSpPr>
        <p:spPr bwMode="auto">
          <a:xfrm flipV="1">
            <a:off x="6965950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89" name="Line 69"/>
          <p:cNvSpPr>
            <a:spLocks noChangeShapeType="1"/>
          </p:cNvSpPr>
          <p:nvPr/>
        </p:nvSpPr>
        <p:spPr bwMode="auto">
          <a:xfrm flipV="1">
            <a:off x="7223125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0" name="Line 70"/>
          <p:cNvSpPr>
            <a:spLocks noChangeShapeType="1"/>
          </p:cNvSpPr>
          <p:nvPr/>
        </p:nvSpPr>
        <p:spPr bwMode="auto">
          <a:xfrm flipV="1">
            <a:off x="7469188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1" name="Line 71"/>
          <p:cNvSpPr>
            <a:spLocks noChangeShapeType="1"/>
          </p:cNvSpPr>
          <p:nvPr/>
        </p:nvSpPr>
        <p:spPr bwMode="auto">
          <a:xfrm flipV="1">
            <a:off x="7713663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2" name="Line 72"/>
          <p:cNvSpPr>
            <a:spLocks noChangeShapeType="1"/>
          </p:cNvSpPr>
          <p:nvPr/>
        </p:nvSpPr>
        <p:spPr bwMode="auto">
          <a:xfrm flipV="1">
            <a:off x="6475413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3" name="Line 73"/>
          <p:cNvSpPr>
            <a:spLocks noChangeShapeType="1"/>
          </p:cNvSpPr>
          <p:nvPr/>
        </p:nvSpPr>
        <p:spPr bwMode="auto">
          <a:xfrm flipV="1">
            <a:off x="6229350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4" name="Line 74"/>
          <p:cNvSpPr>
            <a:spLocks noChangeShapeType="1"/>
          </p:cNvSpPr>
          <p:nvPr/>
        </p:nvSpPr>
        <p:spPr bwMode="auto">
          <a:xfrm flipV="1">
            <a:off x="5972175" y="4538663"/>
            <a:ext cx="1588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5" name="Line 75"/>
          <p:cNvSpPr>
            <a:spLocks noChangeShapeType="1"/>
          </p:cNvSpPr>
          <p:nvPr/>
        </p:nvSpPr>
        <p:spPr bwMode="auto">
          <a:xfrm flipV="1">
            <a:off x="5726113" y="4538663"/>
            <a:ext cx="1587" cy="952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29096" name="Rectangle 76"/>
          <p:cNvSpPr>
            <a:spLocks noChangeArrowheads="1"/>
          </p:cNvSpPr>
          <p:nvPr/>
        </p:nvSpPr>
        <p:spPr bwMode="auto">
          <a:xfrm>
            <a:off x="6581775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29097" name="Rectangle 77"/>
          <p:cNvSpPr>
            <a:spLocks noChangeArrowheads="1"/>
          </p:cNvSpPr>
          <p:nvPr/>
        </p:nvSpPr>
        <p:spPr bwMode="auto">
          <a:xfrm>
            <a:off x="7083425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29098" name="Rectangle 78"/>
          <p:cNvSpPr>
            <a:spLocks noChangeArrowheads="1"/>
          </p:cNvSpPr>
          <p:nvPr/>
        </p:nvSpPr>
        <p:spPr bwMode="auto">
          <a:xfrm>
            <a:off x="7575550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29099" name="Rectangle 79"/>
          <p:cNvSpPr>
            <a:spLocks noChangeArrowheads="1"/>
          </p:cNvSpPr>
          <p:nvPr/>
        </p:nvSpPr>
        <p:spPr bwMode="auto">
          <a:xfrm>
            <a:off x="6089650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29100" name="Rectangle 80"/>
          <p:cNvSpPr>
            <a:spLocks noChangeArrowheads="1"/>
          </p:cNvSpPr>
          <p:nvPr/>
        </p:nvSpPr>
        <p:spPr bwMode="auto">
          <a:xfrm>
            <a:off x="5588000" y="4654550"/>
            <a:ext cx="3952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>
          <a:xfrm>
            <a:off x="363538" y="-71438"/>
            <a:ext cx="8374062" cy="1143001"/>
          </a:xfrm>
        </p:spPr>
        <p:txBody>
          <a:bodyPr/>
          <a:lstStyle/>
          <a:p>
            <a:pPr eaLnBrk="1" hangingPunct="1"/>
            <a:r>
              <a:rPr lang="en-GB" sz="3600" smtClean="0"/>
              <a:t>All-cause mortality versus total cholesterol among 12,000 hemodialysis patients</a:t>
            </a:r>
            <a:endParaRPr lang="en-US" sz="3600" smtClean="0"/>
          </a:p>
        </p:txBody>
      </p:sp>
      <p:graphicFrame>
        <p:nvGraphicFramePr>
          <p:cNvPr id="1026" name="Object 2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228600" y="1508125"/>
          <a:ext cx="8648700" cy="4333875"/>
        </p:xfrm>
        <a:graphic>
          <a:graphicData uri="http://schemas.openxmlformats.org/presentationml/2006/ole">
            <p:oleObj spid="_x0000_s1026" name="Chart" r:id="rId4" imgW="8572439" imgH="4295811" progId="Excel.Sheet.8">
              <p:embed/>
            </p:oleObj>
          </a:graphicData>
        </a:graphic>
      </p:graphicFrame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528638" y="6091238"/>
            <a:ext cx="73691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400" dirty="0" err="1">
                <a:latin typeface="+mn-lt"/>
              </a:rPr>
              <a:t>Lowrie</a:t>
            </a:r>
            <a:r>
              <a:rPr lang="en-US" sz="1400" dirty="0">
                <a:latin typeface="+mn-lt"/>
              </a:rPr>
              <a:t> &amp; </a:t>
            </a:r>
            <a:r>
              <a:rPr lang="en-US" sz="1400" dirty="0" smtClean="0">
                <a:latin typeface="+mn-lt"/>
              </a:rPr>
              <a:t>Lew </a:t>
            </a:r>
            <a:r>
              <a:rPr lang="en-US" sz="1400" i="1" dirty="0">
                <a:latin typeface="+mn-lt"/>
              </a:rPr>
              <a:t>Am J Kidney </a:t>
            </a:r>
            <a:r>
              <a:rPr lang="en-US" sz="1400" i="1" dirty="0" err="1" smtClean="0">
                <a:latin typeface="+mn-lt"/>
              </a:rPr>
              <a:t>Dis</a:t>
            </a:r>
            <a:r>
              <a:rPr lang="en-US" sz="1400" i="1" dirty="0" smtClean="0">
                <a:latin typeface="+mn-lt"/>
              </a:rPr>
              <a:t> </a:t>
            </a:r>
            <a:r>
              <a:rPr lang="en-US" sz="1400" dirty="0">
                <a:latin typeface="+mn-lt"/>
              </a:rPr>
              <a:t>1990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5"/>
          <p:cNvSpPr>
            <a:spLocks noChangeArrowheads="1"/>
          </p:cNvSpPr>
          <p:nvPr/>
        </p:nvSpPr>
        <p:spPr bwMode="auto">
          <a:xfrm>
            <a:off x="0" y="0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 sz="1600">
              <a:latin typeface="Calibri" pitchFamily="34" charset="0"/>
            </a:endParaRPr>
          </a:p>
        </p:txBody>
      </p:sp>
      <p:sp>
        <p:nvSpPr>
          <p:cNvPr id="130051" name="Rectangle 6"/>
          <p:cNvSpPr>
            <a:spLocks noChangeArrowheads="1"/>
          </p:cNvSpPr>
          <p:nvPr/>
        </p:nvSpPr>
        <p:spPr bwMode="auto">
          <a:xfrm>
            <a:off x="280988" y="217488"/>
            <a:ext cx="85693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3400">
                <a:solidFill>
                  <a:srgbClr val="993366"/>
                </a:solidFill>
                <a:latin typeface="Calibri" pitchFamily="34" charset="0"/>
              </a:rPr>
              <a:t>No excess cancer mortality at any individual site</a:t>
            </a:r>
            <a:endParaRPr lang="en-US" sz="3400">
              <a:latin typeface="Calibri" pitchFamily="34" charset="0"/>
            </a:endParaRPr>
          </a:p>
        </p:txBody>
      </p:sp>
      <p:sp>
        <p:nvSpPr>
          <p:cNvPr id="130052" name="Rectangle 7"/>
          <p:cNvSpPr>
            <a:spLocks noChangeArrowheads="1"/>
          </p:cNvSpPr>
          <p:nvPr/>
        </p:nvSpPr>
        <p:spPr bwMode="auto">
          <a:xfrm>
            <a:off x="4510088" y="327025"/>
            <a:ext cx="93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3" name="Rectangle 8"/>
          <p:cNvSpPr>
            <a:spLocks noChangeArrowheads="1"/>
          </p:cNvSpPr>
          <p:nvPr/>
        </p:nvSpPr>
        <p:spPr bwMode="auto">
          <a:xfrm>
            <a:off x="5181600" y="1001713"/>
            <a:ext cx="93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4" name="Rectangle 9"/>
          <p:cNvSpPr>
            <a:spLocks noChangeArrowheads="1"/>
          </p:cNvSpPr>
          <p:nvPr/>
        </p:nvSpPr>
        <p:spPr bwMode="auto">
          <a:xfrm>
            <a:off x="2174875" y="1020763"/>
            <a:ext cx="311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Site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5" name="Rectangle 10"/>
          <p:cNvSpPr>
            <a:spLocks noChangeArrowheads="1"/>
          </p:cNvSpPr>
          <p:nvPr/>
        </p:nvSpPr>
        <p:spPr bwMode="auto">
          <a:xfrm>
            <a:off x="6570663" y="1020763"/>
            <a:ext cx="7048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Nominal</a:t>
            </a:r>
          </a:p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P-value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6" name="Rectangle 11"/>
          <p:cNvSpPr>
            <a:spLocks noChangeArrowheads="1"/>
          </p:cNvSpPr>
          <p:nvPr/>
        </p:nvSpPr>
        <p:spPr bwMode="auto">
          <a:xfrm>
            <a:off x="5707063" y="1020763"/>
            <a:ext cx="657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7" name="Rectangle 12"/>
          <p:cNvSpPr>
            <a:spLocks noChangeArrowheads="1"/>
          </p:cNvSpPr>
          <p:nvPr/>
        </p:nvSpPr>
        <p:spPr bwMode="auto">
          <a:xfrm>
            <a:off x="4664075" y="1020763"/>
            <a:ext cx="828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8" name="Rectangle 13"/>
          <p:cNvSpPr>
            <a:spLocks noChangeArrowheads="1"/>
          </p:cNvSpPr>
          <p:nvPr/>
        </p:nvSpPr>
        <p:spPr bwMode="auto">
          <a:xfrm>
            <a:off x="5664200" y="1274763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59" name="Rectangle 14"/>
          <p:cNvSpPr>
            <a:spLocks noChangeArrowheads="1"/>
          </p:cNvSpPr>
          <p:nvPr/>
        </p:nvSpPr>
        <p:spPr bwMode="auto">
          <a:xfrm>
            <a:off x="4675188" y="1274763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0" name="Rectangle 15"/>
          <p:cNvSpPr>
            <a:spLocks noChangeArrowheads="1"/>
          </p:cNvSpPr>
          <p:nvPr/>
        </p:nvSpPr>
        <p:spPr bwMode="auto">
          <a:xfrm>
            <a:off x="2174875" y="1790700"/>
            <a:ext cx="19954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Oropharynx/esophagus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1" name="Rectangle 16"/>
          <p:cNvSpPr>
            <a:spLocks noChangeArrowheads="1"/>
          </p:cNvSpPr>
          <p:nvPr/>
        </p:nvSpPr>
        <p:spPr bwMode="auto">
          <a:xfrm>
            <a:off x="5095875" y="179070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2" name="Rectangle 17"/>
          <p:cNvSpPr>
            <a:spLocks noChangeArrowheads="1"/>
          </p:cNvSpPr>
          <p:nvPr/>
        </p:nvSpPr>
        <p:spPr bwMode="auto">
          <a:xfrm>
            <a:off x="5918200" y="179070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3" name="Rectangle 18"/>
          <p:cNvSpPr>
            <a:spLocks noChangeArrowheads="1"/>
          </p:cNvSpPr>
          <p:nvPr/>
        </p:nvSpPr>
        <p:spPr bwMode="auto">
          <a:xfrm>
            <a:off x="6634163" y="17907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4" name="Rectangle 19"/>
          <p:cNvSpPr>
            <a:spLocks noChangeArrowheads="1"/>
          </p:cNvSpPr>
          <p:nvPr/>
        </p:nvSpPr>
        <p:spPr bwMode="auto">
          <a:xfrm>
            <a:off x="2174875" y="2033588"/>
            <a:ext cx="7715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Stomach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5" name="Rectangle 20"/>
          <p:cNvSpPr>
            <a:spLocks noChangeArrowheads="1"/>
          </p:cNvSpPr>
          <p:nvPr/>
        </p:nvSpPr>
        <p:spPr bwMode="auto">
          <a:xfrm>
            <a:off x="4999038" y="203358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6" name="Rectangle 21"/>
          <p:cNvSpPr>
            <a:spLocks noChangeArrowheads="1"/>
          </p:cNvSpPr>
          <p:nvPr/>
        </p:nvSpPr>
        <p:spPr bwMode="auto">
          <a:xfrm>
            <a:off x="5822950" y="20335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7" name="Rectangle 22"/>
          <p:cNvSpPr>
            <a:spLocks noChangeArrowheads="1"/>
          </p:cNvSpPr>
          <p:nvPr/>
        </p:nvSpPr>
        <p:spPr bwMode="auto">
          <a:xfrm>
            <a:off x="6634163" y="20335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8" name="Rectangle 23"/>
          <p:cNvSpPr>
            <a:spLocks noChangeArrowheads="1"/>
          </p:cNvSpPr>
          <p:nvPr/>
        </p:nvSpPr>
        <p:spPr bwMode="auto">
          <a:xfrm>
            <a:off x="2174875" y="2286000"/>
            <a:ext cx="561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Bowel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69" name="Rectangle 24"/>
          <p:cNvSpPr>
            <a:spLocks noChangeArrowheads="1"/>
          </p:cNvSpPr>
          <p:nvPr/>
        </p:nvSpPr>
        <p:spPr bwMode="auto">
          <a:xfrm>
            <a:off x="4999038" y="22860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0" name="Rectangle 25"/>
          <p:cNvSpPr>
            <a:spLocks noChangeArrowheads="1"/>
          </p:cNvSpPr>
          <p:nvPr/>
        </p:nvSpPr>
        <p:spPr bwMode="auto">
          <a:xfrm>
            <a:off x="5822950" y="22860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1" name="Rectangle 26"/>
          <p:cNvSpPr>
            <a:spLocks noChangeArrowheads="1"/>
          </p:cNvSpPr>
          <p:nvPr/>
        </p:nvSpPr>
        <p:spPr bwMode="auto">
          <a:xfrm>
            <a:off x="6634163" y="22860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2" name="Rectangle 27"/>
          <p:cNvSpPr>
            <a:spLocks noChangeArrowheads="1"/>
          </p:cNvSpPr>
          <p:nvPr/>
        </p:nvSpPr>
        <p:spPr bwMode="auto">
          <a:xfrm>
            <a:off x="2174875" y="2528888"/>
            <a:ext cx="7889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Pancreas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3" name="Rectangle 28"/>
          <p:cNvSpPr>
            <a:spLocks noChangeArrowheads="1"/>
          </p:cNvSpPr>
          <p:nvPr/>
        </p:nvSpPr>
        <p:spPr bwMode="auto">
          <a:xfrm>
            <a:off x="5095875" y="252888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4" name="Rectangle 29"/>
          <p:cNvSpPr>
            <a:spLocks noChangeArrowheads="1"/>
          </p:cNvSpPr>
          <p:nvPr/>
        </p:nvSpPr>
        <p:spPr bwMode="auto">
          <a:xfrm>
            <a:off x="5822950" y="25288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5" name="Rectangle 30"/>
          <p:cNvSpPr>
            <a:spLocks noChangeArrowheads="1"/>
          </p:cNvSpPr>
          <p:nvPr/>
        </p:nvSpPr>
        <p:spPr bwMode="auto">
          <a:xfrm>
            <a:off x="6634163" y="25288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6" name="Rectangle 31"/>
          <p:cNvSpPr>
            <a:spLocks noChangeArrowheads="1"/>
          </p:cNvSpPr>
          <p:nvPr/>
        </p:nvSpPr>
        <p:spPr bwMode="auto">
          <a:xfrm>
            <a:off x="2174875" y="2771775"/>
            <a:ext cx="1166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Hepatobiliary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7" name="Rectangle 32"/>
          <p:cNvSpPr>
            <a:spLocks noChangeArrowheads="1"/>
          </p:cNvSpPr>
          <p:nvPr/>
        </p:nvSpPr>
        <p:spPr bwMode="auto">
          <a:xfrm>
            <a:off x="5095875" y="277177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8" name="Rectangle 33"/>
          <p:cNvSpPr>
            <a:spLocks noChangeArrowheads="1"/>
          </p:cNvSpPr>
          <p:nvPr/>
        </p:nvSpPr>
        <p:spPr bwMode="auto">
          <a:xfrm>
            <a:off x="5918200" y="277177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79" name="Rectangle 34"/>
          <p:cNvSpPr>
            <a:spLocks noChangeArrowheads="1"/>
          </p:cNvSpPr>
          <p:nvPr/>
        </p:nvSpPr>
        <p:spPr bwMode="auto">
          <a:xfrm>
            <a:off x="6634163" y="277177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0.72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0" name="Rectangle 35"/>
          <p:cNvSpPr>
            <a:spLocks noChangeArrowheads="1"/>
          </p:cNvSpPr>
          <p:nvPr/>
        </p:nvSpPr>
        <p:spPr bwMode="auto">
          <a:xfrm>
            <a:off x="2174875" y="3014663"/>
            <a:ext cx="4445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Lung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1" name="Rectangle 36"/>
          <p:cNvSpPr>
            <a:spLocks noChangeArrowheads="1"/>
          </p:cNvSpPr>
          <p:nvPr/>
        </p:nvSpPr>
        <p:spPr bwMode="auto">
          <a:xfrm>
            <a:off x="4999038" y="301466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2" name="Rectangle 37"/>
          <p:cNvSpPr>
            <a:spLocks noChangeArrowheads="1"/>
          </p:cNvSpPr>
          <p:nvPr/>
        </p:nvSpPr>
        <p:spPr bwMode="auto">
          <a:xfrm>
            <a:off x="5822950" y="301466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3" name="Rectangle 38"/>
          <p:cNvSpPr>
            <a:spLocks noChangeArrowheads="1"/>
          </p:cNvSpPr>
          <p:nvPr/>
        </p:nvSpPr>
        <p:spPr bwMode="auto">
          <a:xfrm>
            <a:off x="6634163" y="30146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4" name="Rectangle 39"/>
          <p:cNvSpPr>
            <a:spLocks noChangeArrowheads="1"/>
          </p:cNvSpPr>
          <p:nvPr/>
        </p:nvSpPr>
        <p:spPr bwMode="auto">
          <a:xfrm>
            <a:off x="2174875" y="3257550"/>
            <a:ext cx="14922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respiratory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5" name="Rectangle 40"/>
          <p:cNvSpPr>
            <a:spLocks noChangeArrowheads="1"/>
          </p:cNvSpPr>
          <p:nvPr/>
        </p:nvSpPr>
        <p:spPr bwMode="auto">
          <a:xfrm>
            <a:off x="5095875" y="32575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6" name="Rectangle 41"/>
          <p:cNvSpPr>
            <a:spLocks noChangeArrowheads="1"/>
          </p:cNvSpPr>
          <p:nvPr/>
        </p:nvSpPr>
        <p:spPr bwMode="auto">
          <a:xfrm>
            <a:off x="5918200" y="32575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7" name="Rectangle 42"/>
          <p:cNvSpPr>
            <a:spLocks noChangeArrowheads="1"/>
          </p:cNvSpPr>
          <p:nvPr/>
        </p:nvSpPr>
        <p:spPr bwMode="auto">
          <a:xfrm>
            <a:off x="6634163" y="325755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0.65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8" name="Rectangle 43"/>
          <p:cNvSpPr>
            <a:spLocks noChangeArrowheads="1"/>
          </p:cNvSpPr>
          <p:nvPr/>
        </p:nvSpPr>
        <p:spPr bwMode="auto">
          <a:xfrm>
            <a:off x="2174875" y="3509963"/>
            <a:ext cx="3873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Skin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89" name="Rectangle 44"/>
          <p:cNvSpPr>
            <a:spLocks noChangeArrowheads="1"/>
          </p:cNvSpPr>
          <p:nvPr/>
        </p:nvSpPr>
        <p:spPr bwMode="auto">
          <a:xfrm>
            <a:off x="5095875" y="35099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0" name="Rectangle 45"/>
          <p:cNvSpPr>
            <a:spLocks noChangeArrowheads="1"/>
          </p:cNvSpPr>
          <p:nvPr/>
        </p:nvSpPr>
        <p:spPr bwMode="auto">
          <a:xfrm>
            <a:off x="5918200" y="35099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1" name="Rectangle 46"/>
          <p:cNvSpPr>
            <a:spLocks noChangeArrowheads="1"/>
          </p:cNvSpPr>
          <p:nvPr/>
        </p:nvSpPr>
        <p:spPr bwMode="auto">
          <a:xfrm>
            <a:off x="6634163" y="35099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0.91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2" name="Rectangle 47"/>
          <p:cNvSpPr>
            <a:spLocks noChangeArrowheads="1"/>
          </p:cNvSpPr>
          <p:nvPr/>
        </p:nvSpPr>
        <p:spPr bwMode="auto">
          <a:xfrm>
            <a:off x="2174875" y="3752850"/>
            <a:ext cx="5746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Breast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3" name="Rectangle 48"/>
          <p:cNvSpPr>
            <a:spLocks noChangeArrowheads="1"/>
          </p:cNvSpPr>
          <p:nvPr/>
        </p:nvSpPr>
        <p:spPr bwMode="auto">
          <a:xfrm>
            <a:off x="5095875" y="37528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4" name="Rectangle 49"/>
          <p:cNvSpPr>
            <a:spLocks noChangeArrowheads="1"/>
          </p:cNvSpPr>
          <p:nvPr/>
        </p:nvSpPr>
        <p:spPr bwMode="auto">
          <a:xfrm>
            <a:off x="5918200" y="375285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5" name="Rectangle 50"/>
          <p:cNvSpPr>
            <a:spLocks noChangeArrowheads="1"/>
          </p:cNvSpPr>
          <p:nvPr/>
        </p:nvSpPr>
        <p:spPr bwMode="auto">
          <a:xfrm>
            <a:off x="6634163" y="375285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1.00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6" name="Rectangle 51"/>
          <p:cNvSpPr>
            <a:spLocks noChangeArrowheads="1"/>
          </p:cNvSpPr>
          <p:nvPr/>
        </p:nvSpPr>
        <p:spPr bwMode="auto">
          <a:xfrm>
            <a:off x="2174875" y="3995738"/>
            <a:ext cx="739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Prostate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7" name="Rectangle 52"/>
          <p:cNvSpPr>
            <a:spLocks noChangeArrowheads="1"/>
          </p:cNvSpPr>
          <p:nvPr/>
        </p:nvSpPr>
        <p:spPr bwMode="auto">
          <a:xfrm>
            <a:off x="5095875" y="39957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8" name="Rectangle 53"/>
          <p:cNvSpPr>
            <a:spLocks noChangeArrowheads="1"/>
          </p:cNvSpPr>
          <p:nvPr/>
        </p:nvSpPr>
        <p:spPr bwMode="auto">
          <a:xfrm>
            <a:off x="5918200" y="39957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099" name="Rectangle 54"/>
          <p:cNvSpPr>
            <a:spLocks noChangeArrowheads="1"/>
          </p:cNvSpPr>
          <p:nvPr/>
        </p:nvSpPr>
        <p:spPr bwMode="auto">
          <a:xfrm>
            <a:off x="6634163" y="39957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0" name="Rectangle 55"/>
          <p:cNvSpPr>
            <a:spLocks noChangeArrowheads="1"/>
          </p:cNvSpPr>
          <p:nvPr/>
        </p:nvSpPr>
        <p:spPr bwMode="auto">
          <a:xfrm>
            <a:off x="2174875" y="4238625"/>
            <a:ext cx="6096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Kidney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1" name="Rectangle 56"/>
          <p:cNvSpPr>
            <a:spLocks noChangeArrowheads="1"/>
          </p:cNvSpPr>
          <p:nvPr/>
        </p:nvSpPr>
        <p:spPr bwMode="auto">
          <a:xfrm>
            <a:off x="5095875" y="42386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2" name="Rectangle 57"/>
          <p:cNvSpPr>
            <a:spLocks noChangeArrowheads="1"/>
          </p:cNvSpPr>
          <p:nvPr/>
        </p:nvSpPr>
        <p:spPr bwMode="auto">
          <a:xfrm>
            <a:off x="5918200" y="42386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3" name="Rectangle 58"/>
          <p:cNvSpPr>
            <a:spLocks noChangeArrowheads="1"/>
          </p:cNvSpPr>
          <p:nvPr/>
        </p:nvSpPr>
        <p:spPr bwMode="auto">
          <a:xfrm>
            <a:off x="6634163" y="42386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4" name="Rectangle 59"/>
          <p:cNvSpPr>
            <a:spLocks noChangeArrowheads="1"/>
          </p:cNvSpPr>
          <p:nvPr/>
        </p:nvSpPr>
        <p:spPr bwMode="auto">
          <a:xfrm>
            <a:off x="2174875" y="4491038"/>
            <a:ext cx="1958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Bladder &amp; urinary tract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5" name="Rectangle 60"/>
          <p:cNvSpPr>
            <a:spLocks noChangeArrowheads="1"/>
          </p:cNvSpPr>
          <p:nvPr/>
        </p:nvSpPr>
        <p:spPr bwMode="auto">
          <a:xfrm>
            <a:off x="5095875" y="44910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6" name="Rectangle 61"/>
          <p:cNvSpPr>
            <a:spLocks noChangeArrowheads="1"/>
          </p:cNvSpPr>
          <p:nvPr/>
        </p:nvSpPr>
        <p:spPr bwMode="auto">
          <a:xfrm>
            <a:off x="5918200" y="44910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7" name="Rectangle 62"/>
          <p:cNvSpPr>
            <a:spLocks noChangeArrowheads="1"/>
          </p:cNvSpPr>
          <p:nvPr/>
        </p:nvSpPr>
        <p:spPr bwMode="auto">
          <a:xfrm>
            <a:off x="6634163" y="44910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8" name="Rectangle 63"/>
          <p:cNvSpPr>
            <a:spLocks noChangeArrowheads="1"/>
          </p:cNvSpPr>
          <p:nvPr/>
        </p:nvSpPr>
        <p:spPr bwMode="auto">
          <a:xfrm>
            <a:off x="2174875" y="4733925"/>
            <a:ext cx="642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Genital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09" name="Rectangle 64"/>
          <p:cNvSpPr>
            <a:spLocks noChangeArrowheads="1"/>
          </p:cNvSpPr>
          <p:nvPr/>
        </p:nvSpPr>
        <p:spPr bwMode="auto">
          <a:xfrm>
            <a:off x="5095875" y="47339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0" name="Rectangle 65"/>
          <p:cNvSpPr>
            <a:spLocks noChangeArrowheads="1"/>
          </p:cNvSpPr>
          <p:nvPr/>
        </p:nvSpPr>
        <p:spPr bwMode="auto">
          <a:xfrm>
            <a:off x="5918200" y="473392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1" name="Rectangle 66"/>
          <p:cNvSpPr>
            <a:spLocks noChangeArrowheads="1"/>
          </p:cNvSpPr>
          <p:nvPr/>
        </p:nvSpPr>
        <p:spPr bwMode="auto">
          <a:xfrm>
            <a:off x="6634163" y="47339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2" name="Rectangle 67"/>
          <p:cNvSpPr>
            <a:spLocks noChangeArrowheads="1"/>
          </p:cNvSpPr>
          <p:nvPr/>
        </p:nvSpPr>
        <p:spPr bwMode="auto">
          <a:xfrm>
            <a:off x="2174875" y="4976813"/>
            <a:ext cx="123983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Hematological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3" name="Rectangle 68"/>
          <p:cNvSpPr>
            <a:spLocks noChangeArrowheads="1"/>
          </p:cNvSpPr>
          <p:nvPr/>
        </p:nvSpPr>
        <p:spPr bwMode="auto">
          <a:xfrm>
            <a:off x="5095875" y="497681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4" name="Rectangle 69"/>
          <p:cNvSpPr>
            <a:spLocks noChangeArrowheads="1"/>
          </p:cNvSpPr>
          <p:nvPr/>
        </p:nvSpPr>
        <p:spPr bwMode="auto">
          <a:xfrm>
            <a:off x="5822950" y="497681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5" name="Rectangle 70"/>
          <p:cNvSpPr>
            <a:spLocks noChangeArrowheads="1"/>
          </p:cNvSpPr>
          <p:nvPr/>
        </p:nvSpPr>
        <p:spPr bwMode="auto">
          <a:xfrm>
            <a:off x="6634163" y="49768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0.07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6" name="Rectangle 71"/>
          <p:cNvSpPr>
            <a:spLocks noChangeArrowheads="1"/>
          </p:cNvSpPr>
          <p:nvPr/>
        </p:nvSpPr>
        <p:spPr bwMode="auto">
          <a:xfrm>
            <a:off x="2174875" y="5218113"/>
            <a:ext cx="14859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known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7" name="Rectangle 72"/>
          <p:cNvSpPr>
            <a:spLocks noChangeArrowheads="1"/>
          </p:cNvSpPr>
          <p:nvPr/>
        </p:nvSpPr>
        <p:spPr bwMode="auto">
          <a:xfrm>
            <a:off x="5095875" y="521811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8" name="Rectangle 73"/>
          <p:cNvSpPr>
            <a:spLocks noChangeArrowheads="1"/>
          </p:cNvSpPr>
          <p:nvPr/>
        </p:nvSpPr>
        <p:spPr bwMode="auto">
          <a:xfrm>
            <a:off x="5918200" y="521811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19" name="Rectangle 74"/>
          <p:cNvSpPr>
            <a:spLocks noChangeArrowheads="1"/>
          </p:cNvSpPr>
          <p:nvPr/>
        </p:nvSpPr>
        <p:spPr bwMode="auto">
          <a:xfrm>
            <a:off x="6634163" y="52181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0" name="Rectangle 75"/>
          <p:cNvSpPr>
            <a:spLocks noChangeArrowheads="1"/>
          </p:cNvSpPr>
          <p:nvPr/>
        </p:nvSpPr>
        <p:spPr bwMode="auto">
          <a:xfrm>
            <a:off x="2174875" y="5461000"/>
            <a:ext cx="13700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Unspecified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1" name="Rectangle 76"/>
          <p:cNvSpPr>
            <a:spLocks noChangeArrowheads="1"/>
          </p:cNvSpPr>
          <p:nvPr/>
        </p:nvSpPr>
        <p:spPr bwMode="auto">
          <a:xfrm>
            <a:off x="4999038" y="54610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2" name="Rectangle 77"/>
          <p:cNvSpPr>
            <a:spLocks noChangeArrowheads="1"/>
          </p:cNvSpPr>
          <p:nvPr/>
        </p:nvSpPr>
        <p:spPr bwMode="auto">
          <a:xfrm>
            <a:off x="5918200" y="5461000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3" name="Rectangle 78"/>
          <p:cNvSpPr>
            <a:spLocks noChangeArrowheads="1"/>
          </p:cNvSpPr>
          <p:nvPr/>
        </p:nvSpPr>
        <p:spPr bwMode="auto">
          <a:xfrm>
            <a:off x="6634163" y="54610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4" name="Rectangle 79"/>
          <p:cNvSpPr>
            <a:spLocks noChangeArrowheads="1"/>
          </p:cNvSpPr>
          <p:nvPr/>
        </p:nvSpPr>
        <p:spPr bwMode="auto">
          <a:xfrm>
            <a:off x="2174875" y="5872163"/>
            <a:ext cx="16256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Any cancer death*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5" name="Rectangle 80"/>
          <p:cNvSpPr>
            <a:spLocks noChangeArrowheads="1"/>
          </p:cNvSpPr>
          <p:nvPr/>
        </p:nvSpPr>
        <p:spPr bwMode="auto">
          <a:xfrm>
            <a:off x="4903788" y="5872163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132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6" name="Rectangle 81"/>
          <p:cNvSpPr>
            <a:spLocks noChangeArrowheads="1"/>
          </p:cNvSpPr>
          <p:nvPr/>
        </p:nvSpPr>
        <p:spPr bwMode="auto">
          <a:xfrm>
            <a:off x="5726113" y="5872163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0127" name="Rectangle 82"/>
          <p:cNvSpPr>
            <a:spLocks noChangeArrowheads="1"/>
          </p:cNvSpPr>
          <p:nvPr/>
        </p:nvSpPr>
        <p:spPr bwMode="auto">
          <a:xfrm>
            <a:off x="6634163" y="5872163"/>
            <a:ext cx="4143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1500188" y="6156325"/>
            <a:ext cx="6145212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sz="1600" dirty="0">
                <a:latin typeface="+mj-lt"/>
              </a:rPr>
              <a:t>* Excludes 18 </a:t>
            </a:r>
            <a:r>
              <a:rPr lang="en-GB" sz="1600" dirty="0" err="1">
                <a:latin typeface="+mj-lt"/>
              </a:rPr>
              <a:t>vs</a:t>
            </a:r>
            <a:r>
              <a:rPr lang="en-GB" sz="1600" dirty="0">
                <a:latin typeface="+mj-lt"/>
              </a:rPr>
              <a:t> 14 deaths from cancer diagnosed before randomization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307" name="AutoShape 3"/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600">
              <a:latin typeface="+mn-lt"/>
            </a:endParaRPr>
          </a:p>
        </p:txBody>
      </p:sp>
      <p:sp>
        <p:nvSpPr>
          <p:cNvPr id="131075" name="Rectangle 5"/>
          <p:cNvSpPr>
            <a:spLocks noChangeArrowheads="1"/>
          </p:cNvSpPr>
          <p:nvPr/>
        </p:nvSpPr>
        <p:spPr bwMode="auto">
          <a:xfrm>
            <a:off x="0" y="0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76" name="Rectangle 6"/>
          <p:cNvSpPr>
            <a:spLocks noChangeArrowheads="1"/>
          </p:cNvSpPr>
          <p:nvPr/>
        </p:nvSpPr>
        <p:spPr bwMode="auto">
          <a:xfrm>
            <a:off x="2574925" y="163513"/>
            <a:ext cx="4773613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600">
                <a:solidFill>
                  <a:srgbClr val="993366"/>
                </a:solidFill>
                <a:latin typeface="Calibri" pitchFamily="34" charset="0"/>
              </a:rPr>
              <a:t>SHARP: Cancer incidence </a:t>
            </a:r>
            <a:endParaRPr lang="en-US" sz="3600"/>
          </a:p>
        </p:txBody>
      </p:sp>
      <p:sp>
        <p:nvSpPr>
          <p:cNvPr id="131077" name="Line 7"/>
          <p:cNvSpPr>
            <a:spLocks noChangeShapeType="1"/>
          </p:cNvSpPr>
          <p:nvPr/>
        </p:nvSpPr>
        <p:spPr bwMode="auto">
          <a:xfrm>
            <a:off x="1377950" y="1503363"/>
            <a:ext cx="1588" cy="38068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78" name="Line 8"/>
          <p:cNvSpPr>
            <a:spLocks noChangeShapeType="1"/>
          </p:cNvSpPr>
          <p:nvPr/>
        </p:nvSpPr>
        <p:spPr bwMode="auto">
          <a:xfrm>
            <a:off x="1377950" y="5310188"/>
            <a:ext cx="62103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79" name="Line 9"/>
          <p:cNvSpPr>
            <a:spLocks noChangeShapeType="1"/>
          </p:cNvSpPr>
          <p:nvPr/>
        </p:nvSpPr>
        <p:spPr bwMode="auto">
          <a:xfrm>
            <a:off x="1377950" y="5310188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0" name="Line 10"/>
          <p:cNvSpPr>
            <a:spLocks noChangeShapeType="1"/>
          </p:cNvSpPr>
          <p:nvPr/>
        </p:nvSpPr>
        <p:spPr bwMode="auto">
          <a:xfrm>
            <a:off x="2617788" y="5310188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1" name="Line 11"/>
          <p:cNvSpPr>
            <a:spLocks noChangeShapeType="1"/>
          </p:cNvSpPr>
          <p:nvPr/>
        </p:nvSpPr>
        <p:spPr bwMode="auto">
          <a:xfrm>
            <a:off x="3857625" y="5310188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2" name="Line 12"/>
          <p:cNvSpPr>
            <a:spLocks noChangeShapeType="1"/>
          </p:cNvSpPr>
          <p:nvPr/>
        </p:nvSpPr>
        <p:spPr bwMode="auto">
          <a:xfrm>
            <a:off x="5097463" y="5310188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3" name="Line 13"/>
          <p:cNvSpPr>
            <a:spLocks noChangeShapeType="1"/>
          </p:cNvSpPr>
          <p:nvPr/>
        </p:nvSpPr>
        <p:spPr bwMode="auto">
          <a:xfrm>
            <a:off x="6337300" y="5310188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4" name="Line 14"/>
          <p:cNvSpPr>
            <a:spLocks noChangeShapeType="1"/>
          </p:cNvSpPr>
          <p:nvPr/>
        </p:nvSpPr>
        <p:spPr bwMode="auto">
          <a:xfrm>
            <a:off x="7577138" y="5310188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85" name="Rectangle 15"/>
          <p:cNvSpPr>
            <a:spLocks noChangeArrowheads="1"/>
          </p:cNvSpPr>
          <p:nvPr/>
        </p:nvSpPr>
        <p:spPr bwMode="auto">
          <a:xfrm>
            <a:off x="1314450" y="542607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31086" name="Rectangle 16"/>
          <p:cNvSpPr>
            <a:spLocks noChangeArrowheads="1"/>
          </p:cNvSpPr>
          <p:nvPr/>
        </p:nvSpPr>
        <p:spPr bwMode="auto">
          <a:xfrm>
            <a:off x="2554288" y="5426075"/>
            <a:ext cx="2460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/>
          </a:p>
        </p:txBody>
      </p:sp>
      <p:sp>
        <p:nvSpPr>
          <p:cNvPr id="131087" name="Rectangle 17"/>
          <p:cNvSpPr>
            <a:spLocks noChangeArrowheads="1"/>
          </p:cNvSpPr>
          <p:nvPr/>
        </p:nvSpPr>
        <p:spPr bwMode="auto">
          <a:xfrm>
            <a:off x="3794125" y="542607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/>
          </a:p>
        </p:txBody>
      </p:sp>
      <p:sp>
        <p:nvSpPr>
          <p:cNvPr id="131088" name="Rectangle 18"/>
          <p:cNvSpPr>
            <a:spLocks noChangeArrowheads="1"/>
          </p:cNvSpPr>
          <p:nvPr/>
        </p:nvSpPr>
        <p:spPr bwMode="auto">
          <a:xfrm>
            <a:off x="5033963" y="5426075"/>
            <a:ext cx="2460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31089" name="Rectangle 19"/>
          <p:cNvSpPr>
            <a:spLocks noChangeArrowheads="1"/>
          </p:cNvSpPr>
          <p:nvPr/>
        </p:nvSpPr>
        <p:spPr bwMode="auto">
          <a:xfrm>
            <a:off x="6273800" y="542607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/>
          </a:p>
        </p:txBody>
      </p:sp>
      <p:sp>
        <p:nvSpPr>
          <p:cNvPr id="131090" name="Rectangle 20"/>
          <p:cNvSpPr>
            <a:spLocks noChangeArrowheads="1"/>
          </p:cNvSpPr>
          <p:nvPr/>
        </p:nvSpPr>
        <p:spPr bwMode="auto">
          <a:xfrm>
            <a:off x="7513638" y="5426075"/>
            <a:ext cx="2460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31091" name="Rectangle 21"/>
          <p:cNvSpPr>
            <a:spLocks noChangeArrowheads="1"/>
          </p:cNvSpPr>
          <p:nvPr/>
        </p:nvSpPr>
        <p:spPr bwMode="auto">
          <a:xfrm>
            <a:off x="3644900" y="5657850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1092" name="Line 22"/>
          <p:cNvSpPr>
            <a:spLocks noChangeShapeType="1"/>
          </p:cNvSpPr>
          <p:nvPr/>
        </p:nvSpPr>
        <p:spPr bwMode="auto">
          <a:xfrm flipH="1">
            <a:off x="1282700" y="5310188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3" name="Line 23"/>
          <p:cNvSpPr>
            <a:spLocks noChangeShapeType="1"/>
          </p:cNvSpPr>
          <p:nvPr/>
        </p:nvSpPr>
        <p:spPr bwMode="auto">
          <a:xfrm flipH="1">
            <a:off x="1282700" y="4551363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4" name="Line 24"/>
          <p:cNvSpPr>
            <a:spLocks noChangeShapeType="1"/>
          </p:cNvSpPr>
          <p:nvPr/>
        </p:nvSpPr>
        <p:spPr bwMode="auto">
          <a:xfrm flipH="1">
            <a:off x="1282700" y="3781425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5" name="Line 25"/>
          <p:cNvSpPr>
            <a:spLocks noChangeShapeType="1"/>
          </p:cNvSpPr>
          <p:nvPr/>
        </p:nvSpPr>
        <p:spPr bwMode="auto">
          <a:xfrm flipH="1">
            <a:off x="1282700" y="3022600"/>
            <a:ext cx="952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6" name="Line 26"/>
          <p:cNvSpPr>
            <a:spLocks noChangeShapeType="1"/>
          </p:cNvSpPr>
          <p:nvPr/>
        </p:nvSpPr>
        <p:spPr bwMode="auto">
          <a:xfrm flipH="1">
            <a:off x="1282700" y="2262188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7" name="Line 27"/>
          <p:cNvSpPr>
            <a:spLocks noChangeShapeType="1"/>
          </p:cNvSpPr>
          <p:nvPr/>
        </p:nvSpPr>
        <p:spPr bwMode="auto">
          <a:xfrm flipH="1">
            <a:off x="1282700" y="1503363"/>
            <a:ext cx="9525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098" name="Rectangle 28"/>
          <p:cNvSpPr>
            <a:spLocks noChangeArrowheads="1"/>
          </p:cNvSpPr>
          <p:nvPr/>
        </p:nvSpPr>
        <p:spPr bwMode="auto">
          <a:xfrm>
            <a:off x="1057275" y="5162550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/>
          </a:p>
        </p:txBody>
      </p:sp>
      <p:sp>
        <p:nvSpPr>
          <p:cNvPr id="131099" name="Rectangle 29"/>
          <p:cNvSpPr>
            <a:spLocks noChangeArrowheads="1"/>
          </p:cNvSpPr>
          <p:nvPr/>
        </p:nvSpPr>
        <p:spPr bwMode="auto">
          <a:xfrm>
            <a:off x="1057275" y="4403725"/>
            <a:ext cx="2460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/>
          </a:p>
        </p:txBody>
      </p:sp>
      <p:sp>
        <p:nvSpPr>
          <p:cNvPr id="131100" name="Rectangle 30"/>
          <p:cNvSpPr>
            <a:spLocks noChangeArrowheads="1"/>
          </p:cNvSpPr>
          <p:nvPr/>
        </p:nvSpPr>
        <p:spPr bwMode="auto">
          <a:xfrm>
            <a:off x="962025" y="3633788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/>
          </a:p>
        </p:txBody>
      </p:sp>
      <p:sp>
        <p:nvSpPr>
          <p:cNvPr id="131101" name="Rectangle 31"/>
          <p:cNvSpPr>
            <a:spLocks noChangeArrowheads="1"/>
          </p:cNvSpPr>
          <p:nvPr/>
        </p:nvSpPr>
        <p:spPr bwMode="auto">
          <a:xfrm>
            <a:off x="962025" y="2874963"/>
            <a:ext cx="341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/>
          </a:p>
        </p:txBody>
      </p:sp>
      <p:sp>
        <p:nvSpPr>
          <p:cNvPr id="131102" name="Rectangle 32"/>
          <p:cNvSpPr>
            <a:spLocks noChangeArrowheads="1"/>
          </p:cNvSpPr>
          <p:nvPr/>
        </p:nvSpPr>
        <p:spPr bwMode="auto">
          <a:xfrm>
            <a:off x="962025" y="2114550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/>
          </a:p>
        </p:txBody>
      </p:sp>
      <p:sp>
        <p:nvSpPr>
          <p:cNvPr id="131103" name="Rectangle 33"/>
          <p:cNvSpPr>
            <a:spLocks noChangeArrowheads="1"/>
          </p:cNvSpPr>
          <p:nvPr/>
        </p:nvSpPr>
        <p:spPr bwMode="auto">
          <a:xfrm>
            <a:off x="962025" y="1355725"/>
            <a:ext cx="3413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/>
          </a:p>
        </p:txBody>
      </p:sp>
      <p:sp>
        <p:nvSpPr>
          <p:cNvPr id="131104" name="Rectangle 34"/>
          <p:cNvSpPr>
            <a:spLocks noChangeArrowheads="1"/>
          </p:cNvSpPr>
          <p:nvPr/>
        </p:nvSpPr>
        <p:spPr bwMode="auto">
          <a:xfrm rot="-5400000">
            <a:off x="-981075" y="3203575"/>
            <a:ext cx="3201988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1105" name="Freeform 35"/>
          <p:cNvSpPr>
            <a:spLocks/>
          </p:cNvSpPr>
          <p:nvPr/>
        </p:nvSpPr>
        <p:spPr bwMode="auto">
          <a:xfrm>
            <a:off x="1377950" y="3613150"/>
            <a:ext cx="6210300" cy="1697038"/>
          </a:xfrm>
          <a:custGeom>
            <a:avLst/>
            <a:gdLst>
              <a:gd name="T0" fmla="*/ 2147483647 w 3912"/>
              <a:gd name="T1" fmla="*/ 2147483647 h 1069"/>
              <a:gd name="T2" fmla="*/ 2147483647 w 3912"/>
              <a:gd name="T3" fmla="*/ 2147483647 h 1069"/>
              <a:gd name="T4" fmla="*/ 2147483647 w 3912"/>
              <a:gd name="T5" fmla="*/ 2147483647 h 1069"/>
              <a:gd name="T6" fmla="*/ 2147483647 w 3912"/>
              <a:gd name="T7" fmla="*/ 2147483647 h 1069"/>
              <a:gd name="T8" fmla="*/ 2147483647 w 3912"/>
              <a:gd name="T9" fmla="*/ 2147483647 h 1069"/>
              <a:gd name="T10" fmla="*/ 2147483647 w 3912"/>
              <a:gd name="T11" fmla="*/ 2147483647 h 1069"/>
              <a:gd name="T12" fmla="*/ 2147483647 w 3912"/>
              <a:gd name="T13" fmla="*/ 2147483647 h 1069"/>
              <a:gd name="T14" fmla="*/ 2147483647 w 3912"/>
              <a:gd name="T15" fmla="*/ 2147483647 h 1069"/>
              <a:gd name="T16" fmla="*/ 2147483647 w 3912"/>
              <a:gd name="T17" fmla="*/ 2147483647 h 1069"/>
              <a:gd name="T18" fmla="*/ 2147483647 w 3912"/>
              <a:gd name="T19" fmla="*/ 2147483647 h 1069"/>
              <a:gd name="T20" fmla="*/ 2147483647 w 3912"/>
              <a:gd name="T21" fmla="*/ 2147483647 h 1069"/>
              <a:gd name="T22" fmla="*/ 2147483647 w 3912"/>
              <a:gd name="T23" fmla="*/ 2147483647 h 1069"/>
              <a:gd name="T24" fmla="*/ 2147483647 w 3912"/>
              <a:gd name="T25" fmla="*/ 2147483647 h 1069"/>
              <a:gd name="T26" fmla="*/ 2147483647 w 3912"/>
              <a:gd name="T27" fmla="*/ 2147483647 h 1069"/>
              <a:gd name="T28" fmla="*/ 2147483647 w 3912"/>
              <a:gd name="T29" fmla="*/ 2147483647 h 1069"/>
              <a:gd name="T30" fmla="*/ 2147483647 w 3912"/>
              <a:gd name="T31" fmla="*/ 2147483647 h 1069"/>
              <a:gd name="T32" fmla="*/ 2147483647 w 3912"/>
              <a:gd name="T33" fmla="*/ 2147483647 h 1069"/>
              <a:gd name="T34" fmla="*/ 2147483647 w 3912"/>
              <a:gd name="T35" fmla="*/ 2147483647 h 1069"/>
              <a:gd name="T36" fmla="*/ 2147483647 w 3912"/>
              <a:gd name="T37" fmla="*/ 2147483647 h 1069"/>
              <a:gd name="T38" fmla="*/ 2147483647 w 3912"/>
              <a:gd name="T39" fmla="*/ 2147483647 h 1069"/>
              <a:gd name="T40" fmla="*/ 2147483647 w 3912"/>
              <a:gd name="T41" fmla="*/ 2147483647 h 1069"/>
              <a:gd name="T42" fmla="*/ 2147483647 w 3912"/>
              <a:gd name="T43" fmla="*/ 2147483647 h 1069"/>
              <a:gd name="T44" fmla="*/ 2147483647 w 3912"/>
              <a:gd name="T45" fmla="*/ 2147483647 h 1069"/>
              <a:gd name="T46" fmla="*/ 2147483647 w 3912"/>
              <a:gd name="T47" fmla="*/ 2147483647 h 1069"/>
              <a:gd name="T48" fmla="*/ 2147483647 w 3912"/>
              <a:gd name="T49" fmla="*/ 2147483647 h 1069"/>
              <a:gd name="T50" fmla="*/ 2147483647 w 3912"/>
              <a:gd name="T51" fmla="*/ 2147483647 h 1069"/>
              <a:gd name="T52" fmla="*/ 2147483647 w 3912"/>
              <a:gd name="T53" fmla="*/ 2147483647 h 1069"/>
              <a:gd name="T54" fmla="*/ 2147483647 w 3912"/>
              <a:gd name="T55" fmla="*/ 2147483647 h 1069"/>
              <a:gd name="T56" fmla="*/ 2147483647 w 3912"/>
              <a:gd name="T57" fmla="*/ 2147483647 h 1069"/>
              <a:gd name="T58" fmla="*/ 2147483647 w 3912"/>
              <a:gd name="T59" fmla="*/ 2147483647 h 1069"/>
              <a:gd name="T60" fmla="*/ 2147483647 w 3912"/>
              <a:gd name="T61" fmla="*/ 2147483647 h 1069"/>
              <a:gd name="T62" fmla="*/ 2147483647 w 3912"/>
              <a:gd name="T63" fmla="*/ 2147483647 h 1069"/>
              <a:gd name="T64" fmla="*/ 2147483647 w 3912"/>
              <a:gd name="T65" fmla="*/ 2147483647 h 1069"/>
              <a:gd name="T66" fmla="*/ 2147483647 w 3912"/>
              <a:gd name="T67" fmla="*/ 2147483647 h 1069"/>
              <a:gd name="T68" fmla="*/ 2147483647 w 3912"/>
              <a:gd name="T69" fmla="*/ 2147483647 h 1069"/>
              <a:gd name="T70" fmla="*/ 2147483647 w 3912"/>
              <a:gd name="T71" fmla="*/ 2147483647 h 1069"/>
              <a:gd name="T72" fmla="*/ 2147483647 w 3912"/>
              <a:gd name="T73" fmla="*/ 2147483647 h 1069"/>
              <a:gd name="T74" fmla="*/ 2147483647 w 3912"/>
              <a:gd name="T75" fmla="*/ 2147483647 h 1069"/>
              <a:gd name="T76" fmla="*/ 2147483647 w 3912"/>
              <a:gd name="T77" fmla="*/ 2147483647 h 1069"/>
              <a:gd name="T78" fmla="*/ 2147483647 w 3912"/>
              <a:gd name="T79" fmla="*/ 2147483647 h 1069"/>
              <a:gd name="T80" fmla="*/ 2147483647 w 3912"/>
              <a:gd name="T81" fmla="*/ 2147483647 h 1069"/>
              <a:gd name="T82" fmla="*/ 2147483647 w 3912"/>
              <a:gd name="T83" fmla="*/ 2147483647 h 1069"/>
              <a:gd name="T84" fmla="*/ 2147483647 w 3912"/>
              <a:gd name="T85" fmla="*/ 2147483647 h 1069"/>
              <a:gd name="T86" fmla="*/ 2147483647 w 3912"/>
              <a:gd name="T87" fmla="*/ 2147483647 h 1069"/>
              <a:gd name="T88" fmla="*/ 2147483647 w 3912"/>
              <a:gd name="T89" fmla="*/ 2147483647 h 1069"/>
              <a:gd name="T90" fmla="*/ 2147483647 w 3912"/>
              <a:gd name="T91" fmla="*/ 2147483647 h 1069"/>
              <a:gd name="T92" fmla="*/ 2147483647 w 3912"/>
              <a:gd name="T93" fmla="*/ 2147483647 h 1069"/>
              <a:gd name="T94" fmla="*/ 2147483647 w 3912"/>
              <a:gd name="T95" fmla="*/ 2147483647 h 1069"/>
              <a:gd name="T96" fmla="*/ 2147483647 w 3912"/>
              <a:gd name="T97" fmla="*/ 2147483647 h 1069"/>
              <a:gd name="T98" fmla="*/ 2147483647 w 3912"/>
              <a:gd name="T99" fmla="*/ 2147483647 h 1069"/>
              <a:gd name="T100" fmla="*/ 2147483647 w 3912"/>
              <a:gd name="T101" fmla="*/ 2147483647 h 1069"/>
              <a:gd name="T102" fmla="*/ 2147483647 w 3912"/>
              <a:gd name="T103" fmla="*/ 2147483647 h 1069"/>
              <a:gd name="T104" fmla="*/ 2147483647 w 3912"/>
              <a:gd name="T105" fmla="*/ 2147483647 h 1069"/>
              <a:gd name="T106" fmla="*/ 2147483647 w 3912"/>
              <a:gd name="T107" fmla="*/ 2147483647 h 1069"/>
              <a:gd name="T108" fmla="*/ 2147483647 w 3912"/>
              <a:gd name="T109" fmla="*/ 2147483647 h 1069"/>
              <a:gd name="T110" fmla="*/ 2147483647 w 3912"/>
              <a:gd name="T111" fmla="*/ 2147483647 h 1069"/>
              <a:gd name="T112" fmla="*/ 2147483647 w 3912"/>
              <a:gd name="T113" fmla="*/ 2147483647 h 1069"/>
              <a:gd name="T114" fmla="*/ 2147483647 w 3912"/>
              <a:gd name="T115" fmla="*/ 2147483647 h 1069"/>
              <a:gd name="T116" fmla="*/ 2147483647 w 3912"/>
              <a:gd name="T117" fmla="*/ 2147483647 h 1069"/>
              <a:gd name="T118" fmla="*/ 2147483647 w 3912"/>
              <a:gd name="T119" fmla="*/ 2147483647 h 1069"/>
              <a:gd name="T120" fmla="*/ 2147483647 w 3912"/>
              <a:gd name="T121" fmla="*/ 2147483647 h 1069"/>
              <a:gd name="T122" fmla="*/ 2147483647 w 3912"/>
              <a:gd name="T123" fmla="*/ 2147483647 h 1069"/>
              <a:gd name="T124" fmla="*/ 2147483647 w 3912"/>
              <a:gd name="T125" fmla="*/ 2147483647 h 106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12"/>
              <a:gd name="T190" fmla="*/ 0 h 1069"/>
              <a:gd name="T191" fmla="*/ 3912 w 3912"/>
              <a:gd name="T192" fmla="*/ 1069 h 106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12" h="1069">
                <a:moveTo>
                  <a:pt x="0" y="1069"/>
                </a:moveTo>
                <a:lnTo>
                  <a:pt x="27" y="1069"/>
                </a:lnTo>
                <a:lnTo>
                  <a:pt x="27" y="1063"/>
                </a:lnTo>
                <a:lnTo>
                  <a:pt x="54" y="1063"/>
                </a:lnTo>
                <a:lnTo>
                  <a:pt x="54" y="1056"/>
                </a:lnTo>
                <a:lnTo>
                  <a:pt x="68" y="1056"/>
                </a:lnTo>
                <a:lnTo>
                  <a:pt x="75" y="1056"/>
                </a:lnTo>
                <a:lnTo>
                  <a:pt x="75" y="1049"/>
                </a:lnTo>
                <a:lnTo>
                  <a:pt x="81" y="1049"/>
                </a:lnTo>
                <a:lnTo>
                  <a:pt x="88" y="1049"/>
                </a:lnTo>
                <a:lnTo>
                  <a:pt x="88" y="1043"/>
                </a:lnTo>
                <a:lnTo>
                  <a:pt x="95" y="1043"/>
                </a:lnTo>
                <a:lnTo>
                  <a:pt x="101" y="1043"/>
                </a:lnTo>
                <a:lnTo>
                  <a:pt x="108" y="1043"/>
                </a:lnTo>
                <a:lnTo>
                  <a:pt x="108" y="1036"/>
                </a:lnTo>
                <a:lnTo>
                  <a:pt x="122" y="1036"/>
                </a:lnTo>
                <a:lnTo>
                  <a:pt x="128" y="1036"/>
                </a:lnTo>
                <a:lnTo>
                  <a:pt x="142" y="1036"/>
                </a:lnTo>
                <a:lnTo>
                  <a:pt x="142" y="1029"/>
                </a:lnTo>
                <a:lnTo>
                  <a:pt x="149" y="1029"/>
                </a:lnTo>
                <a:lnTo>
                  <a:pt x="155" y="1029"/>
                </a:lnTo>
                <a:lnTo>
                  <a:pt x="162" y="1029"/>
                </a:lnTo>
                <a:lnTo>
                  <a:pt x="162" y="1023"/>
                </a:lnTo>
                <a:lnTo>
                  <a:pt x="169" y="1023"/>
                </a:lnTo>
                <a:lnTo>
                  <a:pt x="196" y="1023"/>
                </a:lnTo>
                <a:lnTo>
                  <a:pt x="209" y="1023"/>
                </a:lnTo>
                <a:lnTo>
                  <a:pt x="209" y="1016"/>
                </a:lnTo>
                <a:lnTo>
                  <a:pt x="243" y="1016"/>
                </a:lnTo>
                <a:lnTo>
                  <a:pt x="250" y="1016"/>
                </a:lnTo>
                <a:lnTo>
                  <a:pt x="250" y="1009"/>
                </a:lnTo>
                <a:lnTo>
                  <a:pt x="256" y="1009"/>
                </a:lnTo>
                <a:lnTo>
                  <a:pt x="270" y="1009"/>
                </a:lnTo>
                <a:lnTo>
                  <a:pt x="270" y="1003"/>
                </a:lnTo>
                <a:lnTo>
                  <a:pt x="283" y="1003"/>
                </a:lnTo>
                <a:lnTo>
                  <a:pt x="290" y="1003"/>
                </a:lnTo>
                <a:lnTo>
                  <a:pt x="290" y="996"/>
                </a:lnTo>
                <a:lnTo>
                  <a:pt x="310" y="996"/>
                </a:lnTo>
                <a:lnTo>
                  <a:pt x="317" y="996"/>
                </a:lnTo>
                <a:lnTo>
                  <a:pt x="324" y="996"/>
                </a:lnTo>
                <a:lnTo>
                  <a:pt x="324" y="990"/>
                </a:lnTo>
                <a:lnTo>
                  <a:pt x="330" y="990"/>
                </a:lnTo>
                <a:lnTo>
                  <a:pt x="337" y="990"/>
                </a:lnTo>
                <a:lnTo>
                  <a:pt x="337" y="983"/>
                </a:lnTo>
                <a:lnTo>
                  <a:pt x="344" y="983"/>
                </a:lnTo>
                <a:lnTo>
                  <a:pt x="357" y="983"/>
                </a:lnTo>
                <a:lnTo>
                  <a:pt x="364" y="983"/>
                </a:lnTo>
                <a:lnTo>
                  <a:pt x="364" y="976"/>
                </a:lnTo>
                <a:lnTo>
                  <a:pt x="377" y="976"/>
                </a:lnTo>
                <a:lnTo>
                  <a:pt x="384" y="976"/>
                </a:lnTo>
                <a:lnTo>
                  <a:pt x="384" y="970"/>
                </a:lnTo>
                <a:lnTo>
                  <a:pt x="398" y="970"/>
                </a:lnTo>
                <a:lnTo>
                  <a:pt x="425" y="970"/>
                </a:lnTo>
                <a:lnTo>
                  <a:pt x="438" y="970"/>
                </a:lnTo>
                <a:lnTo>
                  <a:pt x="438" y="963"/>
                </a:lnTo>
                <a:lnTo>
                  <a:pt x="465" y="963"/>
                </a:lnTo>
                <a:lnTo>
                  <a:pt x="472" y="963"/>
                </a:lnTo>
                <a:lnTo>
                  <a:pt x="472" y="956"/>
                </a:lnTo>
                <a:lnTo>
                  <a:pt x="485" y="956"/>
                </a:lnTo>
                <a:lnTo>
                  <a:pt x="492" y="956"/>
                </a:lnTo>
                <a:lnTo>
                  <a:pt x="492" y="950"/>
                </a:lnTo>
                <a:lnTo>
                  <a:pt x="512" y="950"/>
                </a:lnTo>
                <a:lnTo>
                  <a:pt x="519" y="950"/>
                </a:lnTo>
                <a:lnTo>
                  <a:pt x="519" y="943"/>
                </a:lnTo>
                <a:lnTo>
                  <a:pt x="526" y="943"/>
                </a:lnTo>
                <a:lnTo>
                  <a:pt x="539" y="943"/>
                </a:lnTo>
                <a:lnTo>
                  <a:pt x="539" y="936"/>
                </a:lnTo>
                <a:lnTo>
                  <a:pt x="553" y="936"/>
                </a:lnTo>
                <a:lnTo>
                  <a:pt x="559" y="936"/>
                </a:lnTo>
                <a:lnTo>
                  <a:pt x="559" y="930"/>
                </a:lnTo>
                <a:lnTo>
                  <a:pt x="573" y="930"/>
                </a:lnTo>
                <a:lnTo>
                  <a:pt x="579" y="930"/>
                </a:lnTo>
                <a:lnTo>
                  <a:pt x="593" y="930"/>
                </a:lnTo>
                <a:lnTo>
                  <a:pt x="593" y="923"/>
                </a:lnTo>
                <a:lnTo>
                  <a:pt x="606" y="923"/>
                </a:lnTo>
                <a:lnTo>
                  <a:pt x="613" y="923"/>
                </a:lnTo>
                <a:lnTo>
                  <a:pt x="620" y="923"/>
                </a:lnTo>
                <a:lnTo>
                  <a:pt x="620" y="916"/>
                </a:lnTo>
                <a:lnTo>
                  <a:pt x="633" y="916"/>
                </a:lnTo>
                <a:lnTo>
                  <a:pt x="633" y="910"/>
                </a:lnTo>
                <a:lnTo>
                  <a:pt x="640" y="910"/>
                </a:lnTo>
                <a:lnTo>
                  <a:pt x="647" y="910"/>
                </a:lnTo>
                <a:lnTo>
                  <a:pt x="647" y="903"/>
                </a:lnTo>
                <a:lnTo>
                  <a:pt x="667" y="903"/>
                </a:lnTo>
                <a:lnTo>
                  <a:pt x="674" y="903"/>
                </a:lnTo>
                <a:lnTo>
                  <a:pt x="694" y="903"/>
                </a:lnTo>
                <a:lnTo>
                  <a:pt x="694" y="897"/>
                </a:lnTo>
                <a:lnTo>
                  <a:pt x="701" y="897"/>
                </a:lnTo>
                <a:lnTo>
                  <a:pt x="714" y="897"/>
                </a:lnTo>
                <a:lnTo>
                  <a:pt x="714" y="890"/>
                </a:lnTo>
                <a:lnTo>
                  <a:pt x="721" y="890"/>
                </a:lnTo>
                <a:lnTo>
                  <a:pt x="721" y="883"/>
                </a:lnTo>
                <a:lnTo>
                  <a:pt x="728" y="883"/>
                </a:lnTo>
                <a:lnTo>
                  <a:pt x="734" y="883"/>
                </a:lnTo>
                <a:lnTo>
                  <a:pt x="754" y="883"/>
                </a:lnTo>
                <a:lnTo>
                  <a:pt x="754" y="877"/>
                </a:lnTo>
                <a:lnTo>
                  <a:pt x="761" y="877"/>
                </a:lnTo>
                <a:lnTo>
                  <a:pt x="761" y="870"/>
                </a:lnTo>
                <a:lnTo>
                  <a:pt x="775" y="870"/>
                </a:lnTo>
                <a:lnTo>
                  <a:pt x="781" y="870"/>
                </a:lnTo>
                <a:lnTo>
                  <a:pt x="781" y="863"/>
                </a:lnTo>
                <a:lnTo>
                  <a:pt x="788" y="863"/>
                </a:lnTo>
                <a:lnTo>
                  <a:pt x="788" y="857"/>
                </a:lnTo>
                <a:lnTo>
                  <a:pt x="802" y="857"/>
                </a:lnTo>
                <a:lnTo>
                  <a:pt x="808" y="857"/>
                </a:lnTo>
                <a:lnTo>
                  <a:pt x="808" y="850"/>
                </a:lnTo>
                <a:lnTo>
                  <a:pt x="822" y="850"/>
                </a:lnTo>
                <a:lnTo>
                  <a:pt x="822" y="843"/>
                </a:lnTo>
                <a:lnTo>
                  <a:pt x="835" y="843"/>
                </a:lnTo>
                <a:lnTo>
                  <a:pt x="849" y="843"/>
                </a:lnTo>
                <a:lnTo>
                  <a:pt x="849" y="837"/>
                </a:lnTo>
                <a:lnTo>
                  <a:pt x="882" y="837"/>
                </a:lnTo>
                <a:lnTo>
                  <a:pt x="896" y="837"/>
                </a:lnTo>
                <a:lnTo>
                  <a:pt x="896" y="830"/>
                </a:lnTo>
                <a:lnTo>
                  <a:pt x="903" y="830"/>
                </a:lnTo>
                <a:lnTo>
                  <a:pt x="909" y="830"/>
                </a:lnTo>
                <a:lnTo>
                  <a:pt x="909" y="823"/>
                </a:lnTo>
                <a:lnTo>
                  <a:pt x="916" y="823"/>
                </a:lnTo>
                <a:lnTo>
                  <a:pt x="930" y="823"/>
                </a:lnTo>
                <a:lnTo>
                  <a:pt x="930" y="817"/>
                </a:lnTo>
                <a:lnTo>
                  <a:pt x="943" y="817"/>
                </a:lnTo>
                <a:lnTo>
                  <a:pt x="950" y="817"/>
                </a:lnTo>
                <a:lnTo>
                  <a:pt x="950" y="810"/>
                </a:lnTo>
                <a:lnTo>
                  <a:pt x="970" y="810"/>
                </a:lnTo>
                <a:lnTo>
                  <a:pt x="983" y="810"/>
                </a:lnTo>
                <a:lnTo>
                  <a:pt x="983" y="804"/>
                </a:lnTo>
                <a:lnTo>
                  <a:pt x="990" y="804"/>
                </a:lnTo>
                <a:lnTo>
                  <a:pt x="1004" y="804"/>
                </a:lnTo>
                <a:lnTo>
                  <a:pt x="1004" y="797"/>
                </a:lnTo>
                <a:lnTo>
                  <a:pt x="1010" y="797"/>
                </a:lnTo>
                <a:lnTo>
                  <a:pt x="1031" y="797"/>
                </a:lnTo>
                <a:lnTo>
                  <a:pt x="1031" y="790"/>
                </a:lnTo>
                <a:lnTo>
                  <a:pt x="1037" y="790"/>
                </a:lnTo>
                <a:lnTo>
                  <a:pt x="1051" y="790"/>
                </a:lnTo>
                <a:lnTo>
                  <a:pt x="1051" y="784"/>
                </a:lnTo>
                <a:lnTo>
                  <a:pt x="1064" y="784"/>
                </a:lnTo>
                <a:lnTo>
                  <a:pt x="1084" y="784"/>
                </a:lnTo>
                <a:lnTo>
                  <a:pt x="1091" y="784"/>
                </a:lnTo>
                <a:lnTo>
                  <a:pt x="1091" y="777"/>
                </a:lnTo>
                <a:lnTo>
                  <a:pt x="1098" y="777"/>
                </a:lnTo>
                <a:lnTo>
                  <a:pt x="1111" y="777"/>
                </a:lnTo>
                <a:lnTo>
                  <a:pt x="1125" y="777"/>
                </a:lnTo>
                <a:lnTo>
                  <a:pt x="1125" y="770"/>
                </a:lnTo>
                <a:lnTo>
                  <a:pt x="1145" y="770"/>
                </a:lnTo>
                <a:lnTo>
                  <a:pt x="1152" y="770"/>
                </a:lnTo>
                <a:lnTo>
                  <a:pt x="1152" y="764"/>
                </a:lnTo>
                <a:lnTo>
                  <a:pt x="1158" y="764"/>
                </a:lnTo>
                <a:lnTo>
                  <a:pt x="1158" y="757"/>
                </a:lnTo>
                <a:lnTo>
                  <a:pt x="1165" y="757"/>
                </a:lnTo>
                <a:lnTo>
                  <a:pt x="1179" y="757"/>
                </a:lnTo>
                <a:lnTo>
                  <a:pt x="1179" y="750"/>
                </a:lnTo>
                <a:lnTo>
                  <a:pt x="1185" y="750"/>
                </a:lnTo>
                <a:lnTo>
                  <a:pt x="1185" y="744"/>
                </a:lnTo>
                <a:lnTo>
                  <a:pt x="1199" y="744"/>
                </a:lnTo>
                <a:lnTo>
                  <a:pt x="1212" y="744"/>
                </a:lnTo>
                <a:lnTo>
                  <a:pt x="1212" y="737"/>
                </a:lnTo>
                <a:lnTo>
                  <a:pt x="1232" y="737"/>
                </a:lnTo>
                <a:lnTo>
                  <a:pt x="1239" y="737"/>
                </a:lnTo>
                <a:lnTo>
                  <a:pt x="1246" y="737"/>
                </a:lnTo>
                <a:lnTo>
                  <a:pt x="1246" y="730"/>
                </a:lnTo>
                <a:lnTo>
                  <a:pt x="1266" y="730"/>
                </a:lnTo>
                <a:lnTo>
                  <a:pt x="1273" y="730"/>
                </a:lnTo>
                <a:lnTo>
                  <a:pt x="1273" y="724"/>
                </a:lnTo>
                <a:lnTo>
                  <a:pt x="1327" y="724"/>
                </a:lnTo>
                <a:lnTo>
                  <a:pt x="1327" y="717"/>
                </a:lnTo>
                <a:lnTo>
                  <a:pt x="1340" y="717"/>
                </a:lnTo>
                <a:lnTo>
                  <a:pt x="1347" y="717"/>
                </a:lnTo>
                <a:lnTo>
                  <a:pt x="1347" y="710"/>
                </a:lnTo>
                <a:lnTo>
                  <a:pt x="1354" y="710"/>
                </a:lnTo>
                <a:lnTo>
                  <a:pt x="1360" y="710"/>
                </a:lnTo>
                <a:lnTo>
                  <a:pt x="1360" y="704"/>
                </a:lnTo>
                <a:lnTo>
                  <a:pt x="1381" y="704"/>
                </a:lnTo>
                <a:lnTo>
                  <a:pt x="1387" y="704"/>
                </a:lnTo>
                <a:lnTo>
                  <a:pt x="1408" y="704"/>
                </a:lnTo>
                <a:lnTo>
                  <a:pt x="1408" y="697"/>
                </a:lnTo>
                <a:lnTo>
                  <a:pt x="1428" y="697"/>
                </a:lnTo>
                <a:lnTo>
                  <a:pt x="1434" y="697"/>
                </a:lnTo>
                <a:lnTo>
                  <a:pt x="1441" y="697"/>
                </a:lnTo>
                <a:lnTo>
                  <a:pt x="1441" y="691"/>
                </a:lnTo>
                <a:lnTo>
                  <a:pt x="1448" y="691"/>
                </a:lnTo>
                <a:lnTo>
                  <a:pt x="1482" y="691"/>
                </a:lnTo>
                <a:lnTo>
                  <a:pt x="1482" y="684"/>
                </a:lnTo>
                <a:lnTo>
                  <a:pt x="1482" y="677"/>
                </a:lnTo>
                <a:lnTo>
                  <a:pt x="1488" y="677"/>
                </a:lnTo>
                <a:lnTo>
                  <a:pt x="1495" y="677"/>
                </a:lnTo>
                <a:lnTo>
                  <a:pt x="1502" y="677"/>
                </a:lnTo>
                <a:lnTo>
                  <a:pt x="1502" y="671"/>
                </a:lnTo>
                <a:lnTo>
                  <a:pt x="1515" y="671"/>
                </a:lnTo>
                <a:lnTo>
                  <a:pt x="1515" y="664"/>
                </a:lnTo>
                <a:lnTo>
                  <a:pt x="1522" y="664"/>
                </a:lnTo>
                <a:lnTo>
                  <a:pt x="1529" y="664"/>
                </a:lnTo>
                <a:lnTo>
                  <a:pt x="1535" y="664"/>
                </a:lnTo>
                <a:lnTo>
                  <a:pt x="1535" y="657"/>
                </a:lnTo>
                <a:lnTo>
                  <a:pt x="1549" y="657"/>
                </a:lnTo>
                <a:lnTo>
                  <a:pt x="1556" y="657"/>
                </a:lnTo>
                <a:lnTo>
                  <a:pt x="1556" y="651"/>
                </a:lnTo>
                <a:lnTo>
                  <a:pt x="1562" y="651"/>
                </a:lnTo>
                <a:lnTo>
                  <a:pt x="1576" y="651"/>
                </a:lnTo>
                <a:lnTo>
                  <a:pt x="1576" y="644"/>
                </a:lnTo>
                <a:lnTo>
                  <a:pt x="1583" y="644"/>
                </a:lnTo>
                <a:lnTo>
                  <a:pt x="1596" y="644"/>
                </a:lnTo>
                <a:lnTo>
                  <a:pt x="1596" y="637"/>
                </a:lnTo>
                <a:lnTo>
                  <a:pt x="1603" y="637"/>
                </a:lnTo>
                <a:lnTo>
                  <a:pt x="1630" y="637"/>
                </a:lnTo>
                <a:lnTo>
                  <a:pt x="1630" y="631"/>
                </a:lnTo>
                <a:lnTo>
                  <a:pt x="1643" y="631"/>
                </a:lnTo>
                <a:lnTo>
                  <a:pt x="1650" y="631"/>
                </a:lnTo>
                <a:lnTo>
                  <a:pt x="1650" y="624"/>
                </a:lnTo>
                <a:lnTo>
                  <a:pt x="1670" y="624"/>
                </a:lnTo>
                <a:lnTo>
                  <a:pt x="1684" y="624"/>
                </a:lnTo>
                <a:lnTo>
                  <a:pt x="1684" y="617"/>
                </a:lnTo>
                <a:lnTo>
                  <a:pt x="1690" y="617"/>
                </a:lnTo>
                <a:lnTo>
                  <a:pt x="1690" y="611"/>
                </a:lnTo>
                <a:lnTo>
                  <a:pt x="1704" y="611"/>
                </a:lnTo>
                <a:lnTo>
                  <a:pt x="1710" y="611"/>
                </a:lnTo>
                <a:lnTo>
                  <a:pt x="1717" y="611"/>
                </a:lnTo>
                <a:lnTo>
                  <a:pt x="1717" y="604"/>
                </a:lnTo>
                <a:lnTo>
                  <a:pt x="1724" y="604"/>
                </a:lnTo>
                <a:lnTo>
                  <a:pt x="1724" y="598"/>
                </a:lnTo>
                <a:lnTo>
                  <a:pt x="1731" y="598"/>
                </a:lnTo>
                <a:lnTo>
                  <a:pt x="1758" y="598"/>
                </a:lnTo>
                <a:lnTo>
                  <a:pt x="1758" y="591"/>
                </a:lnTo>
                <a:lnTo>
                  <a:pt x="1764" y="591"/>
                </a:lnTo>
                <a:lnTo>
                  <a:pt x="1764" y="584"/>
                </a:lnTo>
                <a:lnTo>
                  <a:pt x="1771" y="584"/>
                </a:lnTo>
                <a:lnTo>
                  <a:pt x="1785" y="584"/>
                </a:lnTo>
                <a:lnTo>
                  <a:pt x="1785" y="578"/>
                </a:lnTo>
                <a:lnTo>
                  <a:pt x="1805" y="578"/>
                </a:lnTo>
                <a:lnTo>
                  <a:pt x="1818" y="578"/>
                </a:lnTo>
                <a:lnTo>
                  <a:pt x="1818" y="571"/>
                </a:lnTo>
                <a:lnTo>
                  <a:pt x="1825" y="571"/>
                </a:lnTo>
                <a:lnTo>
                  <a:pt x="1825" y="564"/>
                </a:lnTo>
                <a:lnTo>
                  <a:pt x="1832" y="564"/>
                </a:lnTo>
                <a:lnTo>
                  <a:pt x="1832" y="558"/>
                </a:lnTo>
                <a:lnTo>
                  <a:pt x="1845" y="558"/>
                </a:lnTo>
                <a:lnTo>
                  <a:pt x="1845" y="551"/>
                </a:lnTo>
                <a:lnTo>
                  <a:pt x="1859" y="551"/>
                </a:lnTo>
                <a:lnTo>
                  <a:pt x="1865" y="551"/>
                </a:lnTo>
                <a:lnTo>
                  <a:pt x="1865" y="544"/>
                </a:lnTo>
                <a:lnTo>
                  <a:pt x="1872" y="544"/>
                </a:lnTo>
                <a:lnTo>
                  <a:pt x="1892" y="544"/>
                </a:lnTo>
                <a:lnTo>
                  <a:pt x="1899" y="544"/>
                </a:lnTo>
                <a:lnTo>
                  <a:pt x="1899" y="538"/>
                </a:lnTo>
                <a:lnTo>
                  <a:pt x="1906" y="538"/>
                </a:lnTo>
                <a:lnTo>
                  <a:pt x="1906" y="531"/>
                </a:lnTo>
                <a:lnTo>
                  <a:pt x="1912" y="531"/>
                </a:lnTo>
                <a:lnTo>
                  <a:pt x="1912" y="524"/>
                </a:lnTo>
                <a:lnTo>
                  <a:pt x="1919" y="524"/>
                </a:lnTo>
                <a:lnTo>
                  <a:pt x="1926" y="524"/>
                </a:lnTo>
                <a:lnTo>
                  <a:pt x="1933" y="524"/>
                </a:lnTo>
                <a:lnTo>
                  <a:pt x="1933" y="518"/>
                </a:lnTo>
                <a:lnTo>
                  <a:pt x="1946" y="518"/>
                </a:lnTo>
                <a:lnTo>
                  <a:pt x="1946" y="511"/>
                </a:lnTo>
                <a:lnTo>
                  <a:pt x="1960" y="511"/>
                </a:lnTo>
                <a:lnTo>
                  <a:pt x="1966" y="511"/>
                </a:lnTo>
                <a:lnTo>
                  <a:pt x="1980" y="511"/>
                </a:lnTo>
                <a:lnTo>
                  <a:pt x="1980" y="505"/>
                </a:lnTo>
                <a:lnTo>
                  <a:pt x="1993" y="505"/>
                </a:lnTo>
                <a:lnTo>
                  <a:pt x="1993" y="498"/>
                </a:lnTo>
                <a:lnTo>
                  <a:pt x="2000" y="498"/>
                </a:lnTo>
                <a:lnTo>
                  <a:pt x="2000" y="491"/>
                </a:lnTo>
                <a:lnTo>
                  <a:pt x="2007" y="491"/>
                </a:lnTo>
                <a:lnTo>
                  <a:pt x="2013" y="491"/>
                </a:lnTo>
                <a:lnTo>
                  <a:pt x="2013" y="485"/>
                </a:lnTo>
                <a:lnTo>
                  <a:pt x="2020" y="485"/>
                </a:lnTo>
                <a:lnTo>
                  <a:pt x="2027" y="485"/>
                </a:lnTo>
                <a:lnTo>
                  <a:pt x="2034" y="485"/>
                </a:lnTo>
                <a:lnTo>
                  <a:pt x="2034" y="478"/>
                </a:lnTo>
                <a:lnTo>
                  <a:pt x="2054" y="478"/>
                </a:lnTo>
                <a:lnTo>
                  <a:pt x="2074" y="478"/>
                </a:lnTo>
                <a:lnTo>
                  <a:pt x="2074" y="471"/>
                </a:lnTo>
                <a:lnTo>
                  <a:pt x="2081" y="471"/>
                </a:lnTo>
                <a:lnTo>
                  <a:pt x="2094" y="471"/>
                </a:lnTo>
                <a:lnTo>
                  <a:pt x="2094" y="465"/>
                </a:lnTo>
                <a:lnTo>
                  <a:pt x="2101" y="465"/>
                </a:lnTo>
                <a:lnTo>
                  <a:pt x="2114" y="465"/>
                </a:lnTo>
                <a:lnTo>
                  <a:pt x="2114" y="458"/>
                </a:lnTo>
                <a:lnTo>
                  <a:pt x="2121" y="458"/>
                </a:lnTo>
                <a:lnTo>
                  <a:pt x="2128" y="458"/>
                </a:lnTo>
                <a:lnTo>
                  <a:pt x="2135" y="458"/>
                </a:lnTo>
                <a:lnTo>
                  <a:pt x="2135" y="451"/>
                </a:lnTo>
                <a:lnTo>
                  <a:pt x="2141" y="451"/>
                </a:lnTo>
                <a:lnTo>
                  <a:pt x="2148" y="451"/>
                </a:lnTo>
                <a:lnTo>
                  <a:pt x="2148" y="445"/>
                </a:lnTo>
                <a:lnTo>
                  <a:pt x="2155" y="445"/>
                </a:lnTo>
                <a:lnTo>
                  <a:pt x="2155" y="438"/>
                </a:lnTo>
                <a:lnTo>
                  <a:pt x="2162" y="438"/>
                </a:lnTo>
                <a:lnTo>
                  <a:pt x="2168" y="438"/>
                </a:lnTo>
                <a:lnTo>
                  <a:pt x="2168" y="431"/>
                </a:lnTo>
                <a:lnTo>
                  <a:pt x="2175" y="431"/>
                </a:lnTo>
                <a:lnTo>
                  <a:pt x="2182" y="431"/>
                </a:lnTo>
                <a:lnTo>
                  <a:pt x="2188" y="431"/>
                </a:lnTo>
                <a:lnTo>
                  <a:pt x="2188" y="425"/>
                </a:lnTo>
                <a:lnTo>
                  <a:pt x="2209" y="425"/>
                </a:lnTo>
                <a:lnTo>
                  <a:pt x="2215" y="425"/>
                </a:lnTo>
                <a:lnTo>
                  <a:pt x="2215" y="418"/>
                </a:lnTo>
                <a:lnTo>
                  <a:pt x="2222" y="418"/>
                </a:lnTo>
                <a:lnTo>
                  <a:pt x="2229" y="418"/>
                </a:lnTo>
                <a:lnTo>
                  <a:pt x="2236" y="418"/>
                </a:lnTo>
                <a:lnTo>
                  <a:pt x="2236" y="412"/>
                </a:lnTo>
                <a:lnTo>
                  <a:pt x="2249" y="412"/>
                </a:lnTo>
                <a:lnTo>
                  <a:pt x="2296" y="412"/>
                </a:lnTo>
                <a:lnTo>
                  <a:pt x="2296" y="405"/>
                </a:lnTo>
                <a:lnTo>
                  <a:pt x="2310" y="405"/>
                </a:lnTo>
                <a:lnTo>
                  <a:pt x="2316" y="405"/>
                </a:lnTo>
                <a:lnTo>
                  <a:pt x="2316" y="398"/>
                </a:lnTo>
                <a:lnTo>
                  <a:pt x="2337" y="398"/>
                </a:lnTo>
                <a:lnTo>
                  <a:pt x="2357" y="398"/>
                </a:lnTo>
                <a:lnTo>
                  <a:pt x="2357" y="392"/>
                </a:lnTo>
                <a:lnTo>
                  <a:pt x="2363" y="392"/>
                </a:lnTo>
                <a:lnTo>
                  <a:pt x="2377" y="392"/>
                </a:lnTo>
                <a:lnTo>
                  <a:pt x="2377" y="385"/>
                </a:lnTo>
                <a:lnTo>
                  <a:pt x="2384" y="385"/>
                </a:lnTo>
                <a:lnTo>
                  <a:pt x="2384" y="378"/>
                </a:lnTo>
                <a:lnTo>
                  <a:pt x="2411" y="378"/>
                </a:lnTo>
                <a:lnTo>
                  <a:pt x="2451" y="378"/>
                </a:lnTo>
                <a:lnTo>
                  <a:pt x="2451" y="372"/>
                </a:lnTo>
                <a:lnTo>
                  <a:pt x="2458" y="372"/>
                </a:lnTo>
                <a:lnTo>
                  <a:pt x="2458" y="365"/>
                </a:lnTo>
                <a:lnTo>
                  <a:pt x="2464" y="365"/>
                </a:lnTo>
                <a:lnTo>
                  <a:pt x="2471" y="365"/>
                </a:lnTo>
                <a:lnTo>
                  <a:pt x="2471" y="358"/>
                </a:lnTo>
                <a:lnTo>
                  <a:pt x="2512" y="358"/>
                </a:lnTo>
                <a:lnTo>
                  <a:pt x="2518" y="358"/>
                </a:lnTo>
                <a:lnTo>
                  <a:pt x="2539" y="358"/>
                </a:lnTo>
                <a:lnTo>
                  <a:pt x="2539" y="352"/>
                </a:lnTo>
                <a:lnTo>
                  <a:pt x="2545" y="352"/>
                </a:lnTo>
                <a:lnTo>
                  <a:pt x="2559" y="352"/>
                </a:lnTo>
                <a:lnTo>
                  <a:pt x="2559" y="345"/>
                </a:lnTo>
                <a:lnTo>
                  <a:pt x="2572" y="345"/>
                </a:lnTo>
                <a:lnTo>
                  <a:pt x="2586" y="345"/>
                </a:lnTo>
                <a:lnTo>
                  <a:pt x="2586" y="338"/>
                </a:lnTo>
                <a:lnTo>
                  <a:pt x="2599" y="338"/>
                </a:lnTo>
                <a:lnTo>
                  <a:pt x="2606" y="338"/>
                </a:lnTo>
                <a:lnTo>
                  <a:pt x="2606" y="332"/>
                </a:lnTo>
                <a:lnTo>
                  <a:pt x="2613" y="332"/>
                </a:lnTo>
                <a:lnTo>
                  <a:pt x="2613" y="325"/>
                </a:lnTo>
                <a:lnTo>
                  <a:pt x="2619" y="325"/>
                </a:lnTo>
                <a:lnTo>
                  <a:pt x="2626" y="325"/>
                </a:lnTo>
                <a:lnTo>
                  <a:pt x="2626" y="319"/>
                </a:lnTo>
                <a:lnTo>
                  <a:pt x="2633" y="319"/>
                </a:lnTo>
                <a:lnTo>
                  <a:pt x="2646" y="319"/>
                </a:lnTo>
                <a:lnTo>
                  <a:pt x="2653" y="319"/>
                </a:lnTo>
                <a:lnTo>
                  <a:pt x="2653" y="312"/>
                </a:lnTo>
                <a:lnTo>
                  <a:pt x="2714" y="312"/>
                </a:lnTo>
                <a:lnTo>
                  <a:pt x="2714" y="305"/>
                </a:lnTo>
                <a:lnTo>
                  <a:pt x="2720" y="305"/>
                </a:lnTo>
                <a:lnTo>
                  <a:pt x="2727" y="305"/>
                </a:lnTo>
                <a:lnTo>
                  <a:pt x="2734" y="305"/>
                </a:lnTo>
                <a:lnTo>
                  <a:pt x="2734" y="299"/>
                </a:lnTo>
                <a:lnTo>
                  <a:pt x="2761" y="299"/>
                </a:lnTo>
                <a:lnTo>
                  <a:pt x="2761" y="292"/>
                </a:lnTo>
                <a:lnTo>
                  <a:pt x="2767" y="292"/>
                </a:lnTo>
                <a:lnTo>
                  <a:pt x="2781" y="292"/>
                </a:lnTo>
                <a:lnTo>
                  <a:pt x="2781" y="285"/>
                </a:lnTo>
                <a:lnTo>
                  <a:pt x="2801" y="285"/>
                </a:lnTo>
                <a:lnTo>
                  <a:pt x="2828" y="285"/>
                </a:lnTo>
                <a:lnTo>
                  <a:pt x="2828" y="279"/>
                </a:lnTo>
                <a:lnTo>
                  <a:pt x="2855" y="279"/>
                </a:lnTo>
                <a:lnTo>
                  <a:pt x="2862" y="279"/>
                </a:lnTo>
                <a:lnTo>
                  <a:pt x="2875" y="279"/>
                </a:lnTo>
                <a:lnTo>
                  <a:pt x="2875" y="272"/>
                </a:lnTo>
                <a:lnTo>
                  <a:pt x="2895" y="272"/>
                </a:lnTo>
                <a:lnTo>
                  <a:pt x="2902" y="272"/>
                </a:lnTo>
                <a:lnTo>
                  <a:pt x="2902" y="265"/>
                </a:lnTo>
                <a:lnTo>
                  <a:pt x="2909" y="265"/>
                </a:lnTo>
                <a:lnTo>
                  <a:pt x="2936" y="265"/>
                </a:lnTo>
                <a:lnTo>
                  <a:pt x="2936" y="259"/>
                </a:lnTo>
                <a:lnTo>
                  <a:pt x="2949" y="259"/>
                </a:lnTo>
                <a:lnTo>
                  <a:pt x="2949" y="252"/>
                </a:lnTo>
                <a:lnTo>
                  <a:pt x="2956" y="252"/>
                </a:lnTo>
                <a:lnTo>
                  <a:pt x="2976" y="252"/>
                </a:lnTo>
                <a:lnTo>
                  <a:pt x="2976" y="245"/>
                </a:lnTo>
                <a:lnTo>
                  <a:pt x="2983" y="245"/>
                </a:lnTo>
                <a:lnTo>
                  <a:pt x="2983" y="239"/>
                </a:lnTo>
                <a:lnTo>
                  <a:pt x="2996" y="239"/>
                </a:lnTo>
                <a:lnTo>
                  <a:pt x="2996" y="232"/>
                </a:lnTo>
                <a:lnTo>
                  <a:pt x="3010" y="232"/>
                </a:lnTo>
                <a:lnTo>
                  <a:pt x="3017" y="232"/>
                </a:lnTo>
                <a:lnTo>
                  <a:pt x="3017" y="226"/>
                </a:lnTo>
                <a:lnTo>
                  <a:pt x="3037" y="226"/>
                </a:lnTo>
                <a:lnTo>
                  <a:pt x="3043" y="226"/>
                </a:lnTo>
                <a:lnTo>
                  <a:pt x="3043" y="219"/>
                </a:lnTo>
                <a:lnTo>
                  <a:pt x="3057" y="219"/>
                </a:lnTo>
                <a:lnTo>
                  <a:pt x="3070" y="219"/>
                </a:lnTo>
                <a:lnTo>
                  <a:pt x="3070" y="212"/>
                </a:lnTo>
                <a:lnTo>
                  <a:pt x="3077" y="212"/>
                </a:lnTo>
                <a:lnTo>
                  <a:pt x="3077" y="206"/>
                </a:lnTo>
                <a:lnTo>
                  <a:pt x="3084" y="206"/>
                </a:lnTo>
                <a:lnTo>
                  <a:pt x="3084" y="199"/>
                </a:lnTo>
                <a:lnTo>
                  <a:pt x="3091" y="199"/>
                </a:lnTo>
                <a:lnTo>
                  <a:pt x="3104" y="199"/>
                </a:lnTo>
                <a:lnTo>
                  <a:pt x="3104" y="192"/>
                </a:lnTo>
                <a:lnTo>
                  <a:pt x="3118" y="192"/>
                </a:lnTo>
                <a:lnTo>
                  <a:pt x="3118" y="186"/>
                </a:lnTo>
                <a:lnTo>
                  <a:pt x="3131" y="186"/>
                </a:lnTo>
                <a:lnTo>
                  <a:pt x="3138" y="186"/>
                </a:lnTo>
                <a:lnTo>
                  <a:pt x="3138" y="179"/>
                </a:lnTo>
                <a:lnTo>
                  <a:pt x="3198" y="179"/>
                </a:lnTo>
                <a:lnTo>
                  <a:pt x="3205" y="179"/>
                </a:lnTo>
                <a:lnTo>
                  <a:pt x="3205" y="172"/>
                </a:lnTo>
                <a:lnTo>
                  <a:pt x="3212" y="172"/>
                </a:lnTo>
                <a:lnTo>
                  <a:pt x="3218" y="172"/>
                </a:lnTo>
                <a:lnTo>
                  <a:pt x="3218" y="166"/>
                </a:lnTo>
                <a:lnTo>
                  <a:pt x="3266" y="166"/>
                </a:lnTo>
                <a:lnTo>
                  <a:pt x="3319" y="166"/>
                </a:lnTo>
                <a:lnTo>
                  <a:pt x="3319" y="159"/>
                </a:lnTo>
                <a:lnTo>
                  <a:pt x="3340" y="159"/>
                </a:lnTo>
                <a:lnTo>
                  <a:pt x="3360" y="159"/>
                </a:lnTo>
                <a:lnTo>
                  <a:pt x="3360" y="152"/>
                </a:lnTo>
                <a:lnTo>
                  <a:pt x="3360" y="146"/>
                </a:lnTo>
                <a:lnTo>
                  <a:pt x="3373" y="146"/>
                </a:lnTo>
                <a:lnTo>
                  <a:pt x="3373" y="139"/>
                </a:lnTo>
                <a:lnTo>
                  <a:pt x="3387" y="139"/>
                </a:lnTo>
                <a:lnTo>
                  <a:pt x="3394" y="139"/>
                </a:lnTo>
                <a:lnTo>
                  <a:pt x="3394" y="132"/>
                </a:lnTo>
                <a:lnTo>
                  <a:pt x="3414" y="132"/>
                </a:lnTo>
                <a:lnTo>
                  <a:pt x="3434" y="132"/>
                </a:lnTo>
                <a:lnTo>
                  <a:pt x="3434" y="126"/>
                </a:lnTo>
                <a:lnTo>
                  <a:pt x="3447" y="126"/>
                </a:lnTo>
                <a:lnTo>
                  <a:pt x="3447" y="119"/>
                </a:lnTo>
                <a:lnTo>
                  <a:pt x="3461" y="119"/>
                </a:lnTo>
                <a:lnTo>
                  <a:pt x="3461" y="113"/>
                </a:lnTo>
                <a:lnTo>
                  <a:pt x="3468" y="113"/>
                </a:lnTo>
                <a:lnTo>
                  <a:pt x="3468" y="106"/>
                </a:lnTo>
                <a:lnTo>
                  <a:pt x="3501" y="106"/>
                </a:lnTo>
                <a:lnTo>
                  <a:pt x="3501" y="99"/>
                </a:lnTo>
                <a:lnTo>
                  <a:pt x="3501" y="93"/>
                </a:lnTo>
                <a:lnTo>
                  <a:pt x="3508" y="93"/>
                </a:lnTo>
                <a:lnTo>
                  <a:pt x="3508" y="86"/>
                </a:lnTo>
                <a:lnTo>
                  <a:pt x="3521" y="86"/>
                </a:lnTo>
                <a:lnTo>
                  <a:pt x="3521" y="79"/>
                </a:lnTo>
                <a:lnTo>
                  <a:pt x="3575" y="79"/>
                </a:lnTo>
                <a:lnTo>
                  <a:pt x="3582" y="79"/>
                </a:lnTo>
                <a:lnTo>
                  <a:pt x="3582" y="73"/>
                </a:lnTo>
                <a:lnTo>
                  <a:pt x="3609" y="73"/>
                </a:lnTo>
                <a:lnTo>
                  <a:pt x="3609" y="66"/>
                </a:lnTo>
                <a:lnTo>
                  <a:pt x="3649" y="66"/>
                </a:lnTo>
                <a:lnTo>
                  <a:pt x="3649" y="59"/>
                </a:lnTo>
                <a:lnTo>
                  <a:pt x="3656" y="59"/>
                </a:lnTo>
                <a:lnTo>
                  <a:pt x="3683" y="59"/>
                </a:lnTo>
                <a:lnTo>
                  <a:pt x="3683" y="53"/>
                </a:lnTo>
                <a:lnTo>
                  <a:pt x="3690" y="53"/>
                </a:lnTo>
                <a:lnTo>
                  <a:pt x="3690" y="46"/>
                </a:lnTo>
                <a:lnTo>
                  <a:pt x="3804" y="46"/>
                </a:lnTo>
                <a:lnTo>
                  <a:pt x="3804" y="39"/>
                </a:lnTo>
                <a:lnTo>
                  <a:pt x="3811" y="39"/>
                </a:lnTo>
                <a:lnTo>
                  <a:pt x="3824" y="39"/>
                </a:lnTo>
                <a:lnTo>
                  <a:pt x="3824" y="33"/>
                </a:lnTo>
                <a:lnTo>
                  <a:pt x="3838" y="33"/>
                </a:lnTo>
                <a:lnTo>
                  <a:pt x="3838" y="26"/>
                </a:lnTo>
                <a:lnTo>
                  <a:pt x="3845" y="26"/>
                </a:lnTo>
                <a:lnTo>
                  <a:pt x="3845" y="20"/>
                </a:lnTo>
                <a:lnTo>
                  <a:pt x="3872" y="20"/>
                </a:lnTo>
                <a:lnTo>
                  <a:pt x="3872" y="13"/>
                </a:lnTo>
                <a:lnTo>
                  <a:pt x="3878" y="13"/>
                </a:lnTo>
                <a:lnTo>
                  <a:pt x="3878" y="6"/>
                </a:lnTo>
                <a:lnTo>
                  <a:pt x="3892" y="6"/>
                </a:lnTo>
                <a:lnTo>
                  <a:pt x="3892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106" name="Freeform 36"/>
          <p:cNvSpPr>
            <a:spLocks/>
          </p:cNvSpPr>
          <p:nvPr/>
        </p:nvSpPr>
        <p:spPr bwMode="auto">
          <a:xfrm>
            <a:off x="1377950" y="3517900"/>
            <a:ext cx="6210300" cy="1792288"/>
          </a:xfrm>
          <a:custGeom>
            <a:avLst/>
            <a:gdLst>
              <a:gd name="T0" fmla="*/ 2147483647 w 3912"/>
              <a:gd name="T1" fmla="*/ 2147483647 h 1129"/>
              <a:gd name="T2" fmla="*/ 2147483647 w 3912"/>
              <a:gd name="T3" fmla="*/ 2147483647 h 1129"/>
              <a:gd name="T4" fmla="*/ 2147483647 w 3912"/>
              <a:gd name="T5" fmla="*/ 2147483647 h 1129"/>
              <a:gd name="T6" fmla="*/ 2147483647 w 3912"/>
              <a:gd name="T7" fmla="*/ 2147483647 h 1129"/>
              <a:gd name="T8" fmla="*/ 2147483647 w 3912"/>
              <a:gd name="T9" fmla="*/ 2147483647 h 1129"/>
              <a:gd name="T10" fmla="*/ 2147483647 w 3912"/>
              <a:gd name="T11" fmla="*/ 2147483647 h 1129"/>
              <a:gd name="T12" fmla="*/ 2147483647 w 3912"/>
              <a:gd name="T13" fmla="*/ 2147483647 h 1129"/>
              <a:gd name="T14" fmla="*/ 2147483647 w 3912"/>
              <a:gd name="T15" fmla="*/ 2147483647 h 1129"/>
              <a:gd name="T16" fmla="*/ 2147483647 w 3912"/>
              <a:gd name="T17" fmla="*/ 2147483647 h 1129"/>
              <a:gd name="T18" fmla="*/ 2147483647 w 3912"/>
              <a:gd name="T19" fmla="*/ 2147483647 h 1129"/>
              <a:gd name="T20" fmla="*/ 2147483647 w 3912"/>
              <a:gd name="T21" fmla="*/ 2147483647 h 1129"/>
              <a:gd name="T22" fmla="*/ 2147483647 w 3912"/>
              <a:gd name="T23" fmla="*/ 2147483647 h 1129"/>
              <a:gd name="T24" fmla="*/ 2147483647 w 3912"/>
              <a:gd name="T25" fmla="*/ 2147483647 h 1129"/>
              <a:gd name="T26" fmla="*/ 2147483647 w 3912"/>
              <a:gd name="T27" fmla="*/ 2147483647 h 1129"/>
              <a:gd name="T28" fmla="*/ 2147483647 w 3912"/>
              <a:gd name="T29" fmla="*/ 2147483647 h 1129"/>
              <a:gd name="T30" fmla="*/ 2147483647 w 3912"/>
              <a:gd name="T31" fmla="*/ 2147483647 h 1129"/>
              <a:gd name="T32" fmla="*/ 2147483647 w 3912"/>
              <a:gd name="T33" fmla="*/ 2147483647 h 1129"/>
              <a:gd name="T34" fmla="*/ 2147483647 w 3912"/>
              <a:gd name="T35" fmla="*/ 2147483647 h 1129"/>
              <a:gd name="T36" fmla="*/ 2147483647 w 3912"/>
              <a:gd name="T37" fmla="*/ 2147483647 h 1129"/>
              <a:gd name="T38" fmla="*/ 2147483647 w 3912"/>
              <a:gd name="T39" fmla="*/ 2147483647 h 1129"/>
              <a:gd name="T40" fmla="*/ 2147483647 w 3912"/>
              <a:gd name="T41" fmla="*/ 2147483647 h 1129"/>
              <a:gd name="T42" fmla="*/ 2147483647 w 3912"/>
              <a:gd name="T43" fmla="*/ 2147483647 h 1129"/>
              <a:gd name="T44" fmla="*/ 2147483647 w 3912"/>
              <a:gd name="T45" fmla="*/ 2147483647 h 1129"/>
              <a:gd name="T46" fmla="*/ 2147483647 w 3912"/>
              <a:gd name="T47" fmla="*/ 2147483647 h 1129"/>
              <a:gd name="T48" fmla="*/ 2147483647 w 3912"/>
              <a:gd name="T49" fmla="*/ 2147483647 h 1129"/>
              <a:gd name="T50" fmla="*/ 2147483647 w 3912"/>
              <a:gd name="T51" fmla="*/ 2147483647 h 1129"/>
              <a:gd name="T52" fmla="*/ 2147483647 w 3912"/>
              <a:gd name="T53" fmla="*/ 2147483647 h 1129"/>
              <a:gd name="T54" fmla="*/ 2147483647 w 3912"/>
              <a:gd name="T55" fmla="*/ 2147483647 h 1129"/>
              <a:gd name="T56" fmla="*/ 2147483647 w 3912"/>
              <a:gd name="T57" fmla="*/ 2147483647 h 1129"/>
              <a:gd name="T58" fmla="*/ 2147483647 w 3912"/>
              <a:gd name="T59" fmla="*/ 2147483647 h 1129"/>
              <a:gd name="T60" fmla="*/ 2147483647 w 3912"/>
              <a:gd name="T61" fmla="*/ 2147483647 h 1129"/>
              <a:gd name="T62" fmla="*/ 2147483647 w 3912"/>
              <a:gd name="T63" fmla="*/ 2147483647 h 1129"/>
              <a:gd name="T64" fmla="*/ 2147483647 w 3912"/>
              <a:gd name="T65" fmla="*/ 2147483647 h 1129"/>
              <a:gd name="T66" fmla="*/ 2147483647 w 3912"/>
              <a:gd name="T67" fmla="*/ 2147483647 h 1129"/>
              <a:gd name="T68" fmla="*/ 2147483647 w 3912"/>
              <a:gd name="T69" fmla="*/ 2147483647 h 1129"/>
              <a:gd name="T70" fmla="*/ 2147483647 w 3912"/>
              <a:gd name="T71" fmla="*/ 2147483647 h 1129"/>
              <a:gd name="T72" fmla="*/ 2147483647 w 3912"/>
              <a:gd name="T73" fmla="*/ 2147483647 h 1129"/>
              <a:gd name="T74" fmla="*/ 2147483647 w 3912"/>
              <a:gd name="T75" fmla="*/ 2147483647 h 1129"/>
              <a:gd name="T76" fmla="*/ 2147483647 w 3912"/>
              <a:gd name="T77" fmla="*/ 2147483647 h 1129"/>
              <a:gd name="T78" fmla="*/ 2147483647 w 3912"/>
              <a:gd name="T79" fmla="*/ 2147483647 h 1129"/>
              <a:gd name="T80" fmla="*/ 2147483647 w 3912"/>
              <a:gd name="T81" fmla="*/ 2147483647 h 1129"/>
              <a:gd name="T82" fmla="*/ 2147483647 w 3912"/>
              <a:gd name="T83" fmla="*/ 2147483647 h 1129"/>
              <a:gd name="T84" fmla="*/ 2147483647 w 3912"/>
              <a:gd name="T85" fmla="*/ 2147483647 h 1129"/>
              <a:gd name="T86" fmla="*/ 2147483647 w 3912"/>
              <a:gd name="T87" fmla="*/ 2147483647 h 1129"/>
              <a:gd name="T88" fmla="*/ 2147483647 w 3912"/>
              <a:gd name="T89" fmla="*/ 2147483647 h 1129"/>
              <a:gd name="T90" fmla="*/ 2147483647 w 3912"/>
              <a:gd name="T91" fmla="*/ 2147483647 h 1129"/>
              <a:gd name="T92" fmla="*/ 2147483647 w 3912"/>
              <a:gd name="T93" fmla="*/ 2147483647 h 1129"/>
              <a:gd name="T94" fmla="*/ 2147483647 w 3912"/>
              <a:gd name="T95" fmla="*/ 2147483647 h 1129"/>
              <a:gd name="T96" fmla="*/ 2147483647 w 3912"/>
              <a:gd name="T97" fmla="*/ 2147483647 h 1129"/>
              <a:gd name="T98" fmla="*/ 2147483647 w 3912"/>
              <a:gd name="T99" fmla="*/ 2147483647 h 1129"/>
              <a:gd name="T100" fmla="*/ 2147483647 w 3912"/>
              <a:gd name="T101" fmla="*/ 2147483647 h 1129"/>
              <a:gd name="T102" fmla="*/ 2147483647 w 3912"/>
              <a:gd name="T103" fmla="*/ 2147483647 h 1129"/>
              <a:gd name="T104" fmla="*/ 2147483647 w 3912"/>
              <a:gd name="T105" fmla="*/ 2147483647 h 1129"/>
              <a:gd name="T106" fmla="*/ 2147483647 w 3912"/>
              <a:gd name="T107" fmla="*/ 2147483647 h 1129"/>
              <a:gd name="T108" fmla="*/ 2147483647 w 3912"/>
              <a:gd name="T109" fmla="*/ 2147483647 h 1129"/>
              <a:gd name="T110" fmla="*/ 2147483647 w 3912"/>
              <a:gd name="T111" fmla="*/ 2147483647 h 1129"/>
              <a:gd name="T112" fmla="*/ 2147483647 w 3912"/>
              <a:gd name="T113" fmla="*/ 2147483647 h 1129"/>
              <a:gd name="T114" fmla="*/ 2147483647 w 3912"/>
              <a:gd name="T115" fmla="*/ 2147483647 h 1129"/>
              <a:gd name="T116" fmla="*/ 2147483647 w 3912"/>
              <a:gd name="T117" fmla="*/ 2147483647 h 1129"/>
              <a:gd name="T118" fmla="*/ 2147483647 w 3912"/>
              <a:gd name="T119" fmla="*/ 2147483647 h 1129"/>
              <a:gd name="T120" fmla="*/ 2147483647 w 3912"/>
              <a:gd name="T121" fmla="*/ 2147483647 h 1129"/>
              <a:gd name="T122" fmla="*/ 2147483647 w 3912"/>
              <a:gd name="T123" fmla="*/ 2147483647 h 1129"/>
              <a:gd name="T124" fmla="*/ 2147483647 w 3912"/>
              <a:gd name="T125" fmla="*/ 2147483647 h 1129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3912"/>
              <a:gd name="T190" fmla="*/ 0 h 1129"/>
              <a:gd name="T191" fmla="*/ 3912 w 3912"/>
              <a:gd name="T192" fmla="*/ 1129 h 1129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3912" h="1129">
                <a:moveTo>
                  <a:pt x="0" y="1129"/>
                </a:moveTo>
                <a:lnTo>
                  <a:pt x="14" y="1129"/>
                </a:lnTo>
                <a:lnTo>
                  <a:pt x="14" y="1123"/>
                </a:lnTo>
                <a:lnTo>
                  <a:pt x="21" y="1123"/>
                </a:lnTo>
                <a:lnTo>
                  <a:pt x="27" y="1123"/>
                </a:lnTo>
                <a:lnTo>
                  <a:pt x="61" y="1123"/>
                </a:lnTo>
                <a:lnTo>
                  <a:pt x="61" y="1116"/>
                </a:lnTo>
                <a:lnTo>
                  <a:pt x="115" y="1116"/>
                </a:lnTo>
                <a:lnTo>
                  <a:pt x="122" y="1116"/>
                </a:lnTo>
                <a:lnTo>
                  <a:pt x="135" y="1116"/>
                </a:lnTo>
                <a:lnTo>
                  <a:pt x="135" y="1109"/>
                </a:lnTo>
                <a:lnTo>
                  <a:pt x="149" y="1109"/>
                </a:lnTo>
                <a:lnTo>
                  <a:pt x="155" y="1109"/>
                </a:lnTo>
                <a:lnTo>
                  <a:pt x="155" y="1103"/>
                </a:lnTo>
                <a:lnTo>
                  <a:pt x="169" y="1103"/>
                </a:lnTo>
                <a:lnTo>
                  <a:pt x="176" y="1103"/>
                </a:lnTo>
                <a:lnTo>
                  <a:pt x="176" y="1096"/>
                </a:lnTo>
                <a:lnTo>
                  <a:pt x="196" y="1096"/>
                </a:lnTo>
                <a:lnTo>
                  <a:pt x="209" y="1096"/>
                </a:lnTo>
                <a:lnTo>
                  <a:pt x="209" y="1089"/>
                </a:lnTo>
                <a:lnTo>
                  <a:pt x="229" y="1089"/>
                </a:lnTo>
                <a:lnTo>
                  <a:pt x="236" y="1089"/>
                </a:lnTo>
                <a:lnTo>
                  <a:pt x="236" y="1083"/>
                </a:lnTo>
                <a:lnTo>
                  <a:pt x="243" y="1083"/>
                </a:lnTo>
                <a:lnTo>
                  <a:pt x="256" y="1083"/>
                </a:lnTo>
                <a:lnTo>
                  <a:pt x="256" y="1076"/>
                </a:lnTo>
                <a:lnTo>
                  <a:pt x="270" y="1076"/>
                </a:lnTo>
                <a:lnTo>
                  <a:pt x="283" y="1076"/>
                </a:lnTo>
                <a:lnTo>
                  <a:pt x="283" y="1069"/>
                </a:lnTo>
                <a:lnTo>
                  <a:pt x="290" y="1069"/>
                </a:lnTo>
                <a:lnTo>
                  <a:pt x="297" y="1069"/>
                </a:lnTo>
                <a:lnTo>
                  <a:pt x="297" y="1063"/>
                </a:lnTo>
                <a:lnTo>
                  <a:pt x="303" y="1063"/>
                </a:lnTo>
                <a:lnTo>
                  <a:pt x="310" y="1063"/>
                </a:lnTo>
                <a:lnTo>
                  <a:pt x="317" y="1063"/>
                </a:lnTo>
                <a:lnTo>
                  <a:pt x="317" y="1056"/>
                </a:lnTo>
                <a:lnTo>
                  <a:pt x="324" y="1056"/>
                </a:lnTo>
                <a:lnTo>
                  <a:pt x="330" y="1056"/>
                </a:lnTo>
                <a:lnTo>
                  <a:pt x="330" y="1050"/>
                </a:lnTo>
                <a:lnTo>
                  <a:pt x="344" y="1050"/>
                </a:lnTo>
                <a:lnTo>
                  <a:pt x="357" y="1050"/>
                </a:lnTo>
                <a:lnTo>
                  <a:pt x="357" y="1043"/>
                </a:lnTo>
                <a:lnTo>
                  <a:pt x="364" y="1043"/>
                </a:lnTo>
                <a:lnTo>
                  <a:pt x="377" y="1043"/>
                </a:lnTo>
                <a:lnTo>
                  <a:pt x="404" y="1043"/>
                </a:lnTo>
                <a:lnTo>
                  <a:pt x="404" y="1036"/>
                </a:lnTo>
                <a:lnTo>
                  <a:pt x="425" y="1036"/>
                </a:lnTo>
                <a:lnTo>
                  <a:pt x="431" y="1036"/>
                </a:lnTo>
                <a:lnTo>
                  <a:pt x="431" y="1030"/>
                </a:lnTo>
                <a:lnTo>
                  <a:pt x="438" y="1030"/>
                </a:lnTo>
                <a:lnTo>
                  <a:pt x="445" y="1030"/>
                </a:lnTo>
                <a:lnTo>
                  <a:pt x="445" y="1023"/>
                </a:lnTo>
                <a:lnTo>
                  <a:pt x="458" y="1023"/>
                </a:lnTo>
                <a:lnTo>
                  <a:pt x="458" y="1016"/>
                </a:lnTo>
                <a:lnTo>
                  <a:pt x="472" y="1016"/>
                </a:lnTo>
                <a:lnTo>
                  <a:pt x="478" y="1016"/>
                </a:lnTo>
                <a:lnTo>
                  <a:pt x="478" y="1010"/>
                </a:lnTo>
                <a:lnTo>
                  <a:pt x="478" y="1003"/>
                </a:lnTo>
                <a:lnTo>
                  <a:pt x="499" y="1003"/>
                </a:lnTo>
                <a:lnTo>
                  <a:pt x="499" y="996"/>
                </a:lnTo>
                <a:lnTo>
                  <a:pt x="505" y="996"/>
                </a:lnTo>
                <a:lnTo>
                  <a:pt x="512" y="996"/>
                </a:lnTo>
                <a:lnTo>
                  <a:pt x="512" y="990"/>
                </a:lnTo>
                <a:lnTo>
                  <a:pt x="519" y="990"/>
                </a:lnTo>
                <a:lnTo>
                  <a:pt x="553" y="990"/>
                </a:lnTo>
                <a:lnTo>
                  <a:pt x="559" y="990"/>
                </a:lnTo>
                <a:lnTo>
                  <a:pt x="573" y="990"/>
                </a:lnTo>
                <a:lnTo>
                  <a:pt x="573" y="983"/>
                </a:lnTo>
                <a:lnTo>
                  <a:pt x="573" y="976"/>
                </a:lnTo>
                <a:lnTo>
                  <a:pt x="579" y="976"/>
                </a:lnTo>
                <a:lnTo>
                  <a:pt x="586" y="976"/>
                </a:lnTo>
                <a:lnTo>
                  <a:pt x="606" y="976"/>
                </a:lnTo>
                <a:lnTo>
                  <a:pt x="613" y="976"/>
                </a:lnTo>
                <a:lnTo>
                  <a:pt x="613" y="970"/>
                </a:lnTo>
                <a:lnTo>
                  <a:pt x="613" y="963"/>
                </a:lnTo>
                <a:lnTo>
                  <a:pt x="620" y="963"/>
                </a:lnTo>
                <a:lnTo>
                  <a:pt x="653" y="963"/>
                </a:lnTo>
                <a:lnTo>
                  <a:pt x="653" y="957"/>
                </a:lnTo>
                <a:lnTo>
                  <a:pt x="680" y="957"/>
                </a:lnTo>
                <a:lnTo>
                  <a:pt x="680" y="950"/>
                </a:lnTo>
                <a:lnTo>
                  <a:pt x="694" y="950"/>
                </a:lnTo>
                <a:lnTo>
                  <a:pt x="701" y="950"/>
                </a:lnTo>
                <a:lnTo>
                  <a:pt x="701" y="943"/>
                </a:lnTo>
                <a:lnTo>
                  <a:pt x="707" y="943"/>
                </a:lnTo>
                <a:lnTo>
                  <a:pt x="714" y="943"/>
                </a:lnTo>
                <a:lnTo>
                  <a:pt x="714" y="937"/>
                </a:lnTo>
                <a:lnTo>
                  <a:pt x="734" y="937"/>
                </a:lnTo>
                <a:lnTo>
                  <a:pt x="754" y="937"/>
                </a:lnTo>
                <a:lnTo>
                  <a:pt x="754" y="930"/>
                </a:lnTo>
                <a:lnTo>
                  <a:pt x="775" y="930"/>
                </a:lnTo>
                <a:lnTo>
                  <a:pt x="802" y="930"/>
                </a:lnTo>
                <a:lnTo>
                  <a:pt x="808" y="930"/>
                </a:lnTo>
                <a:lnTo>
                  <a:pt x="808" y="923"/>
                </a:lnTo>
                <a:lnTo>
                  <a:pt x="822" y="923"/>
                </a:lnTo>
                <a:lnTo>
                  <a:pt x="835" y="923"/>
                </a:lnTo>
                <a:lnTo>
                  <a:pt x="842" y="923"/>
                </a:lnTo>
                <a:lnTo>
                  <a:pt x="842" y="917"/>
                </a:lnTo>
                <a:lnTo>
                  <a:pt x="849" y="917"/>
                </a:lnTo>
                <a:lnTo>
                  <a:pt x="855" y="917"/>
                </a:lnTo>
                <a:lnTo>
                  <a:pt x="855" y="910"/>
                </a:lnTo>
                <a:lnTo>
                  <a:pt x="862" y="910"/>
                </a:lnTo>
                <a:lnTo>
                  <a:pt x="882" y="910"/>
                </a:lnTo>
                <a:lnTo>
                  <a:pt x="882" y="903"/>
                </a:lnTo>
                <a:lnTo>
                  <a:pt x="896" y="903"/>
                </a:lnTo>
                <a:lnTo>
                  <a:pt x="896" y="897"/>
                </a:lnTo>
                <a:lnTo>
                  <a:pt x="903" y="897"/>
                </a:lnTo>
                <a:lnTo>
                  <a:pt x="903" y="890"/>
                </a:lnTo>
                <a:lnTo>
                  <a:pt x="916" y="890"/>
                </a:lnTo>
                <a:lnTo>
                  <a:pt x="930" y="890"/>
                </a:lnTo>
                <a:lnTo>
                  <a:pt x="943" y="890"/>
                </a:lnTo>
                <a:lnTo>
                  <a:pt x="943" y="883"/>
                </a:lnTo>
                <a:lnTo>
                  <a:pt x="950" y="883"/>
                </a:lnTo>
                <a:lnTo>
                  <a:pt x="956" y="883"/>
                </a:lnTo>
                <a:lnTo>
                  <a:pt x="963" y="883"/>
                </a:lnTo>
                <a:lnTo>
                  <a:pt x="963" y="877"/>
                </a:lnTo>
                <a:lnTo>
                  <a:pt x="970" y="877"/>
                </a:lnTo>
                <a:lnTo>
                  <a:pt x="997" y="877"/>
                </a:lnTo>
                <a:lnTo>
                  <a:pt x="997" y="870"/>
                </a:lnTo>
                <a:lnTo>
                  <a:pt x="1004" y="870"/>
                </a:lnTo>
                <a:lnTo>
                  <a:pt x="1010" y="870"/>
                </a:lnTo>
                <a:lnTo>
                  <a:pt x="1017" y="870"/>
                </a:lnTo>
                <a:lnTo>
                  <a:pt x="1017" y="864"/>
                </a:lnTo>
                <a:lnTo>
                  <a:pt x="1044" y="864"/>
                </a:lnTo>
                <a:lnTo>
                  <a:pt x="1057" y="864"/>
                </a:lnTo>
                <a:lnTo>
                  <a:pt x="1064" y="864"/>
                </a:lnTo>
                <a:lnTo>
                  <a:pt x="1064" y="857"/>
                </a:lnTo>
                <a:lnTo>
                  <a:pt x="1078" y="857"/>
                </a:lnTo>
                <a:lnTo>
                  <a:pt x="1091" y="857"/>
                </a:lnTo>
                <a:lnTo>
                  <a:pt x="1098" y="857"/>
                </a:lnTo>
                <a:lnTo>
                  <a:pt x="1098" y="850"/>
                </a:lnTo>
                <a:lnTo>
                  <a:pt x="1105" y="850"/>
                </a:lnTo>
                <a:lnTo>
                  <a:pt x="1125" y="850"/>
                </a:lnTo>
                <a:lnTo>
                  <a:pt x="1125" y="844"/>
                </a:lnTo>
                <a:lnTo>
                  <a:pt x="1131" y="844"/>
                </a:lnTo>
                <a:lnTo>
                  <a:pt x="1138" y="844"/>
                </a:lnTo>
                <a:lnTo>
                  <a:pt x="1138" y="837"/>
                </a:lnTo>
                <a:lnTo>
                  <a:pt x="1152" y="837"/>
                </a:lnTo>
                <a:lnTo>
                  <a:pt x="1152" y="830"/>
                </a:lnTo>
                <a:lnTo>
                  <a:pt x="1165" y="830"/>
                </a:lnTo>
                <a:lnTo>
                  <a:pt x="1172" y="830"/>
                </a:lnTo>
                <a:lnTo>
                  <a:pt x="1172" y="824"/>
                </a:lnTo>
                <a:lnTo>
                  <a:pt x="1179" y="824"/>
                </a:lnTo>
                <a:lnTo>
                  <a:pt x="1185" y="824"/>
                </a:lnTo>
                <a:lnTo>
                  <a:pt x="1185" y="817"/>
                </a:lnTo>
                <a:lnTo>
                  <a:pt x="1192" y="817"/>
                </a:lnTo>
                <a:lnTo>
                  <a:pt x="1206" y="817"/>
                </a:lnTo>
                <a:lnTo>
                  <a:pt x="1206" y="810"/>
                </a:lnTo>
                <a:lnTo>
                  <a:pt x="1226" y="810"/>
                </a:lnTo>
                <a:lnTo>
                  <a:pt x="1232" y="810"/>
                </a:lnTo>
                <a:lnTo>
                  <a:pt x="1239" y="810"/>
                </a:lnTo>
                <a:lnTo>
                  <a:pt x="1239" y="804"/>
                </a:lnTo>
                <a:lnTo>
                  <a:pt x="1246" y="804"/>
                </a:lnTo>
                <a:lnTo>
                  <a:pt x="1259" y="804"/>
                </a:lnTo>
                <a:lnTo>
                  <a:pt x="1259" y="797"/>
                </a:lnTo>
                <a:lnTo>
                  <a:pt x="1266" y="797"/>
                </a:lnTo>
                <a:lnTo>
                  <a:pt x="1273" y="797"/>
                </a:lnTo>
                <a:lnTo>
                  <a:pt x="1273" y="790"/>
                </a:lnTo>
                <a:lnTo>
                  <a:pt x="1280" y="790"/>
                </a:lnTo>
                <a:lnTo>
                  <a:pt x="1280" y="784"/>
                </a:lnTo>
                <a:lnTo>
                  <a:pt x="1293" y="784"/>
                </a:lnTo>
                <a:lnTo>
                  <a:pt x="1300" y="784"/>
                </a:lnTo>
                <a:lnTo>
                  <a:pt x="1300" y="777"/>
                </a:lnTo>
                <a:lnTo>
                  <a:pt x="1313" y="777"/>
                </a:lnTo>
                <a:lnTo>
                  <a:pt x="1333" y="777"/>
                </a:lnTo>
                <a:lnTo>
                  <a:pt x="1347" y="777"/>
                </a:lnTo>
                <a:lnTo>
                  <a:pt x="1347" y="770"/>
                </a:lnTo>
                <a:lnTo>
                  <a:pt x="1354" y="770"/>
                </a:lnTo>
                <a:lnTo>
                  <a:pt x="1354" y="764"/>
                </a:lnTo>
                <a:lnTo>
                  <a:pt x="1360" y="764"/>
                </a:lnTo>
                <a:lnTo>
                  <a:pt x="1374" y="764"/>
                </a:lnTo>
                <a:lnTo>
                  <a:pt x="1374" y="757"/>
                </a:lnTo>
                <a:lnTo>
                  <a:pt x="1381" y="757"/>
                </a:lnTo>
                <a:lnTo>
                  <a:pt x="1387" y="757"/>
                </a:lnTo>
                <a:lnTo>
                  <a:pt x="1387" y="751"/>
                </a:lnTo>
                <a:lnTo>
                  <a:pt x="1401" y="751"/>
                </a:lnTo>
                <a:lnTo>
                  <a:pt x="1421" y="751"/>
                </a:lnTo>
                <a:lnTo>
                  <a:pt x="1421" y="744"/>
                </a:lnTo>
                <a:lnTo>
                  <a:pt x="1441" y="744"/>
                </a:lnTo>
                <a:lnTo>
                  <a:pt x="1448" y="744"/>
                </a:lnTo>
                <a:lnTo>
                  <a:pt x="1448" y="737"/>
                </a:lnTo>
                <a:lnTo>
                  <a:pt x="1461" y="737"/>
                </a:lnTo>
                <a:lnTo>
                  <a:pt x="1468" y="737"/>
                </a:lnTo>
                <a:lnTo>
                  <a:pt x="1468" y="731"/>
                </a:lnTo>
                <a:lnTo>
                  <a:pt x="1488" y="731"/>
                </a:lnTo>
                <a:lnTo>
                  <a:pt x="1502" y="731"/>
                </a:lnTo>
                <a:lnTo>
                  <a:pt x="1508" y="731"/>
                </a:lnTo>
                <a:lnTo>
                  <a:pt x="1508" y="724"/>
                </a:lnTo>
                <a:lnTo>
                  <a:pt x="1522" y="724"/>
                </a:lnTo>
                <a:lnTo>
                  <a:pt x="1529" y="724"/>
                </a:lnTo>
                <a:lnTo>
                  <a:pt x="1535" y="724"/>
                </a:lnTo>
                <a:lnTo>
                  <a:pt x="1535" y="717"/>
                </a:lnTo>
                <a:lnTo>
                  <a:pt x="1542" y="717"/>
                </a:lnTo>
                <a:lnTo>
                  <a:pt x="1556" y="717"/>
                </a:lnTo>
                <a:lnTo>
                  <a:pt x="1562" y="717"/>
                </a:lnTo>
                <a:lnTo>
                  <a:pt x="1562" y="711"/>
                </a:lnTo>
                <a:lnTo>
                  <a:pt x="1576" y="711"/>
                </a:lnTo>
                <a:lnTo>
                  <a:pt x="1583" y="711"/>
                </a:lnTo>
                <a:lnTo>
                  <a:pt x="1583" y="704"/>
                </a:lnTo>
                <a:lnTo>
                  <a:pt x="1589" y="704"/>
                </a:lnTo>
                <a:lnTo>
                  <a:pt x="1589" y="697"/>
                </a:lnTo>
                <a:lnTo>
                  <a:pt x="1596" y="697"/>
                </a:lnTo>
                <a:lnTo>
                  <a:pt x="1596" y="691"/>
                </a:lnTo>
                <a:lnTo>
                  <a:pt x="1603" y="691"/>
                </a:lnTo>
                <a:lnTo>
                  <a:pt x="1609" y="691"/>
                </a:lnTo>
                <a:lnTo>
                  <a:pt x="1623" y="691"/>
                </a:lnTo>
                <a:lnTo>
                  <a:pt x="1623" y="684"/>
                </a:lnTo>
                <a:lnTo>
                  <a:pt x="1630" y="684"/>
                </a:lnTo>
                <a:lnTo>
                  <a:pt x="1684" y="684"/>
                </a:lnTo>
                <a:lnTo>
                  <a:pt x="1690" y="684"/>
                </a:lnTo>
                <a:lnTo>
                  <a:pt x="1690" y="677"/>
                </a:lnTo>
                <a:lnTo>
                  <a:pt x="1704" y="677"/>
                </a:lnTo>
                <a:lnTo>
                  <a:pt x="1710" y="677"/>
                </a:lnTo>
                <a:lnTo>
                  <a:pt x="1724" y="677"/>
                </a:lnTo>
                <a:lnTo>
                  <a:pt x="1724" y="671"/>
                </a:lnTo>
                <a:lnTo>
                  <a:pt x="1731" y="671"/>
                </a:lnTo>
                <a:lnTo>
                  <a:pt x="1731" y="664"/>
                </a:lnTo>
                <a:lnTo>
                  <a:pt x="1737" y="664"/>
                </a:lnTo>
                <a:lnTo>
                  <a:pt x="1751" y="664"/>
                </a:lnTo>
                <a:lnTo>
                  <a:pt x="1751" y="658"/>
                </a:lnTo>
                <a:lnTo>
                  <a:pt x="1758" y="658"/>
                </a:lnTo>
                <a:lnTo>
                  <a:pt x="1764" y="658"/>
                </a:lnTo>
                <a:lnTo>
                  <a:pt x="1764" y="651"/>
                </a:lnTo>
                <a:lnTo>
                  <a:pt x="1778" y="651"/>
                </a:lnTo>
                <a:lnTo>
                  <a:pt x="1785" y="651"/>
                </a:lnTo>
                <a:lnTo>
                  <a:pt x="1785" y="644"/>
                </a:lnTo>
                <a:lnTo>
                  <a:pt x="1811" y="644"/>
                </a:lnTo>
                <a:lnTo>
                  <a:pt x="1818" y="644"/>
                </a:lnTo>
                <a:lnTo>
                  <a:pt x="1838" y="644"/>
                </a:lnTo>
                <a:lnTo>
                  <a:pt x="1838" y="638"/>
                </a:lnTo>
                <a:lnTo>
                  <a:pt x="1845" y="638"/>
                </a:lnTo>
                <a:lnTo>
                  <a:pt x="1852" y="638"/>
                </a:lnTo>
                <a:lnTo>
                  <a:pt x="1852" y="631"/>
                </a:lnTo>
                <a:lnTo>
                  <a:pt x="1865" y="631"/>
                </a:lnTo>
                <a:lnTo>
                  <a:pt x="1886" y="631"/>
                </a:lnTo>
                <a:lnTo>
                  <a:pt x="1886" y="624"/>
                </a:lnTo>
                <a:lnTo>
                  <a:pt x="1892" y="624"/>
                </a:lnTo>
                <a:lnTo>
                  <a:pt x="1899" y="624"/>
                </a:lnTo>
                <a:lnTo>
                  <a:pt x="1912" y="624"/>
                </a:lnTo>
                <a:lnTo>
                  <a:pt x="1912" y="618"/>
                </a:lnTo>
                <a:lnTo>
                  <a:pt x="1919" y="618"/>
                </a:lnTo>
                <a:lnTo>
                  <a:pt x="1919" y="611"/>
                </a:lnTo>
                <a:lnTo>
                  <a:pt x="1939" y="611"/>
                </a:lnTo>
                <a:lnTo>
                  <a:pt x="1939" y="604"/>
                </a:lnTo>
                <a:lnTo>
                  <a:pt x="1986" y="604"/>
                </a:lnTo>
                <a:lnTo>
                  <a:pt x="1993" y="604"/>
                </a:lnTo>
                <a:lnTo>
                  <a:pt x="1993" y="598"/>
                </a:lnTo>
                <a:lnTo>
                  <a:pt x="2000" y="598"/>
                </a:lnTo>
                <a:lnTo>
                  <a:pt x="2007" y="598"/>
                </a:lnTo>
                <a:lnTo>
                  <a:pt x="2007" y="591"/>
                </a:lnTo>
                <a:lnTo>
                  <a:pt x="2013" y="591"/>
                </a:lnTo>
                <a:lnTo>
                  <a:pt x="2027" y="591"/>
                </a:lnTo>
                <a:lnTo>
                  <a:pt x="2027" y="584"/>
                </a:lnTo>
                <a:lnTo>
                  <a:pt x="2034" y="584"/>
                </a:lnTo>
                <a:lnTo>
                  <a:pt x="2054" y="584"/>
                </a:lnTo>
                <a:lnTo>
                  <a:pt x="2054" y="578"/>
                </a:lnTo>
                <a:lnTo>
                  <a:pt x="2061" y="578"/>
                </a:lnTo>
                <a:lnTo>
                  <a:pt x="2067" y="578"/>
                </a:lnTo>
                <a:lnTo>
                  <a:pt x="2067" y="571"/>
                </a:lnTo>
                <a:lnTo>
                  <a:pt x="2081" y="571"/>
                </a:lnTo>
                <a:lnTo>
                  <a:pt x="2087" y="571"/>
                </a:lnTo>
                <a:lnTo>
                  <a:pt x="2094" y="571"/>
                </a:lnTo>
                <a:lnTo>
                  <a:pt x="2094" y="565"/>
                </a:lnTo>
                <a:lnTo>
                  <a:pt x="2101" y="565"/>
                </a:lnTo>
                <a:lnTo>
                  <a:pt x="2108" y="565"/>
                </a:lnTo>
                <a:lnTo>
                  <a:pt x="2114" y="565"/>
                </a:lnTo>
                <a:lnTo>
                  <a:pt x="2114" y="558"/>
                </a:lnTo>
                <a:lnTo>
                  <a:pt x="2128" y="558"/>
                </a:lnTo>
                <a:lnTo>
                  <a:pt x="2128" y="551"/>
                </a:lnTo>
                <a:lnTo>
                  <a:pt x="2162" y="551"/>
                </a:lnTo>
                <a:lnTo>
                  <a:pt x="2168" y="551"/>
                </a:lnTo>
                <a:lnTo>
                  <a:pt x="2168" y="545"/>
                </a:lnTo>
                <a:lnTo>
                  <a:pt x="2175" y="545"/>
                </a:lnTo>
                <a:lnTo>
                  <a:pt x="2188" y="545"/>
                </a:lnTo>
                <a:lnTo>
                  <a:pt x="2195" y="545"/>
                </a:lnTo>
                <a:lnTo>
                  <a:pt x="2195" y="538"/>
                </a:lnTo>
                <a:lnTo>
                  <a:pt x="2202" y="538"/>
                </a:lnTo>
                <a:lnTo>
                  <a:pt x="2202" y="531"/>
                </a:lnTo>
                <a:lnTo>
                  <a:pt x="2209" y="531"/>
                </a:lnTo>
                <a:lnTo>
                  <a:pt x="2215" y="531"/>
                </a:lnTo>
                <a:lnTo>
                  <a:pt x="2215" y="525"/>
                </a:lnTo>
                <a:lnTo>
                  <a:pt x="2222" y="525"/>
                </a:lnTo>
                <a:lnTo>
                  <a:pt x="2229" y="525"/>
                </a:lnTo>
                <a:lnTo>
                  <a:pt x="2229" y="518"/>
                </a:lnTo>
                <a:lnTo>
                  <a:pt x="2236" y="518"/>
                </a:lnTo>
                <a:lnTo>
                  <a:pt x="2236" y="511"/>
                </a:lnTo>
                <a:lnTo>
                  <a:pt x="2242" y="511"/>
                </a:lnTo>
                <a:lnTo>
                  <a:pt x="2249" y="511"/>
                </a:lnTo>
                <a:lnTo>
                  <a:pt x="2249" y="505"/>
                </a:lnTo>
                <a:lnTo>
                  <a:pt x="2263" y="505"/>
                </a:lnTo>
                <a:lnTo>
                  <a:pt x="2276" y="505"/>
                </a:lnTo>
                <a:lnTo>
                  <a:pt x="2276" y="498"/>
                </a:lnTo>
                <a:lnTo>
                  <a:pt x="2289" y="498"/>
                </a:lnTo>
                <a:lnTo>
                  <a:pt x="2310" y="498"/>
                </a:lnTo>
                <a:lnTo>
                  <a:pt x="2337" y="498"/>
                </a:lnTo>
                <a:lnTo>
                  <a:pt x="2337" y="491"/>
                </a:lnTo>
                <a:lnTo>
                  <a:pt x="2343" y="491"/>
                </a:lnTo>
                <a:lnTo>
                  <a:pt x="2343" y="485"/>
                </a:lnTo>
                <a:lnTo>
                  <a:pt x="2350" y="485"/>
                </a:lnTo>
                <a:lnTo>
                  <a:pt x="2357" y="485"/>
                </a:lnTo>
                <a:lnTo>
                  <a:pt x="2363" y="485"/>
                </a:lnTo>
                <a:lnTo>
                  <a:pt x="2363" y="478"/>
                </a:lnTo>
                <a:lnTo>
                  <a:pt x="2377" y="478"/>
                </a:lnTo>
                <a:lnTo>
                  <a:pt x="2397" y="478"/>
                </a:lnTo>
                <a:lnTo>
                  <a:pt x="2397" y="472"/>
                </a:lnTo>
                <a:lnTo>
                  <a:pt x="2431" y="472"/>
                </a:lnTo>
                <a:lnTo>
                  <a:pt x="2444" y="472"/>
                </a:lnTo>
                <a:lnTo>
                  <a:pt x="2444" y="465"/>
                </a:lnTo>
                <a:lnTo>
                  <a:pt x="2458" y="465"/>
                </a:lnTo>
                <a:lnTo>
                  <a:pt x="2464" y="465"/>
                </a:lnTo>
                <a:lnTo>
                  <a:pt x="2471" y="465"/>
                </a:lnTo>
                <a:lnTo>
                  <a:pt x="2471" y="458"/>
                </a:lnTo>
                <a:lnTo>
                  <a:pt x="2491" y="458"/>
                </a:lnTo>
                <a:lnTo>
                  <a:pt x="2491" y="452"/>
                </a:lnTo>
                <a:lnTo>
                  <a:pt x="2505" y="452"/>
                </a:lnTo>
                <a:lnTo>
                  <a:pt x="2512" y="452"/>
                </a:lnTo>
                <a:lnTo>
                  <a:pt x="2539" y="452"/>
                </a:lnTo>
                <a:lnTo>
                  <a:pt x="2539" y="445"/>
                </a:lnTo>
                <a:lnTo>
                  <a:pt x="2545" y="445"/>
                </a:lnTo>
                <a:lnTo>
                  <a:pt x="2552" y="445"/>
                </a:lnTo>
                <a:lnTo>
                  <a:pt x="2559" y="445"/>
                </a:lnTo>
                <a:lnTo>
                  <a:pt x="2559" y="438"/>
                </a:lnTo>
                <a:lnTo>
                  <a:pt x="2572" y="438"/>
                </a:lnTo>
                <a:lnTo>
                  <a:pt x="2572" y="432"/>
                </a:lnTo>
                <a:lnTo>
                  <a:pt x="2579" y="432"/>
                </a:lnTo>
                <a:lnTo>
                  <a:pt x="2579" y="425"/>
                </a:lnTo>
                <a:lnTo>
                  <a:pt x="2579" y="418"/>
                </a:lnTo>
                <a:lnTo>
                  <a:pt x="2606" y="418"/>
                </a:lnTo>
                <a:lnTo>
                  <a:pt x="2613" y="418"/>
                </a:lnTo>
                <a:lnTo>
                  <a:pt x="2633" y="418"/>
                </a:lnTo>
                <a:lnTo>
                  <a:pt x="2633" y="412"/>
                </a:lnTo>
                <a:lnTo>
                  <a:pt x="2646" y="412"/>
                </a:lnTo>
                <a:lnTo>
                  <a:pt x="2646" y="405"/>
                </a:lnTo>
                <a:lnTo>
                  <a:pt x="2653" y="405"/>
                </a:lnTo>
                <a:lnTo>
                  <a:pt x="2666" y="405"/>
                </a:lnTo>
                <a:lnTo>
                  <a:pt x="2666" y="398"/>
                </a:lnTo>
                <a:lnTo>
                  <a:pt x="2693" y="398"/>
                </a:lnTo>
                <a:lnTo>
                  <a:pt x="2714" y="398"/>
                </a:lnTo>
                <a:lnTo>
                  <a:pt x="2714" y="392"/>
                </a:lnTo>
                <a:lnTo>
                  <a:pt x="2714" y="385"/>
                </a:lnTo>
                <a:lnTo>
                  <a:pt x="2720" y="385"/>
                </a:lnTo>
                <a:lnTo>
                  <a:pt x="2727" y="385"/>
                </a:lnTo>
                <a:lnTo>
                  <a:pt x="2754" y="385"/>
                </a:lnTo>
                <a:lnTo>
                  <a:pt x="2754" y="379"/>
                </a:lnTo>
                <a:lnTo>
                  <a:pt x="2761" y="379"/>
                </a:lnTo>
                <a:lnTo>
                  <a:pt x="2761" y="372"/>
                </a:lnTo>
                <a:lnTo>
                  <a:pt x="2767" y="372"/>
                </a:lnTo>
                <a:lnTo>
                  <a:pt x="2774" y="372"/>
                </a:lnTo>
                <a:lnTo>
                  <a:pt x="2774" y="365"/>
                </a:lnTo>
                <a:lnTo>
                  <a:pt x="2808" y="365"/>
                </a:lnTo>
                <a:lnTo>
                  <a:pt x="2808" y="359"/>
                </a:lnTo>
                <a:lnTo>
                  <a:pt x="2835" y="359"/>
                </a:lnTo>
                <a:lnTo>
                  <a:pt x="2855" y="359"/>
                </a:lnTo>
                <a:lnTo>
                  <a:pt x="2889" y="359"/>
                </a:lnTo>
                <a:lnTo>
                  <a:pt x="2889" y="352"/>
                </a:lnTo>
                <a:lnTo>
                  <a:pt x="2895" y="352"/>
                </a:lnTo>
                <a:lnTo>
                  <a:pt x="2902" y="352"/>
                </a:lnTo>
                <a:lnTo>
                  <a:pt x="2902" y="345"/>
                </a:lnTo>
                <a:lnTo>
                  <a:pt x="2909" y="345"/>
                </a:lnTo>
                <a:lnTo>
                  <a:pt x="2942" y="345"/>
                </a:lnTo>
                <a:lnTo>
                  <a:pt x="2942" y="339"/>
                </a:lnTo>
                <a:lnTo>
                  <a:pt x="2969" y="339"/>
                </a:lnTo>
                <a:lnTo>
                  <a:pt x="2969" y="332"/>
                </a:lnTo>
                <a:lnTo>
                  <a:pt x="2969" y="325"/>
                </a:lnTo>
                <a:lnTo>
                  <a:pt x="2983" y="325"/>
                </a:lnTo>
                <a:lnTo>
                  <a:pt x="2990" y="325"/>
                </a:lnTo>
                <a:lnTo>
                  <a:pt x="2996" y="325"/>
                </a:lnTo>
                <a:lnTo>
                  <a:pt x="2996" y="319"/>
                </a:lnTo>
                <a:lnTo>
                  <a:pt x="3003" y="319"/>
                </a:lnTo>
                <a:lnTo>
                  <a:pt x="3010" y="319"/>
                </a:lnTo>
                <a:lnTo>
                  <a:pt x="3010" y="312"/>
                </a:lnTo>
                <a:lnTo>
                  <a:pt x="3023" y="312"/>
                </a:lnTo>
                <a:lnTo>
                  <a:pt x="3023" y="305"/>
                </a:lnTo>
                <a:lnTo>
                  <a:pt x="3037" y="305"/>
                </a:lnTo>
                <a:lnTo>
                  <a:pt x="3037" y="299"/>
                </a:lnTo>
                <a:lnTo>
                  <a:pt x="3050" y="299"/>
                </a:lnTo>
                <a:lnTo>
                  <a:pt x="3050" y="292"/>
                </a:lnTo>
                <a:lnTo>
                  <a:pt x="3070" y="292"/>
                </a:lnTo>
                <a:lnTo>
                  <a:pt x="3077" y="292"/>
                </a:lnTo>
                <a:lnTo>
                  <a:pt x="3097" y="292"/>
                </a:lnTo>
                <a:lnTo>
                  <a:pt x="3097" y="286"/>
                </a:lnTo>
                <a:lnTo>
                  <a:pt x="3104" y="286"/>
                </a:lnTo>
                <a:lnTo>
                  <a:pt x="3104" y="279"/>
                </a:lnTo>
                <a:lnTo>
                  <a:pt x="3118" y="279"/>
                </a:lnTo>
                <a:lnTo>
                  <a:pt x="3118" y="272"/>
                </a:lnTo>
                <a:lnTo>
                  <a:pt x="3138" y="272"/>
                </a:lnTo>
                <a:lnTo>
                  <a:pt x="3192" y="272"/>
                </a:lnTo>
                <a:lnTo>
                  <a:pt x="3192" y="266"/>
                </a:lnTo>
                <a:lnTo>
                  <a:pt x="3205" y="266"/>
                </a:lnTo>
                <a:lnTo>
                  <a:pt x="3205" y="259"/>
                </a:lnTo>
                <a:lnTo>
                  <a:pt x="3212" y="259"/>
                </a:lnTo>
                <a:lnTo>
                  <a:pt x="3218" y="259"/>
                </a:lnTo>
                <a:lnTo>
                  <a:pt x="3218" y="252"/>
                </a:lnTo>
                <a:lnTo>
                  <a:pt x="3218" y="246"/>
                </a:lnTo>
                <a:lnTo>
                  <a:pt x="3225" y="246"/>
                </a:lnTo>
                <a:lnTo>
                  <a:pt x="3239" y="246"/>
                </a:lnTo>
                <a:lnTo>
                  <a:pt x="3239" y="239"/>
                </a:lnTo>
                <a:lnTo>
                  <a:pt x="3266" y="239"/>
                </a:lnTo>
                <a:lnTo>
                  <a:pt x="3279" y="239"/>
                </a:lnTo>
                <a:lnTo>
                  <a:pt x="3279" y="232"/>
                </a:lnTo>
                <a:lnTo>
                  <a:pt x="3279" y="226"/>
                </a:lnTo>
                <a:lnTo>
                  <a:pt x="3286" y="226"/>
                </a:lnTo>
                <a:lnTo>
                  <a:pt x="3286" y="219"/>
                </a:lnTo>
                <a:lnTo>
                  <a:pt x="3313" y="219"/>
                </a:lnTo>
                <a:lnTo>
                  <a:pt x="3319" y="219"/>
                </a:lnTo>
                <a:lnTo>
                  <a:pt x="3319" y="212"/>
                </a:lnTo>
                <a:lnTo>
                  <a:pt x="3326" y="212"/>
                </a:lnTo>
                <a:lnTo>
                  <a:pt x="3326" y="206"/>
                </a:lnTo>
                <a:lnTo>
                  <a:pt x="3360" y="206"/>
                </a:lnTo>
                <a:lnTo>
                  <a:pt x="3367" y="206"/>
                </a:lnTo>
                <a:lnTo>
                  <a:pt x="3367" y="199"/>
                </a:lnTo>
                <a:lnTo>
                  <a:pt x="3380" y="199"/>
                </a:lnTo>
                <a:lnTo>
                  <a:pt x="3380" y="192"/>
                </a:lnTo>
                <a:lnTo>
                  <a:pt x="3400" y="192"/>
                </a:lnTo>
                <a:lnTo>
                  <a:pt x="3400" y="186"/>
                </a:lnTo>
                <a:lnTo>
                  <a:pt x="3407" y="186"/>
                </a:lnTo>
                <a:lnTo>
                  <a:pt x="3414" y="186"/>
                </a:lnTo>
                <a:lnTo>
                  <a:pt x="3414" y="179"/>
                </a:lnTo>
                <a:lnTo>
                  <a:pt x="3420" y="179"/>
                </a:lnTo>
                <a:lnTo>
                  <a:pt x="3434" y="179"/>
                </a:lnTo>
                <a:lnTo>
                  <a:pt x="3434" y="173"/>
                </a:lnTo>
                <a:lnTo>
                  <a:pt x="3447" y="173"/>
                </a:lnTo>
                <a:lnTo>
                  <a:pt x="3447" y="166"/>
                </a:lnTo>
                <a:lnTo>
                  <a:pt x="3468" y="166"/>
                </a:lnTo>
                <a:lnTo>
                  <a:pt x="3468" y="159"/>
                </a:lnTo>
                <a:lnTo>
                  <a:pt x="3481" y="159"/>
                </a:lnTo>
                <a:lnTo>
                  <a:pt x="3481" y="153"/>
                </a:lnTo>
                <a:lnTo>
                  <a:pt x="3495" y="153"/>
                </a:lnTo>
                <a:lnTo>
                  <a:pt x="3501" y="153"/>
                </a:lnTo>
                <a:lnTo>
                  <a:pt x="3501" y="146"/>
                </a:lnTo>
                <a:lnTo>
                  <a:pt x="3508" y="146"/>
                </a:lnTo>
                <a:lnTo>
                  <a:pt x="3508" y="139"/>
                </a:lnTo>
                <a:lnTo>
                  <a:pt x="3528" y="139"/>
                </a:lnTo>
                <a:lnTo>
                  <a:pt x="3535" y="139"/>
                </a:lnTo>
                <a:lnTo>
                  <a:pt x="3535" y="133"/>
                </a:lnTo>
                <a:lnTo>
                  <a:pt x="3548" y="133"/>
                </a:lnTo>
                <a:lnTo>
                  <a:pt x="3548" y="126"/>
                </a:lnTo>
                <a:lnTo>
                  <a:pt x="3555" y="126"/>
                </a:lnTo>
                <a:lnTo>
                  <a:pt x="3555" y="119"/>
                </a:lnTo>
                <a:lnTo>
                  <a:pt x="3589" y="119"/>
                </a:lnTo>
                <a:lnTo>
                  <a:pt x="3589" y="113"/>
                </a:lnTo>
                <a:lnTo>
                  <a:pt x="3596" y="113"/>
                </a:lnTo>
                <a:lnTo>
                  <a:pt x="3596" y="106"/>
                </a:lnTo>
                <a:lnTo>
                  <a:pt x="3629" y="106"/>
                </a:lnTo>
                <a:lnTo>
                  <a:pt x="3629" y="99"/>
                </a:lnTo>
                <a:lnTo>
                  <a:pt x="3636" y="99"/>
                </a:lnTo>
                <a:lnTo>
                  <a:pt x="3643" y="99"/>
                </a:lnTo>
                <a:lnTo>
                  <a:pt x="3643" y="93"/>
                </a:lnTo>
                <a:lnTo>
                  <a:pt x="3649" y="93"/>
                </a:lnTo>
                <a:lnTo>
                  <a:pt x="3649" y="86"/>
                </a:lnTo>
                <a:lnTo>
                  <a:pt x="3649" y="80"/>
                </a:lnTo>
                <a:lnTo>
                  <a:pt x="3656" y="80"/>
                </a:lnTo>
                <a:lnTo>
                  <a:pt x="3670" y="80"/>
                </a:lnTo>
                <a:lnTo>
                  <a:pt x="3670" y="66"/>
                </a:lnTo>
                <a:lnTo>
                  <a:pt x="3670" y="60"/>
                </a:lnTo>
                <a:lnTo>
                  <a:pt x="3696" y="60"/>
                </a:lnTo>
                <a:lnTo>
                  <a:pt x="3737" y="60"/>
                </a:lnTo>
                <a:lnTo>
                  <a:pt x="3737" y="53"/>
                </a:lnTo>
                <a:lnTo>
                  <a:pt x="3744" y="53"/>
                </a:lnTo>
                <a:lnTo>
                  <a:pt x="3744" y="46"/>
                </a:lnTo>
                <a:lnTo>
                  <a:pt x="3750" y="46"/>
                </a:lnTo>
                <a:lnTo>
                  <a:pt x="3750" y="40"/>
                </a:lnTo>
                <a:lnTo>
                  <a:pt x="3771" y="40"/>
                </a:lnTo>
                <a:lnTo>
                  <a:pt x="3771" y="33"/>
                </a:lnTo>
                <a:lnTo>
                  <a:pt x="3784" y="33"/>
                </a:lnTo>
                <a:lnTo>
                  <a:pt x="3804" y="33"/>
                </a:lnTo>
                <a:lnTo>
                  <a:pt x="3804" y="26"/>
                </a:lnTo>
                <a:lnTo>
                  <a:pt x="3831" y="26"/>
                </a:lnTo>
                <a:lnTo>
                  <a:pt x="3831" y="20"/>
                </a:lnTo>
                <a:lnTo>
                  <a:pt x="3838" y="20"/>
                </a:lnTo>
                <a:lnTo>
                  <a:pt x="3838" y="13"/>
                </a:lnTo>
                <a:lnTo>
                  <a:pt x="3878" y="13"/>
                </a:lnTo>
                <a:lnTo>
                  <a:pt x="3878" y="6"/>
                </a:lnTo>
                <a:lnTo>
                  <a:pt x="3878" y="0"/>
                </a:lnTo>
                <a:lnTo>
                  <a:pt x="3912" y="0"/>
                </a:lnTo>
              </a:path>
            </a:pathLst>
          </a:custGeom>
          <a:noFill/>
          <a:ln w="13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1107" name="Rectangle 37"/>
          <p:cNvSpPr>
            <a:spLocks noChangeArrowheads="1"/>
          </p:cNvSpPr>
          <p:nvPr/>
        </p:nvSpPr>
        <p:spPr bwMode="auto">
          <a:xfrm>
            <a:off x="1998663" y="2284413"/>
            <a:ext cx="27765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Risk ratio 0.99 (0.87-1.13) </a:t>
            </a:r>
            <a:endParaRPr lang="en-US" sz="2000"/>
          </a:p>
        </p:txBody>
      </p:sp>
      <p:sp>
        <p:nvSpPr>
          <p:cNvPr id="131108" name="Rectangle 38"/>
          <p:cNvSpPr>
            <a:spLocks noChangeArrowheads="1"/>
          </p:cNvSpPr>
          <p:nvPr/>
        </p:nvSpPr>
        <p:spPr bwMode="auto">
          <a:xfrm>
            <a:off x="1998663" y="2525713"/>
            <a:ext cx="18113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Logrank 2P=0.89 </a:t>
            </a:r>
            <a:endParaRPr lang="en-US" sz="2000"/>
          </a:p>
        </p:txBody>
      </p:sp>
      <p:sp>
        <p:nvSpPr>
          <p:cNvPr id="131109" name="Rectangle 39"/>
          <p:cNvSpPr>
            <a:spLocks noChangeArrowheads="1"/>
          </p:cNvSpPr>
          <p:nvPr/>
        </p:nvSpPr>
        <p:spPr bwMode="auto">
          <a:xfrm>
            <a:off x="7694613" y="3475038"/>
            <a:ext cx="8810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 </a:t>
            </a:r>
            <a:endParaRPr lang="en-US" sz="2000"/>
          </a:p>
        </p:txBody>
      </p:sp>
      <p:sp>
        <p:nvSpPr>
          <p:cNvPr id="131110" name="Rectangle 40"/>
          <p:cNvSpPr>
            <a:spLocks noChangeArrowheads="1"/>
          </p:cNvSpPr>
          <p:nvPr/>
        </p:nvSpPr>
        <p:spPr bwMode="auto">
          <a:xfrm>
            <a:off x="7651750" y="3263900"/>
            <a:ext cx="1096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 </a:t>
            </a:r>
            <a:endParaRPr lang="en-US" sz="20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AutoShape 3"/>
          <p:cNvSpPr>
            <a:spLocks noChangeAspect="1" noChangeArrowheads="1" noTextEdit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endParaRPr lang="en-GB" sz="1600">
              <a:latin typeface="+mn-lt"/>
            </a:endParaRPr>
          </a:p>
        </p:txBody>
      </p:sp>
      <p:sp>
        <p:nvSpPr>
          <p:cNvPr id="132099" name="Rectangle 5"/>
          <p:cNvSpPr>
            <a:spLocks noChangeArrowheads="1"/>
          </p:cNvSpPr>
          <p:nvPr/>
        </p:nvSpPr>
        <p:spPr bwMode="auto">
          <a:xfrm>
            <a:off x="0" y="0"/>
            <a:ext cx="9191625" cy="6802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 sz="1600">
              <a:latin typeface="Calibri" pitchFamily="34" charset="0"/>
            </a:endParaRPr>
          </a:p>
        </p:txBody>
      </p:sp>
      <p:sp>
        <p:nvSpPr>
          <p:cNvPr id="132100" name="Rectangle 6"/>
          <p:cNvSpPr>
            <a:spLocks noChangeArrowheads="1"/>
          </p:cNvSpPr>
          <p:nvPr/>
        </p:nvSpPr>
        <p:spPr bwMode="auto">
          <a:xfrm>
            <a:off x="0" y="309563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3400">
                <a:solidFill>
                  <a:srgbClr val="993366"/>
                </a:solidFill>
                <a:latin typeface="Calibri" pitchFamily="34" charset="0"/>
              </a:rPr>
              <a:t>No excess cancer incidence at any individual site</a:t>
            </a:r>
            <a:endParaRPr lang="en-US" sz="3400">
              <a:latin typeface="Calibri" pitchFamily="34" charset="0"/>
            </a:endParaRPr>
          </a:p>
        </p:txBody>
      </p:sp>
      <p:sp>
        <p:nvSpPr>
          <p:cNvPr id="132101" name="Rectangle 7"/>
          <p:cNvSpPr>
            <a:spLocks noChangeArrowheads="1"/>
          </p:cNvSpPr>
          <p:nvPr/>
        </p:nvSpPr>
        <p:spPr bwMode="auto">
          <a:xfrm>
            <a:off x="4510088" y="327025"/>
            <a:ext cx="936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2" name="Rectangle 8"/>
          <p:cNvSpPr>
            <a:spLocks noChangeArrowheads="1"/>
          </p:cNvSpPr>
          <p:nvPr/>
        </p:nvSpPr>
        <p:spPr bwMode="auto">
          <a:xfrm>
            <a:off x="5311775" y="1236663"/>
            <a:ext cx="93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3" name="Rectangle 9"/>
          <p:cNvSpPr>
            <a:spLocks noChangeArrowheads="1"/>
          </p:cNvSpPr>
          <p:nvPr/>
        </p:nvSpPr>
        <p:spPr bwMode="auto">
          <a:xfrm>
            <a:off x="2103438" y="1277938"/>
            <a:ext cx="311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Site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4" name="Rectangle 10"/>
          <p:cNvSpPr>
            <a:spLocks noChangeArrowheads="1"/>
          </p:cNvSpPr>
          <p:nvPr/>
        </p:nvSpPr>
        <p:spPr bwMode="auto">
          <a:xfrm>
            <a:off x="6615113" y="1277938"/>
            <a:ext cx="7032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Nominal</a:t>
            </a:r>
          </a:p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p-value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5" name="Rectangle 11"/>
          <p:cNvSpPr>
            <a:spLocks noChangeArrowheads="1"/>
          </p:cNvSpPr>
          <p:nvPr/>
        </p:nvSpPr>
        <p:spPr bwMode="auto">
          <a:xfrm>
            <a:off x="5753100" y="1277938"/>
            <a:ext cx="6572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6" name="Rectangle 12"/>
          <p:cNvSpPr>
            <a:spLocks noChangeArrowheads="1"/>
          </p:cNvSpPr>
          <p:nvPr/>
        </p:nvSpPr>
        <p:spPr bwMode="auto">
          <a:xfrm>
            <a:off x="4722813" y="1277938"/>
            <a:ext cx="828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7" name="Rectangle 13"/>
          <p:cNvSpPr>
            <a:spLocks noChangeArrowheads="1"/>
          </p:cNvSpPr>
          <p:nvPr/>
        </p:nvSpPr>
        <p:spPr bwMode="auto">
          <a:xfrm>
            <a:off x="5710238" y="1531938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8" name="Rectangle 14"/>
          <p:cNvSpPr>
            <a:spLocks noChangeArrowheads="1"/>
          </p:cNvSpPr>
          <p:nvPr/>
        </p:nvSpPr>
        <p:spPr bwMode="auto">
          <a:xfrm>
            <a:off x="4733925" y="1531938"/>
            <a:ext cx="752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09" name="Rectangle 15"/>
          <p:cNvSpPr>
            <a:spLocks noChangeArrowheads="1"/>
          </p:cNvSpPr>
          <p:nvPr/>
        </p:nvSpPr>
        <p:spPr bwMode="auto">
          <a:xfrm>
            <a:off x="2103438" y="1804988"/>
            <a:ext cx="19954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Oropharynx/esophagus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0" name="Rectangle 16"/>
          <p:cNvSpPr>
            <a:spLocks noChangeArrowheads="1"/>
          </p:cNvSpPr>
          <p:nvPr/>
        </p:nvSpPr>
        <p:spPr bwMode="auto">
          <a:xfrm>
            <a:off x="5129213" y="180498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1" name="Rectangle 17"/>
          <p:cNvSpPr>
            <a:spLocks noChangeArrowheads="1"/>
          </p:cNvSpPr>
          <p:nvPr/>
        </p:nvSpPr>
        <p:spPr bwMode="auto">
          <a:xfrm>
            <a:off x="5953125" y="18049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2" name="Rectangle 18"/>
          <p:cNvSpPr>
            <a:spLocks noChangeArrowheads="1"/>
          </p:cNvSpPr>
          <p:nvPr/>
        </p:nvSpPr>
        <p:spPr bwMode="auto">
          <a:xfrm>
            <a:off x="6764338" y="18049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0.70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3" name="Rectangle 19"/>
          <p:cNvSpPr>
            <a:spLocks noChangeArrowheads="1"/>
          </p:cNvSpPr>
          <p:nvPr/>
        </p:nvSpPr>
        <p:spPr bwMode="auto">
          <a:xfrm>
            <a:off x="2103438" y="2047875"/>
            <a:ext cx="7715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Stomach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4" name="Rectangle 20"/>
          <p:cNvSpPr>
            <a:spLocks noChangeArrowheads="1"/>
          </p:cNvSpPr>
          <p:nvPr/>
        </p:nvSpPr>
        <p:spPr bwMode="auto">
          <a:xfrm>
            <a:off x="5129213" y="2047875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5" name="Rectangle 21"/>
          <p:cNvSpPr>
            <a:spLocks noChangeArrowheads="1"/>
          </p:cNvSpPr>
          <p:nvPr/>
        </p:nvSpPr>
        <p:spPr bwMode="auto">
          <a:xfrm>
            <a:off x="5953125" y="204787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6" name="Rectangle 22"/>
          <p:cNvSpPr>
            <a:spLocks noChangeArrowheads="1"/>
          </p:cNvSpPr>
          <p:nvPr/>
        </p:nvSpPr>
        <p:spPr bwMode="auto">
          <a:xfrm>
            <a:off x="6764338" y="204787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0.54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7" name="Rectangle 23"/>
          <p:cNvSpPr>
            <a:spLocks noChangeArrowheads="1"/>
          </p:cNvSpPr>
          <p:nvPr/>
        </p:nvSpPr>
        <p:spPr bwMode="auto">
          <a:xfrm>
            <a:off x="2103438" y="2290763"/>
            <a:ext cx="561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Bowel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8" name="Rectangle 24"/>
          <p:cNvSpPr>
            <a:spLocks noChangeArrowheads="1"/>
          </p:cNvSpPr>
          <p:nvPr/>
        </p:nvSpPr>
        <p:spPr bwMode="auto">
          <a:xfrm>
            <a:off x="5129213" y="229076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19" name="Rectangle 25"/>
          <p:cNvSpPr>
            <a:spLocks noChangeArrowheads="1"/>
          </p:cNvSpPr>
          <p:nvPr/>
        </p:nvSpPr>
        <p:spPr bwMode="auto">
          <a:xfrm>
            <a:off x="5953125" y="229076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0" name="Rectangle 26"/>
          <p:cNvSpPr>
            <a:spLocks noChangeArrowheads="1"/>
          </p:cNvSpPr>
          <p:nvPr/>
        </p:nvSpPr>
        <p:spPr bwMode="auto">
          <a:xfrm>
            <a:off x="6764338" y="22907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0.06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1" name="Rectangle 27"/>
          <p:cNvSpPr>
            <a:spLocks noChangeArrowheads="1"/>
          </p:cNvSpPr>
          <p:nvPr/>
        </p:nvSpPr>
        <p:spPr bwMode="auto">
          <a:xfrm>
            <a:off x="2103438" y="2543175"/>
            <a:ext cx="7889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Pancreas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2" name="Rectangle 28"/>
          <p:cNvSpPr>
            <a:spLocks noChangeArrowheads="1"/>
          </p:cNvSpPr>
          <p:nvPr/>
        </p:nvSpPr>
        <p:spPr bwMode="auto">
          <a:xfrm>
            <a:off x="5226050" y="2543175"/>
            <a:ext cx="1508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3" name="Rectangle 29"/>
          <p:cNvSpPr>
            <a:spLocks noChangeArrowheads="1"/>
          </p:cNvSpPr>
          <p:nvPr/>
        </p:nvSpPr>
        <p:spPr bwMode="auto">
          <a:xfrm>
            <a:off x="5953125" y="254317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4" name="Rectangle 30"/>
          <p:cNvSpPr>
            <a:spLocks noChangeArrowheads="1"/>
          </p:cNvSpPr>
          <p:nvPr/>
        </p:nvSpPr>
        <p:spPr bwMode="auto">
          <a:xfrm>
            <a:off x="6764338" y="254317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5" name="Rectangle 31"/>
          <p:cNvSpPr>
            <a:spLocks noChangeArrowheads="1"/>
          </p:cNvSpPr>
          <p:nvPr/>
        </p:nvSpPr>
        <p:spPr bwMode="auto">
          <a:xfrm>
            <a:off x="2103438" y="2786063"/>
            <a:ext cx="11668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Hepatobiliary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6" name="Rectangle 32"/>
          <p:cNvSpPr>
            <a:spLocks noChangeArrowheads="1"/>
          </p:cNvSpPr>
          <p:nvPr/>
        </p:nvSpPr>
        <p:spPr bwMode="auto">
          <a:xfrm>
            <a:off x="5226050" y="27860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7" name="Rectangle 33"/>
          <p:cNvSpPr>
            <a:spLocks noChangeArrowheads="1"/>
          </p:cNvSpPr>
          <p:nvPr/>
        </p:nvSpPr>
        <p:spPr bwMode="auto">
          <a:xfrm>
            <a:off x="6048375" y="2786063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8" name="Rectangle 34"/>
          <p:cNvSpPr>
            <a:spLocks noChangeArrowheads="1"/>
          </p:cNvSpPr>
          <p:nvPr/>
        </p:nvSpPr>
        <p:spPr bwMode="auto">
          <a:xfrm>
            <a:off x="6764338" y="278606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29" name="Rectangle 35"/>
          <p:cNvSpPr>
            <a:spLocks noChangeArrowheads="1"/>
          </p:cNvSpPr>
          <p:nvPr/>
        </p:nvSpPr>
        <p:spPr bwMode="auto">
          <a:xfrm>
            <a:off x="2103438" y="3028950"/>
            <a:ext cx="4445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Lung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0" name="Rectangle 36"/>
          <p:cNvSpPr>
            <a:spLocks noChangeArrowheads="1"/>
          </p:cNvSpPr>
          <p:nvPr/>
        </p:nvSpPr>
        <p:spPr bwMode="auto">
          <a:xfrm>
            <a:off x="5129213" y="302895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1" name="Rectangle 37"/>
          <p:cNvSpPr>
            <a:spLocks noChangeArrowheads="1"/>
          </p:cNvSpPr>
          <p:nvPr/>
        </p:nvSpPr>
        <p:spPr bwMode="auto">
          <a:xfrm>
            <a:off x="5953125" y="302895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35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2" name="Rectangle 38"/>
          <p:cNvSpPr>
            <a:spLocks noChangeArrowheads="1"/>
          </p:cNvSpPr>
          <p:nvPr/>
        </p:nvSpPr>
        <p:spPr bwMode="auto">
          <a:xfrm>
            <a:off x="6764338" y="302895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3" name="Rectangle 39"/>
          <p:cNvSpPr>
            <a:spLocks noChangeArrowheads="1"/>
          </p:cNvSpPr>
          <p:nvPr/>
        </p:nvSpPr>
        <p:spPr bwMode="auto">
          <a:xfrm>
            <a:off x="2103438" y="3271838"/>
            <a:ext cx="14922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respiratory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4" name="Rectangle 40"/>
          <p:cNvSpPr>
            <a:spLocks noChangeArrowheads="1"/>
          </p:cNvSpPr>
          <p:nvPr/>
        </p:nvSpPr>
        <p:spPr bwMode="auto">
          <a:xfrm>
            <a:off x="5226050" y="32718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5" name="Rectangle 41"/>
          <p:cNvSpPr>
            <a:spLocks noChangeArrowheads="1"/>
          </p:cNvSpPr>
          <p:nvPr/>
        </p:nvSpPr>
        <p:spPr bwMode="auto">
          <a:xfrm>
            <a:off x="6048375" y="327183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6" name="Rectangle 42"/>
          <p:cNvSpPr>
            <a:spLocks noChangeArrowheads="1"/>
          </p:cNvSpPr>
          <p:nvPr/>
        </p:nvSpPr>
        <p:spPr bwMode="auto">
          <a:xfrm>
            <a:off x="6764338" y="32718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0.70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7" name="Rectangle 43"/>
          <p:cNvSpPr>
            <a:spLocks noChangeArrowheads="1"/>
          </p:cNvSpPr>
          <p:nvPr/>
        </p:nvSpPr>
        <p:spPr bwMode="auto">
          <a:xfrm>
            <a:off x="2103438" y="3514725"/>
            <a:ext cx="3873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Skin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8" name="Rectangle 44"/>
          <p:cNvSpPr>
            <a:spLocks noChangeArrowheads="1"/>
          </p:cNvSpPr>
          <p:nvPr/>
        </p:nvSpPr>
        <p:spPr bwMode="auto">
          <a:xfrm>
            <a:off x="5033963" y="3514725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136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39" name="Rectangle 45"/>
          <p:cNvSpPr>
            <a:spLocks noChangeArrowheads="1"/>
          </p:cNvSpPr>
          <p:nvPr/>
        </p:nvSpPr>
        <p:spPr bwMode="auto">
          <a:xfrm>
            <a:off x="5856288" y="3514725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153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0" name="Rectangle 46"/>
          <p:cNvSpPr>
            <a:spLocks noChangeArrowheads="1"/>
          </p:cNvSpPr>
          <p:nvPr/>
        </p:nvSpPr>
        <p:spPr bwMode="auto">
          <a:xfrm>
            <a:off x="6764338" y="35147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1" name="Rectangle 47"/>
          <p:cNvSpPr>
            <a:spLocks noChangeArrowheads="1"/>
          </p:cNvSpPr>
          <p:nvPr/>
        </p:nvSpPr>
        <p:spPr bwMode="auto">
          <a:xfrm>
            <a:off x="2103438" y="3767138"/>
            <a:ext cx="574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Breast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2" name="Rectangle 48"/>
          <p:cNvSpPr>
            <a:spLocks noChangeArrowheads="1"/>
          </p:cNvSpPr>
          <p:nvPr/>
        </p:nvSpPr>
        <p:spPr bwMode="auto">
          <a:xfrm>
            <a:off x="5129213" y="376713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3" name="Rectangle 49"/>
          <p:cNvSpPr>
            <a:spLocks noChangeArrowheads="1"/>
          </p:cNvSpPr>
          <p:nvPr/>
        </p:nvSpPr>
        <p:spPr bwMode="auto">
          <a:xfrm>
            <a:off x="5953125" y="376713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4" name="Rectangle 50"/>
          <p:cNvSpPr>
            <a:spLocks noChangeArrowheads="1"/>
          </p:cNvSpPr>
          <p:nvPr/>
        </p:nvSpPr>
        <p:spPr bwMode="auto">
          <a:xfrm>
            <a:off x="6764338" y="376713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5" name="Rectangle 51"/>
          <p:cNvSpPr>
            <a:spLocks noChangeArrowheads="1"/>
          </p:cNvSpPr>
          <p:nvPr/>
        </p:nvSpPr>
        <p:spPr bwMode="auto">
          <a:xfrm>
            <a:off x="2103438" y="4010025"/>
            <a:ext cx="739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Prostate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6" name="Rectangle 52"/>
          <p:cNvSpPr>
            <a:spLocks noChangeArrowheads="1"/>
          </p:cNvSpPr>
          <p:nvPr/>
        </p:nvSpPr>
        <p:spPr bwMode="auto">
          <a:xfrm>
            <a:off x="5129213" y="4010025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7" name="Rectangle 53"/>
          <p:cNvSpPr>
            <a:spLocks noChangeArrowheads="1"/>
          </p:cNvSpPr>
          <p:nvPr/>
        </p:nvSpPr>
        <p:spPr bwMode="auto">
          <a:xfrm>
            <a:off x="5953125" y="401002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52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8" name="Rectangle 54"/>
          <p:cNvSpPr>
            <a:spLocks noChangeArrowheads="1"/>
          </p:cNvSpPr>
          <p:nvPr/>
        </p:nvSpPr>
        <p:spPr bwMode="auto">
          <a:xfrm>
            <a:off x="6764338" y="4010025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49" name="Rectangle 55"/>
          <p:cNvSpPr>
            <a:spLocks noChangeArrowheads="1"/>
          </p:cNvSpPr>
          <p:nvPr/>
        </p:nvSpPr>
        <p:spPr bwMode="auto">
          <a:xfrm>
            <a:off x="2103438" y="4252913"/>
            <a:ext cx="6096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Kidney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0" name="Rectangle 56"/>
          <p:cNvSpPr>
            <a:spLocks noChangeArrowheads="1"/>
          </p:cNvSpPr>
          <p:nvPr/>
        </p:nvSpPr>
        <p:spPr bwMode="auto">
          <a:xfrm>
            <a:off x="5129213" y="425291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31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1" name="Rectangle 57"/>
          <p:cNvSpPr>
            <a:spLocks noChangeArrowheads="1"/>
          </p:cNvSpPr>
          <p:nvPr/>
        </p:nvSpPr>
        <p:spPr bwMode="auto">
          <a:xfrm>
            <a:off x="5953125" y="425291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2" name="Rectangle 58"/>
          <p:cNvSpPr>
            <a:spLocks noChangeArrowheads="1"/>
          </p:cNvSpPr>
          <p:nvPr/>
        </p:nvSpPr>
        <p:spPr bwMode="auto">
          <a:xfrm>
            <a:off x="6764338" y="42529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0.28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3" name="Rectangle 59"/>
          <p:cNvSpPr>
            <a:spLocks noChangeArrowheads="1"/>
          </p:cNvSpPr>
          <p:nvPr/>
        </p:nvSpPr>
        <p:spPr bwMode="auto">
          <a:xfrm>
            <a:off x="2103438" y="4495800"/>
            <a:ext cx="1958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Bladder &amp; urinary tract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4" name="Rectangle 60"/>
          <p:cNvSpPr>
            <a:spLocks noChangeArrowheads="1"/>
          </p:cNvSpPr>
          <p:nvPr/>
        </p:nvSpPr>
        <p:spPr bwMode="auto">
          <a:xfrm>
            <a:off x="5129213" y="44958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5" name="Rectangle 61"/>
          <p:cNvSpPr>
            <a:spLocks noChangeArrowheads="1"/>
          </p:cNvSpPr>
          <p:nvPr/>
        </p:nvSpPr>
        <p:spPr bwMode="auto">
          <a:xfrm>
            <a:off x="5953125" y="44958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6" name="Rectangle 62"/>
          <p:cNvSpPr>
            <a:spLocks noChangeArrowheads="1"/>
          </p:cNvSpPr>
          <p:nvPr/>
        </p:nvSpPr>
        <p:spPr bwMode="auto">
          <a:xfrm>
            <a:off x="6764338" y="44958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0.42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7" name="Rectangle 63"/>
          <p:cNvSpPr>
            <a:spLocks noChangeArrowheads="1"/>
          </p:cNvSpPr>
          <p:nvPr/>
        </p:nvSpPr>
        <p:spPr bwMode="auto">
          <a:xfrm>
            <a:off x="2103438" y="4748213"/>
            <a:ext cx="6429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Genital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8" name="Rectangle 64"/>
          <p:cNvSpPr>
            <a:spLocks noChangeArrowheads="1"/>
          </p:cNvSpPr>
          <p:nvPr/>
        </p:nvSpPr>
        <p:spPr bwMode="auto">
          <a:xfrm>
            <a:off x="5129213" y="4748213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59" name="Rectangle 65"/>
          <p:cNvSpPr>
            <a:spLocks noChangeArrowheads="1"/>
          </p:cNvSpPr>
          <p:nvPr/>
        </p:nvSpPr>
        <p:spPr bwMode="auto">
          <a:xfrm>
            <a:off x="5953125" y="4748213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14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0" name="Rectangle 66"/>
          <p:cNvSpPr>
            <a:spLocks noChangeArrowheads="1"/>
          </p:cNvSpPr>
          <p:nvPr/>
        </p:nvSpPr>
        <p:spPr bwMode="auto">
          <a:xfrm>
            <a:off x="6764338" y="4748213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0.69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1" name="Rectangle 67"/>
          <p:cNvSpPr>
            <a:spLocks noChangeArrowheads="1"/>
          </p:cNvSpPr>
          <p:nvPr/>
        </p:nvSpPr>
        <p:spPr bwMode="auto">
          <a:xfrm>
            <a:off x="2103438" y="4991100"/>
            <a:ext cx="12398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Hematological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2" name="Rectangle 68"/>
          <p:cNvSpPr>
            <a:spLocks noChangeArrowheads="1"/>
          </p:cNvSpPr>
          <p:nvPr/>
        </p:nvSpPr>
        <p:spPr bwMode="auto">
          <a:xfrm>
            <a:off x="5129213" y="4991100"/>
            <a:ext cx="25558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26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3" name="Rectangle 69"/>
          <p:cNvSpPr>
            <a:spLocks noChangeArrowheads="1"/>
          </p:cNvSpPr>
          <p:nvPr/>
        </p:nvSpPr>
        <p:spPr bwMode="auto">
          <a:xfrm>
            <a:off x="5953125" y="49911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4" name="Rectangle 70"/>
          <p:cNvSpPr>
            <a:spLocks noChangeArrowheads="1"/>
          </p:cNvSpPr>
          <p:nvPr/>
        </p:nvSpPr>
        <p:spPr bwMode="auto">
          <a:xfrm>
            <a:off x="6764338" y="4991100"/>
            <a:ext cx="411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0.88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5" name="Rectangle 71"/>
          <p:cNvSpPr>
            <a:spLocks noChangeArrowheads="1"/>
          </p:cNvSpPr>
          <p:nvPr/>
        </p:nvSpPr>
        <p:spPr bwMode="auto">
          <a:xfrm>
            <a:off x="2103438" y="5233988"/>
            <a:ext cx="14859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Other known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6" name="Rectangle 72"/>
          <p:cNvSpPr>
            <a:spLocks noChangeArrowheads="1"/>
          </p:cNvSpPr>
          <p:nvPr/>
        </p:nvSpPr>
        <p:spPr bwMode="auto">
          <a:xfrm>
            <a:off x="5226050" y="523398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7" name="Rectangle 73"/>
          <p:cNvSpPr>
            <a:spLocks noChangeArrowheads="1"/>
          </p:cNvSpPr>
          <p:nvPr/>
        </p:nvSpPr>
        <p:spPr bwMode="auto">
          <a:xfrm>
            <a:off x="5953125" y="5233988"/>
            <a:ext cx="255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12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8" name="Rectangle 74"/>
          <p:cNvSpPr>
            <a:spLocks noChangeArrowheads="1"/>
          </p:cNvSpPr>
          <p:nvPr/>
        </p:nvSpPr>
        <p:spPr bwMode="auto">
          <a:xfrm>
            <a:off x="6764338" y="52339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0.50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69" name="Rectangle 75"/>
          <p:cNvSpPr>
            <a:spLocks noChangeArrowheads="1"/>
          </p:cNvSpPr>
          <p:nvPr/>
        </p:nvSpPr>
        <p:spPr bwMode="auto">
          <a:xfrm>
            <a:off x="2103438" y="5475288"/>
            <a:ext cx="13700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Unspecified site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0" name="Rectangle 76"/>
          <p:cNvSpPr>
            <a:spLocks noChangeArrowheads="1"/>
          </p:cNvSpPr>
          <p:nvPr/>
        </p:nvSpPr>
        <p:spPr bwMode="auto">
          <a:xfrm>
            <a:off x="5129213" y="5475288"/>
            <a:ext cx="2555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13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1" name="Rectangle 77"/>
          <p:cNvSpPr>
            <a:spLocks noChangeArrowheads="1"/>
          </p:cNvSpPr>
          <p:nvPr/>
        </p:nvSpPr>
        <p:spPr bwMode="auto">
          <a:xfrm>
            <a:off x="6048375" y="5475288"/>
            <a:ext cx="1508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2" name="Rectangle 78"/>
          <p:cNvSpPr>
            <a:spLocks noChangeArrowheads="1"/>
          </p:cNvSpPr>
          <p:nvPr/>
        </p:nvSpPr>
        <p:spPr bwMode="auto">
          <a:xfrm>
            <a:off x="6764338" y="5475288"/>
            <a:ext cx="4111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0.18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3" name="Rectangle 79"/>
          <p:cNvSpPr>
            <a:spLocks noChangeArrowheads="1"/>
          </p:cNvSpPr>
          <p:nvPr/>
        </p:nvSpPr>
        <p:spPr bwMode="auto">
          <a:xfrm>
            <a:off x="2103438" y="5888038"/>
            <a:ext cx="17176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Any incident cancer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4" name="Rectangle 80"/>
          <p:cNvSpPr>
            <a:spLocks noChangeArrowheads="1"/>
          </p:cNvSpPr>
          <p:nvPr/>
        </p:nvSpPr>
        <p:spPr bwMode="auto">
          <a:xfrm>
            <a:off x="5033963" y="58880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438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5" name="Rectangle 81"/>
          <p:cNvSpPr>
            <a:spLocks noChangeArrowheads="1"/>
          </p:cNvSpPr>
          <p:nvPr/>
        </p:nvSpPr>
        <p:spPr bwMode="auto">
          <a:xfrm>
            <a:off x="5856288" y="58880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439 </a:t>
            </a:r>
            <a:endParaRPr lang="en-US" sz="1600">
              <a:latin typeface="Calibri" pitchFamily="34" charset="0"/>
            </a:endParaRPr>
          </a:p>
        </p:txBody>
      </p:sp>
      <p:sp>
        <p:nvSpPr>
          <p:cNvPr id="132176" name="Rectangle 82"/>
          <p:cNvSpPr>
            <a:spLocks noChangeArrowheads="1"/>
          </p:cNvSpPr>
          <p:nvPr/>
        </p:nvSpPr>
        <p:spPr bwMode="auto">
          <a:xfrm>
            <a:off x="6764338" y="5888038"/>
            <a:ext cx="4143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0.89 </a:t>
            </a:r>
            <a:endParaRPr lang="en-US" sz="16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RENAL OUTCOMES</a:t>
            </a:r>
            <a:endParaRPr lang="en-GB" dirty="0"/>
          </a:p>
        </p:txBody>
      </p:sp>
      <p:sp>
        <p:nvSpPr>
          <p:cNvPr id="13312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8"/>
          <p:cNvSpPr>
            <a:spLocks noChangeArrowheads="1"/>
          </p:cNvSpPr>
          <p:nvPr/>
        </p:nvSpPr>
        <p:spPr bwMode="auto">
          <a:xfrm>
            <a:off x="3890963" y="1544638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47" name="Rectangle 9"/>
          <p:cNvSpPr>
            <a:spLocks noChangeArrowheads="1"/>
          </p:cNvSpPr>
          <p:nvPr/>
        </p:nvSpPr>
        <p:spPr bwMode="auto">
          <a:xfrm>
            <a:off x="5621338" y="1544638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48" name="Rectangle 10"/>
          <p:cNvSpPr>
            <a:spLocks noChangeArrowheads="1"/>
          </p:cNvSpPr>
          <p:nvPr/>
        </p:nvSpPr>
        <p:spPr bwMode="auto">
          <a:xfrm>
            <a:off x="458788" y="1544638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49" name="Rectangle 11"/>
          <p:cNvSpPr>
            <a:spLocks noChangeArrowheads="1"/>
          </p:cNvSpPr>
          <p:nvPr/>
        </p:nvSpPr>
        <p:spPr bwMode="auto">
          <a:xfrm>
            <a:off x="4114800" y="154463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0" name="Rectangle 12"/>
          <p:cNvSpPr>
            <a:spLocks noChangeArrowheads="1"/>
          </p:cNvSpPr>
          <p:nvPr/>
        </p:nvSpPr>
        <p:spPr bwMode="auto">
          <a:xfrm>
            <a:off x="3024188" y="1544638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1" name="Rectangle 13"/>
          <p:cNvSpPr>
            <a:spLocks noChangeArrowheads="1"/>
          </p:cNvSpPr>
          <p:nvPr/>
        </p:nvSpPr>
        <p:spPr bwMode="auto">
          <a:xfrm>
            <a:off x="5464175" y="4902200"/>
            <a:ext cx="882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2" name="Rectangle 14"/>
          <p:cNvSpPr>
            <a:spLocks noChangeArrowheads="1"/>
          </p:cNvSpPr>
          <p:nvPr/>
        </p:nvSpPr>
        <p:spPr bwMode="auto">
          <a:xfrm>
            <a:off x="6753225" y="4902200"/>
            <a:ext cx="7000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3" name="Rectangle 15"/>
          <p:cNvSpPr>
            <a:spLocks noChangeArrowheads="1"/>
          </p:cNvSpPr>
          <p:nvPr/>
        </p:nvSpPr>
        <p:spPr bwMode="auto">
          <a:xfrm>
            <a:off x="4071938" y="1844675"/>
            <a:ext cx="88741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(n=3130)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4" name="Rectangle 16"/>
          <p:cNvSpPr>
            <a:spLocks noChangeArrowheads="1"/>
          </p:cNvSpPr>
          <p:nvPr/>
        </p:nvSpPr>
        <p:spPr bwMode="auto">
          <a:xfrm>
            <a:off x="3035300" y="1844675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(n=3117)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5" name="Rectangle 17"/>
          <p:cNvSpPr>
            <a:spLocks noChangeArrowheads="1"/>
          </p:cNvSpPr>
          <p:nvPr/>
        </p:nvSpPr>
        <p:spPr bwMode="auto">
          <a:xfrm>
            <a:off x="458788" y="2349500"/>
            <a:ext cx="173196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Main renal outcome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6" name="Rectangle 18"/>
          <p:cNvSpPr>
            <a:spLocks noChangeArrowheads="1"/>
          </p:cNvSpPr>
          <p:nvPr/>
        </p:nvSpPr>
        <p:spPr bwMode="auto">
          <a:xfrm>
            <a:off x="458788" y="2663825"/>
            <a:ext cx="19764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End-stage renal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7" name="Rectangle 19"/>
          <p:cNvSpPr>
            <a:spLocks noChangeArrowheads="1"/>
          </p:cNvSpPr>
          <p:nvPr/>
        </p:nvSpPr>
        <p:spPr bwMode="auto">
          <a:xfrm>
            <a:off x="2895600" y="2663825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1057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8" name="Rectangle 20"/>
          <p:cNvSpPr>
            <a:spLocks noChangeArrowheads="1"/>
          </p:cNvSpPr>
          <p:nvPr/>
        </p:nvSpPr>
        <p:spPr bwMode="auto">
          <a:xfrm>
            <a:off x="3333750" y="26638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(33.9%)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59" name="Rectangle 21"/>
          <p:cNvSpPr>
            <a:spLocks noChangeArrowheads="1"/>
          </p:cNvSpPr>
          <p:nvPr/>
        </p:nvSpPr>
        <p:spPr bwMode="auto">
          <a:xfrm>
            <a:off x="3943350" y="2663825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1084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0" name="Rectangle 22"/>
          <p:cNvSpPr>
            <a:spLocks noChangeArrowheads="1"/>
          </p:cNvSpPr>
          <p:nvPr/>
        </p:nvSpPr>
        <p:spPr bwMode="auto">
          <a:xfrm>
            <a:off x="4371975" y="26638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(34.6%)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1" name="Rectangle 23"/>
          <p:cNvSpPr>
            <a:spLocks noChangeArrowheads="1"/>
          </p:cNvSpPr>
          <p:nvPr/>
        </p:nvSpPr>
        <p:spPr bwMode="auto">
          <a:xfrm>
            <a:off x="7321550" y="2663825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0.97 (0.89-1.05)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2" name="Rectangle 24"/>
          <p:cNvSpPr>
            <a:spLocks noChangeArrowheads="1"/>
          </p:cNvSpPr>
          <p:nvPr/>
        </p:nvSpPr>
        <p:spPr bwMode="auto">
          <a:xfrm>
            <a:off x="6219825" y="2652713"/>
            <a:ext cx="300038" cy="29527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4163" name="Line 25"/>
          <p:cNvSpPr>
            <a:spLocks noChangeShapeType="1"/>
          </p:cNvSpPr>
          <p:nvPr/>
        </p:nvSpPr>
        <p:spPr bwMode="auto">
          <a:xfrm>
            <a:off x="6176963" y="2800350"/>
            <a:ext cx="40640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64" name="Rectangle 26"/>
          <p:cNvSpPr>
            <a:spLocks noChangeArrowheads="1"/>
          </p:cNvSpPr>
          <p:nvPr/>
        </p:nvSpPr>
        <p:spPr bwMode="auto">
          <a:xfrm>
            <a:off x="458788" y="3284538"/>
            <a:ext cx="20193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Tertiary renal outcomes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5" name="Rectangle 27"/>
          <p:cNvSpPr>
            <a:spLocks noChangeArrowheads="1"/>
          </p:cNvSpPr>
          <p:nvPr/>
        </p:nvSpPr>
        <p:spPr bwMode="auto">
          <a:xfrm>
            <a:off x="458788" y="3671888"/>
            <a:ext cx="1250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ESRD or death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6" name="Rectangle 28"/>
          <p:cNvSpPr>
            <a:spLocks noChangeArrowheads="1"/>
          </p:cNvSpPr>
          <p:nvPr/>
        </p:nvSpPr>
        <p:spPr bwMode="auto">
          <a:xfrm>
            <a:off x="2895600" y="3671888"/>
            <a:ext cx="5238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1477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7" name="Rectangle 29"/>
          <p:cNvSpPr>
            <a:spLocks noChangeArrowheads="1"/>
          </p:cNvSpPr>
          <p:nvPr/>
        </p:nvSpPr>
        <p:spPr bwMode="auto">
          <a:xfrm>
            <a:off x="3333750" y="36718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(47.4%)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8" name="Rectangle 30"/>
          <p:cNvSpPr>
            <a:spLocks noChangeArrowheads="1"/>
          </p:cNvSpPr>
          <p:nvPr/>
        </p:nvSpPr>
        <p:spPr bwMode="auto">
          <a:xfrm>
            <a:off x="3943350" y="3671888"/>
            <a:ext cx="5238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1513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69" name="Rectangle 31"/>
          <p:cNvSpPr>
            <a:spLocks noChangeArrowheads="1"/>
          </p:cNvSpPr>
          <p:nvPr/>
        </p:nvSpPr>
        <p:spPr bwMode="auto">
          <a:xfrm>
            <a:off x="4371975" y="36718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(48.3%)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0" name="Rectangle 32"/>
          <p:cNvSpPr>
            <a:spLocks noChangeArrowheads="1"/>
          </p:cNvSpPr>
          <p:nvPr/>
        </p:nvSpPr>
        <p:spPr bwMode="auto">
          <a:xfrm>
            <a:off x="7321550" y="3671888"/>
            <a:ext cx="13779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0.97 (0.90-1.04)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1" name="Rectangle 33"/>
          <p:cNvSpPr>
            <a:spLocks noChangeArrowheads="1"/>
          </p:cNvSpPr>
          <p:nvPr/>
        </p:nvSpPr>
        <p:spPr bwMode="auto">
          <a:xfrm>
            <a:off x="6199188" y="3630613"/>
            <a:ext cx="352425" cy="34766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4172" name="Rectangle 35"/>
          <p:cNvSpPr>
            <a:spLocks noChangeArrowheads="1"/>
          </p:cNvSpPr>
          <p:nvPr/>
        </p:nvSpPr>
        <p:spPr bwMode="auto">
          <a:xfrm>
            <a:off x="458788" y="4089400"/>
            <a:ext cx="18494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ESRD or 2 x creatinine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3" name="Rectangle 36"/>
          <p:cNvSpPr>
            <a:spLocks noChangeArrowheads="1"/>
          </p:cNvSpPr>
          <p:nvPr/>
        </p:nvSpPr>
        <p:spPr bwMode="auto">
          <a:xfrm>
            <a:off x="2895600" y="4089400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1190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4" name="Rectangle 37"/>
          <p:cNvSpPr>
            <a:spLocks noChangeArrowheads="1"/>
          </p:cNvSpPr>
          <p:nvPr/>
        </p:nvSpPr>
        <p:spPr bwMode="auto">
          <a:xfrm>
            <a:off x="3333750" y="40894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(38.2%)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5" name="Rectangle 38"/>
          <p:cNvSpPr>
            <a:spLocks noChangeArrowheads="1"/>
          </p:cNvSpPr>
          <p:nvPr/>
        </p:nvSpPr>
        <p:spPr bwMode="auto">
          <a:xfrm>
            <a:off x="3943350" y="4089400"/>
            <a:ext cx="5238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1257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6" name="Rectangle 39"/>
          <p:cNvSpPr>
            <a:spLocks noChangeArrowheads="1"/>
          </p:cNvSpPr>
          <p:nvPr/>
        </p:nvSpPr>
        <p:spPr bwMode="auto">
          <a:xfrm>
            <a:off x="4371975" y="40894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(40.2%)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7" name="Rectangle 40"/>
          <p:cNvSpPr>
            <a:spLocks noChangeArrowheads="1"/>
          </p:cNvSpPr>
          <p:nvPr/>
        </p:nvSpPr>
        <p:spPr bwMode="auto">
          <a:xfrm>
            <a:off x="7321550" y="4089400"/>
            <a:ext cx="1377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0.93 (0.86-1.01)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78" name="Rectangle 41"/>
          <p:cNvSpPr>
            <a:spLocks noChangeArrowheads="1"/>
          </p:cNvSpPr>
          <p:nvPr/>
        </p:nvSpPr>
        <p:spPr bwMode="auto">
          <a:xfrm>
            <a:off x="6134100" y="4068763"/>
            <a:ext cx="320675" cy="31591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4179" name="Line 42"/>
          <p:cNvSpPr>
            <a:spLocks noChangeShapeType="1"/>
          </p:cNvSpPr>
          <p:nvPr/>
        </p:nvSpPr>
        <p:spPr bwMode="auto">
          <a:xfrm>
            <a:off x="6113463" y="4225925"/>
            <a:ext cx="37306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0" name="Line 43"/>
          <p:cNvSpPr>
            <a:spLocks noChangeShapeType="1"/>
          </p:cNvSpPr>
          <p:nvPr/>
        </p:nvSpPr>
        <p:spPr bwMode="auto">
          <a:xfrm>
            <a:off x="6454775" y="2093913"/>
            <a:ext cx="1588" cy="2414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1" name="Line 44"/>
          <p:cNvSpPr>
            <a:spLocks noChangeShapeType="1"/>
          </p:cNvSpPr>
          <p:nvPr/>
        </p:nvSpPr>
        <p:spPr bwMode="auto">
          <a:xfrm>
            <a:off x="5461000" y="4552950"/>
            <a:ext cx="19875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2" name="Line 45"/>
          <p:cNvSpPr>
            <a:spLocks noChangeShapeType="1"/>
          </p:cNvSpPr>
          <p:nvPr/>
        </p:nvSpPr>
        <p:spPr bwMode="auto">
          <a:xfrm flipV="1">
            <a:off x="6454775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3" name="Line 46"/>
          <p:cNvSpPr>
            <a:spLocks noChangeShapeType="1"/>
          </p:cNvSpPr>
          <p:nvPr/>
        </p:nvSpPr>
        <p:spPr bwMode="auto">
          <a:xfrm flipV="1">
            <a:off x="6700838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4" name="Line 47"/>
          <p:cNvSpPr>
            <a:spLocks noChangeShapeType="1"/>
          </p:cNvSpPr>
          <p:nvPr/>
        </p:nvSpPr>
        <p:spPr bwMode="auto">
          <a:xfrm flipV="1">
            <a:off x="6958013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5" name="Line 48"/>
          <p:cNvSpPr>
            <a:spLocks noChangeShapeType="1"/>
          </p:cNvSpPr>
          <p:nvPr/>
        </p:nvSpPr>
        <p:spPr bwMode="auto">
          <a:xfrm flipV="1">
            <a:off x="7204075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6" name="Line 49"/>
          <p:cNvSpPr>
            <a:spLocks noChangeShapeType="1"/>
          </p:cNvSpPr>
          <p:nvPr/>
        </p:nvSpPr>
        <p:spPr bwMode="auto">
          <a:xfrm flipV="1">
            <a:off x="7448550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7" name="Line 50"/>
          <p:cNvSpPr>
            <a:spLocks noChangeShapeType="1"/>
          </p:cNvSpPr>
          <p:nvPr/>
        </p:nvSpPr>
        <p:spPr bwMode="auto">
          <a:xfrm flipV="1">
            <a:off x="6208713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8" name="Line 51"/>
          <p:cNvSpPr>
            <a:spLocks noChangeShapeType="1"/>
          </p:cNvSpPr>
          <p:nvPr/>
        </p:nvSpPr>
        <p:spPr bwMode="auto">
          <a:xfrm flipV="1">
            <a:off x="5964238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89" name="Line 52"/>
          <p:cNvSpPr>
            <a:spLocks noChangeShapeType="1"/>
          </p:cNvSpPr>
          <p:nvPr/>
        </p:nvSpPr>
        <p:spPr bwMode="auto">
          <a:xfrm flipV="1">
            <a:off x="5707063" y="4468813"/>
            <a:ext cx="1587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0" name="Line 53"/>
          <p:cNvSpPr>
            <a:spLocks noChangeShapeType="1"/>
          </p:cNvSpPr>
          <p:nvPr/>
        </p:nvSpPr>
        <p:spPr bwMode="auto">
          <a:xfrm flipV="1">
            <a:off x="5461000" y="4468813"/>
            <a:ext cx="1588" cy="841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1" name="Rectangle 54"/>
          <p:cNvSpPr>
            <a:spLocks noChangeArrowheads="1"/>
          </p:cNvSpPr>
          <p:nvPr/>
        </p:nvSpPr>
        <p:spPr bwMode="auto">
          <a:xfrm>
            <a:off x="6316663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2" name="Rectangle 55"/>
          <p:cNvSpPr>
            <a:spLocks noChangeArrowheads="1"/>
          </p:cNvSpPr>
          <p:nvPr/>
        </p:nvSpPr>
        <p:spPr bwMode="auto">
          <a:xfrm>
            <a:off x="6818313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3" name="Rectangle 56"/>
          <p:cNvSpPr>
            <a:spLocks noChangeArrowheads="1"/>
          </p:cNvSpPr>
          <p:nvPr/>
        </p:nvSpPr>
        <p:spPr bwMode="auto">
          <a:xfrm>
            <a:off x="7310438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4" name="Rectangle 57"/>
          <p:cNvSpPr>
            <a:spLocks noChangeArrowheads="1"/>
          </p:cNvSpPr>
          <p:nvPr/>
        </p:nvSpPr>
        <p:spPr bwMode="auto">
          <a:xfrm>
            <a:off x="5824538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5" name="Rectangle 58"/>
          <p:cNvSpPr>
            <a:spLocks noChangeArrowheads="1"/>
          </p:cNvSpPr>
          <p:nvPr/>
        </p:nvSpPr>
        <p:spPr bwMode="auto">
          <a:xfrm>
            <a:off x="5322888" y="4584700"/>
            <a:ext cx="3952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4196" name="Title 5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No beneficial (or adverse) effect on </a:t>
            </a:r>
            <a:br>
              <a:rPr lang="en-GB" sz="3600" smtClean="0"/>
            </a:br>
            <a:r>
              <a:rPr lang="en-GB" sz="3600" smtClean="0"/>
              <a:t>pre-specified renal outcomes</a:t>
            </a:r>
          </a:p>
        </p:txBody>
      </p:sp>
      <p:sp>
        <p:nvSpPr>
          <p:cNvPr id="134197" name="Line 34"/>
          <p:cNvSpPr>
            <a:spLocks noChangeShapeType="1"/>
          </p:cNvSpPr>
          <p:nvPr/>
        </p:nvSpPr>
        <p:spPr bwMode="auto">
          <a:xfrm>
            <a:off x="6208713" y="3808413"/>
            <a:ext cx="342900" cy="1587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8" name="Line 34"/>
          <p:cNvSpPr>
            <a:spLocks noChangeShapeType="1"/>
          </p:cNvSpPr>
          <p:nvPr/>
        </p:nvSpPr>
        <p:spPr bwMode="auto">
          <a:xfrm>
            <a:off x="6137275" y="4225925"/>
            <a:ext cx="319088" cy="1588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4199" name="Line 34"/>
          <p:cNvSpPr>
            <a:spLocks noChangeShapeType="1"/>
          </p:cNvSpPr>
          <p:nvPr/>
        </p:nvSpPr>
        <p:spPr bwMode="auto">
          <a:xfrm>
            <a:off x="6224588" y="2800350"/>
            <a:ext cx="293687" cy="1588"/>
          </a:xfrm>
          <a:prstGeom prst="line">
            <a:avLst/>
          </a:prstGeom>
          <a:noFill/>
          <a:ln w="317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8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5171" name="Rectangle 9"/>
          <p:cNvSpPr>
            <a:spLocks noChangeArrowheads="1"/>
          </p:cNvSpPr>
          <p:nvPr/>
        </p:nvSpPr>
        <p:spPr bwMode="auto">
          <a:xfrm>
            <a:off x="6167438" y="1249363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2" name="Rectangle 10"/>
          <p:cNvSpPr>
            <a:spLocks noChangeArrowheads="1"/>
          </p:cNvSpPr>
          <p:nvPr/>
        </p:nvSpPr>
        <p:spPr bwMode="auto">
          <a:xfrm>
            <a:off x="458788" y="1249363"/>
            <a:ext cx="520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3" name="Rectangle 11"/>
          <p:cNvSpPr>
            <a:spLocks noChangeArrowheads="1"/>
          </p:cNvSpPr>
          <p:nvPr/>
        </p:nvSpPr>
        <p:spPr bwMode="auto">
          <a:xfrm>
            <a:off x="4541838" y="1249363"/>
            <a:ext cx="73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4" name="Rectangle 12"/>
          <p:cNvSpPr>
            <a:spLocks noChangeArrowheads="1"/>
          </p:cNvSpPr>
          <p:nvPr/>
        </p:nvSpPr>
        <p:spPr bwMode="auto">
          <a:xfrm>
            <a:off x="3197225" y="1249363"/>
            <a:ext cx="1000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5" name="Rectangle 13"/>
          <p:cNvSpPr>
            <a:spLocks noChangeArrowheads="1"/>
          </p:cNvSpPr>
          <p:nvPr/>
        </p:nvSpPr>
        <p:spPr bwMode="auto">
          <a:xfrm>
            <a:off x="5554663" y="5726113"/>
            <a:ext cx="9350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6" name="Rectangle 14"/>
          <p:cNvSpPr>
            <a:spLocks noChangeArrowheads="1"/>
          </p:cNvSpPr>
          <p:nvPr/>
        </p:nvSpPr>
        <p:spPr bwMode="auto">
          <a:xfrm>
            <a:off x="7615238" y="5726113"/>
            <a:ext cx="7413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7" name="Rectangle 15"/>
          <p:cNvSpPr>
            <a:spLocks noChangeArrowheads="1"/>
          </p:cNvSpPr>
          <p:nvPr/>
        </p:nvSpPr>
        <p:spPr bwMode="auto">
          <a:xfrm>
            <a:off x="4498975" y="1519238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(n=3130)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8" name="Rectangle 16"/>
          <p:cNvSpPr>
            <a:spLocks noChangeArrowheads="1"/>
          </p:cNvSpPr>
          <p:nvPr/>
        </p:nvSpPr>
        <p:spPr bwMode="auto">
          <a:xfrm>
            <a:off x="3208338" y="1519238"/>
            <a:ext cx="847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(n=3117)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179" name="Rectangle 17"/>
          <p:cNvSpPr>
            <a:spLocks noChangeArrowheads="1"/>
          </p:cNvSpPr>
          <p:nvPr/>
        </p:nvSpPr>
        <p:spPr bwMode="auto">
          <a:xfrm>
            <a:off x="458788" y="2060575"/>
            <a:ext cx="34607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MDRD estimated GFR (mL/min/1.73m²)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0" name="Rectangle 18"/>
          <p:cNvSpPr>
            <a:spLocks noChangeArrowheads="1"/>
          </p:cNvSpPr>
          <p:nvPr/>
        </p:nvSpPr>
        <p:spPr bwMode="auto">
          <a:xfrm>
            <a:off x="458788" y="2336800"/>
            <a:ext cx="12858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≥30  (stage 2-3)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1" name="Rectangle 19"/>
          <p:cNvSpPr>
            <a:spLocks noChangeArrowheads="1"/>
          </p:cNvSpPr>
          <p:nvPr/>
        </p:nvSpPr>
        <p:spPr bwMode="auto">
          <a:xfrm>
            <a:off x="555625" y="2336800"/>
            <a:ext cx="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2" name="Rectangle 20"/>
          <p:cNvSpPr>
            <a:spLocks noChangeArrowheads="1"/>
          </p:cNvSpPr>
          <p:nvPr/>
        </p:nvSpPr>
        <p:spPr bwMode="auto">
          <a:xfrm>
            <a:off x="3251200" y="23368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96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3" name="Rectangle 21"/>
          <p:cNvSpPr>
            <a:spLocks noChangeArrowheads="1"/>
          </p:cNvSpPr>
          <p:nvPr/>
        </p:nvSpPr>
        <p:spPr bwMode="auto">
          <a:xfrm>
            <a:off x="3657600" y="2336800"/>
            <a:ext cx="5794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(8.4%)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4" name="Rectangle 22"/>
          <p:cNvSpPr>
            <a:spLocks noChangeArrowheads="1"/>
          </p:cNvSpPr>
          <p:nvPr/>
        </p:nvSpPr>
        <p:spPr bwMode="auto">
          <a:xfrm>
            <a:off x="4552950" y="2336800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83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5" name="Rectangle 23"/>
          <p:cNvSpPr>
            <a:spLocks noChangeArrowheads="1"/>
          </p:cNvSpPr>
          <p:nvPr/>
        </p:nvSpPr>
        <p:spPr bwMode="auto">
          <a:xfrm>
            <a:off x="4948238" y="2336800"/>
            <a:ext cx="5794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(7.6%)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86" name="Rectangle 24"/>
          <p:cNvSpPr>
            <a:spLocks noChangeArrowheads="1"/>
          </p:cNvSpPr>
          <p:nvPr/>
        </p:nvSpPr>
        <p:spPr bwMode="auto">
          <a:xfrm>
            <a:off x="7181850" y="2432050"/>
            <a:ext cx="85725" cy="84138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187" name="Freeform 25"/>
          <p:cNvSpPr>
            <a:spLocks/>
          </p:cNvSpPr>
          <p:nvPr/>
        </p:nvSpPr>
        <p:spPr bwMode="auto">
          <a:xfrm>
            <a:off x="7877175" y="244316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188" name="Line 26"/>
          <p:cNvSpPr>
            <a:spLocks noChangeShapeType="1"/>
          </p:cNvSpPr>
          <p:nvPr/>
        </p:nvSpPr>
        <p:spPr bwMode="auto">
          <a:xfrm>
            <a:off x="6540500" y="2474913"/>
            <a:ext cx="1443038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189" name="Rectangle 27"/>
          <p:cNvSpPr>
            <a:spLocks noChangeArrowheads="1"/>
          </p:cNvSpPr>
          <p:nvPr/>
        </p:nvSpPr>
        <p:spPr bwMode="auto">
          <a:xfrm>
            <a:off x="458788" y="2651125"/>
            <a:ext cx="18351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≥15 and &lt;30  (stage 4)</a:t>
            </a:r>
          </a:p>
        </p:txBody>
      </p:sp>
      <p:sp>
        <p:nvSpPr>
          <p:cNvPr id="135190" name="Rectangle 28"/>
          <p:cNvSpPr>
            <a:spLocks noChangeArrowheads="1"/>
          </p:cNvSpPr>
          <p:nvPr/>
        </p:nvSpPr>
        <p:spPr bwMode="auto">
          <a:xfrm>
            <a:off x="555625" y="2651125"/>
            <a:ext cx="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1" name="Rectangle 29"/>
          <p:cNvSpPr>
            <a:spLocks noChangeArrowheads="1"/>
          </p:cNvSpPr>
          <p:nvPr/>
        </p:nvSpPr>
        <p:spPr bwMode="auto">
          <a:xfrm>
            <a:off x="3154363" y="2651125"/>
            <a:ext cx="3603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454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2" name="Rectangle 30"/>
          <p:cNvSpPr>
            <a:spLocks noChangeArrowheads="1"/>
          </p:cNvSpPr>
          <p:nvPr/>
        </p:nvSpPr>
        <p:spPr bwMode="auto">
          <a:xfrm>
            <a:off x="3560763" y="2651125"/>
            <a:ext cx="6842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(36.4%)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3" name="Rectangle 31"/>
          <p:cNvSpPr>
            <a:spLocks noChangeArrowheads="1"/>
          </p:cNvSpPr>
          <p:nvPr/>
        </p:nvSpPr>
        <p:spPr bwMode="auto">
          <a:xfrm>
            <a:off x="4456113" y="2651125"/>
            <a:ext cx="3587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489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4" name="Rectangle 32"/>
          <p:cNvSpPr>
            <a:spLocks noChangeArrowheads="1"/>
          </p:cNvSpPr>
          <p:nvPr/>
        </p:nvSpPr>
        <p:spPr bwMode="auto">
          <a:xfrm>
            <a:off x="4851400" y="2651125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(37.1%)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5" name="Rectangle 33"/>
          <p:cNvSpPr>
            <a:spLocks noChangeArrowheads="1"/>
          </p:cNvSpPr>
          <p:nvPr/>
        </p:nvSpPr>
        <p:spPr bwMode="auto">
          <a:xfrm>
            <a:off x="6797675" y="2693988"/>
            <a:ext cx="192088" cy="18891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196" name="Line 34"/>
          <p:cNvSpPr>
            <a:spLocks noChangeShapeType="1"/>
          </p:cNvSpPr>
          <p:nvPr/>
        </p:nvSpPr>
        <p:spPr bwMode="auto">
          <a:xfrm>
            <a:off x="6605588" y="2789238"/>
            <a:ext cx="608012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197" name="Rectangle 35"/>
          <p:cNvSpPr>
            <a:spLocks noChangeArrowheads="1"/>
          </p:cNvSpPr>
          <p:nvPr/>
        </p:nvSpPr>
        <p:spPr bwMode="auto">
          <a:xfrm>
            <a:off x="458788" y="2967038"/>
            <a:ext cx="11191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&lt;15  (stage 5)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8" name="Rectangle 36"/>
          <p:cNvSpPr>
            <a:spLocks noChangeArrowheads="1"/>
          </p:cNvSpPr>
          <p:nvPr/>
        </p:nvSpPr>
        <p:spPr bwMode="auto">
          <a:xfrm>
            <a:off x="3154363" y="2967038"/>
            <a:ext cx="3603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471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199" name="Rectangle 37"/>
          <p:cNvSpPr>
            <a:spLocks noChangeArrowheads="1"/>
          </p:cNvSpPr>
          <p:nvPr/>
        </p:nvSpPr>
        <p:spPr bwMode="auto">
          <a:xfrm>
            <a:off x="3560763" y="2967038"/>
            <a:ext cx="6842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(76.7%)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0" name="Rectangle 38"/>
          <p:cNvSpPr>
            <a:spLocks noChangeArrowheads="1"/>
          </p:cNvSpPr>
          <p:nvPr/>
        </p:nvSpPr>
        <p:spPr bwMode="auto">
          <a:xfrm>
            <a:off x="4456113" y="29670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473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1" name="Rectangle 39"/>
          <p:cNvSpPr>
            <a:spLocks noChangeArrowheads="1"/>
          </p:cNvSpPr>
          <p:nvPr/>
        </p:nvSpPr>
        <p:spPr bwMode="auto">
          <a:xfrm>
            <a:off x="4851400" y="2967038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(77.9%)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2" name="Rectangle 40"/>
          <p:cNvSpPr>
            <a:spLocks noChangeArrowheads="1"/>
          </p:cNvSpPr>
          <p:nvPr/>
        </p:nvSpPr>
        <p:spPr bwMode="auto">
          <a:xfrm>
            <a:off x="6861175" y="3009900"/>
            <a:ext cx="192088" cy="1889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03" name="Line 41"/>
          <p:cNvSpPr>
            <a:spLocks noChangeShapeType="1"/>
          </p:cNvSpPr>
          <p:nvPr/>
        </p:nvSpPr>
        <p:spPr bwMode="auto">
          <a:xfrm>
            <a:off x="6669088" y="3103563"/>
            <a:ext cx="619125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04" name="Rectangle 42"/>
          <p:cNvSpPr>
            <a:spLocks noChangeArrowheads="1"/>
          </p:cNvSpPr>
          <p:nvPr/>
        </p:nvSpPr>
        <p:spPr bwMode="auto">
          <a:xfrm>
            <a:off x="458788" y="3414713"/>
            <a:ext cx="1708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Urinary ACR (mg/g)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5" name="Rectangle 43"/>
          <p:cNvSpPr>
            <a:spLocks noChangeArrowheads="1"/>
          </p:cNvSpPr>
          <p:nvPr/>
        </p:nvSpPr>
        <p:spPr bwMode="auto">
          <a:xfrm>
            <a:off x="458788" y="3730625"/>
            <a:ext cx="10906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&lt;30  (normo)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6" name="Rectangle 44"/>
          <p:cNvSpPr>
            <a:spLocks noChangeArrowheads="1"/>
          </p:cNvSpPr>
          <p:nvPr/>
        </p:nvSpPr>
        <p:spPr bwMode="auto">
          <a:xfrm>
            <a:off x="3251200" y="373062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68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7" name="Rectangle 45"/>
          <p:cNvSpPr>
            <a:spLocks noChangeArrowheads="1"/>
          </p:cNvSpPr>
          <p:nvPr/>
        </p:nvSpPr>
        <p:spPr bwMode="auto">
          <a:xfrm>
            <a:off x="3560763" y="3730625"/>
            <a:ext cx="6842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(12.5%)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8" name="Rectangle 46"/>
          <p:cNvSpPr>
            <a:spLocks noChangeArrowheads="1"/>
          </p:cNvSpPr>
          <p:nvPr/>
        </p:nvSpPr>
        <p:spPr bwMode="auto">
          <a:xfrm>
            <a:off x="4552950" y="3730625"/>
            <a:ext cx="2555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73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09" name="Rectangle 47"/>
          <p:cNvSpPr>
            <a:spLocks noChangeArrowheads="1"/>
          </p:cNvSpPr>
          <p:nvPr/>
        </p:nvSpPr>
        <p:spPr bwMode="auto">
          <a:xfrm>
            <a:off x="4851400" y="3730625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(13.0%)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0" name="Rectangle 48"/>
          <p:cNvSpPr>
            <a:spLocks noChangeArrowheads="1"/>
          </p:cNvSpPr>
          <p:nvPr/>
        </p:nvSpPr>
        <p:spPr bwMode="auto">
          <a:xfrm>
            <a:off x="6850063" y="3835400"/>
            <a:ext cx="76200" cy="746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11" name="Line 49"/>
          <p:cNvSpPr>
            <a:spLocks noChangeShapeType="1"/>
          </p:cNvSpPr>
          <p:nvPr/>
        </p:nvSpPr>
        <p:spPr bwMode="auto">
          <a:xfrm>
            <a:off x="6219825" y="3867150"/>
            <a:ext cx="1592263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12" name="Rectangle 50"/>
          <p:cNvSpPr>
            <a:spLocks noChangeArrowheads="1"/>
          </p:cNvSpPr>
          <p:nvPr/>
        </p:nvSpPr>
        <p:spPr bwMode="auto">
          <a:xfrm>
            <a:off x="458788" y="4044950"/>
            <a:ext cx="1824037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≥30 and &lt;300  (micro)</a:t>
            </a:r>
          </a:p>
        </p:txBody>
      </p:sp>
      <p:sp>
        <p:nvSpPr>
          <p:cNvPr id="135213" name="Rectangle 51"/>
          <p:cNvSpPr>
            <a:spLocks noChangeArrowheads="1"/>
          </p:cNvSpPr>
          <p:nvPr/>
        </p:nvSpPr>
        <p:spPr bwMode="auto">
          <a:xfrm>
            <a:off x="555625" y="4044950"/>
            <a:ext cx="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4" name="Rectangle 52"/>
          <p:cNvSpPr>
            <a:spLocks noChangeArrowheads="1"/>
          </p:cNvSpPr>
          <p:nvPr/>
        </p:nvSpPr>
        <p:spPr bwMode="auto">
          <a:xfrm>
            <a:off x="3154363" y="4044950"/>
            <a:ext cx="3603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281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5" name="Rectangle 53"/>
          <p:cNvSpPr>
            <a:spLocks noChangeArrowheads="1"/>
          </p:cNvSpPr>
          <p:nvPr/>
        </p:nvSpPr>
        <p:spPr bwMode="auto">
          <a:xfrm>
            <a:off x="3560763" y="4044950"/>
            <a:ext cx="68421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(27.2%)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6" name="Rectangle 54"/>
          <p:cNvSpPr>
            <a:spLocks noChangeArrowheads="1"/>
          </p:cNvSpPr>
          <p:nvPr/>
        </p:nvSpPr>
        <p:spPr bwMode="auto">
          <a:xfrm>
            <a:off x="4456113" y="404495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323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7" name="Rectangle 55"/>
          <p:cNvSpPr>
            <a:spLocks noChangeArrowheads="1"/>
          </p:cNvSpPr>
          <p:nvPr/>
        </p:nvSpPr>
        <p:spPr bwMode="auto">
          <a:xfrm>
            <a:off x="4851400" y="4044950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(30.0%)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18" name="Rectangle 56"/>
          <p:cNvSpPr>
            <a:spLocks noChangeArrowheads="1"/>
          </p:cNvSpPr>
          <p:nvPr/>
        </p:nvSpPr>
        <p:spPr bwMode="auto">
          <a:xfrm>
            <a:off x="6626225" y="4108450"/>
            <a:ext cx="160338" cy="1571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19" name="Line 57"/>
          <p:cNvSpPr>
            <a:spLocks noChangeShapeType="1"/>
          </p:cNvSpPr>
          <p:nvPr/>
        </p:nvSpPr>
        <p:spPr bwMode="auto">
          <a:xfrm>
            <a:off x="6391275" y="4181475"/>
            <a:ext cx="69532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20" name="Rectangle 58"/>
          <p:cNvSpPr>
            <a:spLocks noChangeArrowheads="1"/>
          </p:cNvSpPr>
          <p:nvPr/>
        </p:nvSpPr>
        <p:spPr bwMode="auto">
          <a:xfrm>
            <a:off x="458788" y="4368800"/>
            <a:ext cx="11588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≥300  (macro)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1" name="Rectangle 59"/>
          <p:cNvSpPr>
            <a:spLocks noChangeArrowheads="1"/>
          </p:cNvSpPr>
          <p:nvPr/>
        </p:nvSpPr>
        <p:spPr bwMode="auto">
          <a:xfrm>
            <a:off x="3154363" y="4368800"/>
            <a:ext cx="36036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621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2" name="Rectangle 60"/>
          <p:cNvSpPr>
            <a:spLocks noChangeArrowheads="1"/>
          </p:cNvSpPr>
          <p:nvPr/>
        </p:nvSpPr>
        <p:spPr bwMode="auto">
          <a:xfrm>
            <a:off x="3560763" y="4368800"/>
            <a:ext cx="684212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(51.6%)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3" name="Rectangle 61"/>
          <p:cNvSpPr>
            <a:spLocks noChangeArrowheads="1"/>
          </p:cNvSpPr>
          <p:nvPr/>
        </p:nvSpPr>
        <p:spPr bwMode="auto">
          <a:xfrm>
            <a:off x="4456113" y="4368800"/>
            <a:ext cx="3587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602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4" name="Rectangle 62"/>
          <p:cNvSpPr>
            <a:spLocks noChangeArrowheads="1"/>
          </p:cNvSpPr>
          <p:nvPr/>
        </p:nvSpPr>
        <p:spPr bwMode="auto">
          <a:xfrm>
            <a:off x="4851400" y="4368800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Calibri" pitchFamily="34" charset="0"/>
              </a:rPr>
              <a:t>(52.1%)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5" name="Rectangle 63"/>
          <p:cNvSpPr>
            <a:spLocks noChangeArrowheads="1"/>
          </p:cNvSpPr>
          <p:nvPr/>
        </p:nvSpPr>
        <p:spPr bwMode="auto">
          <a:xfrm>
            <a:off x="6786563" y="4389438"/>
            <a:ext cx="223837" cy="22225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5226" name="Line 64"/>
          <p:cNvSpPr>
            <a:spLocks noChangeShapeType="1"/>
          </p:cNvSpPr>
          <p:nvPr/>
        </p:nvSpPr>
        <p:spPr bwMode="auto">
          <a:xfrm>
            <a:off x="6646863" y="4495800"/>
            <a:ext cx="534987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27" name="Rectangle 65"/>
          <p:cNvSpPr>
            <a:spLocks noChangeArrowheads="1"/>
          </p:cNvSpPr>
          <p:nvPr/>
        </p:nvSpPr>
        <p:spPr bwMode="auto">
          <a:xfrm>
            <a:off x="458788" y="4843463"/>
            <a:ext cx="10112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All patients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8" name="Rectangle 66"/>
          <p:cNvSpPr>
            <a:spLocks noChangeArrowheads="1"/>
          </p:cNvSpPr>
          <p:nvPr/>
        </p:nvSpPr>
        <p:spPr bwMode="auto">
          <a:xfrm>
            <a:off x="3059113" y="4843463"/>
            <a:ext cx="463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1057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29" name="Rectangle 67"/>
          <p:cNvSpPr>
            <a:spLocks noChangeArrowheads="1"/>
          </p:cNvSpPr>
          <p:nvPr/>
        </p:nvSpPr>
        <p:spPr bwMode="auto">
          <a:xfrm>
            <a:off x="3549650" y="4843463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(33.9%)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30" name="Rectangle 68"/>
          <p:cNvSpPr>
            <a:spLocks noChangeArrowheads="1"/>
          </p:cNvSpPr>
          <p:nvPr/>
        </p:nvSpPr>
        <p:spPr bwMode="auto">
          <a:xfrm>
            <a:off x="4360863" y="4843463"/>
            <a:ext cx="463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1084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31" name="Rectangle 69"/>
          <p:cNvSpPr>
            <a:spLocks noChangeArrowheads="1"/>
          </p:cNvSpPr>
          <p:nvPr/>
        </p:nvSpPr>
        <p:spPr bwMode="auto">
          <a:xfrm>
            <a:off x="4841875" y="4843463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(34.6%) </a:t>
            </a: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5232" name="Rectangle 70"/>
          <p:cNvSpPr>
            <a:spLocks noChangeArrowheads="1"/>
          </p:cNvSpPr>
          <p:nvPr/>
        </p:nvSpPr>
        <p:spPr bwMode="auto">
          <a:xfrm>
            <a:off x="7651750" y="4675188"/>
            <a:ext cx="13382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0.97 (0.89-1.05)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33" name="Rectangle 71"/>
          <p:cNvSpPr>
            <a:spLocks noChangeArrowheads="1"/>
          </p:cNvSpPr>
          <p:nvPr/>
        </p:nvSpPr>
        <p:spPr bwMode="auto">
          <a:xfrm>
            <a:off x="8007350" y="4864100"/>
            <a:ext cx="6270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p=0.41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34" name="Freeform 73"/>
          <p:cNvSpPr>
            <a:spLocks/>
          </p:cNvSpPr>
          <p:nvPr/>
        </p:nvSpPr>
        <p:spPr bwMode="auto">
          <a:xfrm>
            <a:off x="6711950" y="4832350"/>
            <a:ext cx="406400" cy="295275"/>
          </a:xfrm>
          <a:custGeom>
            <a:avLst/>
            <a:gdLst>
              <a:gd name="T0" fmla="*/ 2147483647 w 256"/>
              <a:gd name="T1" fmla="*/ 0 h 186"/>
              <a:gd name="T2" fmla="*/ 2147483647 w 256"/>
              <a:gd name="T3" fmla="*/ 2147483647 h 186"/>
              <a:gd name="T4" fmla="*/ 2147483647 w 256"/>
              <a:gd name="T5" fmla="*/ 2147483647 h 186"/>
              <a:gd name="T6" fmla="*/ 0 w 256"/>
              <a:gd name="T7" fmla="*/ 2147483647 h 186"/>
              <a:gd name="T8" fmla="*/ 2147483647 w 256"/>
              <a:gd name="T9" fmla="*/ 0 h 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56"/>
              <a:gd name="T16" fmla="*/ 0 h 186"/>
              <a:gd name="T17" fmla="*/ 256 w 256"/>
              <a:gd name="T18" fmla="*/ 186 h 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56" h="186">
                <a:moveTo>
                  <a:pt x="121" y="0"/>
                </a:moveTo>
                <a:lnTo>
                  <a:pt x="256" y="93"/>
                </a:lnTo>
                <a:lnTo>
                  <a:pt x="121" y="186"/>
                </a:lnTo>
                <a:lnTo>
                  <a:pt x="0" y="93"/>
                </a:lnTo>
                <a:lnTo>
                  <a:pt x="12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5" name="Line 74"/>
          <p:cNvSpPr>
            <a:spLocks noChangeShapeType="1"/>
          </p:cNvSpPr>
          <p:nvPr/>
        </p:nvSpPr>
        <p:spPr bwMode="auto">
          <a:xfrm>
            <a:off x="7000875" y="1771650"/>
            <a:ext cx="1588" cy="357822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6" name="Line 75"/>
          <p:cNvSpPr>
            <a:spLocks noChangeShapeType="1"/>
          </p:cNvSpPr>
          <p:nvPr/>
        </p:nvSpPr>
        <p:spPr bwMode="auto">
          <a:xfrm>
            <a:off x="6007100" y="5422900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7" name="Line 76"/>
          <p:cNvSpPr>
            <a:spLocks noChangeShapeType="1"/>
          </p:cNvSpPr>
          <p:nvPr/>
        </p:nvSpPr>
        <p:spPr bwMode="auto">
          <a:xfrm flipV="1">
            <a:off x="7000875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8" name="Line 77"/>
          <p:cNvSpPr>
            <a:spLocks noChangeShapeType="1"/>
          </p:cNvSpPr>
          <p:nvPr/>
        </p:nvSpPr>
        <p:spPr bwMode="auto">
          <a:xfrm flipV="1">
            <a:off x="7245350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39" name="Line 78"/>
          <p:cNvSpPr>
            <a:spLocks noChangeShapeType="1"/>
          </p:cNvSpPr>
          <p:nvPr/>
        </p:nvSpPr>
        <p:spPr bwMode="auto">
          <a:xfrm flipV="1">
            <a:off x="7491413" y="53276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0" name="Line 79"/>
          <p:cNvSpPr>
            <a:spLocks noChangeShapeType="1"/>
          </p:cNvSpPr>
          <p:nvPr/>
        </p:nvSpPr>
        <p:spPr bwMode="auto">
          <a:xfrm flipV="1">
            <a:off x="7737475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1" name="Line 80"/>
          <p:cNvSpPr>
            <a:spLocks noChangeShapeType="1"/>
          </p:cNvSpPr>
          <p:nvPr/>
        </p:nvSpPr>
        <p:spPr bwMode="auto">
          <a:xfrm flipV="1">
            <a:off x="7983538" y="53276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2" name="Line 81"/>
          <p:cNvSpPr>
            <a:spLocks noChangeShapeType="1"/>
          </p:cNvSpPr>
          <p:nvPr/>
        </p:nvSpPr>
        <p:spPr bwMode="auto">
          <a:xfrm flipV="1">
            <a:off x="6743700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3" name="Line 82"/>
          <p:cNvSpPr>
            <a:spLocks noChangeShapeType="1"/>
          </p:cNvSpPr>
          <p:nvPr/>
        </p:nvSpPr>
        <p:spPr bwMode="auto">
          <a:xfrm flipV="1">
            <a:off x="6497638" y="53276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4" name="Line 83"/>
          <p:cNvSpPr>
            <a:spLocks noChangeShapeType="1"/>
          </p:cNvSpPr>
          <p:nvPr/>
        </p:nvSpPr>
        <p:spPr bwMode="auto">
          <a:xfrm flipV="1">
            <a:off x="6251575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5" name="Line 84"/>
          <p:cNvSpPr>
            <a:spLocks noChangeShapeType="1"/>
          </p:cNvSpPr>
          <p:nvPr/>
        </p:nvSpPr>
        <p:spPr bwMode="auto">
          <a:xfrm flipV="1">
            <a:off x="6007100" y="53276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5246" name="Rectangle 85"/>
          <p:cNvSpPr>
            <a:spLocks noChangeArrowheads="1"/>
          </p:cNvSpPr>
          <p:nvPr/>
        </p:nvSpPr>
        <p:spPr bwMode="auto">
          <a:xfrm>
            <a:off x="6861175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47" name="Rectangle 86"/>
          <p:cNvSpPr>
            <a:spLocks noChangeArrowheads="1"/>
          </p:cNvSpPr>
          <p:nvPr/>
        </p:nvSpPr>
        <p:spPr bwMode="auto">
          <a:xfrm>
            <a:off x="7353300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48" name="Rectangle 87"/>
          <p:cNvSpPr>
            <a:spLocks noChangeArrowheads="1"/>
          </p:cNvSpPr>
          <p:nvPr/>
        </p:nvSpPr>
        <p:spPr bwMode="auto">
          <a:xfrm>
            <a:off x="7843838" y="5443538"/>
            <a:ext cx="3095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49" name="Rectangle 88"/>
          <p:cNvSpPr>
            <a:spLocks noChangeArrowheads="1"/>
          </p:cNvSpPr>
          <p:nvPr/>
        </p:nvSpPr>
        <p:spPr bwMode="auto">
          <a:xfrm>
            <a:off x="6359525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50" name="Rectangle 89"/>
          <p:cNvSpPr>
            <a:spLocks noChangeArrowheads="1"/>
          </p:cNvSpPr>
          <p:nvPr/>
        </p:nvSpPr>
        <p:spPr bwMode="auto">
          <a:xfrm>
            <a:off x="5867400" y="5443538"/>
            <a:ext cx="309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35251" name="Title 1"/>
          <p:cNvSpPr txBox="1">
            <a:spLocks/>
          </p:cNvSpPr>
          <p:nvPr/>
        </p:nvSpPr>
        <p:spPr bwMode="auto">
          <a:xfrm>
            <a:off x="0" y="0"/>
            <a:ext cx="91440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3584575" algn="l"/>
              </a:tabLst>
            </a:pPr>
            <a:r>
              <a:rPr lang="en-GB" sz="3600">
                <a:solidFill>
                  <a:srgbClr val="993366"/>
                </a:solidFill>
                <a:latin typeface="Calibri" pitchFamily="34" charset="0"/>
                <a:cs typeface="Times New Roman" pitchFamily="18" charset="0"/>
              </a:rPr>
              <a:t>Lack of effect on progression to end-stage renal disease subdivided by disease stage at start</a:t>
            </a:r>
          </a:p>
        </p:txBody>
      </p:sp>
      <p:sp>
        <p:nvSpPr>
          <p:cNvPr id="135252" name="Line 56"/>
          <p:cNvSpPr>
            <a:spLocks noChangeShapeType="1"/>
          </p:cNvSpPr>
          <p:nvPr/>
        </p:nvSpPr>
        <p:spPr bwMode="auto">
          <a:xfrm>
            <a:off x="6904038" y="2293938"/>
            <a:ext cx="1587" cy="3135312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Efficacy outcomes</a:t>
            </a:r>
            <a:endParaRPr lang="en-GB" dirty="0"/>
          </a:p>
        </p:txBody>
      </p:sp>
      <p:sp>
        <p:nvSpPr>
          <p:cNvPr id="136195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Line 7"/>
          <p:cNvSpPr>
            <a:spLocks noChangeShapeType="1"/>
          </p:cNvSpPr>
          <p:nvPr/>
        </p:nvSpPr>
        <p:spPr bwMode="auto">
          <a:xfrm>
            <a:off x="1377950" y="1273175"/>
            <a:ext cx="1588" cy="444023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19" name="Line 8"/>
          <p:cNvSpPr>
            <a:spLocks noChangeShapeType="1"/>
          </p:cNvSpPr>
          <p:nvPr/>
        </p:nvSpPr>
        <p:spPr bwMode="auto">
          <a:xfrm>
            <a:off x="1377950" y="5713413"/>
            <a:ext cx="621030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0" name="Line 9"/>
          <p:cNvSpPr>
            <a:spLocks noChangeShapeType="1"/>
          </p:cNvSpPr>
          <p:nvPr/>
        </p:nvSpPr>
        <p:spPr bwMode="auto">
          <a:xfrm>
            <a:off x="137795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1" name="Line 10"/>
          <p:cNvSpPr>
            <a:spLocks noChangeShapeType="1"/>
          </p:cNvSpPr>
          <p:nvPr/>
        </p:nvSpPr>
        <p:spPr bwMode="auto">
          <a:xfrm>
            <a:off x="261778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2" name="Line 11"/>
          <p:cNvSpPr>
            <a:spLocks noChangeShapeType="1"/>
          </p:cNvSpPr>
          <p:nvPr/>
        </p:nvSpPr>
        <p:spPr bwMode="auto">
          <a:xfrm>
            <a:off x="3857625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3" name="Line 12"/>
          <p:cNvSpPr>
            <a:spLocks noChangeShapeType="1"/>
          </p:cNvSpPr>
          <p:nvPr/>
        </p:nvSpPr>
        <p:spPr bwMode="auto">
          <a:xfrm>
            <a:off x="5097463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4" name="Line 13"/>
          <p:cNvSpPr>
            <a:spLocks noChangeShapeType="1"/>
          </p:cNvSpPr>
          <p:nvPr/>
        </p:nvSpPr>
        <p:spPr bwMode="auto">
          <a:xfrm>
            <a:off x="6337300" y="5713413"/>
            <a:ext cx="1588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5" name="Line 14"/>
          <p:cNvSpPr>
            <a:spLocks noChangeShapeType="1"/>
          </p:cNvSpPr>
          <p:nvPr/>
        </p:nvSpPr>
        <p:spPr bwMode="auto">
          <a:xfrm>
            <a:off x="7577138" y="5713413"/>
            <a:ext cx="1587" cy="952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26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7227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37228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37229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37230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37231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7232" name="Rectangle 21"/>
          <p:cNvSpPr>
            <a:spLocks noChangeArrowheads="1"/>
          </p:cNvSpPr>
          <p:nvPr/>
        </p:nvSpPr>
        <p:spPr bwMode="auto">
          <a:xfrm>
            <a:off x="3644900" y="6230938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7233" name="Line 22"/>
          <p:cNvSpPr>
            <a:spLocks noChangeShapeType="1"/>
          </p:cNvSpPr>
          <p:nvPr/>
        </p:nvSpPr>
        <p:spPr bwMode="auto">
          <a:xfrm flipH="1">
            <a:off x="1282700" y="5713413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4" name="Line 23"/>
          <p:cNvSpPr>
            <a:spLocks noChangeShapeType="1"/>
          </p:cNvSpPr>
          <p:nvPr/>
        </p:nvSpPr>
        <p:spPr bwMode="auto">
          <a:xfrm flipH="1">
            <a:off x="1282700" y="4827588"/>
            <a:ext cx="95250" cy="1587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5" name="Line 24"/>
          <p:cNvSpPr>
            <a:spLocks noChangeShapeType="1"/>
          </p:cNvSpPr>
          <p:nvPr/>
        </p:nvSpPr>
        <p:spPr bwMode="auto">
          <a:xfrm flipH="1">
            <a:off x="1282700" y="393065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6" name="Line 25"/>
          <p:cNvSpPr>
            <a:spLocks noChangeShapeType="1"/>
          </p:cNvSpPr>
          <p:nvPr/>
        </p:nvSpPr>
        <p:spPr bwMode="auto">
          <a:xfrm flipH="1">
            <a:off x="1282700" y="304482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7" name="Line 26"/>
          <p:cNvSpPr>
            <a:spLocks noChangeShapeType="1"/>
          </p:cNvSpPr>
          <p:nvPr/>
        </p:nvSpPr>
        <p:spPr bwMode="auto">
          <a:xfrm flipH="1">
            <a:off x="1282700" y="2159000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8" name="Line 27"/>
          <p:cNvSpPr>
            <a:spLocks noChangeShapeType="1"/>
          </p:cNvSpPr>
          <p:nvPr/>
        </p:nvSpPr>
        <p:spPr bwMode="auto">
          <a:xfrm flipH="1">
            <a:off x="1282700" y="1273175"/>
            <a:ext cx="95250" cy="158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39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7240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7241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37242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37243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37244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37245" name="Rectangle 34"/>
          <p:cNvSpPr>
            <a:spLocks noChangeArrowheads="1"/>
          </p:cNvSpPr>
          <p:nvPr/>
        </p:nvSpPr>
        <p:spPr bwMode="auto">
          <a:xfrm rot="-5400000">
            <a:off x="-1016000" y="3322638"/>
            <a:ext cx="32718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7246" name="Freeform 35"/>
          <p:cNvSpPr>
            <a:spLocks/>
          </p:cNvSpPr>
          <p:nvPr/>
        </p:nvSpPr>
        <p:spPr bwMode="auto">
          <a:xfrm>
            <a:off x="1377950" y="2886075"/>
            <a:ext cx="6210300" cy="2827338"/>
          </a:xfrm>
          <a:custGeom>
            <a:avLst/>
            <a:gdLst>
              <a:gd name="T0" fmla="*/ 2147483647 w 3912"/>
              <a:gd name="T1" fmla="*/ 2147483647 h 1781"/>
              <a:gd name="T2" fmla="*/ 2147483647 w 3912"/>
              <a:gd name="T3" fmla="*/ 2147483647 h 1781"/>
              <a:gd name="T4" fmla="*/ 2147483647 w 3912"/>
              <a:gd name="T5" fmla="*/ 2147483647 h 1781"/>
              <a:gd name="T6" fmla="*/ 2147483647 w 3912"/>
              <a:gd name="T7" fmla="*/ 2147483647 h 1781"/>
              <a:gd name="T8" fmla="*/ 2147483647 w 3912"/>
              <a:gd name="T9" fmla="*/ 2147483647 h 1781"/>
              <a:gd name="T10" fmla="*/ 2147483647 w 3912"/>
              <a:gd name="T11" fmla="*/ 2147483647 h 1781"/>
              <a:gd name="T12" fmla="*/ 2147483647 w 3912"/>
              <a:gd name="T13" fmla="*/ 2147483647 h 1781"/>
              <a:gd name="T14" fmla="*/ 2147483647 w 3912"/>
              <a:gd name="T15" fmla="*/ 2147483647 h 1781"/>
              <a:gd name="T16" fmla="*/ 2147483647 w 3912"/>
              <a:gd name="T17" fmla="*/ 2147483647 h 1781"/>
              <a:gd name="T18" fmla="*/ 2147483647 w 3912"/>
              <a:gd name="T19" fmla="*/ 2147483647 h 1781"/>
              <a:gd name="T20" fmla="*/ 2147483647 w 3912"/>
              <a:gd name="T21" fmla="*/ 2147483647 h 1781"/>
              <a:gd name="T22" fmla="*/ 2147483647 w 3912"/>
              <a:gd name="T23" fmla="*/ 2147483647 h 1781"/>
              <a:gd name="T24" fmla="*/ 2147483647 w 3912"/>
              <a:gd name="T25" fmla="*/ 2147483647 h 1781"/>
              <a:gd name="T26" fmla="*/ 2147483647 w 3912"/>
              <a:gd name="T27" fmla="*/ 2147483647 h 1781"/>
              <a:gd name="T28" fmla="*/ 2147483647 w 3912"/>
              <a:gd name="T29" fmla="*/ 2147483647 h 1781"/>
              <a:gd name="T30" fmla="*/ 2147483647 w 3912"/>
              <a:gd name="T31" fmla="*/ 2147483647 h 1781"/>
              <a:gd name="T32" fmla="*/ 2147483647 w 3912"/>
              <a:gd name="T33" fmla="*/ 2147483647 h 1781"/>
              <a:gd name="T34" fmla="*/ 2147483647 w 3912"/>
              <a:gd name="T35" fmla="*/ 2147483647 h 1781"/>
              <a:gd name="T36" fmla="*/ 2147483647 w 3912"/>
              <a:gd name="T37" fmla="*/ 2147483647 h 1781"/>
              <a:gd name="T38" fmla="*/ 2147483647 w 3912"/>
              <a:gd name="T39" fmla="*/ 2147483647 h 1781"/>
              <a:gd name="T40" fmla="*/ 2147483647 w 3912"/>
              <a:gd name="T41" fmla="*/ 2147483647 h 1781"/>
              <a:gd name="T42" fmla="*/ 2147483647 w 3912"/>
              <a:gd name="T43" fmla="*/ 2147483647 h 1781"/>
              <a:gd name="T44" fmla="*/ 2147483647 w 3912"/>
              <a:gd name="T45" fmla="*/ 2147483647 h 1781"/>
              <a:gd name="T46" fmla="*/ 2147483647 w 3912"/>
              <a:gd name="T47" fmla="*/ 2147483647 h 1781"/>
              <a:gd name="T48" fmla="*/ 2147483647 w 3912"/>
              <a:gd name="T49" fmla="*/ 2147483647 h 1781"/>
              <a:gd name="T50" fmla="*/ 2147483647 w 3912"/>
              <a:gd name="T51" fmla="*/ 2147483647 h 1781"/>
              <a:gd name="T52" fmla="*/ 2147483647 w 3912"/>
              <a:gd name="T53" fmla="*/ 2147483647 h 1781"/>
              <a:gd name="T54" fmla="*/ 2147483647 w 3912"/>
              <a:gd name="T55" fmla="*/ 2147483647 h 1781"/>
              <a:gd name="T56" fmla="*/ 2147483647 w 3912"/>
              <a:gd name="T57" fmla="*/ 2147483647 h 1781"/>
              <a:gd name="T58" fmla="*/ 2147483647 w 3912"/>
              <a:gd name="T59" fmla="*/ 2147483647 h 1781"/>
              <a:gd name="T60" fmla="*/ 2147483647 w 3912"/>
              <a:gd name="T61" fmla="*/ 2147483647 h 1781"/>
              <a:gd name="T62" fmla="*/ 2147483647 w 3912"/>
              <a:gd name="T63" fmla="*/ 2147483647 h 1781"/>
              <a:gd name="T64" fmla="*/ 2147483647 w 3912"/>
              <a:gd name="T65" fmla="*/ 2147483647 h 1781"/>
              <a:gd name="T66" fmla="*/ 2147483647 w 3912"/>
              <a:gd name="T67" fmla="*/ 2147483647 h 1781"/>
              <a:gd name="T68" fmla="*/ 2147483647 w 3912"/>
              <a:gd name="T69" fmla="*/ 2147483647 h 1781"/>
              <a:gd name="T70" fmla="*/ 2147483647 w 3912"/>
              <a:gd name="T71" fmla="*/ 2147483647 h 1781"/>
              <a:gd name="T72" fmla="*/ 2147483647 w 3912"/>
              <a:gd name="T73" fmla="*/ 2147483647 h 1781"/>
              <a:gd name="T74" fmla="*/ 2147483647 w 3912"/>
              <a:gd name="T75" fmla="*/ 2147483647 h 1781"/>
              <a:gd name="T76" fmla="*/ 2147483647 w 3912"/>
              <a:gd name="T77" fmla="*/ 2147483647 h 1781"/>
              <a:gd name="T78" fmla="*/ 2147483647 w 3912"/>
              <a:gd name="T79" fmla="*/ 2147483647 h 1781"/>
              <a:gd name="T80" fmla="*/ 2147483647 w 3912"/>
              <a:gd name="T81" fmla="*/ 2147483647 h 1781"/>
              <a:gd name="T82" fmla="*/ 2147483647 w 3912"/>
              <a:gd name="T83" fmla="*/ 2147483647 h 1781"/>
              <a:gd name="T84" fmla="*/ 2147483647 w 3912"/>
              <a:gd name="T85" fmla="*/ 2147483647 h 1781"/>
              <a:gd name="T86" fmla="*/ 2147483647 w 3912"/>
              <a:gd name="T87" fmla="*/ 2147483647 h 1781"/>
              <a:gd name="T88" fmla="*/ 2147483647 w 3912"/>
              <a:gd name="T89" fmla="*/ 2147483647 h 1781"/>
              <a:gd name="T90" fmla="*/ 2147483647 w 3912"/>
              <a:gd name="T91" fmla="*/ 2147483647 h 1781"/>
              <a:gd name="T92" fmla="*/ 2147483647 w 3912"/>
              <a:gd name="T93" fmla="*/ 2147483647 h 1781"/>
              <a:gd name="T94" fmla="*/ 2147483647 w 3912"/>
              <a:gd name="T95" fmla="*/ 2147483647 h 1781"/>
              <a:gd name="T96" fmla="*/ 2147483647 w 3912"/>
              <a:gd name="T97" fmla="*/ 2147483647 h 1781"/>
              <a:gd name="T98" fmla="*/ 2147483647 w 3912"/>
              <a:gd name="T99" fmla="*/ 2147483647 h 1781"/>
              <a:gd name="T100" fmla="*/ 2147483647 w 3912"/>
              <a:gd name="T101" fmla="*/ 2147483647 h 1781"/>
              <a:gd name="T102" fmla="*/ 2147483647 w 3912"/>
              <a:gd name="T103" fmla="*/ 2147483647 h 1781"/>
              <a:gd name="T104" fmla="*/ 2147483647 w 3912"/>
              <a:gd name="T105" fmla="*/ 2147483647 h 1781"/>
              <a:gd name="T106" fmla="*/ 2147483647 w 3912"/>
              <a:gd name="T107" fmla="*/ 2147483647 h 1781"/>
              <a:gd name="T108" fmla="*/ 2147483647 w 3912"/>
              <a:gd name="T109" fmla="*/ 2147483647 h 1781"/>
              <a:gd name="T110" fmla="*/ 2147483647 w 3912"/>
              <a:gd name="T111" fmla="*/ 2147483647 h 1781"/>
              <a:gd name="T112" fmla="*/ 2147483647 w 3912"/>
              <a:gd name="T113" fmla="*/ 2147483647 h 1781"/>
              <a:gd name="T114" fmla="*/ 2147483647 w 3912"/>
              <a:gd name="T115" fmla="*/ 2147483647 h 1781"/>
              <a:gd name="T116" fmla="*/ 2147483647 w 3912"/>
              <a:gd name="T117" fmla="*/ 2147483647 h 1781"/>
              <a:gd name="T118" fmla="*/ 2147483647 w 3912"/>
              <a:gd name="T119" fmla="*/ 2147483647 h 1781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1781"/>
              <a:gd name="T182" fmla="*/ 3912 w 3912"/>
              <a:gd name="T183" fmla="*/ 1781 h 1781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1781">
                <a:moveTo>
                  <a:pt x="0" y="1781"/>
                </a:moveTo>
                <a:lnTo>
                  <a:pt x="0" y="1781"/>
                </a:lnTo>
                <a:lnTo>
                  <a:pt x="0" y="1774"/>
                </a:lnTo>
                <a:lnTo>
                  <a:pt x="7" y="1774"/>
                </a:lnTo>
                <a:lnTo>
                  <a:pt x="14" y="1774"/>
                </a:lnTo>
                <a:lnTo>
                  <a:pt x="14" y="1768"/>
                </a:lnTo>
                <a:lnTo>
                  <a:pt x="21" y="1768"/>
                </a:lnTo>
                <a:lnTo>
                  <a:pt x="21" y="1761"/>
                </a:lnTo>
                <a:lnTo>
                  <a:pt x="27" y="1761"/>
                </a:lnTo>
                <a:lnTo>
                  <a:pt x="27" y="1754"/>
                </a:lnTo>
                <a:lnTo>
                  <a:pt x="34" y="1754"/>
                </a:lnTo>
                <a:lnTo>
                  <a:pt x="41" y="1754"/>
                </a:lnTo>
                <a:lnTo>
                  <a:pt x="48" y="1754"/>
                </a:lnTo>
                <a:lnTo>
                  <a:pt x="48" y="1748"/>
                </a:lnTo>
                <a:lnTo>
                  <a:pt x="54" y="1748"/>
                </a:lnTo>
                <a:lnTo>
                  <a:pt x="68" y="1748"/>
                </a:lnTo>
                <a:lnTo>
                  <a:pt x="68" y="1741"/>
                </a:lnTo>
                <a:lnTo>
                  <a:pt x="68" y="1734"/>
                </a:lnTo>
                <a:lnTo>
                  <a:pt x="75" y="1734"/>
                </a:lnTo>
                <a:lnTo>
                  <a:pt x="75" y="1728"/>
                </a:lnTo>
                <a:lnTo>
                  <a:pt x="81" y="1728"/>
                </a:lnTo>
                <a:lnTo>
                  <a:pt x="88" y="1728"/>
                </a:lnTo>
                <a:lnTo>
                  <a:pt x="88" y="1721"/>
                </a:lnTo>
                <a:lnTo>
                  <a:pt x="95" y="1721"/>
                </a:lnTo>
                <a:lnTo>
                  <a:pt x="95" y="1714"/>
                </a:lnTo>
                <a:lnTo>
                  <a:pt x="101" y="1714"/>
                </a:lnTo>
                <a:lnTo>
                  <a:pt x="101" y="1708"/>
                </a:lnTo>
                <a:lnTo>
                  <a:pt x="108" y="1708"/>
                </a:lnTo>
                <a:lnTo>
                  <a:pt x="108" y="1701"/>
                </a:lnTo>
                <a:lnTo>
                  <a:pt x="115" y="1701"/>
                </a:lnTo>
                <a:lnTo>
                  <a:pt x="135" y="1701"/>
                </a:lnTo>
                <a:lnTo>
                  <a:pt x="135" y="1695"/>
                </a:lnTo>
                <a:lnTo>
                  <a:pt x="135" y="1688"/>
                </a:lnTo>
                <a:lnTo>
                  <a:pt x="142" y="1688"/>
                </a:lnTo>
                <a:lnTo>
                  <a:pt x="149" y="1688"/>
                </a:lnTo>
                <a:lnTo>
                  <a:pt x="149" y="1681"/>
                </a:lnTo>
                <a:lnTo>
                  <a:pt x="155" y="1681"/>
                </a:lnTo>
                <a:lnTo>
                  <a:pt x="155" y="1675"/>
                </a:lnTo>
                <a:lnTo>
                  <a:pt x="162" y="1675"/>
                </a:lnTo>
                <a:lnTo>
                  <a:pt x="162" y="1668"/>
                </a:lnTo>
                <a:lnTo>
                  <a:pt x="169" y="1668"/>
                </a:lnTo>
                <a:lnTo>
                  <a:pt x="169" y="1661"/>
                </a:lnTo>
                <a:lnTo>
                  <a:pt x="176" y="1661"/>
                </a:lnTo>
                <a:lnTo>
                  <a:pt x="182" y="1661"/>
                </a:lnTo>
                <a:lnTo>
                  <a:pt x="182" y="1655"/>
                </a:lnTo>
                <a:lnTo>
                  <a:pt x="189" y="1655"/>
                </a:lnTo>
                <a:lnTo>
                  <a:pt x="189" y="1648"/>
                </a:lnTo>
                <a:lnTo>
                  <a:pt x="202" y="1648"/>
                </a:lnTo>
                <a:lnTo>
                  <a:pt x="202" y="1641"/>
                </a:lnTo>
                <a:lnTo>
                  <a:pt x="209" y="1641"/>
                </a:lnTo>
                <a:lnTo>
                  <a:pt x="216" y="1641"/>
                </a:lnTo>
                <a:lnTo>
                  <a:pt x="223" y="1641"/>
                </a:lnTo>
                <a:lnTo>
                  <a:pt x="223" y="1635"/>
                </a:lnTo>
                <a:lnTo>
                  <a:pt x="229" y="1635"/>
                </a:lnTo>
                <a:lnTo>
                  <a:pt x="229" y="1628"/>
                </a:lnTo>
                <a:lnTo>
                  <a:pt x="229" y="1621"/>
                </a:lnTo>
                <a:lnTo>
                  <a:pt x="236" y="1621"/>
                </a:lnTo>
                <a:lnTo>
                  <a:pt x="243" y="1621"/>
                </a:lnTo>
                <a:lnTo>
                  <a:pt x="250" y="1621"/>
                </a:lnTo>
                <a:lnTo>
                  <a:pt x="250" y="1615"/>
                </a:lnTo>
                <a:lnTo>
                  <a:pt x="250" y="1608"/>
                </a:lnTo>
                <a:lnTo>
                  <a:pt x="256" y="1608"/>
                </a:lnTo>
                <a:lnTo>
                  <a:pt x="256" y="1601"/>
                </a:lnTo>
                <a:lnTo>
                  <a:pt x="263" y="1601"/>
                </a:lnTo>
                <a:lnTo>
                  <a:pt x="263" y="1595"/>
                </a:lnTo>
                <a:lnTo>
                  <a:pt x="276" y="1595"/>
                </a:lnTo>
                <a:lnTo>
                  <a:pt x="283" y="1595"/>
                </a:lnTo>
                <a:lnTo>
                  <a:pt x="297" y="1595"/>
                </a:lnTo>
                <a:lnTo>
                  <a:pt x="297" y="1588"/>
                </a:lnTo>
                <a:lnTo>
                  <a:pt x="297" y="1582"/>
                </a:lnTo>
                <a:lnTo>
                  <a:pt x="303" y="1582"/>
                </a:lnTo>
                <a:lnTo>
                  <a:pt x="310" y="1582"/>
                </a:lnTo>
                <a:lnTo>
                  <a:pt x="310" y="1575"/>
                </a:lnTo>
                <a:lnTo>
                  <a:pt x="324" y="1575"/>
                </a:lnTo>
                <a:lnTo>
                  <a:pt x="330" y="1575"/>
                </a:lnTo>
                <a:lnTo>
                  <a:pt x="330" y="1568"/>
                </a:lnTo>
                <a:lnTo>
                  <a:pt x="337" y="1568"/>
                </a:lnTo>
                <a:lnTo>
                  <a:pt x="344" y="1568"/>
                </a:lnTo>
                <a:lnTo>
                  <a:pt x="351" y="1568"/>
                </a:lnTo>
                <a:lnTo>
                  <a:pt x="351" y="1562"/>
                </a:lnTo>
                <a:lnTo>
                  <a:pt x="357" y="1562"/>
                </a:lnTo>
                <a:lnTo>
                  <a:pt x="357" y="1555"/>
                </a:lnTo>
                <a:lnTo>
                  <a:pt x="371" y="1555"/>
                </a:lnTo>
                <a:lnTo>
                  <a:pt x="371" y="1548"/>
                </a:lnTo>
                <a:lnTo>
                  <a:pt x="377" y="1548"/>
                </a:lnTo>
                <a:lnTo>
                  <a:pt x="384" y="1548"/>
                </a:lnTo>
                <a:lnTo>
                  <a:pt x="391" y="1548"/>
                </a:lnTo>
                <a:lnTo>
                  <a:pt x="391" y="1542"/>
                </a:lnTo>
                <a:lnTo>
                  <a:pt x="398" y="1542"/>
                </a:lnTo>
                <a:lnTo>
                  <a:pt x="404" y="1542"/>
                </a:lnTo>
                <a:lnTo>
                  <a:pt x="404" y="1535"/>
                </a:lnTo>
                <a:lnTo>
                  <a:pt x="411" y="1535"/>
                </a:lnTo>
                <a:lnTo>
                  <a:pt x="418" y="1535"/>
                </a:lnTo>
                <a:lnTo>
                  <a:pt x="425" y="1535"/>
                </a:lnTo>
                <a:lnTo>
                  <a:pt x="425" y="1528"/>
                </a:lnTo>
                <a:lnTo>
                  <a:pt x="431" y="1528"/>
                </a:lnTo>
                <a:lnTo>
                  <a:pt x="431" y="1522"/>
                </a:lnTo>
                <a:lnTo>
                  <a:pt x="438" y="1522"/>
                </a:lnTo>
                <a:lnTo>
                  <a:pt x="438" y="1515"/>
                </a:lnTo>
                <a:lnTo>
                  <a:pt x="438" y="1508"/>
                </a:lnTo>
                <a:lnTo>
                  <a:pt x="452" y="1508"/>
                </a:lnTo>
                <a:lnTo>
                  <a:pt x="458" y="1508"/>
                </a:lnTo>
                <a:lnTo>
                  <a:pt x="458" y="1502"/>
                </a:lnTo>
                <a:lnTo>
                  <a:pt x="478" y="1502"/>
                </a:lnTo>
                <a:lnTo>
                  <a:pt x="478" y="1495"/>
                </a:lnTo>
                <a:lnTo>
                  <a:pt x="492" y="1495"/>
                </a:lnTo>
                <a:lnTo>
                  <a:pt x="492" y="1489"/>
                </a:lnTo>
                <a:lnTo>
                  <a:pt x="492" y="1482"/>
                </a:lnTo>
                <a:lnTo>
                  <a:pt x="499" y="1482"/>
                </a:lnTo>
                <a:lnTo>
                  <a:pt x="505" y="1482"/>
                </a:lnTo>
                <a:lnTo>
                  <a:pt x="505" y="1475"/>
                </a:lnTo>
                <a:lnTo>
                  <a:pt x="519" y="1475"/>
                </a:lnTo>
                <a:lnTo>
                  <a:pt x="532" y="1475"/>
                </a:lnTo>
                <a:lnTo>
                  <a:pt x="532" y="1469"/>
                </a:lnTo>
                <a:lnTo>
                  <a:pt x="546" y="1469"/>
                </a:lnTo>
                <a:lnTo>
                  <a:pt x="553" y="1469"/>
                </a:lnTo>
                <a:lnTo>
                  <a:pt x="553" y="1462"/>
                </a:lnTo>
                <a:lnTo>
                  <a:pt x="559" y="1462"/>
                </a:lnTo>
                <a:lnTo>
                  <a:pt x="566" y="1462"/>
                </a:lnTo>
                <a:lnTo>
                  <a:pt x="573" y="1462"/>
                </a:lnTo>
                <a:lnTo>
                  <a:pt x="573" y="1455"/>
                </a:lnTo>
                <a:lnTo>
                  <a:pt x="573" y="1449"/>
                </a:lnTo>
                <a:lnTo>
                  <a:pt x="579" y="1449"/>
                </a:lnTo>
                <a:lnTo>
                  <a:pt x="579" y="1442"/>
                </a:lnTo>
                <a:lnTo>
                  <a:pt x="593" y="1442"/>
                </a:lnTo>
                <a:lnTo>
                  <a:pt x="613" y="1442"/>
                </a:lnTo>
                <a:lnTo>
                  <a:pt x="613" y="1435"/>
                </a:lnTo>
                <a:lnTo>
                  <a:pt x="620" y="1435"/>
                </a:lnTo>
                <a:lnTo>
                  <a:pt x="627" y="1435"/>
                </a:lnTo>
                <a:lnTo>
                  <a:pt x="627" y="1429"/>
                </a:lnTo>
                <a:lnTo>
                  <a:pt x="633" y="1429"/>
                </a:lnTo>
                <a:lnTo>
                  <a:pt x="640" y="1429"/>
                </a:lnTo>
                <a:lnTo>
                  <a:pt x="640" y="1422"/>
                </a:lnTo>
                <a:lnTo>
                  <a:pt x="647" y="1422"/>
                </a:lnTo>
                <a:lnTo>
                  <a:pt x="653" y="1422"/>
                </a:lnTo>
                <a:lnTo>
                  <a:pt x="667" y="1422"/>
                </a:lnTo>
                <a:lnTo>
                  <a:pt x="667" y="1415"/>
                </a:lnTo>
                <a:lnTo>
                  <a:pt x="674" y="1415"/>
                </a:lnTo>
                <a:lnTo>
                  <a:pt x="694" y="1415"/>
                </a:lnTo>
                <a:lnTo>
                  <a:pt x="694" y="1409"/>
                </a:lnTo>
                <a:lnTo>
                  <a:pt x="701" y="1409"/>
                </a:lnTo>
                <a:lnTo>
                  <a:pt x="701" y="1402"/>
                </a:lnTo>
                <a:lnTo>
                  <a:pt x="714" y="1402"/>
                </a:lnTo>
                <a:lnTo>
                  <a:pt x="714" y="1396"/>
                </a:lnTo>
                <a:lnTo>
                  <a:pt x="721" y="1396"/>
                </a:lnTo>
                <a:lnTo>
                  <a:pt x="728" y="1396"/>
                </a:lnTo>
                <a:lnTo>
                  <a:pt x="728" y="1389"/>
                </a:lnTo>
                <a:lnTo>
                  <a:pt x="734" y="1389"/>
                </a:lnTo>
                <a:lnTo>
                  <a:pt x="734" y="1382"/>
                </a:lnTo>
                <a:lnTo>
                  <a:pt x="741" y="1382"/>
                </a:lnTo>
                <a:lnTo>
                  <a:pt x="741" y="1376"/>
                </a:lnTo>
                <a:lnTo>
                  <a:pt x="748" y="1376"/>
                </a:lnTo>
                <a:lnTo>
                  <a:pt x="748" y="1369"/>
                </a:lnTo>
                <a:lnTo>
                  <a:pt x="754" y="1369"/>
                </a:lnTo>
                <a:lnTo>
                  <a:pt x="754" y="1362"/>
                </a:lnTo>
                <a:lnTo>
                  <a:pt x="761" y="1362"/>
                </a:lnTo>
                <a:lnTo>
                  <a:pt x="761" y="1356"/>
                </a:lnTo>
                <a:lnTo>
                  <a:pt x="775" y="1356"/>
                </a:lnTo>
                <a:lnTo>
                  <a:pt x="788" y="1356"/>
                </a:lnTo>
                <a:lnTo>
                  <a:pt x="788" y="1349"/>
                </a:lnTo>
                <a:lnTo>
                  <a:pt x="795" y="1349"/>
                </a:lnTo>
                <a:lnTo>
                  <a:pt x="795" y="1342"/>
                </a:lnTo>
                <a:lnTo>
                  <a:pt x="802" y="1342"/>
                </a:lnTo>
                <a:lnTo>
                  <a:pt x="802" y="1336"/>
                </a:lnTo>
                <a:lnTo>
                  <a:pt x="808" y="1336"/>
                </a:lnTo>
                <a:lnTo>
                  <a:pt x="808" y="1329"/>
                </a:lnTo>
                <a:lnTo>
                  <a:pt x="808" y="1322"/>
                </a:lnTo>
                <a:lnTo>
                  <a:pt x="815" y="1322"/>
                </a:lnTo>
                <a:lnTo>
                  <a:pt x="815" y="1316"/>
                </a:lnTo>
                <a:lnTo>
                  <a:pt x="822" y="1316"/>
                </a:lnTo>
                <a:lnTo>
                  <a:pt x="822" y="1309"/>
                </a:lnTo>
                <a:lnTo>
                  <a:pt x="829" y="1309"/>
                </a:lnTo>
                <a:lnTo>
                  <a:pt x="835" y="1309"/>
                </a:lnTo>
                <a:lnTo>
                  <a:pt x="835" y="1303"/>
                </a:lnTo>
                <a:lnTo>
                  <a:pt x="842" y="1303"/>
                </a:lnTo>
                <a:lnTo>
                  <a:pt x="842" y="1296"/>
                </a:lnTo>
                <a:lnTo>
                  <a:pt x="849" y="1296"/>
                </a:lnTo>
                <a:lnTo>
                  <a:pt x="849" y="1289"/>
                </a:lnTo>
                <a:lnTo>
                  <a:pt x="855" y="1289"/>
                </a:lnTo>
                <a:lnTo>
                  <a:pt x="855" y="1283"/>
                </a:lnTo>
                <a:lnTo>
                  <a:pt x="862" y="1283"/>
                </a:lnTo>
                <a:lnTo>
                  <a:pt x="862" y="1276"/>
                </a:lnTo>
                <a:lnTo>
                  <a:pt x="869" y="1276"/>
                </a:lnTo>
                <a:lnTo>
                  <a:pt x="869" y="1269"/>
                </a:lnTo>
                <a:lnTo>
                  <a:pt x="876" y="1269"/>
                </a:lnTo>
                <a:lnTo>
                  <a:pt x="876" y="1263"/>
                </a:lnTo>
                <a:lnTo>
                  <a:pt x="882" y="1263"/>
                </a:lnTo>
                <a:lnTo>
                  <a:pt x="889" y="1263"/>
                </a:lnTo>
                <a:lnTo>
                  <a:pt x="889" y="1256"/>
                </a:lnTo>
                <a:lnTo>
                  <a:pt x="896" y="1256"/>
                </a:lnTo>
                <a:lnTo>
                  <a:pt x="896" y="1249"/>
                </a:lnTo>
                <a:lnTo>
                  <a:pt x="896" y="1243"/>
                </a:lnTo>
                <a:lnTo>
                  <a:pt x="909" y="1243"/>
                </a:lnTo>
                <a:lnTo>
                  <a:pt x="909" y="1236"/>
                </a:lnTo>
                <a:lnTo>
                  <a:pt x="943" y="1236"/>
                </a:lnTo>
                <a:lnTo>
                  <a:pt x="943" y="1229"/>
                </a:lnTo>
                <a:lnTo>
                  <a:pt x="950" y="1229"/>
                </a:lnTo>
                <a:lnTo>
                  <a:pt x="963" y="1229"/>
                </a:lnTo>
                <a:lnTo>
                  <a:pt x="963" y="1223"/>
                </a:lnTo>
                <a:lnTo>
                  <a:pt x="970" y="1223"/>
                </a:lnTo>
                <a:lnTo>
                  <a:pt x="983" y="1223"/>
                </a:lnTo>
                <a:lnTo>
                  <a:pt x="983" y="1216"/>
                </a:lnTo>
                <a:lnTo>
                  <a:pt x="997" y="1216"/>
                </a:lnTo>
                <a:lnTo>
                  <a:pt x="1004" y="1216"/>
                </a:lnTo>
                <a:lnTo>
                  <a:pt x="1017" y="1216"/>
                </a:lnTo>
                <a:lnTo>
                  <a:pt x="1017" y="1210"/>
                </a:lnTo>
                <a:lnTo>
                  <a:pt x="1024" y="1210"/>
                </a:lnTo>
                <a:lnTo>
                  <a:pt x="1024" y="1203"/>
                </a:lnTo>
                <a:lnTo>
                  <a:pt x="1031" y="1203"/>
                </a:lnTo>
                <a:lnTo>
                  <a:pt x="1037" y="1203"/>
                </a:lnTo>
                <a:lnTo>
                  <a:pt x="1037" y="1196"/>
                </a:lnTo>
                <a:lnTo>
                  <a:pt x="1051" y="1196"/>
                </a:lnTo>
                <a:lnTo>
                  <a:pt x="1057" y="1196"/>
                </a:lnTo>
                <a:lnTo>
                  <a:pt x="1057" y="1190"/>
                </a:lnTo>
                <a:lnTo>
                  <a:pt x="1078" y="1190"/>
                </a:lnTo>
                <a:lnTo>
                  <a:pt x="1084" y="1190"/>
                </a:lnTo>
                <a:lnTo>
                  <a:pt x="1084" y="1183"/>
                </a:lnTo>
                <a:lnTo>
                  <a:pt x="1091" y="1183"/>
                </a:lnTo>
                <a:lnTo>
                  <a:pt x="1091" y="1176"/>
                </a:lnTo>
                <a:lnTo>
                  <a:pt x="1118" y="1176"/>
                </a:lnTo>
                <a:lnTo>
                  <a:pt x="1118" y="1170"/>
                </a:lnTo>
                <a:lnTo>
                  <a:pt x="1125" y="1170"/>
                </a:lnTo>
                <a:lnTo>
                  <a:pt x="1138" y="1170"/>
                </a:lnTo>
                <a:lnTo>
                  <a:pt x="1152" y="1170"/>
                </a:lnTo>
                <a:lnTo>
                  <a:pt x="1152" y="1163"/>
                </a:lnTo>
                <a:lnTo>
                  <a:pt x="1165" y="1163"/>
                </a:lnTo>
                <a:lnTo>
                  <a:pt x="1172" y="1163"/>
                </a:lnTo>
                <a:lnTo>
                  <a:pt x="1172" y="1156"/>
                </a:lnTo>
                <a:lnTo>
                  <a:pt x="1179" y="1156"/>
                </a:lnTo>
                <a:lnTo>
                  <a:pt x="1185" y="1156"/>
                </a:lnTo>
                <a:lnTo>
                  <a:pt x="1185" y="1150"/>
                </a:lnTo>
                <a:lnTo>
                  <a:pt x="1199" y="1150"/>
                </a:lnTo>
                <a:lnTo>
                  <a:pt x="1206" y="1150"/>
                </a:lnTo>
                <a:lnTo>
                  <a:pt x="1206" y="1143"/>
                </a:lnTo>
                <a:lnTo>
                  <a:pt x="1212" y="1143"/>
                </a:lnTo>
                <a:lnTo>
                  <a:pt x="1219" y="1143"/>
                </a:lnTo>
                <a:lnTo>
                  <a:pt x="1219" y="1136"/>
                </a:lnTo>
                <a:lnTo>
                  <a:pt x="1226" y="1136"/>
                </a:lnTo>
                <a:lnTo>
                  <a:pt x="1226" y="1130"/>
                </a:lnTo>
                <a:lnTo>
                  <a:pt x="1232" y="1130"/>
                </a:lnTo>
                <a:lnTo>
                  <a:pt x="1239" y="1130"/>
                </a:lnTo>
                <a:lnTo>
                  <a:pt x="1239" y="1123"/>
                </a:lnTo>
                <a:lnTo>
                  <a:pt x="1246" y="1123"/>
                </a:lnTo>
                <a:lnTo>
                  <a:pt x="1253" y="1123"/>
                </a:lnTo>
                <a:lnTo>
                  <a:pt x="1253" y="1117"/>
                </a:lnTo>
                <a:lnTo>
                  <a:pt x="1259" y="1117"/>
                </a:lnTo>
                <a:lnTo>
                  <a:pt x="1266" y="1117"/>
                </a:lnTo>
                <a:lnTo>
                  <a:pt x="1266" y="1110"/>
                </a:lnTo>
                <a:lnTo>
                  <a:pt x="1273" y="1110"/>
                </a:lnTo>
                <a:lnTo>
                  <a:pt x="1273" y="1103"/>
                </a:lnTo>
                <a:lnTo>
                  <a:pt x="1280" y="1103"/>
                </a:lnTo>
                <a:lnTo>
                  <a:pt x="1280" y="1097"/>
                </a:lnTo>
                <a:lnTo>
                  <a:pt x="1286" y="1097"/>
                </a:lnTo>
                <a:lnTo>
                  <a:pt x="1286" y="1090"/>
                </a:lnTo>
                <a:lnTo>
                  <a:pt x="1293" y="1090"/>
                </a:lnTo>
                <a:lnTo>
                  <a:pt x="1300" y="1090"/>
                </a:lnTo>
                <a:lnTo>
                  <a:pt x="1307" y="1090"/>
                </a:lnTo>
                <a:lnTo>
                  <a:pt x="1307" y="1083"/>
                </a:lnTo>
                <a:lnTo>
                  <a:pt x="1313" y="1083"/>
                </a:lnTo>
                <a:lnTo>
                  <a:pt x="1313" y="1077"/>
                </a:lnTo>
                <a:lnTo>
                  <a:pt x="1320" y="1077"/>
                </a:lnTo>
                <a:lnTo>
                  <a:pt x="1340" y="1077"/>
                </a:lnTo>
                <a:lnTo>
                  <a:pt x="1340" y="1070"/>
                </a:lnTo>
                <a:lnTo>
                  <a:pt x="1374" y="1070"/>
                </a:lnTo>
                <a:lnTo>
                  <a:pt x="1374" y="1063"/>
                </a:lnTo>
                <a:lnTo>
                  <a:pt x="1381" y="1063"/>
                </a:lnTo>
                <a:lnTo>
                  <a:pt x="1387" y="1063"/>
                </a:lnTo>
                <a:lnTo>
                  <a:pt x="1387" y="1057"/>
                </a:lnTo>
                <a:lnTo>
                  <a:pt x="1401" y="1057"/>
                </a:lnTo>
                <a:lnTo>
                  <a:pt x="1408" y="1057"/>
                </a:lnTo>
                <a:lnTo>
                  <a:pt x="1408" y="1050"/>
                </a:lnTo>
                <a:lnTo>
                  <a:pt x="1414" y="1050"/>
                </a:lnTo>
                <a:lnTo>
                  <a:pt x="1428" y="1050"/>
                </a:lnTo>
                <a:lnTo>
                  <a:pt x="1428" y="1043"/>
                </a:lnTo>
                <a:lnTo>
                  <a:pt x="1441" y="1043"/>
                </a:lnTo>
                <a:lnTo>
                  <a:pt x="1441" y="1037"/>
                </a:lnTo>
                <a:lnTo>
                  <a:pt x="1448" y="1037"/>
                </a:lnTo>
                <a:lnTo>
                  <a:pt x="1455" y="1037"/>
                </a:lnTo>
                <a:lnTo>
                  <a:pt x="1455" y="1030"/>
                </a:lnTo>
                <a:lnTo>
                  <a:pt x="1461" y="1030"/>
                </a:lnTo>
                <a:lnTo>
                  <a:pt x="1461" y="1023"/>
                </a:lnTo>
                <a:lnTo>
                  <a:pt x="1468" y="1023"/>
                </a:lnTo>
                <a:lnTo>
                  <a:pt x="1488" y="1023"/>
                </a:lnTo>
                <a:lnTo>
                  <a:pt x="1488" y="1017"/>
                </a:lnTo>
                <a:lnTo>
                  <a:pt x="1495" y="1017"/>
                </a:lnTo>
                <a:lnTo>
                  <a:pt x="1502" y="1017"/>
                </a:lnTo>
                <a:lnTo>
                  <a:pt x="1502" y="1010"/>
                </a:lnTo>
                <a:lnTo>
                  <a:pt x="1515" y="1010"/>
                </a:lnTo>
                <a:lnTo>
                  <a:pt x="1522" y="1010"/>
                </a:lnTo>
                <a:lnTo>
                  <a:pt x="1522" y="1004"/>
                </a:lnTo>
                <a:lnTo>
                  <a:pt x="1529" y="1004"/>
                </a:lnTo>
                <a:lnTo>
                  <a:pt x="1529" y="997"/>
                </a:lnTo>
                <a:lnTo>
                  <a:pt x="1542" y="997"/>
                </a:lnTo>
                <a:lnTo>
                  <a:pt x="1542" y="990"/>
                </a:lnTo>
                <a:lnTo>
                  <a:pt x="1549" y="990"/>
                </a:lnTo>
                <a:lnTo>
                  <a:pt x="1556" y="990"/>
                </a:lnTo>
                <a:lnTo>
                  <a:pt x="1556" y="984"/>
                </a:lnTo>
                <a:lnTo>
                  <a:pt x="1562" y="984"/>
                </a:lnTo>
                <a:lnTo>
                  <a:pt x="1569" y="984"/>
                </a:lnTo>
                <a:lnTo>
                  <a:pt x="1569" y="977"/>
                </a:lnTo>
                <a:lnTo>
                  <a:pt x="1576" y="977"/>
                </a:lnTo>
                <a:lnTo>
                  <a:pt x="1589" y="977"/>
                </a:lnTo>
                <a:lnTo>
                  <a:pt x="1603" y="977"/>
                </a:lnTo>
                <a:lnTo>
                  <a:pt x="1603" y="970"/>
                </a:lnTo>
                <a:lnTo>
                  <a:pt x="1609" y="970"/>
                </a:lnTo>
                <a:lnTo>
                  <a:pt x="1609" y="964"/>
                </a:lnTo>
                <a:lnTo>
                  <a:pt x="1623" y="964"/>
                </a:lnTo>
                <a:lnTo>
                  <a:pt x="1650" y="964"/>
                </a:lnTo>
                <a:lnTo>
                  <a:pt x="1657" y="964"/>
                </a:lnTo>
                <a:lnTo>
                  <a:pt x="1657" y="957"/>
                </a:lnTo>
                <a:lnTo>
                  <a:pt x="1663" y="957"/>
                </a:lnTo>
                <a:lnTo>
                  <a:pt x="1663" y="950"/>
                </a:lnTo>
                <a:lnTo>
                  <a:pt x="1677" y="950"/>
                </a:lnTo>
                <a:lnTo>
                  <a:pt x="1684" y="950"/>
                </a:lnTo>
                <a:lnTo>
                  <a:pt x="1684" y="944"/>
                </a:lnTo>
                <a:lnTo>
                  <a:pt x="1690" y="944"/>
                </a:lnTo>
                <a:lnTo>
                  <a:pt x="1690" y="937"/>
                </a:lnTo>
                <a:lnTo>
                  <a:pt x="1697" y="937"/>
                </a:lnTo>
                <a:lnTo>
                  <a:pt x="1697" y="930"/>
                </a:lnTo>
                <a:lnTo>
                  <a:pt x="1710" y="930"/>
                </a:lnTo>
                <a:lnTo>
                  <a:pt x="1710" y="924"/>
                </a:lnTo>
                <a:lnTo>
                  <a:pt x="1710" y="917"/>
                </a:lnTo>
                <a:lnTo>
                  <a:pt x="1717" y="917"/>
                </a:lnTo>
                <a:lnTo>
                  <a:pt x="1737" y="917"/>
                </a:lnTo>
                <a:lnTo>
                  <a:pt x="1737" y="911"/>
                </a:lnTo>
                <a:lnTo>
                  <a:pt x="1751" y="911"/>
                </a:lnTo>
                <a:lnTo>
                  <a:pt x="1751" y="904"/>
                </a:lnTo>
                <a:lnTo>
                  <a:pt x="1758" y="904"/>
                </a:lnTo>
                <a:lnTo>
                  <a:pt x="1764" y="904"/>
                </a:lnTo>
                <a:lnTo>
                  <a:pt x="1764" y="897"/>
                </a:lnTo>
                <a:lnTo>
                  <a:pt x="1764" y="891"/>
                </a:lnTo>
                <a:lnTo>
                  <a:pt x="1771" y="891"/>
                </a:lnTo>
                <a:lnTo>
                  <a:pt x="1771" y="884"/>
                </a:lnTo>
                <a:lnTo>
                  <a:pt x="1778" y="884"/>
                </a:lnTo>
                <a:lnTo>
                  <a:pt x="1785" y="884"/>
                </a:lnTo>
                <a:lnTo>
                  <a:pt x="1785" y="877"/>
                </a:lnTo>
                <a:lnTo>
                  <a:pt x="1798" y="877"/>
                </a:lnTo>
                <a:lnTo>
                  <a:pt x="1798" y="871"/>
                </a:lnTo>
                <a:lnTo>
                  <a:pt x="1811" y="871"/>
                </a:lnTo>
                <a:lnTo>
                  <a:pt x="1811" y="864"/>
                </a:lnTo>
                <a:lnTo>
                  <a:pt x="1825" y="864"/>
                </a:lnTo>
                <a:lnTo>
                  <a:pt x="1832" y="864"/>
                </a:lnTo>
                <a:lnTo>
                  <a:pt x="1832" y="857"/>
                </a:lnTo>
                <a:lnTo>
                  <a:pt x="1838" y="857"/>
                </a:lnTo>
                <a:lnTo>
                  <a:pt x="1845" y="857"/>
                </a:lnTo>
                <a:lnTo>
                  <a:pt x="1845" y="851"/>
                </a:lnTo>
                <a:lnTo>
                  <a:pt x="1852" y="851"/>
                </a:lnTo>
                <a:lnTo>
                  <a:pt x="1852" y="844"/>
                </a:lnTo>
                <a:lnTo>
                  <a:pt x="1859" y="844"/>
                </a:lnTo>
                <a:lnTo>
                  <a:pt x="1859" y="837"/>
                </a:lnTo>
                <a:lnTo>
                  <a:pt x="1872" y="837"/>
                </a:lnTo>
                <a:lnTo>
                  <a:pt x="1879" y="837"/>
                </a:lnTo>
                <a:lnTo>
                  <a:pt x="1879" y="831"/>
                </a:lnTo>
                <a:lnTo>
                  <a:pt x="1886" y="831"/>
                </a:lnTo>
                <a:lnTo>
                  <a:pt x="1886" y="824"/>
                </a:lnTo>
                <a:lnTo>
                  <a:pt x="1892" y="824"/>
                </a:lnTo>
                <a:lnTo>
                  <a:pt x="1899" y="824"/>
                </a:lnTo>
                <a:lnTo>
                  <a:pt x="1899" y="818"/>
                </a:lnTo>
                <a:lnTo>
                  <a:pt x="1919" y="818"/>
                </a:lnTo>
                <a:lnTo>
                  <a:pt x="1919" y="811"/>
                </a:lnTo>
                <a:lnTo>
                  <a:pt x="1926" y="811"/>
                </a:lnTo>
                <a:lnTo>
                  <a:pt x="1933" y="811"/>
                </a:lnTo>
                <a:lnTo>
                  <a:pt x="1933" y="804"/>
                </a:lnTo>
                <a:lnTo>
                  <a:pt x="1939" y="804"/>
                </a:lnTo>
                <a:lnTo>
                  <a:pt x="1946" y="804"/>
                </a:lnTo>
                <a:lnTo>
                  <a:pt x="1946" y="798"/>
                </a:lnTo>
                <a:lnTo>
                  <a:pt x="1953" y="798"/>
                </a:lnTo>
                <a:lnTo>
                  <a:pt x="1980" y="798"/>
                </a:lnTo>
                <a:lnTo>
                  <a:pt x="1980" y="791"/>
                </a:lnTo>
                <a:lnTo>
                  <a:pt x="1993" y="791"/>
                </a:lnTo>
                <a:lnTo>
                  <a:pt x="2007" y="791"/>
                </a:lnTo>
                <a:lnTo>
                  <a:pt x="2007" y="784"/>
                </a:lnTo>
                <a:lnTo>
                  <a:pt x="2013" y="784"/>
                </a:lnTo>
                <a:lnTo>
                  <a:pt x="2020" y="784"/>
                </a:lnTo>
                <a:lnTo>
                  <a:pt x="2020" y="778"/>
                </a:lnTo>
                <a:lnTo>
                  <a:pt x="2034" y="778"/>
                </a:lnTo>
                <a:lnTo>
                  <a:pt x="2034" y="771"/>
                </a:lnTo>
                <a:lnTo>
                  <a:pt x="2054" y="771"/>
                </a:lnTo>
                <a:lnTo>
                  <a:pt x="2067" y="771"/>
                </a:lnTo>
                <a:lnTo>
                  <a:pt x="2067" y="764"/>
                </a:lnTo>
                <a:lnTo>
                  <a:pt x="2074" y="764"/>
                </a:lnTo>
                <a:lnTo>
                  <a:pt x="2074" y="758"/>
                </a:lnTo>
                <a:lnTo>
                  <a:pt x="2081" y="758"/>
                </a:lnTo>
                <a:lnTo>
                  <a:pt x="2081" y="751"/>
                </a:lnTo>
                <a:lnTo>
                  <a:pt x="2087" y="751"/>
                </a:lnTo>
                <a:lnTo>
                  <a:pt x="2087" y="744"/>
                </a:lnTo>
                <a:lnTo>
                  <a:pt x="2094" y="744"/>
                </a:lnTo>
                <a:lnTo>
                  <a:pt x="2108" y="744"/>
                </a:lnTo>
                <a:lnTo>
                  <a:pt x="2108" y="738"/>
                </a:lnTo>
                <a:lnTo>
                  <a:pt x="2114" y="738"/>
                </a:lnTo>
                <a:lnTo>
                  <a:pt x="2114" y="731"/>
                </a:lnTo>
                <a:lnTo>
                  <a:pt x="2121" y="731"/>
                </a:lnTo>
                <a:lnTo>
                  <a:pt x="2128" y="731"/>
                </a:lnTo>
                <a:lnTo>
                  <a:pt x="2135" y="731"/>
                </a:lnTo>
                <a:lnTo>
                  <a:pt x="2135" y="725"/>
                </a:lnTo>
                <a:lnTo>
                  <a:pt x="2141" y="725"/>
                </a:lnTo>
                <a:lnTo>
                  <a:pt x="2141" y="718"/>
                </a:lnTo>
                <a:lnTo>
                  <a:pt x="2148" y="718"/>
                </a:lnTo>
                <a:lnTo>
                  <a:pt x="2168" y="718"/>
                </a:lnTo>
                <a:lnTo>
                  <a:pt x="2168" y="711"/>
                </a:lnTo>
                <a:lnTo>
                  <a:pt x="2168" y="705"/>
                </a:lnTo>
                <a:lnTo>
                  <a:pt x="2175" y="705"/>
                </a:lnTo>
                <a:lnTo>
                  <a:pt x="2182" y="705"/>
                </a:lnTo>
                <a:lnTo>
                  <a:pt x="2182" y="698"/>
                </a:lnTo>
                <a:lnTo>
                  <a:pt x="2188" y="698"/>
                </a:lnTo>
                <a:lnTo>
                  <a:pt x="2195" y="698"/>
                </a:lnTo>
                <a:lnTo>
                  <a:pt x="2195" y="691"/>
                </a:lnTo>
                <a:lnTo>
                  <a:pt x="2195" y="685"/>
                </a:lnTo>
                <a:lnTo>
                  <a:pt x="2202" y="685"/>
                </a:lnTo>
                <a:lnTo>
                  <a:pt x="2202" y="678"/>
                </a:lnTo>
                <a:lnTo>
                  <a:pt x="2202" y="671"/>
                </a:lnTo>
                <a:lnTo>
                  <a:pt x="2209" y="671"/>
                </a:lnTo>
                <a:lnTo>
                  <a:pt x="2209" y="665"/>
                </a:lnTo>
                <a:lnTo>
                  <a:pt x="2236" y="665"/>
                </a:lnTo>
                <a:lnTo>
                  <a:pt x="2236" y="658"/>
                </a:lnTo>
                <a:lnTo>
                  <a:pt x="2242" y="658"/>
                </a:lnTo>
                <a:lnTo>
                  <a:pt x="2249" y="658"/>
                </a:lnTo>
                <a:lnTo>
                  <a:pt x="2249" y="651"/>
                </a:lnTo>
                <a:lnTo>
                  <a:pt x="2256" y="651"/>
                </a:lnTo>
                <a:lnTo>
                  <a:pt x="2256" y="645"/>
                </a:lnTo>
                <a:lnTo>
                  <a:pt x="2263" y="645"/>
                </a:lnTo>
                <a:lnTo>
                  <a:pt x="2269" y="645"/>
                </a:lnTo>
                <a:lnTo>
                  <a:pt x="2269" y="632"/>
                </a:lnTo>
                <a:lnTo>
                  <a:pt x="2276" y="632"/>
                </a:lnTo>
                <a:lnTo>
                  <a:pt x="2283" y="632"/>
                </a:lnTo>
                <a:lnTo>
                  <a:pt x="2283" y="625"/>
                </a:lnTo>
                <a:lnTo>
                  <a:pt x="2283" y="618"/>
                </a:lnTo>
                <a:lnTo>
                  <a:pt x="2296" y="618"/>
                </a:lnTo>
                <a:lnTo>
                  <a:pt x="2296" y="612"/>
                </a:lnTo>
                <a:lnTo>
                  <a:pt x="2310" y="612"/>
                </a:lnTo>
                <a:lnTo>
                  <a:pt x="2310" y="605"/>
                </a:lnTo>
                <a:lnTo>
                  <a:pt x="2323" y="605"/>
                </a:lnTo>
                <a:lnTo>
                  <a:pt x="2323" y="598"/>
                </a:lnTo>
                <a:lnTo>
                  <a:pt x="2337" y="598"/>
                </a:lnTo>
                <a:lnTo>
                  <a:pt x="2343" y="598"/>
                </a:lnTo>
                <a:lnTo>
                  <a:pt x="2343" y="592"/>
                </a:lnTo>
                <a:lnTo>
                  <a:pt x="2350" y="592"/>
                </a:lnTo>
                <a:lnTo>
                  <a:pt x="2357" y="592"/>
                </a:lnTo>
                <a:lnTo>
                  <a:pt x="2357" y="585"/>
                </a:lnTo>
                <a:lnTo>
                  <a:pt x="2363" y="585"/>
                </a:lnTo>
                <a:lnTo>
                  <a:pt x="2370" y="585"/>
                </a:lnTo>
                <a:lnTo>
                  <a:pt x="2370" y="578"/>
                </a:lnTo>
                <a:lnTo>
                  <a:pt x="2384" y="578"/>
                </a:lnTo>
                <a:lnTo>
                  <a:pt x="2397" y="578"/>
                </a:lnTo>
                <a:lnTo>
                  <a:pt x="2397" y="572"/>
                </a:lnTo>
                <a:lnTo>
                  <a:pt x="2424" y="572"/>
                </a:lnTo>
                <a:lnTo>
                  <a:pt x="2424" y="565"/>
                </a:lnTo>
                <a:lnTo>
                  <a:pt x="2438" y="565"/>
                </a:lnTo>
                <a:lnTo>
                  <a:pt x="2478" y="565"/>
                </a:lnTo>
                <a:lnTo>
                  <a:pt x="2478" y="558"/>
                </a:lnTo>
                <a:lnTo>
                  <a:pt x="2491" y="558"/>
                </a:lnTo>
                <a:lnTo>
                  <a:pt x="2498" y="558"/>
                </a:lnTo>
                <a:lnTo>
                  <a:pt x="2498" y="552"/>
                </a:lnTo>
                <a:lnTo>
                  <a:pt x="2518" y="552"/>
                </a:lnTo>
                <a:lnTo>
                  <a:pt x="2525" y="552"/>
                </a:lnTo>
                <a:lnTo>
                  <a:pt x="2525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39" y="539"/>
                </a:lnTo>
                <a:lnTo>
                  <a:pt x="2565" y="539"/>
                </a:lnTo>
                <a:lnTo>
                  <a:pt x="2565" y="532"/>
                </a:lnTo>
                <a:lnTo>
                  <a:pt x="2572" y="532"/>
                </a:lnTo>
                <a:lnTo>
                  <a:pt x="2592" y="532"/>
                </a:lnTo>
                <a:lnTo>
                  <a:pt x="2613" y="532"/>
                </a:lnTo>
                <a:lnTo>
                  <a:pt x="2613" y="525"/>
                </a:lnTo>
                <a:lnTo>
                  <a:pt x="2633" y="525"/>
                </a:lnTo>
                <a:lnTo>
                  <a:pt x="2633" y="519"/>
                </a:lnTo>
                <a:lnTo>
                  <a:pt x="2640" y="519"/>
                </a:lnTo>
                <a:lnTo>
                  <a:pt x="2640" y="512"/>
                </a:lnTo>
                <a:lnTo>
                  <a:pt x="2653" y="512"/>
                </a:lnTo>
                <a:lnTo>
                  <a:pt x="2653" y="505"/>
                </a:lnTo>
                <a:lnTo>
                  <a:pt x="2660" y="505"/>
                </a:lnTo>
                <a:lnTo>
                  <a:pt x="2707" y="505"/>
                </a:lnTo>
                <a:lnTo>
                  <a:pt x="2707" y="499"/>
                </a:lnTo>
                <a:lnTo>
                  <a:pt x="2720" y="499"/>
                </a:lnTo>
                <a:lnTo>
                  <a:pt x="2734" y="499"/>
                </a:lnTo>
                <a:lnTo>
                  <a:pt x="2734" y="492"/>
                </a:lnTo>
                <a:lnTo>
                  <a:pt x="2741" y="492"/>
                </a:lnTo>
                <a:lnTo>
                  <a:pt x="2747" y="492"/>
                </a:lnTo>
                <a:lnTo>
                  <a:pt x="2747" y="485"/>
                </a:lnTo>
                <a:lnTo>
                  <a:pt x="2761" y="485"/>
                </a:lnTo>
                <a:lnTo>
                  <a:pt x="2767" y="485"/>
                </a:lnTo>
                <a:lnTo>
                  <a:pt x="2767" y="479"/>
                </a:lnTo>
                <a:lnTo>
                  <a:pt x="2767" y="472"/>
                </a:lnTo>
                <a:lnTo>
                  <a:pt x="2781" y="472"/>
                </a:lnTo>
                <a:lnTo>
                  <a:pt x="2781" y="465"/>
                </a:lnTo>
                <a:lnTo>
                  <a:pt x="2801" y="465"/>
                </a:lnTo>
                <a:lnTo>
                  <a:pt x="2801" y="459"/>
                </a:lnTo>
                <a:lnTo>
                  <a:pt x="2808" y="459"/>
                </a:lnTo>
                <a:lnTo>
                  <a:pt x="2821" y="459"/>
                </a:lnTo>
                <a:lnTo>
                  <a:pt x="2821" y="452"/>
                </a:lnTo>
                <a:lnTo>
                  <a:pt x="2828" y="452"/>
                </a:lnTo>
                <a:lnTo>
                  <a:pt x="2835" y="452"/>
                </a:lnTo>
                <a:lnTo>
                  <a:pt x="2835" y="445"/>
                </a:lnTo>
                <a:lnTo>
                  <a:pt x="2848" y="445"/>
                </a:lnTo>
                <a:lnTo>
                  <a:pt x="2848" y="439"/>
                </a:lnTo>
                <a:lnTo>
                  <a:pt x="2855" y="439"/>
                </a:lnTo>
                <a:lnTo>
                  <a:pt x="2855" y="432"/>
                </a:lnTo>
                <a:lnTo>
                  <a:pt x="2862" y="432"/>
                </a:lnTo>
                <a:lnTo>
                  <a:pt x="2868" y="432"/>
                </a:lnTo>
                <a:lnTo>
                  <a:pt x="2868" y="426"/>
                </a:lnTo>
                <a:lnTo>
                  <a:pt x="2875" y="426"/>
                </a:lnTo>
                <a:lnTo>
                  <a:pt x="2882" y="426"/>
                </a:lnTo>
                <a:lnTo>
                  <a:pt x="2882" y="419"/>
                </a:lnTo>
                <a:lnTo>
                  <a:pt x="2895" y="419"/>
                </a:lnTo>
                <a:lnTo>
                  <a:pt x="2902" y="419"/>
                </a:lnTo>
                <a:lnTo>
                  <a:pt x="2916" y="419"/>
                </a:lnTo>
                <a:lnTo>
                  <a:pt x="2916" y="412"/>
                </a:lnTo>
                <a:lnTo>
                  <a:pt x="2922" y="412"/>
                </a:lnTo>
                <a:lnTo>
                  <a:pt x="2922" y="406"/>
                </a:lnTo>
                <a:lnTo>
                  <a:pt x="2929" y="406"/>
                </a:lnTo>
                <a:lnTo>
                  <a:pt x="2936" y="406"/>
                </a:lnTo>
                <a:lnTo>
                  <a:pt x="2936" y="399"/>
                </a:lnTo>
                <a:lnTo>
                  <a:pt x="2942" y="399"/>
                </a:lnTo>
                <a:lnTo>
                  <a:pt x="2942" y="392"/>
                </a:lnTo>
                <a:lnTo>
                  <a:pt x="2942" y="386"/>
                </a:lnTo>
                <a:lnTo>
                  <a:pt x="2963" y="386"/>
                </a:lnTo>
                <a:lnTo>
                  <a:pt x="2976" y="386"/>
                </a:lnTo>
                <a:lnTo>
                  <a:pt x="2976" y="379"/>
                </a:lnTo>
                <a:lnTo>
                  <a:pt x="2983" y="379"/>
                </a:lnTo>
                <a:lnTo>
                  <a:pt x="2983" y="372"/>
                </a:lnTo>
                <a:lnTo>
                  <a:pt x="2990" y="372"/>
                </a:lnTo>
                <a:lnTo>
                  <a:pt x="2996" y="372"/>
                </a:lnTo>
                <a:lnTo>
                  <a:pt x="2996" y="366"/>
                </a:lnTo>
                <a:lnTo>
                  <a:pt x="3017" y="366"/>
                </a:lnTo>
                <a:lnTo>
                  <a:pt x="3017" y="359"/>
                </a:lnTo>
                <a:lnTo>
                  <a:pt x="3030" y="359"/>
                </a:lnTo>
                <a:lnTo>
                  <a:pt x="3043" y="359"/>
                </a:lnTo>
                <a:lnTo>
                  <a:pt x="3043" y="352"/>
                </a:lnTo>
                <a:lnTo>
                  <a:pt x="3050" y="352"/>
                </a:lnTo>
                <a:lnTo>
                  <a:pt x="3050" y="346"/>
                </a:lnTo>
                <a:lnTo>
                  <a:pt x="3057" y="346"/>
                </a:lnTo>
                <a:lnTo>
                  <a:pt x="3070" y="346"/>
                </a:lnTo>
                <a:lnTo>
                  <a:pt x="3070" y="339"/>
                </a:lnTo>
                <a:lnTo>
                  <a:pt x="3077" y="339"/>
                </a:lnTo>
                <a:lnTo>
                  <a:pt x="3084" y="339"/>
                </a:lnTo>
                <a:lnTo>
                  <a:pt x="3084" y="333"/>
                </a:lnTo>
                <a:lnTo>
                  <a:pt x="3084" y="326"/>
                </a:lnTo>
                <a:lnTo>
                  <a:pt x="3091" y="326"/>
                </a:lnTo>
                <a:lnTo>
                  <a:pt x="3091" y="319"/>
                </a:lnTo>
                <a:lnTo>
                  <a:pt x="3104" y="319"/>
                </a:lnTo>
                <a:lnTo>
                  <a:pt x="3131" y="319"/>
                </a:lnTo>
                <a:lnTo>
                  <a:pt x="3131" y="313"/>
                </a:lnTo>
                <a:lnTo>
                  <a:pt x="3131" y="306"/>
                </a:lnTo>
                <a:lnTo>
                  <a:pt x="3165" y="306"/>
                </a:lnTo>
                <a:lnTo>
                  <a:pt x="3198" y="306"/>
                </a:lnTo>
                <a:lnTo>
                  <a:pt x="3198" y="299"/>
                </a:lnTo>
                <a:lnTo>
                  <a:pt x="3205" y="299"/>
                </a:lnTo>
                <a:lnTo>
                  <a:pt x="3218" y="299"/>
                </a:lnTo>
                <a:lnTo>
                  <a:pt x="3218" y="293"/>
                </a:lnTo>
                <a:lnTo>
                  <a:pt x="3245" y="293"/>
                </a:lnTo>
                <a:lnTo>
                  <a:pt x="3245" y="286"/>
                </a:lnTo>
                <a:lnTo>
                  <a:pt x="3259" y="286"/>
                </a:lnTo>
                <a:lnTo>
                  <a:pt x="3266" y="286"/>
                </a:lnTo>
                <a:lnTo>
                  <a:pt x="3266" y="279"/>
                </a:lnTo>
                <a:lnTo>
                  <a:pt x="3272" y="279"/>
                </a:lnTo>
                <a:lnTo>
                  <a:pt x="3272" y="273"/>
                </a:lnTo>
                <a:lnTo>
                  <a:pt x="3279" y="273"/>
                </a:lnTo>
                <a:lnTo>
                  <a:pt x="3286" y="273"/>
                </a:lnTo>
                <a:lnTo>
                  <a:pt x="3286" y="266"/>
                </a:lnTo>
                <a:lnTo>
                  <a:pt x="3293" y="266"/>
                </a:lnTo>
                <a:lnTo>
                  <a:pt x="3333" y="266"/>
                </a:lnTo>
                <a:lnTo>
                  <a:pt x="3333" y="259"/>
                </a:lnTo>
                <a:lnTo>
                  <a:pt x="3353" y="259"/>
                </a:lnTo>
                <a:lnTo>
                  <a:pt x="3353" y="253"/>
                </a:lnTo>
                <a:lnTo>
                  <a:pt x="3360" y="253"/>
                </a:lnTo>
                <a:lnTo>
                  <a:pt x="3360" y="246"/>
                </a:lnTo>
                <a:lnTo>
                  <a:pt x="3387" y="246"/>
                </a:lnTo>
                <a:lnTo>
                  <a:pt x="3387" y="240"/>
                </a:lnTo>
                <a:lnTo>
                  <a:pt x="3400" y="240"/>
                </a:lnTo>
                <a:lnTo>
                  <a:pt x="3400" y="233"/>
                </a:lnTo>
                <a:lnTo>
                  <a:pt x="3414" y="233"/>
                </a:lnTo>
                <a:lnTo>
                  <a:pt x="3414" y="226"/>
                </a:lnTo>
                <a:lnTo>
                  <a:pt x="3420" y="226"/>
                </a:lnTo>
                <a:lnTo>
                  <a:pt x="3427" y="226"/>
                </a:lnTo>
                <a:lnTo>
                  <a:pt x="3427" y="220"/>
                </a:lnTo>
                <a:lnTo>
                  <a:pt x="3427" y="213"/>
                </a:lnTo>
                <a:lnTo>
                  <a:pt x="3434" y="213"/>
                </a:lnTo>
                <a:lnTo>
                  <a:pt x="3434" y="206"/>
                </a:lnTo>
                <a:lnTo>
                  <a:pt x="3454" y="206"/>
                </a:lnTo>
                <a:lnTo>
                  <a:pt x="3454" y="200"/>
                </a:lnTo>
                <a:lnTo>
                  <a:pt x="3454" y="193"/>
                </a:lnTo>
                <a:lnTo>
                  <a:pt x="3474" y="193"/>
                </a:lnTo>
                <a:lnTo>
                  <a:pt x="3474" y="186"/>
                </a:lnTo>
                <a:lnTo>
                  <a:pt x="3481" y="186"/>
                </a:lnTo>
                <a:lnTo>
                  <a:pt x="3481" y="180"/>
                </a:lnTo>
                <a:lnTo>
                  <a:pt x="3501" y="180"/>
                </a:lnTo>
                <a:lnTo>
                  <a:pt x="3515" y="180"/>
                </a:lnTo>
                <a:lnTo>
                  <a:pt x="3515" y="166"/>
                </a:lnTo>
                <a:lnTo>
                  <a:pt x="3528" y="166"/>
                </a:lnTo>
                <a:lnTo>
                  <a:pt x="3528" y="160"/>
                </a:lnTo>
                <a:lnTo>
                  <a:pt x="3535" y="160"/>
                </a:lnTo>
                <a:lnTo>
                  <a:pt x="3542" y="160"/>
                </a:lnTo>
                <a:lnTo>
                  <a:pt x="3542" y="153"/>
                </a:lnTo>
                <a:lnTo>
                  <a:pt x="3548" y="153"/>
                </a:lnTo>
                <a:lnTo>
                  <a:pt x="3548" y="147"/>
                </a:lnTo>
                <a:lnTo>
                  <a:pt x="3562" y="147"/>
                </a:lnTo>
                <a:lnTo>
                  <a:pt x="3562" y="140"/>
                </a:lnTo>
                <a:lnTo>
                  <a:pt x="3575" y="140"/>
                </a:lnTo>
                <a:lnTo>
                  <a:pt x="3575" y="133"/>
                </a:lnTo>
                <a:lnTo>
                  <a:pt x="3582" y="133"/>
                </a:lnTo>
                <a:lnTo>
                  <a:pt x="3582" y="127"/>
                </a:lnTo>
                <a:lnTo>
                  <a:pt x="3596" y="127"/>
                </a:lnTo>
                <a:lnTo>
                  <a:pt x="3602" y="127"/>
                </a:lnTo>
                <a:lnTo>
                  <a:pt x="3602" y="120"/>
                </a:lnTo>
                <a:lnTo>
                  <a:pt x="3649" y="120"/>
                </a:lnTo>
                <a:lnTo>
                  <a:pt x="3649" y="113"/>
                </a:lnTo>
                <a:lnTo>
                  <a:pt x="3670" y="113"/>
                </a:lnTo>
                <a:lnTo>
                  <a:pt x="3670" y="107"/>
                </a:lnTo>
                <a:lnTo>
                  <a:pt x="3683" y="107"/>
                </a:lnTo>
                <a:lnTo>
                  <a:pt x="3683" y="100"/>
                </a:lnTo>
                <a:lnTo>
                  <a:pt x="3717" y="100"/>
                </a:lnTo>
                <a:lnTo>
                  <a:pt x="3717" y="93"/>
                </a:lnTo>
                <a:lnTo>
                  <a:pt x="3730" y="93"/>
                </a:lnTo>
                <a:lnTo>
                  <a:pt x="3730" y="87"/>
                </a:lnTo>
                <a:lnTo>
                  <a:pt x="3737" y="87"/>
                </a:lnTo>
                <a:lnTo>
                  <a:pt x="3737" y="80"/>
                </a:lnTo>
                <a:lnTo>
                  <a:pt x="3744" y="80"/>
                </a:lnTo>
                <a:lnTo>
                  <a:pt x="3757" y="80"/>
                </a:lnTo>
                <a:lnTo>
                  <a:pt x="3757" y="73"/>
                </a:lnTo>
                <a:lnTo>
                  <a:pt x="3771" y="73"/>
                </a:lnTo>
                <a:lnTo>
                  <a:pt x="3771" y="67"/>
                </a:lnTo>
                <a:lnTo>
                  <a:pt x="3784" y="67"/>
                </a:lnTo>
                <a:lnTo>
                  <a:pt x="3784" y="60"/>
                </a:lnTo>
                <a:lnTo>
                  <a:pt x="3824" y="60"/>
                </a:lnTo>
                <a:lnTo>
                  <a:pt x="3824" y="54"/>
                </a:lnTo>
                <a:lnTo>
                  <a:pt x="3831" y="54"/>
                </a:lnTo>
                <a:lnTo>
                  <a:pt x="3831" y="47"/>
                </a:lnTo>
                <a:lnTo>
                  <a:pt x="3838" y="47"/>
                </a:lnTo>
                <a:lnTo>
                  <a:pt x="3838" y="40"/>
                </a:lnTo>
                <a:lnTo>
                  <a:pt x="3845" y="40"/>
                </a:lnTo>
                <a:lnTo>
                  <a:pt x="3845" y="34"/>
                </a:lnTo>
                <a:lnTo>
                  <a:pt x="3851" y="34"/>
                </a:lnTo>
                <a:lnTo>
                  <a:pt x="3851" y="27"/>
                </a:lnTo>
                <a:lnTo>
                  <a:pt x="3865" y="27"/>
                </a:lnTo>
                <a:lnTo>
                  <a:pt x="3865" y="20"/>
                </a:lnTo>
                <a:lnTo>
                  <a:pt x="3878" y="20"/>
                </a:lnTo>
                <a:lnTo>
                  <a:pt x="3878" y="14"/>
                </a:lnTo>
                <a:lnTo>
                  <a:pt x="3905" y="14"/>
                </a:lnTo>
                <a:lnTo>
                  <a:pt x="3905" y="7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47" name="Freeform 36"/>
          <p:cNvSpPr>
            <a:spLocks/>
          </p:cNvSpPr>
          <p:nvPr/>
        </p:nvSpPr>
        <p:spPr bwMode="auto">
          <a:xfrm>
            <a:off x="1377950" y="3414713"/>
            <a:ext cx="6210300" cy="2287587"/>
          </a:xfrm>
          <a:custGeom>
            <a:avLst/>
            <a:gdLst>
              <a:gd name="T0" fmla="*/ 2147483647 w 3912"/>
              <a:gd name="T1" fmla="*/ 2147483647 h 1441"/>
              <a:gd name="T2" fmla="*/ 2147483647 w 3912"/>
              <a:gd name="T3" fmla="*/ 2147483647 h 1441"/>
              <a:gd name="T4" fmla="*/ 2147483647 w 3912"/>
              <a:gd name="T5" fmla="*/ 2147483647 h 1441"/>
              <a:gd name="T6" fmla="*/ 2147483647 w 3912"/>
              <a:gd name="T7" fmla="*/ 2147483647 h 1441"/>
              <a:gd name="T8" fmla="*/ 2147483647 w 3912"/>
              <a:gd name="T9" fmla="*/ 2147483647 h 1441"/>
              <a:gd name="T10" fmla="*/ 2147483647 w 3912"/>
              <a:gd name="T11" fmla="*/ 2147483647 h 1441"/>
              <a:gd name="T12" fmla="*/ 2147483647 w 3912"/>
              <a:gd name="T13" fmla="*/ 2147483647 h 1441"/>
              <a:gd name="T14" fmla="*/ 2147483647 w 3912"/>
              <a:gd name="T15" fmla="*/ 2147483647 h 1441"/>
              <a:gd name="T16" fmla="*/ 2147483647 w 3912"/>
              <a:gd name="T17" fmla="*/ 2147483647 h 1441"/>
              <a:gd name="T18" fmla="*/ 2147483647 w 3912"/>
              <a:gd name="T19" fmla="*/ 2147483647 h 1441"/>
              <a:gd name="T20" fmla="*/ 2147483647 w 3912"/>
              <a:gd name="T21" fmla="*/ 2147483647 h 1441"/>
              <a:gd name="T22" fmla="*/ 2147483647 w 3912"/>
              <a:gd name="T23" fmla="*/ 2147483647 h 1441"/>
              <a:gd name="T24" fmla="*/ 2147483647 w 3912"/>
              <a:gd name="T25" fmla="*/ 2147483647 h 1441"/>
              <a:gd name="T26" fmla="*/ 2147483647 w 3912"/>
              <a:gd name="T27" fmla="*/ 2147483647 h 1441"/>
              <a:gd name="T28" fmla="*/ 2147483647 w 3912"/>
              <a:gd name="T29" fmla="*/ 2147483647 h 1441"/>
              <a:gd name="T30" fmla="*/ 2147483647 w 3912"/>
              <a:gd name="T31" fmla="*/ 2147483647 h 1441"/>
              <a:gd name="T32" fmla="*/ 2147483647 w 3912"/>
              <a:gd name="T33" fmla="*/ 2147483647 h 1441"/>
              <a:gd name="T34" fmla="*/ 2147483647 w 3912"/>
              <a:gd name="T35" fmla="*/ 2147483647 h 1441"/>
              <a:gd name="T36" fmla="*/ 2147483647 w 3912"/>
              <a:gd name="T37" fmla="*/ 2147483647 h 1441"/>
              <a:gd name="T38" fmla="*/ 2147483647 w 3912"/>
              <a:gd name="T39" fmla="*/ 2147483647 h 1441"/>
              <a:gd name="T40" fmla="*/ 2147483647 w 3912"/>
              <a:gd name="T41" fmla="*/ 2147483647 h 1441"/>
              <a:gd name="T42" fmla="*/ 2147483647 w 3912"/>
              <a:gd name="T43" fmla="*/ 2147483647 h 1441"/>
              <a:gd name="T44" fmla="*/ 2147483647 w 3912"/>
              <a:gd name="T45" fmla="*/ 2147483647 h 1441"/>
              <a:gd name="T46" fmla="*/ 2147483647 w 3912"/>
              <a:gd name="T47" fmla="*/ 2147483647 h 1441"/>
              <a:gd name="T48" fmla="*/ 2147483647 w 3912"/>
              <a:gd name="T49" fmla="*/ 2147483647 h 1441"/>
              <a:gd name="T50" fmla="*/ 2147483647 w 3912"/>
              <a:gd name="T51" fmla="*/ 2147483647 h 1441"/>
              <a:gd name="T52" fmla="*/ 2147483647 w 3912"/>
              <a:gd name="T53" fmla="*/ 2147483647 h 1441"/>
              <a:gd name="T54" fmla="*/ 2147483647 w 3912"/>
              <a:gd name="T55" fmla="*/ 2147483647 h 1441"/>
              <a:gd name="T56" fmla="*/ 2147483647 w 3912"/>
              <a:gd name="T57" fmla="*/ 2147483647 h 1441"/>
              <a:gd name="T58" fmla="*/ 2147483647 w 3912"/>
              <a:gd name="T59" fmla="*/ 2147483647 h 1441"/>
              <a:gd name="T60" fmla="*/ 2147483647 w 3912"/>
              <a:gd name="T61" fmla="*/ 2147483647 h 1441"/>
              <a:gd name="T62" fmla="*/ 2147483647 w 3912"/>
              <a:gd name="T63" fmla="*/ 2147483647 h 1441"/>
              <a:gd name="T64" fmla="*/ 2147483647 w 3912"/>
              <a:gd name="T65" fmla="*/ 2147483647 h 1441"/>
              <a:gd name="T66" fmla="*/ 2147483647 w 3912"/>
              <a:gd name="T67" fmla="*/ 2147483647 h 1441"/>
              <a:gd name="T68" fmla="*/ 2147483647 w 3912"/>
              <a:gd name="T69" fmla="*/ 2147483647 h 1441"/>
              <a:gd name="T70" fmla="*/ 2147483647 w 3912"/>
              <a:gd name="T71" fmla="*/ 2147483647 h 1441"/>
              <a:gd name="T72" fmla="*/ 2147483647 w 3912"/>
              <a:gd name="T73" fmla="*/ 2147483647 h 1441"/>
              <a:gd name="T74" fmla="*/ 2147483647 w 3912"/>
              <a:gd name="T75" fmla="*/ 2147483647 h 1441"/>
              <a:gd name="T76" fmla="*/ 2147483647 w 3912"/>
              <a:gd name="T77" fmla="*/ 2147483647 h 1441"/>
              <a:gd name="T78" fmla="*/ 2147483647 w 3912"/>
              <a:gd name="T79" fmla="*/ 2147483647 h 1441"/>
              <a:gd name="T80" fmla="*/ 2147483647 w 3912"/>
              <a:gd name="T81" fmla="*/ 2147483647 h 1441"/>
              <a:gd name="T82" fmla="*/ 2147483647 w 3912"/>
              <a:gd name="T83" fmla="*/ 2147483647 h 1441"/>
              <a:gd name="T84" fmla="*/ 2147483647 w 3912"/>
              <a:gd name="T85" fmla="*/ 2147483647 h 1441"/>
              <a:gd name="T86" fmla="*/ 2147483647 w 3912"/>
              <a:gd name="T87" fmla="*/ 2147483647 h 1441"/>
              <a:gd name="T88" fmla="*/ 2147483647 w 3912"/>
              <a:gd name="T89" fmla="*/ 2147483647 h 1441"/>
              <a:gd name="T90" fmla="*/ 2147483647 w 3912"/>
              <a:gd name="T91" fmla="*/ 2147483647 h 1441"/>
              <a:gd name="T92" fmla="*/ 2147483647 w 3912"/>
              <a:gd name="T93" fmla="*/ 2147483647 h 1441"/>
              <a:gd name="T94" fmla="*/ 2147483647 w 3912"/>
              <a:gd name="T95" fmla="*/ 2147483647 h 1441"/>
              <a:gd name="T96" fmla="*/ 2147483647 w 3912"/>
              <a:gd name="T97" fmla="*/ 2147483647 h 1441"/>
              <a:gd name="T98" fmla="*/ 2147483647 w 3912"/>
              <a:gd name="T99" fmla="*/ 2147483647 h 1441"/>
              <a:gd name="T100" fmla="*/ 2147483647 w 3912"/>
              <a:gd name="T101" fmla="*/ 2147483647 h 1441"/>
              <a:gd name="T102" fmla="*/ 2147483647 w 3912"/>
              <a:gd name="T103" fmla="*/ 2147483647 h 1441"/>
              <a:gd name="T104" fmla="*/ 2147483647 w 3912"/>
              <a:gd name="T105" fmla="*/ 2147483647 h 1441"/>
              <a:gd name="T106" fmla="*/ 2147483647 w 3912"/>
              <a:gd name="T107" fmla="*/ 2147483647 h 1441"/>
              <a:gd name="T108" fmla="*/ 2147483647 w 3912"/>
              <a:gd name="T109" fmla="*/ 2147483647 h 1441"/>
              <a:gd name="T110" fmla="*/ 2147483647 w 3912"/>
              <a:gd name="T111" fmla="*/ 2147483647 h 1441"/>
              <a:gd name="T112" fmla="*/ 2147483647 w 3912"/>
              <a:gd name="T113" fmla="*/ 2147483647 h 1441"/>
              <a:gd name="T114" fmla="*/ 2147483647 w 3912"/>
              <a:gd name="T115" fmla="*/ 2147483647 h 1441"/>
              <a:gd name="T116" fmla="*/ 2147483647 w 3912"/>
              <a:gd name="T117" fmla="*/ 2147483647 h 1441"/>
              <a:gd name="T118" fmla="*/ 2147483647 w 3912"/>
              <a:gd name="T119" fmla="*/ 2147483647 h 1441"/>
              <a:gd name="T120" fmla="*/ 2147483647 w 3912"/>
              <a:gd name="T121" fmla="*/ 2147483647 h 1441"/>
              <a:gd name="T122" fmla="*/ 2147483647 w 3912"/>
              <a:gd name="T123" fmla="*/ 2147483647 h 1441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w 3912"/>
              <a:gd name="T187" fmla="*/ 0 h 1441"/>
              <a:gd name="T188" fmla="*/ 3912 w 3912"/>
              <a:gd name="T189" fmla="*/ 1441 h 1441"/>
            </a:gdLst>
            <a:ahLst/>
            <a:cxnLst>
              <a:cxn ang="T124">
                <a:pos x="T0" y="T1"/>
              </a:cxn>
              <a:cxn ang="T125">
                <a:pos x="T2" y="T3"/>
              </a:cxn>
              <a:cxn ang="T126">
                <a:pos x="T4" y="T5"/>
              </a:cxn>
              <a:cxn ang="T127">
                <a:pos x="T6" y="T7"/>
              </a:cxn>
              <a:cxn ang="T128">
                <a:pos x="T8" y="T9"/>
              </a:cxn>
              <a:cxn ang="T129">
                <a:pos x="T10" y="T11"/>
              </a:cxn>
              <a:cxn ang="T130">
                <a:pos x="T12" y="T13"/>
              </a:cxn>
              <a:cxn ang="T131">
                <a:pos x="T14" y="T15"/>
              </a:cxn>
              <a:cxn ang="T132">
                <a:pos x="T16" y="T17"/>
              </a:cxn>
              <a:cxn ang="T133">
                <a:pos x="T18" y="T19"/>
              </a:cxn>
              <a:cxn ang="T134">
                <a:pos x="T20" y="T21"/>
              </a:cxn>
              <a:cxn ang="T135">
                <a:pos x="T22" y="T23"/>
              </a:cxn>
              <a:cxn ang="T136">
                <a:pos x="T24" y="T25"/>
              </a:cxn>
              <a:cxn ang="T137">
                <a:pos x="T26" y="T27"/>
              </a:cxn>
              <a:cxn ang="T138">
                <a:pos x="T28" y="T29"/>
              </a:cxn>
              <a:cxn ang="T139">
                <a:pos x="T30" y="T31"/>
              </a:cxn>
              <a:cxn ang="T140">
                <a:pos x="T32" y="T33"/>
              </a:cxn>
              <a:cxn ang="T141">
                <a:pos x="T34" y="T35"/>
              </a:cxn>
              <a:cxn ang="T142">
                <a:pos x="T36" y="T37"/>
              </a:cxn>
              <a:cxn ang="T143">
                <a:pos x="T38" y="T39"/>
              </a:cxn>
              <a:cxn ang="T144">
                <a:pos x="T40" y="T41"/>
              </a:cxn>
              <a:cxn ang="T145">
                <a:pos x="T42" y="T43"/>
              </a:cxn>
              <a:cxn ang="T146">
                <a:pos x="T44" y="T45"/>
              </a:cxn>
              <a:cxn ang="T147">
                <a:pos x="T46" y="T47"/>
              </a:cxn>
              <a:cxn ang="T148">
                <a:pos x="T48" y="T49"/>
              </a:cxn>
              <a:cxn ang="T149">
                <a:pos x="T50" y="T51"/>
              </a:cxn>
              <a:cxn ang="T150">
                <a:pos x="T52" y="T53"/>
              </a:cxn>
              <a:cxn ang="T151">
                <a:pos x="T54" y="T55"/>
              </a:cxn>
              <a:cxn ang="T152">
                <a:pos x="T56" y="T57"/>
              </a:cxn>
              <a:cxn ang="T153">
                <a:pos x="T58" y="T59"/>
              </a:cxn>
              <a:cxn ang="T154">
                <a:pos x="T60" y="T61"/>
              </a:cxn>
              <a:cxn ang="T155">
                <a:pos x="T62" y="T63"/>
              </a:cxn>
              <a:cxn ang="T156">
                <a:pos x="T64" y="T65"/>
              </a:cxn>
              <a:cxn ang="T157">
                <a:pos x="T66" y="T67"/>
              </a:cxn>
              <a:cxn ang="T158">
                <a:pos x="T68" y="T69"/>
              </a:cxn>
              <a:cxn ang="T159">
                <a:pos x="T70" y="T71"/>
              </a:cxn>
              <a:cxn ang="T160">
                <a:pos x="T72" y="T73"/>
              </a:cxn>
              <a:cxn ang="T161">
                <a:pos x="T74" y="T75"/>
              </a:cxn>
              <a:cxn ang="T162">
                <a:pos x="T76" y="T77"/>
              </a:cxn>
              <a:cxn ang="T163">
                <a:pos x="T78" y="T79"/>
              </a:cxn>
              <a:cxn ang="T164">
                <a:pos x="T80" y="T81"/>
              </a:cxn>
              <a:cxn ang="T165">
                <a:pos x="T82" y="T83"/>
              </a:cxn>
              <a:cxn ang="T166">
                <a:pos x="T84" y="T85"/>
              </a:cxn>
              <a:cxn ang="T167">
                <a:pos x="T86" y="T87"/>
              </a:cxn>
              <a:cxn ang="T168">
                <a:pos x="T88" y="T89"/>
              </a:cxn>
              <a:cxn ang="T169">
                <a:pos x="T90" y="T91"/>
              </a:cxn>
              <a:cxn ang="T170">
                <a:pos x="T92" y="T93"/>
              </a:cxn>
              <a:cxn ang="T171">
                <a:pos x="T94" y="T95"/>
              </a:cxn>
              <a:cxn ang="T172">
                <a:pos x="T96" y="T97"/>
              </a:cxn>
              <a:cxn ang="T173">
                <a:pos x="T98" y="T99"/>
              </a:cxn>
              <a:cxn ang="T174">
                <a:pos x="T100" y="T101"/>
              </a:cxn>
              <a:cxn ang="T175">
                <a:pos x="T102" y="T103"/>
              </a:cxn>
              <a:cxn ang="T176">
                <a:pos x="T104" y="T105"/>
              </a:cxn>
              <a:cxn ang="T177">
                <a:pos x="T106" y="T107"/>
              </a:cxn>
              <a:cxn ang="T178">
                <a:pos x="T108" y="T109"/>
              </a:cxn>
              <a:cxn ang="T179">
                <a:pos x="T110" y="T111"/>
              </a:cxn>
              <a:cxn ang="T180">
                <a:pos x="T112" y="T113"/>
              </a:cxn>
              <a:cxn ang="T181">
                <a:pos x="T114" y="T115"/>
              </a:cxn>
              <a:cxn ang="T182">
                <a:pos x="T116" y="T117"/>
              </a:cxn>
              <a:cxn ang="T183">
                <a:pos x="T118" y="T119"/>
              </a:cxn>
              <a:cxn ang="T184">
                <a:pos x="T120" y="T121"/>
              </a:cxn>
              <a:cxn ang="T185">
                <a:pos x="T122" y="T123"/>
              </a:cxn>
            </a:cxnLst>
            <a:rect l="T186" t="T187" r="T188" b="T189"/>
            <a:pathLst>
              <a:path w="3912" h="1441">
                <a:moveTo>
                  <a:pt x="0" y="1441"/>
                </a:moveTo>
                <a:lnTo>
                  <a:pt x="14" y="1441"/>
                </a:lnTo>
                <a:lnTo>
                  <a:pt x="27" y="1441"/>
                </a:lnTo>
                <a:lnTo>
                  <a:pt x="34" y="1441"/>
                </a:lnTo>
                <a:lnTo>
                  <a:pt x="34" y="1435"/>
                </a:lnTo>
                <a:lnTo>
                  <a:pt x="34" y="1428"/>
                </a:lnTo>
                <a:lnTo>
                  <a:pt x="61" y="1428"/>
                </a:lnTo>
                <a:lnTo>
                  <a:pt x="61" y="1421"/>
                </a:lnTo>
                <a:lnTo>
                  <a:pt x="68" y="1421"/>
                </a:lnTo>
                <a:lnTo>
                  <a:pt x="75" y="1421"/>
                </a:lnTo>
                <a:lnTo>
                  <a:pt x="75" y="1415"/>
                </a:lnTo>
                <a:lnTo>
                  <a:pt x="81" y="1415"/>
                </a:lnTo>
                <a:lnTo>
                  <a:pt x="88" y="1415"/>
                </a:lnTo>
                <a:lnTo>
                  <a:pt x="88" y="1408"/>
                </a:lnTo>
                <a:lnTo>
                  <a:pt x="108" y="1408"/>
                </a:lnTo>
                <a:lnTo>
                  <a:pt x="122" y="1408"/>
                </a:lnTo>
                <a:lnTo>
                  <a:pt x="122" y="1401"/>
                </a:lnTo>
                <a:lnTo>
                  <a:pt x="128" y="1401"/>
                </a:lnTo>
                <a:lnTo>
                  <a:pt x="128" y="1395"/>
                </a:lnTo>
                <a:lnTo>
                  <a:pt x="135" y="1395"/>
                </a:lnTo>
                <a:lnTo>
                  <a:pt x="135" y="1388"/>
                </a:lnTo>
                <a:lnTo>
                  <a:pt x="135" y="1381"/>
                </a:lnTo>
                <a:lnTo>
                  <a:pt x="142" y="1381"/>
                </a:lnTo>
                <a:lnTo>
                  <a:pt x="142" y="1375"/>
                </a:lnTo>
                <a:lnTo>
                  <a:pt x="149" y="1375"/>
                </a:lnTo>
                <a:lnTo>
                  <a:pt x="149" y="1368"/>
                </a:lnTo>
                <a:lnTo>
                  <a:pt x="155" y="1368"/>
                </a:lnTo>
                <a:lnTo>
                  <a:pt x="155" y="1362"/>
                </a:lnTo>
                <a:lnTo>
                  <a:pt x="155" y="1355"/>
                </a:lnTo>
                <a:lnTo>
                  <a:pt x="162" y="1355"/>
                </a:lnTo>
                <a:lnTo>
                  <a:pt x="162" y="1348"/>
                </a:lnTo>
                <a:lnTo>
                  <a:pt x="169" y="1348"/>
                </a:lnTo>
                <a:lnTo>
                  <a:pt x="182" y="1348"/>
                </a:lnTo>
                <a:lnTo>
                  <a:pt x="182" y="1342"/>
                </a:lnTo>
                <a:lnTo>
                  <a:pt x="189" y="1342"/>
                </a:lnTo>
                <a:lnTo>
                  <a:pt x="189" y="1335"/>
                </a:lnTo>
                <a:lnTo>
                  <a:pt x="196" y="1335"/>
                </a:lnTo>
                <a:lnTo>
                  <a:pt x="196" y="1328"/>
                </a:lnTo>
                <a:lnTo>
                  <a:pt x="202" y="1328"/>
                </a:lnTo>
                <a:lnTo>
                  <a:pt x="209" y="1328"/>
                </a:lnTo>
                <a:lnTo>
                  <a:pt x="209" y="1322"/>
                </a:lnTo>
                <a:lnTo>
                  <a:pt x="209" y="1315"/>
                </a:lnTo>
                <a:lnTo>
                  <a:pt x="216" y="1315"/>
                </a:lnTo>
                <a:lnTo>
                  <a:pt x="236" y="1315"/>
                </a:lnTo>
                <a:lnTo>
                  <a:pt x="236" y="1308"/>
                </a:lnTo>
                <a:lnTo>
                  <a:pt x="250" y="1308"/>
                </a:lnTo>
                <a:lnTo>
                  <a:pt x="250" y="1302"/>
                </a:lnTo>
                <a:lnTo>
                  <a:pt x="256" y="1302"/>
                </a:lnTo>
                <a:lnTo>
                  <a:pt x="263" y="1302"/>
                </a:lnTo>
                <a:lnTo>
                  <a:pt x="263" y="1295"/>
                </a:lnTo>
                <a:lnTo>
                  <a:pt x="276" y="1295"/>
                </a:lnTo>
                <a:lnTo>
                  <a:pt x="276" y="1288"/>
                </a:lnTo>
                <a:lnTo>
                  <a:pt x="283" y="1288"/>
                </a:lnTo>
                <a:lnTo>
                  <a:pt x="283" y="1282"/>
                </a:lnTo>
                <a:lnTo>
                  <a:pt x="290" y="1282"/>
                </a:lnTo>
                <a:lnTo>
                  <a:pt x="290" y="1275"/>
                </a:lnTo>
                <a:lnTo>
                  <a:pt x="297" y="1275"/>
                </a:lnTo>
                <a:lnTo>
                  <a:pt x="303" y="1275"/>
                </a:lnTo>
                <a:lnTo>
                  <a:pt x="310" y="1275"/>
                </a:lnTo>
                <a:lnTo>
                  <a:pt x="310" y="1268"/>
                </a:lnTo>
                <a:lnTo>
                  <a:pt x="317" y="1268"/>
                </a:lnTo>
                <a:lnTo>
                  <a:pt x="324" y="1268"/>
                </a:lnTo>
                <a:lnTo>
                  <a:pt x="324" y="1262"/>
                </a:lnTo>
                <a:lnTo>
                  <a:pt x="330" y="1262"/>
                </a:lnTo>
                <a:lnTo>
                  <a:pt x="330" y="1255"/>
                </a:lnTo>
                <a:lnTo>
                  <a:pt x="337" y="1255"/>
                </a:lnTo>
                <a:lnTo>
                  <a:pt x="337" y="1249"/>
                </a:lnTo>
                <a:lnTo>
                  <a:pt x="344" y="1249"/>
                </a:lnTo>
                <a:lnTo>
                  <a:pt x="344" y="1242"/>
                </a:lnTo>
                <a:lnTo>
                  <a:pt x="357" y="1242"/>
                </a:lnTo>
                <a:lnTo>
                  <a:pt x="357" y="1235"/>
                </a:lnTo>
                <a:lnTo>
                  <a:pt x="371" y="1235"/>
                </a:lnTo>
                <a:lnTo>
                  <a:pt x="377" y="1235"/>
                </a:lnTo>
                <a:lnTo>
                  <a:pt x="377" y="1229"/>
                </a:lnTo>
                <a:lnTo>
                  <a:pt x="384" y="1229"/>
                </a:lnTo>
                <a:lnTo>
                  <a:pt x="391" y="1229"/>
                </a:lnTo>
                <a:lnTo>
                  <a:pt x="391" y="1222"/>
                </a:lnTo>
                <a:lnTo>
                  <a:pt x="398" y="1222"/>
                </a:lnTo>
                <a:lnTo>
                  <a:pt x="404" y="1222"/>
                </a:lnTo>
                <a:lnTo>
                  <a:pt x="404" y="1215"/>
                </a:lnTo>
                <a:lnTo>
                  <a:pt x="411" y="1215"/>
                </a:lnTo>
                <a:lnTo>
                  <a:pt x="418" y="1215"/>
                </a:lnTo>
                <a:lnTo>
                  <a:pt x="425" y="1215"/>
                </a:lnTo>
                <a:lnTo>
                  <a:pt x="425" y="1209"/>
                </a:lnTo>
                <a:lnTo>
                  <a:pt x="431" y="1209"/>
                </a:lnTo>
                <a:lnTo>
                  <a:pt x="431" y="1202"/>
                </a:lnTo>
                <a:lnTo>
                  <a:pt x="438" y="1202"/>
                </a:lnTo>
                <a:lnTo>
                  <a:pt x="438" y="1195"/>
                </a:lnTo>
                <a:lnTo>
                  <a:pt x="445" y="1195"/>
                </a:lnTo>
                <a:lnTo>
                  <a:pt x="445" y="1189"/>
                </a:lnTo>
                <a:lnTo>
                  <a:pt x="452" y="1189"/>
                </a:lnTo>
                <a:lnTo>
                  <a:pt x="458" y="1189"/>
                </a:lnTo>
                <a:lnTo>
                  <a:pt x="465" y="1189"/>
                </a:lnTo>
                <a:lnTo>
                  <a:pt x="465" y="1182"/>
                </a:lnTo>
                <a:lnTo>
                  <a:pt x="478" y="1182"/>
                </a:lnTo>
                <a:lnTo>
                  <a:pt x="478" y="1175"/>
                </a:lnTo>
                <a:lnTo>
                  <a:pt x="485" y="1175"/>
                </a:lnTo>
                <a:lnTo>
                  <a:pt x="499" y="1175"/>
                </a:lnTo>
                <a:lnTo>
                  <a:pt x="499" y="1169"/>
                </a:lnTo>
                <a:lnTo>
                  <a:pt x="505" y="1169"/>
                </a:lnTo>
                <a:lnTo>
                  <a:pt x="519" y="1169"/>
                </a:lnTo>
                <a:lnTo>
                  <a:pt x="532" y="1169"/>
                </a:lnTo>
                <a:lnTo>
                  <a:pt x="532" y="1162"/>
                </a:lnTo>
                <a:lnTo>
                  <a:pt x="539" y="1162"/>
                </a:lnTo>
                <a:lnTo>
                  <a:pt x="539" y="1156"/>
                </a:lnTo>
                <a:lnTo>
                  <a:pt x="553" y="1156"/>
                </a:lnTo>
                <a:lnTo>
                  <a:pt x="559" y="1156"/>
                </a:lnTo>
                <a:lnTo>
                  <a:pt x="559" y="1149"/>
                </a:lnTo>
                <a:lnTo>
                  <a:pt x="566" y="1149"/>
                </a:lnTo>
                <a:lnTo>
                  <a:pt x="573" y="1149"/>
                </a:lnTo>
                <a:lnTo>
                  <a:pt x="586" y="1149"/>
                </a:lnTo>
                <a:lnTo>
                  <a:pt x="586" y="1142"/>
                </a:lnTo>
                <a:lnTo>
                  <a:pt x="586" y="1136"/>
                </a:lnTo>
                <a:lnTo>
                  <a:pt x="593" y="1136"/>
                </a:lnTo>
                <a:lnTo>
                  <a:pt x="606" y="1136"/>
                </a:lnTo>
                <a:lnTo>
                  <a:pt x="606" y="1129"/>
                </a:lnTo>
                <a:lnTo>
                  <a:pt x="620" y="1129"/>
                </a:lnTo>
                <a:lnTo>
                  <a:pt x="640" y="1129"/>
                </a:lnTo>
                <a:lnTo>
                  <a:pt x="640" y="1122"/>
                </a:lnTo>
                <a:lnTo>
                  <a:pt x="647" y="1122"/>
                </a:lnTo>
                <a:lnTo>
                  <a:pt x="653" y="1122"/>
                </a:lnTo>
                <a:lnTo>
                  <a:pt x="653" y="1116"/>
                </a:lnTo>
                <a:lnTo>
                  <a:pt x="660" y="1116"/>
                </a:lnTo>
                <a:lnTo>
                  <a:pt x="667" y="1116"/>
                </a:lnTo>
                <a:lnTo>
                  <a:pt x="667" y="1109"/>
                </a:lnTo>
                <a:lnTo>
                  <a:pt x="680" y="1109"/>
                </a:lnTo>
                <a:lnTo>
                  <a:pt x="687" y="1109"/>
                </a:lnTo>
                <a:lnTo>
                  <a:pt x="687" y="1102"/>
                </a:lnTo>
                <a:lnTo>
                  <a:pt x="694" y="1102"/>
                </a:lnTo>
                <a:lnTo>
                  <a:pt x="701" y="1102"/>
                </a:lnTo>
                <a:lnTo>
                  <a:pt x="701" y="1096"/>
                </a:lnTo>
                <a:lnTo>
                  <a:pt x="707" y="1096"/>
                </a:lnTo>
                <a:lnTo>
                  <a:pt x="734" y="1096"/>
                </a:lnTo>
                <a:lnTo>
                  <a:pt x="734" y="1089"/>
                </a:lnTo>
                <a:lnTo>
                  <a:pt x="741" y="1089"/>
                </a:lnTo>
                <a:lnTo>
                  <a:pt x="781" y="1089"/>
                </a:lnTo>
                <a:lnTo>
                  <a:pt x="781" y="1082"/>
                </a:lnTo>
                <a:lnTo>
                  <a:pt x="788" y="1082"/>
                </a:lnTo>
                <a:lnTo>
                  <a:pt x="802" y="1082"/>
                </a:lnTo>
                <a:lnTo>
                  <a:pt x="802" y="1076"/>
                </a:lnTo>
                <a:lnTo>
                  <a:pt x="815" y="1076"/>
                </a:lnTo>
                <a:lnTo>
                  <a:pt x="815" y="1069"/>
                </a:lnTo>
                <a:lnTo>
                  <a:pt x="829" y="1069"/>
                </a:lnTo>
                <a:lnTo>
                  <a:pt x="829" y="1063"/>
                </a:lnTo>
                <a:lnTo>
                  <a:pt x="842" y="1063"/>
                </a:lnTo>
                <a:lnTo>
                  <a:pt x="855" y="1063"/>
                </a:lnTo>
                <a:lnTo>
                  <a:pt x="855" y="1056"/>
                </a:lnTo>
                <a:lnTo>
                  <a:pt x="882" y="1056"/>
                </a:lnTo>
                <a:lnTo>
                  <a:pt x="882" y="1049"/>
                </a:lnTo>
                <a:lnTo>
                  <a:pt x="889" y="1049"/>
                </a:lnTo>
                <a:lnTo>
                  <a:pt x="909" y="1049"/>
                </a:lnTo>
                <a:lnTo>
                  <a:pt x="909" y="1043"/>
                </a:lnTo>
                <a:lnTo>
                  <a:pt x="936" y="1043"/>
                </a:lnTo>
                <a:lnTo>
                  <a:pt x="943" y="1043"/>
                </a:lnTo>
                <a:lnTo>
                  <a:pt x="943" y="1036"/>
                </a:lnTo>
                <a:lnTo>
                  <a:pt x="943" y="1029"/>
                </a:lnTo>
                <a:lnTo>
                  <a:pt x="977" y="1029"/>
                </a:lnTo>
                <a:lnTo>
                  <a:pt x="977" y="1023"/>
                </a:lnTo>
                <a:lnTo>
                  <a:pt x="983" y="1023"/>
                </a:lnTo>
                <a:lnTo>
                  <a:pt x="983" y="1016"/>
                </a:lnTo>
                <a:lnTo>
                  <a:pt x="997" y="1016"/>
                </a:lnTo>
                <a:lnTo>
                  <a:pt x="1004" y="1016"/>
                </a:lnTo>
                <a:lnTo>
                  <a:pt x="1010" y="1016"/>
                </a:lnTo>
                <a:lnTo>
                  <a:pt x="1010" y="1009"/>
                </a:lnTo>
                <a:lnTo>
                  <a:pt x="1017" y="1009"/>
                </a:lnTo>
                <a:lnTo>
                  <a:pt x="1017" y="1003"/>
                </a:lnTo>
                <a:lnTo>
                  <a:pt x="1017" y="996"/>
                </a:lnTo>
                <a:lnTo>
                  <a:pt x="1024" y="996"/>
                </a:lnTo>
                <a:lnTo>
                  <a:pt x="1031" y="996"/>
                </a:lnTo>
                <a:lnTo>
                  <a:pt x="1031" y="989"/>
                </a:lnTo>
                <a:lnTo>
                  <a:pt x="1037" y="989"/>
                </a:lnTo>
                <a:lnTo>
                  <a:pt x="1044" y="989"/>
                </a:lnTo>
                <a:lnTo>
                  <a:pt x="1044" y="983"/>
                </a:lnTo>
                <a:lnTo>
                  <a:pt x="1051" y="983"/>
                </a:lnTo>
                <a:lnTo>
                  <a:pt x="1057" y="983"/>
                </a:lnTo>
                <a:lnTo>
                  <a:pt x="1057" y="976"/>
                </a:lnTo>
                <a:lnTo>
                  <a:pt x="1064" y="976"/>
                </a:lnTo>
                <a:lnTo>
                  <a:pt x="1071" y="976"/>
                </a:lnTo>
                <a:lnTo>
                  <a:pt x="1071" y="970"/>
                </a:lnTo>
                <a:lnTo>
                  <a:pt x="1084" y="970"/>
                </a:lnTo>
                <a:lnTo>
                  <a:pt x="1091" y="970"/>
                </a:lnTo>
                <a:lnTo>
                  <a:pt x="1091" y="963"/>
                </a:lnTo>
                <a:lnTo>
                  <a:pt x="1111" y="963"/>
                </a:lnTo>
                <a:lnTo>
                  <a:pt x="1118" y="963"/>
                </a:lnTo>
                <a:lnTo>
                  <a:pt x="1118" y="956"/>
                </a:lnTo>
                <a:lnTo>
                  <a:pt x="1118" y="950"/>
                </a:lnTo>
                <a:lnTo>
                  <a:pt x="1125" y="950"/>
                </a:lnTo>
                <a:lnTo>
                  <a:pt x="1138" y="950"/>
                </a:lnTo>
                <a:lnTo>
                  <a:pt x="1158" y="950"/>
                </a:lnTo>
                <a:lnTo>
                  <a:pt x="1158" y="943"/>
                </a:lnTo>
                <a:lnTo>
                  <a:pt x="1165" y="943"/>
                </a:lnTo>
                <a:lnTo>
                  <a:pt x="1172" y="943"/>
                </a:lnTo>
                <a:lnTo>
                  <a:pt x="1172" y="936"/>
                </a:lnTo>
                <a:lnTo>
                  <a:pt x="1192" y="936"/>
                </a:lnTo>
                <a:lnTo>
                  <a:pt x="1199" y="936"/>
                </a:lnTo>
                <a:lnTo>
                  <a:pt x="1199" y="930"/>
                </a:lnTo>
                <a:lnTo>
                  <a:pt x="1206" y="930"/>
                </a:lnTo>
                <a:lnTo>
                  <a:pt x="1206" y="923"/>
                </a:lnTo>
                <a:lnTo>
                  <a:pt x="1219" y="923"/>
                </a:lnTo>
                <a:lnTo>
                  <a:pt x="1219" y="916"/>
                </a:lnTo>
                <a:lnTo>
                  <a:pt x="1226" y="916"/>
                </a:lnTo>
                <a:lnTo>
                  <a:pt x="1226" y="910"/>
                </a:lnTo>
                <a:lnTo>
                  <a:pt x="1232" y="910"/>
                </a:lnTo>
                <a:lnTo>
                  <a:pt x="1232" y="903"/>
                </a:lnTo>
                <a:lnTo>
                  <a:pt x="1253" y="903"/>
                </a:lnTo>
                <a:lnTo>
                  <a:pt x="1273" y="903"/>
                </a:lnTo>
                <a:lnTo>
                  <a:pt x="1273" y="896"/>
                </a:lnTo>
                <a:lnTo>
                  <a:pt x="1293" y="896"/>
                </a:lnTo>
                <a:lnTo>
                  <a:pt x="1293" y="890"/>
                </a:lnTo>
                <a:lnTo>
                  <a:pt x="1307" y="890"/>
                </a:lnTo>
                <a:lnTo>
                  <a:pt x="1307" y="883"/>
                </a:lnTo>
                <a:lnTo>
                  <a:pt x="1313" y="883"/>
                </a:lnTo>
                <a:lnTo>
                  <a:pt x="1313" y="877"/>
                </a:lnTo>
                <a:lnTo>
                  <a:pt x="1320" y="877"/>
                </a:lnTo>
                <a:lnTo>
                  <a:pt x="1327" y="877"/>
                </a:lnTo>
                <a:lnTo>
                  <a:pt x="1327" y="870"/>
                </a:lnTo>
                <a:lnTo>
                  <a:pt x="1333" y="870"/>
                </a:lnTo>
                <a:lnTo>
                  <a:pt x="1333" y="863"/>
                </a:lnTo>
                <a:lnTo>
                  <a:pt x="1347" y="863"/>
                </a:lnTo>
                <a:lnTo>
                  <a:pt x="1354" y="863"/>
                </a:lnTo>
                <a:lnTo>
                  <a:pt x="1354" y="857"/>
                </a:lnTo>
                <a:lnTo>
                  <a:pt x="1360" y="857"/>
                </a:lnTo>
                <a:lnTo>
                  <a:pt x="1360" y="850"/>
                </a:lnTo>
                <a:lnTo>
                  <a:pt x="1374" y="850"/>
                </a:lnTo>
                <a:lnTo>
                  <a:pt x="1381" y="850"/>
                </a:lnTo>
                <a:lnTo>
                  <a:pt x="1381" y="843"/>
                </a:lnTo>
                <a:lnTo>
                  <a:pt x="1394" y="843"/>
                </a:lnTo>
                <a:lnTo>
                  <a:pt x="1401" y="843"/>
                </a:lnTo>
                <a:lnTo>
                  <a:pt x="1401" y="837"/>
                </a:lnTo>
                <a:lnTo>
                  <a:pt x="1408" y="837"/>
                </a:lnTo>
                <a:lnTo>
                  <a:pt x="1414" y="837"/>
                </a:lnTo>
                <a:lnTo>
                  <a:pt x="1421" y="837"/>
                </a:lnTo>
                <a:lnTo>
                  <a:pt x="1421" y="830"/>
                </a:lnTo>
                <a:lnTo>
                  <a:pt x="1421" y="823"/>
                </a:lnTo>
                <a:lnTo>
                  <a:pt x="1434" y="823"/>
                </a:lnTo>
                <a:lnTo>
                  <a:pt x="1448" y="823"/>
                </a:lnTo>
                <a:lnTo>
                  <a:pt x="1461" y="823"/>
                </a:lnTo>
                <a:lnTo>
                  <a:pt x="1461" y="817"/>
                </a:lnTo>
                <a:lnTo>
                  <a:pt x="1475" y="817"/>
                </a:lnTo>
                <a:lnTo>
                  <a:pt x="1475" y="810"/>
                </a:lnTo>
                <a:lnTo>
                  <a:pt x="1482" y="810"/>
                </a:lnTo>
                <a:lnTo>
                  <a:pt x="1482" y="803"/>
                </a:lnTo>
                <a:lnTo>
                  <a:pt x="1488" y="803"/>
                </a:lnTo>
                <a:lnTo>
                  <a:pt x="1502" y="803"/>
                </a:lnTo>
                <a:lnTo>
                  <a:pt x="1502" y="797"/>
                </a:lnTo>
                <a:lnTo>
                  <a:pt x="1508" y="797"/>
                </a:lnTo>
                <a:lnTo>
                  <a:pt x="1515" y="797"/>
                </a:lnTo>
                <a:lnTo>
                  <a:pt x="1529" y="797"/>
                </a:lnTo>
                <a:lnTo>
                  <a:pt x="1529" y="790"/>
                </a:lnTo>
                <a:lnTo>
                  <a:pt x="1529" y="784"/>
                </a:lnTo>
                <a:lnTo>
                  <a:pt x="1542" y="784"/>
                </a:lnTo>
                <a:lnTo>
                  <a:pt x="1549" y="784"/>
                </a:lnTo>
                <a:lnTo>
                  <a:pt x="1549" y="777"/>
                </a:lnTo>
                <a:lnTo>
                  <a:pt x="1562" y="777"/>
                </a:lnTo>
                <a:lnTo>
                  <a:pt x="1569" y="777"/>
                </a:lnTo>
                <a:lnTo>
                  <a:pt x="1569" y="770"/>
                </a:lnTo>
                <a:lnTo>
                  <a:pt x="1583" y="770"/>
                </a:lnTo>
                <a:lnTo>
                  <a:pt x="1589" y="770"/>
                </a:lnTo>
                <a:lnTo>
                  <a:pt x="1589" y="764"/>
                </a:lnTo>
                <a:lnTo>
                  <a:pt x="1603" y="764"/>
                </a:lnTo>
                <a:lnTo>
                  <a:pt x="1603" y="757"/>
                </a:lnTo>
                <a:lnTo>
                  <a:pt x="1630" y="757"/>
                </a:lnTo>
                <a:lnTo>
                  <a:pt x="1636" y="757"/>
                </a:lnTo>
                <a:lnTo>
                  <a:pt x="1636" y="750"/>
                </a:lnTo>
                <a:lnTo>
                  <a:pt x="1650" y="750"/>
                </a:lnTo>
                <a:lnTo>
                  <a:pt x="1657" y="750"/>
                </a:lnTo>
                <a:lnTo>
                  <a:pt x="1657" y="744"/>
                </a:lnTo>
                <a:lnTo>
                  <a:pt x="1677" y="744"/>
                </a:lnTo>
                <a:lnTo>
                  <a:pt x="1697" y="744"/>
                </a:lnTo>
                <a:lnTo>
                  <a:pt x="1704" y="744"/>
                </a:lnTo>
                <a:lnTo>
                  <a:pt x="1704" y="737"/>
                </a:lnTo>
                <a:lnTo>
                  <a:pt x="1710" y="737"/>
                </a:lnTo>
                <a:lnTo>
                  <a:pt x="1710" y="730"/>
                </a:lnTo>
                <a:lnTo>
                  <a:pt x="1717" y="730"/>
                </a:lnTo>
                <a:lnTo>
                  <a:pt x="1717" y="724"/>
                </a:lnTo>
                <a:lnTo>
                  <a:pt x="1724" y="724"/>
                </a:lnTo>
                <a:lnTo>
                  <a:pt x="1724" y="717"/>
                </a:lnTo>
                <a:lnTo>
                  <a:pt x="1737" y="717"/>
                </a:lnTo>
                <a:lnTo>
                  <a:pt x="1737" y="710"/>
                </a:lnTo>
                <a:lnTo>
                  <a:pt x="1751" y="710"/>
                </a:lnTo>
                <a:lnTo>
                  <a:pt x="1758" y="710"/>
                </a:lnTo>
                <a:lnTo>
                  <a:pt x="1758" y="704"/>
                </a:lnTo>
                <a:lnTo>
                  <a:pt x="1771" y="704"/>
                </a:lnTo>
                <a:lnTo>
                  <a:pt x="1771" y="697"/>
                </a:lnTo>
                <a:lnTo>
                  <a:pt x="1785" y="697"/>
                </a:lnTo>
                <a:lnTo>
                  <a:pt x="1791" y="697"/>
                </a:lnTo>
                <a:lnTo>
                  <a:pt x="1791" y="690"/>
                </a:lnTo>
                <a:lnTo>
                  <a:pt x="1805" y="690"/>
                </a:lnTo>
                <a:lnTo>
                  <a:pt x="1811" y="690"/>
                </a:lnTo>
                <a:lnTo>
                  <a:pt x="1811" y="684"/>
                </a:lnTo>
                <a:lnTo>
                  <a:pt x="1825" y="684"/>
                </a:lnTo>
                <a:lnTo>
                  <a:pt x="1825" y="677"/>
                </a:lnTo>
                <a:lnTo>
                  <a:pt x="1845" y="677"/>
                </a:lnTo>
                <a:lnTo>
                  <a:pt x="1845" y="671"/>
                </a:lnTo>
                <a:lnTo>
                  <a:pt x="1852" y="671"/>
                </a:lnTo>
                <a:lnTo>
                  <a:pt x="1852" y="664"/>
                </a:lnTo>
                <a:lnTo>
                  <a:pt x="1859" y="664"/>
                </a:lnTo>
                <a:lnTo>
                  <a:pt x="1859" y="657"/>
                </a:lnTo>
                <a:lnTo>
                  <a:pt x="1872" y="657"/>
                </a:lnTo>
                <a:lnTo>
                  <a:pt x="1879" y="657"/>
                </a:lnTo>
                <a:lnTo>
                  <a:pt x="1879" y="651"/>
                </a:lnTo>
                <a:lnTo>
                  <a:pt x="1886" y="651"/>
                </a:lnTo>
                <a:lnTo>
                  <a:pt x="1892" y="651"/>
                </a:lnTo>
                <a:lnTo>
                  <a:pt x="1892" y="644"/>
                </a:lnTo>
                <a:lnTo>
                  <a:pt x="1899" y="644"/>
                </a:lnTo>
                <a:lnTo>
                  <a:pt x="1912" y="644"/>
                </a:lnTo>
                <a:lnTo>
                  <a:pt x="1912" y="637"/>
                </a:lnTo>
                <a:lnTo>
                  <a:pt x="1926" y="637"/>
                </a:lnTo>
                <a:lnTo>
                  <a:pt x="1946" y="637"/>
                </a:lnTo>
                <a:lnTo>
                  <a:pt x="1946" y="631"/>
                </a:lnTo>
                <a:lnTo>
                  <a:pt x="1946" y="624"/>
                </a:lnTo>
                <a:lnTo>
                  <a:pt x="1973" y="624"/>
                </a:lnTo>
                <a:lnTo>
                  <a:pt x="1986" y="624"/>
                </a:lnTo>
                <a:lnTo>
                  <a:pt x="2007" y="624"/>
                </a:lnTo>
                <a:lnTo>
                  <a:pt x="2007" y="617"/>
                </a:lnTo>
                <a:lnTo>
                  <a:pt x="2013" y="617"/>
                </a:lnTo>
                <a:lnTo>
                  <a:pt x="2013" y="611"/>
                </a:lnTo>
                <a:lnTo>
                  <a:pt x="2020" y="611"/>
                </a:lnTo>
                <a:lnTo>
                  <a:pt x="2020" y="604"/>
                </a:lnTo>
                <a:lnTo>
                  <a:pt x="2027" y="604"/>
                </a:lnTo>
                <a:lnTo>
                  <a:pt x="2047" y="604"/>
                </a:lnTo>
                <a:lnTo>
                  <a:pt x="2047" y="597"/>
                </a:lnTo>
                <a:lnTo>
                  <a:pt x="2054" y="597"/>
                </a:lnTo>
                <a:lnTo>
                  <a:pt x="2094" y="597"/>
                </a:lnTo>
                <a:lnTo>
                  <a:pt x="2094" y="591"/>
                </a:lnTo>
                <a:lnTo>
                  <a:pt x="2108" y="591"/>
                </a:lnTo>
                <a:lnTo>
                  <a:pt x="2108" y="584"/>
                </a:lnTo>
                <a:lnTo>
                  <a:pt x="2121" y="584"/>
                </a:lnTo>
                <a:lnTo>
                  <a:pt x="2128" y="584"/>
                </a:lnTo>
                <a:lnTo>
                  <a:pt x="2128" y="578"/>
                </a:lnTo>
                <a:lnTo>
                  <a:pt x="2135" y="578"/>
                </a:lnTo>
                <a:lnTo>
                  <a:pt x="2175" y="578"/>
                </a:lnTo>
                <a:lnTo>
                  <a:pt x="2182" y="578"/>
                </a:lnTo>
                <a:lnTo>
                  <a:pt x="2182" y="571"/>
                </a:lnTo>
                <a:lnTo>
                  <a:pt x="2195" y="571"/>
                </a:lnTo>
                <a:lnTo>
                  <a:pt x="2195" y="564"/>
                </a:lnTo>
                <a:lnTo>
                  <a:pt x="2202" y="564"/>
                </a:lnTo>
                <a:lnTo>
                  <a:pt x="2202" y="558"/>
                </a:lnTo>
                <a:lnTo>
                  <a:pt x="2209" y="558"/>
                </a:lnTo>
                <a:lnTo>
                  <a:pt x="2215" y="558"/>
                </a:lnTo>
                <a:lnTo>
                  <a:pt x="2222" y="558"/>
                </a:lnTo>
                <a:lnTo>
                  <a:pt x="2222" y="551"/>
                </a:lnTo>
                <a:lnTo>
                  <a:pt x="2229" y="551"/>
                </a:lnTo>
                <a:lnTo>
                  <a:pt x="2229" y="538"/>
                </a:lnTo>
                <a:lnTo>
                  <a:pt x="2236" y="538"/>
                </a:lnTo>
                <a:lnTo>
                  <a:pt x="2236" y="531"/>
                </a:lnTo>
                <a:lnTo>
                  <a:pt x="2242" y="531"/>
                </a:lnTo>
                <a:lnTo>
                  <a:pt x="2242" y="524"/>
                </a:lnTo>
                <a:lnTo>
                  <a:pt x="2249" y="524"/>
                </a:lnTo>
                <a:lnTo>
                  <a:pt x="2256" y="524"/>
                </a:lnTo>
                <a:lnTo>
                  <a:pt x="2256" y="518"/>
                </a:lnTo>
                <a:lnTo>
                  <a:pt x="2263" y="518"/>
                </a:lnTo>
                <a:lnTo>
                  <a:pt x="2263" y="511"/>
                </a:lnTo>
                <a:lnTo>
                  <a:pt x="2269" y="511"/>
                </a:lnTo>
                <a:lnTo>
                  <a:pt x="2276" y="511"/>
                </a:lnTo>
                <a:lnTo>
                  <a:pt x="2276" y="504"/>
                </a:lnTo>
                <a:lnTo>
                  <a:pt x="2283" y="504"/>
                </a:lnTo>
                <a:lnTo>
                  <a:pt x="2283" y="498"/>
                </a:lnTo>
                <a:lnTo>
                  <a:pt x="2289" y="498"/>
                </a:lnTo>
                <a:lnTo>
                  <a:pt x="2296" y="498"/>
                </a:lnTo>
                <a:lnTo>
                  <a:pt x="2296" y="491"/>
                </a:lnTo>
                <a:lnTo>
                  <a:pt x="2310" y="491"/>
                </a:lnTo>
                <a:lnTo>
                  <a:pt x="2310" y="485"/>
                </a:lnTo>
                <a:lnTo>
                  <a:pt x="2316" y="485"/>
                </a:lnTo>
                <a:lnTo>
                  <a:pt x="2323" y="485"/>
                </a:lnTo>
                <a:lnTo>
                  <a:pt x="2350" y="485"/>
                </a:lnTo>
                <a:lnTo>
                  <a:pt x="2350" y="478"/>
                </a:lnTo>
                <a:lnTo>
                  <a:pt x="2350" y="471"/>
                </a:lnTo>
                <a:lnTo>
                  <a:pt x="2357" y="471"/>
                </a:lnTo>
                <a:lnTo>
                  <a:pt x="2370" y="471"/>
                </a:lnTo>
                <a:lnTo>
                  <a:pt x="2370" y="465"/>
                </a:lnTo>
                <a:lnTo>
                  <a:pt x="2384" y="465"/>
                </a:lnTo>
                <a:lnTo>
                  <a:pt x="2397" y="465"/>
                </a:lnTo>
                <a:lnTo>
                  <a:pt x="2397" y="458"/>
                </a:lnTo>
                <a:lnTo>
                  <a:pt x="2417" y="458"/>
                </a:lnTo>
                <a:lnTo>
                  <a:pt x="2444" y="458"/>
                </a:lnTo>
                <a:lnTo>
                  <a:pt x="2451" y="458"/>
                </a:lnTo>
                <a:lnTo>
                  <a:pt x="2451" y="451"/>
                </a:lnTo>
                <a:lnTo>
                  <a:pt x="2451" y="445"/>
                </a:lnTo>
                <a:lnTo>
                  <a:pt x="2458" y="445"/>
                </a:lnTo>
                <a:lnTo>
                  <a:pt x="2464" y="445"/>
                </a:lnTo>
                <a:lnTo>
                  <a:pt x="2464" y="438"/>
                </a:lnTo>
                <a:lnTo>
                  <a:pt x="2471" y="438"/>
                </a:lnTo>
                <a:lnTo>
                  <a:pt x="2498" y="438"/>
                </a:lnTo>
                <a:lnTo>
                  <a:pt x="2498" y="431"/>
                </a:lnTo>
                <a:lnTo>
                  <a:pt x="2532" y="431"/>
                </a:lnTo>
                <a:lnTo>
                  <a:pt x="2559" y="431"/>
                </a:lnTo>
                <a:lnTo>
                  <a:pt x="2579" y="431"/>
                </a:lnTo>
                <a:lnTo>
                  <a:pt x="2579" y="425"/>
                </a:lnTo>
                <a:lnTo>
                  <a:pt x="2586" y="425"/>
                </a:lnTo>
                <a:lnTo>
                  <a:pt x="2592" y="425"/>
                </a:lnTo>
                <a:lnTo>
                  <a:pt x="2592" y="418"/>
                </a:lnTo>
                <a:lnTo>
                  <a:pt x="2599" y="418"/>
                </a:lnTo>
                <a:lnTo>
                  <a:pt x="2613" y="418"/>
                </a:lnTo>
                <a:lnTo>
                  <a:pt x="2613" y="411"/>
                </a:lnTo>
                <a:lnTo>
                  <a:pt x="2633" y="411"/>
                </a:lnTo>
                <a:lnTo>
                  <a:pt x="2633" y="405"/>
                </a:lnTo>
                <a:lnTo>
                  <a:pt x="2646" y="405"/>
                </a:lnTo>
                <a:lnTo>
                  <a:pt x="2653" y="405"/>
                </a:lnTo>
                <a:lnTo>
                  <a:pt x="2673" y="405"/>
                </a:lnTo>
                <a:lnTo>
                  <a:pt x="2673" y="398"/>
                </a:lnTo>
                <a:lnTo>
                  <a:pt x="2680" y="398"/>
                </a:lnTo>
                <a:lnTo>
                  <a:pt x="2687" y="398"/>
                </a:lnTo>
                <a:lnTo>
                  <a:pt x="2687" y="392"/>
                </a:lnTo>
                <a:lnTo>
                  <a:pt x="2693" y="392"/>
                </a:lnTo>
                <a:lnTo>
                  <a:pt x="2700" y="392"/>
                </a:lnTo>
                <a:lnTo>
                  <a:pt x="2700" y="385"/>
                </a:lnTo>
                <a:lnTo>
                  <a:pt x="2707" y="385"/>
                </a:lnTo>
                <a:lnTo>
                  <a:pt x="2714" y="385"/>
                </a:lnTo>
                <a:lnTo>
                  <a:pt x="2714" y="378"/>
                </a:lnTo>
                <a:lnTo>
                  <a:pt x="2714" y="372"/>
                </a:lnTo>
                <a:lnTo>
                  <a:pt x="2720" y="372"/>
                </a:lnTo>
                <a:lnTo>
                  <a:pt x="2734" y="372"/>
                </a:lnTo>
                <a:lnTo>
                  <a:pt x="2734" y="365"/>
                </a:lnTo>
                <a:lnTo>
                  <a:pt x="2741" y="365"/>
                </a:lnTo>
                <a:lnTo>
                  <a:pt x="2741" y="358"/>
                </a:lnTo>
                <a:lnTo>
                  <a:pt x="2747" y="358"/>
                </a:lnTo>
                <a:lnTo>
                  <a:pt x="2754" y="358"/>
                </a:lnTo>
                <a:lnTo>
                  <a:pt x="2754" y="352"/>
                </a:lnTo>
                <a:lnTo>
                  <a:pt x="2781" y="352"/>
                </a:lnTo>
                <a:lnTo>
                  <a:pt x="2788" y="352"/>
                </a:lnTo>
                <a:lnTo>
                  <a:pt x="2788" y="345"/>
                </a:lnTo>
                <a:lnTo>
                  <a:pt x="2794" y="345"/>
                </a:lnTo>
                <a:lnTo>
                  <a:pt x="2794" y="338"/>
                </a:lnTo>
                <a:lnTo>
                  <a:pt x="2801" y="338"/>
                </a:lnTo>
                <a:lnTo>
                  <a:pt x="2808" y="338"/>
                </a:lnTo>
                <a:lnTo>
                  <a:pt x="2808" y="332"/>
                </a:lnTo>
                <a:lnTo>
                  <a:pt x="2815" y="332"/>
                </a:lnTo>
                <a:lnTo>
                  <a:pt x="2815" y="325"/>
                </a:lnTo>
                <a:lnTo>
                  <a:pt x="2835" y="325"/>
                </a:lnTo>
                <a:lnTo>
                  <a:pt x="2841" y="325"/>
                </a:lnTo>
                <a:lnTo>
                  <a:pt x="2841" y="318"/>
                </a:lnTo>
                <a:lnTo>
                  <a:pt x="2862" y="318"/>
                </a:lnTo>
                <a:lnTo>
                  <a:pt x="2862" y="312"/>
                </a:lnTo>
                <a:lnTo>
                  <a:pt x="2875" y="312"/>
                </a:lnTo>
                <a:lnTo>
                  <a:pt x="2875" y="305"/>
                </a:lnTo>
                <a:lnTo>
                  <a:pt x="2882" y="305"/>
                </a:lnTo>
                <a:lnTo>
                  <a:pt x="2882" y="299"/>
                </a:lnTo>
                <a:lnTo>
                  <a:pt x="2895" y="299"/>
                </a:lnTo>
                <a:lnTo>
                  <a:pt x="2902" y="299"/>
                </a:lnTo>
                <a:lnTo>
                  <a:pt x="2902" y="292"/>
                </a:lnTo>
                <a:lnTo>
                  <a:pt x="2909" y="292"/>
                </a:lnTo>
                <a:lnTo>
                  <a:pt x="2942" y="292"/>
                </a:lnTo>
                <a:lnTo>
                  <a:pt x="2942" y="285"/>
                </a:lnTo>
                <a:lnTo>
                  <a:pt x="2963" y="285"/>
                </a:lnTo>
                <a:lnTo>
                  <a:pt x="2983" y="285"/>
                </a:lnTo>
                <a:lnTo>
                  <a:pt x="2983" y="279"/>
                </a:lnTo>
                <a:lnTo>
                  <a:pt x="3023" y="279"/>
                </a:lnTo>
                <a:lnTo>
                  <a:pt x="3023" y="272"/>
                </a:lnTo>
                <a:lnTo>
                  <a:pt x="3050" y="272"/>
                </a:lnTo>
                <a:lnTo>
                  <a:pt x="3057" y="272"/>
                </a:lnTo>
                <a:lnTo>
                  <a:pt x="3057" y="265"/>
                </a:lnTo>
                <a:lnTo>
                  <a:pt x="3070" y="265"/>
                </a:lnTo>
                <a:lnTo>
                  <a:pt x="3077" y="265"/>
                </a:lnTo>
                <a:lnTo>
                  <a:pt x="3077" y="259"/>
                </a:lnTo>
                <a:lnTo>
                  <a:pt x="3084" y="259"/>
                </a:lnTo>
                <a:lnTo>
                  <a:pt x="3084" y="252"/>
                </a:lnTo>
                <a:lnTo>
                  <a:pt x="3091" y="252"/>
                </a:lnTo>
                <a:lnTo>
                  <a:pt x="3091" y="245"/>
                </a:lnTo>
                <a:lnTo>
                  <a:pt x="3144" y="245"/>
                </a:lnTo>
                <a:lnTo>
                  <a:pt x="3144" y="239"/>
                </a:lnTo>
                <a:lnTo>
                  <a:pt x="3158" y="239"/>
                </a:lnTo>
                <a:lnTo>
                  <a:pt x="3158" y="232"/>
                </a:lnTo>
                <a:lnTo>
                  <a:pt x="3165" y="232"/>
                </a:lnTo>
                <a:lnTo>
                  <a:pt x="3212" y="232"/>
                </a:lnTo>
                <a:lnTo>
                  <a:pt x="3212" y="225"/>
                </a:lnTo>
                <a:lnTo>
                  <a:pt x="3239" y="225"/>
                </a:lnTo>
                <a:lnTo>
                  <a:pt x="3239" y="219"/>
                </a:lnTo>
                <a:lnTo>
                  <a:pt x="3245" y="219"/>
                </a:lnTo>
                <a:lnTo>
                  <a:pt x="3252" y="219"/>
                </a:lnTo>
                <a:lnTo>
                  <a:pt x="3252" y="212"/>
                </a:lnTo>
                <a:lnTo>
                  <a:pt x="3259" y="212"/>
                </a:lnTo>
                <a:lnTo>
                  <a:pt x="3266" y="212"/>
                </a:lnTo>
                <a:lnTo>
                  <a:pt x="3266" y="206"/>
                </a:lnTo>
                <a:lnTo>
                  <a:pt x="3279" y="206"/>
                </a:lnTo>
                <a:lnTo>
                  <a:pt x="3279" y="199"/>
                </a:lnTo>
                <a:lnTo>
                  <a:pt x="3293" y="199"/>
                </a:lnTo>
                <a:lnTo>
                  <a:pt x="3293" y="186"/>
                </a:lnTo>
                <a:lnTo>
                  <a:pt x="3306" y="186"/>
                </a:lnTo>
                <a:lnTo>
                  <a:pt x="3313" y="186"/>
                </a:lnTo>
                <a:lnTo>
                  <a:pt x="3313" y="179"/>
                </a:lnTo>
                <a:lnTo>
                  <a:pt x="3326" y="179"/>
                </a:lnTo>
                <a:lnTo>
                  <a:pt x="3326" y="172"/>
                </a:lnTo>
                <a:lnTo>
                  <a:pt x="3333" y="172"/>
                </a:lnTo>
                <a:lnTo>
                  <a:pt x="3340" y="172"/>
                </a:lnTo>
                <a:lnTo>
                  <a:pt x="3340" y="166"/>
                </a:lnTo>
                <a:lnTo>
                  <a:pt x="3360" y="166"/>
                </a:lnTo>
                <a:lnTo>
                  <a:pt x="3394" y="166"/>
                </a:lnTo>
                <a:lnTo>
                  <a:pt x="3394" y="159"/>
                </a:lnTo>
                <a:lnTo>
                  <a:pt x="3407" y="159"/>
                </a:lnTo>
                <a:lnTo>
                  <a:pt x="3407" y="152"/>
                </a:lnTo>
                <a:lnTo>
                  <a:pt x="3420" y="152"/>
                </a:lnTo>
                <a:lnTo>
                  <a:pt x="3420" y="146"/>
                </a:lnTo>
                <a:lnTo>
                  <a:pt x="3427" y="146"/>
                </a:lnTo>
                <a:lnTo>
                  <a:pt x="3441" y="146"/>
                </a:lnTo>
                <a:lnTo>
                  <a:pt x="3441" y="139"/>
                </a:lnTo>
                <a:lnTo>
                  <a:pt x="3447" y="139"/>
                </a:lnTo>
                <a:lnTo>
                  <a:pt x="3447" y="132"/>
                </a:lnTo>
                <a:lnTo>
                  <a:pt x="3461" y="132"/>
                </a:lnTo>
                <a:lnTo>
                  <a:pt x="3468" y="132"/>
                </a:lnTo>
                <a:lnTo>
                  <a:pt x="3468" y="126"/>
                </a:lnTo>
                <a:lnTo>
                  <a:pt x="3474" y="126"/>
                </a:lnTo>
                <a:lnTo>
                  <a:pt x="3474" y="119"/>
                </a:lnTo>
                <a:lnTo>
                  <a:pt x="3515" y="119"/>
                </a:lnTo>
                <a:lnTo>
                  <a:pt x="3515" y="112"/>
                </a:lnTo>
                <a:lnTo>
                  <a:pt x="3521" y="112"/>
                </a:lnTo>
                <a:lnTo>
                  <a:pt x="3548" y="112"/>
                </a:lnTo>
                <a:lnTo>
                  <a:pt x="3548" y="106"/>
                </a:lnTo>
                <a:lnTo>
                  <a:pt x="3569" y="106"/>
                </a:lnTo>
                <a:lnTo>
                  <a:pt x="3569" y="99"/>
                </a:lnTo>
                <a:lnTo>
                  <a:pt x="3569" y="93"/>
                </a:lnTo>
                <a:lnTo>
                  <a:pt x="3582" y="93"/>
                </a:lnTo>
                <a:lnTo>
                  <a:pt x="3582" y="86"/>
                </a:lnTo>
                <a:lnTo>
                  <a:pt x="3589" y="86"/>
                </a:lnTo>
                <a:lnTo>
                  <a:pt x="3589" y="79"/>
                </a:lnTo>
                <a:lnTo>
                  <a:pt x="3602" y="79"/>
                </a:lnTo>
                <a:lnTo>
                  <a:pt x="3609" y="79"/>
                </a:lnTo>
                <a:lnTo>
                  <a:pt x="3609" y="73"/>
                </a:lnTo>
                <a:lnTo>
                  <a:pt x="3622" y="73"/>
                </a:lnTo>
                <a:lnTo>
                  <a:pt x="3622" y="66"/>
                </a:lnTo>
                <a:lnTo>
                  <a:pt x="3643" y="66"/>
                </a:lnTo>
                <a:lnTo>
                  <a:pt x="3643" y="53"/>
                </a:lnTo>
                <a:lnTo>
                  <a:pt x="3656" y="53"/>
                </a:lnTo>
                <a:lnTo>
                  <a:pt x="3656" y="46"/>
                </a:lnTo>
                <a:lnTo>
                  <a:pt x="3676" y="46"/>
                </a:lnTo>
                <a:lnTo>
                  <a:pt x="3676" y="39"/>
                </a:lnTo>
                <a:lnTo>
                  <a:pt x="3683" y="39"/>
                </a:lnTo>
                <a:lnTo>
                  <a:pt x="3683" y="33"/>
                </a:lnTo>
                <a:lnTo>
                  <a:pt x="3737" y="33"/>
                </a:lnTo>
                <a:lnTo>
                  <a:pt x="3764" y="33"/>
                </a:lnTo>
                <a:lnTo>
                  <a:pt x="3764" y="26"/>
                </a:lnTo>
                <a:lnTo>
                  <a:pt x="3771" y="26"/>
                </a:lnTo>
                <a:lnTo>
                  <a:pt x="3771" y="19"/>
                </a:lnTo>
                <a:lnTo>
                  <a:pt x="3784" y="19"/>
                </a:lnTo>
                <a:lnTo>
                  <a:pt x="3784" y="13"/>
                </a:lnTo>
                <a:lnTo>
                  <a:pt x="3811" y="13"/>
                </a:lnTo>
                <a:lnTo>
                  <a:pt x="3811" y="6"/>
                </a:lnTo>
                <a:lnTo>
                  <a:pt x="3885" y="6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7248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0.83 (0.74-0.94) </a:t>
            </a:r>
            <a:endParaRPr lang="en-US" sz="2400"/>
          </a:p>
        </p:txBody>
      </p:sp>
      <p:sp>
        <p:nvSpPr>
          <p:cNvPr id="137249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2P=0.0021 </a:t>
            </a:r>
            <a:endParaRPr lang="en-US" sz="2400"/>
          </a:p>
        </p:txBody>
      </p:sp>
      <p:sp>
        <p:nvSpPr>
          <p:cNvPr id="137250" name="Rectangle 39"/>
          <p:cNvSpPr>
            <a:spLocks noChangeArrowheads="1"/>
          </p:cNvSpPr>
          <p:nvPr/>
        </p:nvSpPr>
        <p:spPr bwMode="auto">
          <a:xfrm>
            <a:off x="7721600" y="25590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37251" name="Rectangle 40"/>
          <p:cNvSpPr>
            <a:spLocks noChangeArrowheads="1"/>
          </p:cNvSpPr>
          <p:nvPr/>
        </p:nvSpPr>
        <p:spPr bwMode="auto">
          <a:xfrm>
            <a:off x="7721600" y="32670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37252" name="Title 4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Key outcome: Major Atherosclerotic Events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7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3" name="Rectangle 8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4" name="Rectangle 9"/>
          <p:cNvSpPr>
            <a:spLocks noChangeArrowheads="1"/>
          </p:cNvSpPr>
          <p:nvPr/>
        </p:nvSpPr>
        <p:spPr bwMode="auto">
          <a:xfrm>
            <a:off x="6167438" y="1230313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5" name="Rectangle 10"/>
          <p:cNvSpPr>
            <a:spLocks noChangeArrowheads="1"/>
          </p:cNvSpPr>
          <p:nvPr/>
        </p:nvSpPr>
        <p:spPr bwMode="auto">
          <a:xfrm>
            <a:off x="458788" y="1230313"/>
            <a:ext cx="598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6" name="Rectangle 11"/>
          <p:cNvSpPr>
            <a:spLocks noChangeArrowheads="1"/>
          </p:cNvSpPr>
          <p:nvPr/>
        </p:nvSpPr>
        <p:spPr bwMode="auto">
          <a:xfrm>
            <a:off x="4541838" y="1230313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7" name="Rectangle 12"/>
          <p:cNvSpPr>
            <a:spLocks noChangeArrowheads="1"/>
          </p:cNvSpPr>
          <p:nvPr/>
        </p:nvSpPr>
        <p:spPr bwMode="auto">
          <a:xfrm>
            <a:off x="3344863" y="1230313"/>
            <a:ext cx="88265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8" name="Rectangle 13"/>
          <p:cNvSpPr>
            <a:spLocks noChangeArrowheads="1"/>
          </p:cNvSpPr>
          <p:nvPr/>
        </p:nvSpPr>
        <p:spPr bwMode="auto">
          <a:xfrm>
            <a:off x="6022975" y="5903913"/>
            <a:ext cx="8842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49" name="Rectangle 14"/>
          <p:cNvSpPr>
            <a:spLocks noChangeArrowheads="1"/>
          </p:cNvSpPr>
          <p:nvPr/>
        </p:nvSpPr>
        <p:spPr bwMode="auto">
          <a:xfrm>
            <a:off x="7326313" y="5910263"/>
            <a:ext cx="6985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0" name="Rectangle 15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1" name="Rectangle 16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2" name="Rectangle 17"/>
          <p:cNvSpPr>
            <a:spLocks noChangeArrowheads="1"/>
          </p:cNvSpPr>
          <p:nvPr/>
        </p:nvSpPr>
        <p:spPr bwMode="auto">
          <a:xfrm>
            <a:off x="458788" y="1947863"/>
            <a:ext cx="18383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Major coronary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3" name="Rectangle 18"/>
          <p:cNvSpPr>
            <a:spLocks noChangeArrowheads="1"/>
          </p:cNvSpPr>
          <p:nvPr/>
        </p:nvSpPr>
        <p:spPr bwMode="auto">
          <a:xfrm>
            <a:off x="3302000" y="19478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213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4" name="Rectangle 19"/>
          <p:cNvSpPr>
            <a:spLocks noChangeArrowheads="1"/>
          </p:cNvSpPr>
          <p:nvPr/>
        </p:nvSpPr>
        <p:spPr bwMode="auto">
          <a:xfrm>
            <a:off x="3805238" y="19478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5" name="Rectangle 20"/>
          <p:cNvSpPr>
            <a:spLocks noChangeArrowheads="1"/>
          </p:cNvSpPr>
          <p:nvPr/>
        </p:nvSpPr>
        <p:spPr bwMode="auto">
          <a:xfrm>
            <a:off x="4456113" y="19478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6" name="Rectangle 21"/>
          <p:cNvSpPr>
            <a:spLocks noChangeArrowheads="1"/>
          </p:cNvSpPr>
          <p:nvPr/>
        </p:nvSpPr>
        <p:spPr bwMode="auto">
          <a:xfrm>
            <a:off x="4948238" y="19478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57" name="Rectangle 22"/>
          <p:cNvSpPr>
            <a:spLocks noChangeArrowheads="1"/>
          </p:cNvSpPr>
          <p:nvPr/>
        </p:nvSpPr>
        <p:spPr bwMode="auto">
          <a:xfrm>
            <a:off x="6723063" y="2022475"/>
            <a:ext cx="138112" cy="1254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8258" name="Line 23"/>
          <p:cNvSpPr>
            <a:spLocks noChangeShapeType="1"/>
          </p:cNvSpPr>
          <p:nvPr/>
        </p:nvSpPr>
        <p:spPr bwMode="auto">
          <a:xfrm>
            <a:off x="6402388" y="2085975"/>
            <a:ext cx="85407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59" name="Rectangle 24"/>
          <p:cNvSpPr>
            <a:spLocks noChangeArrowheads="1"/>
          </p:cNvSpPr>
          <p:nvPr/>
        </p:nvSpPr>
        <p:spPr bwMode="auto">
          <a:xfrm>
            <a:off x="458788" y="2190750"/>
            <a:ext cx="181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Non-hemorrhagic stroke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0" name="Rectangle 25"/>
          <p:cNvSpPr>
            <a:spLocks noChangeArrowheads="1"/>
          </p:cNvSpPr>
          <p:nvPr/>
        </p:nvSpPr>
        <p:spPr bwMode="auto">
          <a:xfrm>
            <a:off x="3302000" y="21907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1" name="Rectangle 26"/>
          <p:cNvSpPr>
            <a:spLocks noChangeArrowheads="1"/>
          </p:cNvSpPr>
          <p:nvPr/>
        </p:nvSpPr>
        <p:spPr bwMode="auto">
          <a:xfrm>
            <a:off x="3805238" y="2190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2" name="Rectangle 27"/>
          <p:cNvSpPr>
            <a:spLocks noChangeArrowheads="1"/>
          </p:cNvSpPr>
          <p:nvPr/>
        </p:nvSpPr>
        <p:spPr bwMode="auto">
          <a:xfrm>
            <a:off x="4456113" y="21907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3" name="Rectangle 28"/>
          <p:cNvSpPr>
            <a:spLocks noChangeArrowheads="1"/>
          </p:cNvSpPr>
          <p:nvPr/>
        </p:nvSpPr>
        <p:spPr bwMode="auto">
          <a:xfrm>
            <a:off x="4948238" y="21907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4" name="Rectangle 29"/>
          <p:cNvSpPr>
            <a:spLocks noChangeArrowheads="1"/>
          </p:cNvSpPr>
          <p:nvPr/>
        </p:nvSpPr>
        <p:spPr bwMode="auto">
          <a:xfrm>
            <a:off x="6316663" y="2274888"/>
            <a:ext cx="106362" cy="10636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8265" name="Freeform 30"/>
          <p:cNvSpPr>
            <a:spLocks/>
          </p:cNvSpPr>
          <p:nvPr/>
        </p:nvSpPr>
        <p:spPr bwMode="auto">
          <a:xfrm>
            <a:off x="6007100" y="2306638"/>
            <a:ext cx="106363" cy="52387"/>
          </a:xfrm>
          <a:custGeom>
            <a:avLst/>
            <a:gdLst>
              <a:gd name="T0" fmla="*/ 0 w 67"/>
              <a:gd name="T1" fmla="*/ 2147483647 h 33"/>
              <a:gd name="T2" fmla="*/ 2147483647 w 67"/>
              <a:gd name="T3" fmla="*/ 0 h 33"/>
              <a:gd name="T4" fmla="*/ 2147483647 w 67"/>
              <a:gd name="T5" fmla="*/ 2147483647 h 33"/>
              <a:gd name="T6" fmla="*/ 0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66" name="Line 31"/>
          <p:cNvSpPr>
            <a:spLocks noChangeShapeType="1"/>
          </p:cNvSpPr>
          <p:nvPr/>
        </p:nvSpPr>
        <p:spPr bwMode="auto">
          <a:xfrm>
            <a:off x="6007100" y="2327275"/>
            <a:ext cx="833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67" name="Rectangle 32"/>
          <p:cNvSpPr>
            <a:spLocks noChangeArrowheads="1"/>
          </p:cNvSpPr>
          <p:nvPr/>
        </p:nvSpPr>
        <p:spPr bwMode="auto">
          <a:xfrm>
            <a:off x="458788" y="2443163"/>
            <a:ext cx="23844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Any revascularization procedure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8" name="Rectangle 33"/>
          <p:cNvSpPr>
            <a:spLocks noChangeArrowheads="1"/>
          </p:cNvSpPr>
          <p:nvPr/>
        </p:nvSpPr>
        <p:spPr bwMode="auto">
          <a:xfrm>
            <a:off x="3302000" y="24431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284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69" name="Rectangle 34"/>
          <p:cNvSpPr>
            <a:spLocks noChangeArrowheads="1"/>
          </p:cNvSpPr>
          <p:nvPr/>
        </p:nvSpPr>
        <p:spPr bwMode="auto">
          <a:xfrm>
            <a:off x="3805238" y="24431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(6.1%)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0" name="Rectangle 35"/>
          <p:cNvSpPr>
            <a:spLocks noChangeArrowheads="1"/>
          </p:cNvSpPr>
          <p:nvPr/>
        </p:nvSpPr>
        <p:spPr bwMode="auto">
          <a:xfrm>
            <a:off x="4456113" y="24431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352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1" name="Rectangle 36"/>
          <p:cNvSpPr>
            <a:spLocks noChangeArrowheads="1"/>
          </p:cNvSpPr>
          <p:nvPr/>
        </p:nvSpPr>
        <p:spPr bwMode="auto">
          <a:xfrm>
            <a:off x="4948238" y="244316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(7.6%)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2" name="Rectangle 37"/>
          <p:cNvSpPr>
            <a:spLocks noChangeArrowheads="1"/>
          </p:cNvSpPr>
          <p:nvPr/>
        </p:nvSpPr>
        <p:spPr bwMode="auto">
          <a:xfrm>
            <a:off x="6402388" y="2497138"/>
            <a:ext cx="160337" cy="157162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38273" name="Line 38"/>
          <p:cNvSpPr>
            <a:spLocks noChangeShapeType="1"/>
          </p:cNvSpPr>
          <p:nvPr/>
        </p:nvSpPr>
        <p:spPr bwMode="auto">
          <a:xfrm>
            <a:off x="6199188" y="2570163"/>
            <a:ext cx="619125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74" name="Rectangle 39"/>
          <p:cNvSpPr>
            <a:spLocks noChangeArrowheads="1"/>
          </p:cNvSpPr>
          <p:nvPr/>
        </p:nvSpPr>
        <p:spPr bwMode="auto">
          <a:xfrm>
            <a:off x="458788" y="2844800"/>
            <a:ext cx="2119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5" name="Rectangle 40"/>
          <p:cNvSpPr>
            <a:spLocks noChangeArrowheads="1"/>
          </p:cNvSpPr>
          <p:nvPr/>
        </p:nvSpPr>
        <p:spPr bwMode="auto">
          <a:xfrm>
            <a:off x="3302000" y="28448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6" name="Rectangle 41"/>
          <p:cNvSpPr>
            <a:spLocks noChangeArrowheads="1"/>
          </p:cNvSpPr>
          <p:nvPr/>
        </p:nvSpPr>
        <p:spPr bwMode="auto">
          <a:xfrm>
            <a:off x="3697288" y="2844800"/>
            <a:ext cx="7477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7" name="Rectangle 42"/>
          <p:cNvSpPr>
            <a:spLocks noChangeArrowheads="1"/>
          </p:cNvSpPr>
          <p:nvPr/>
        </p:nvSpPr>
        <p:spPr bwMode="auto">
          <a:xfrm>
            <a:off x="4456113" y="28448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8" name="Rectangle 43"/>
          <p:cNvSpPr>
            <a:spLocks noChangeArrowheads="1"/>
          </p:cNvSpPr>
          <p:nvPr/>
        </p:nvSpPr>
        <p:spPr bwMode="auto">
          <a:xfrm>
            <a:off x="4841875" y="2844800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79" name="Rectangle 44"/>
          <p:cNvSpPr>
            <a:spLocks noChangeArrowheads="1"/>
          </p:cNvSpPr>
          <p:nvPr/>
        </p:nvSpPr>
        <p:spPr bwMode="auto">
          <a:xfrm>
            <a:off x="7651750" y="2678113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80" name="Rectangle 45"/>
          <p:cNvSpPr>
            <a:spLocks noChangeArrowheads="1"/>
          </p:cNvSpPr>
          <p:nvPr/>
        </p:nvSpPr>
        <p:spPr bwMode="auto">
          <a:xfrm>
            <a:off x="7893050" y="2868613"/>
            <a:ext cx="690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81" name="Freeform 47"/>
          <p:cNvSpPr>
            <a:spLocks/>
          </p:cNvSpPr>
          <p:nvPr/>
        </p:nvSpPr>
        <p:spPr bwMode="auto">
          <a:xfrm>
            <a:off x="6359525" y="2876550"/>
            <a:ext cx="481013" cy="211138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2" name="Group 94"/>
          <p:cNvGrpSpPr>
            <a:grpSpLocks/>
          </p:cNvGrpSpPr>
          <p:nvPr/>
        </p:nvGrpSpPr>
        <p:grpSpPr bwMode="auto">
          <a:xfrm>
            <a:off x="458788" y="4781550"/>
            <a:ext cx="8410575" cy="404813"/>
            <a:chOff x="458788" y="4781550"/>
            <a:chExt cx="8411244" cy="404357"/>
          </a:xfrm>
        </p:grpSpPr>
        <p:sp>
          <p:nvSpPr>
            <p:cNvPr id="138326" name="Rectangle 72"/>
            <p:cNvSpPr>
              <a:spLocks noChangeArrowheads="1"/>
            </p:cNvSpPr>
            <p:nvPr/>
          </p:nvSpPr>
          <p:spPr bwMode="auto">
            <a:xfrm>
              <a:off x="458788" y="4781550"/>
              <a:ext cx="1611312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Major Vascular Event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7" name="Rectangle 73"/>
            <p:cNvSpPr>
              <a:spLocks noChangeArrowheads="1"/>
            </p:cNvSpPr>
            <p:nvPr/>
          </p:nvSpPr>
          <p:spPr bwMode="auto">
            <a:xfrm>
              <a:off x="3302000" y="4781550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701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8" name="Rectangle 74"/>
            <p:cNvSpPr>
              <a:spLocks noChangeArrowheads="1"/>
            </p:cNvSpPr>
            <p:nvPr/>
          </p:nvSpPr>
          <p:spPr bwMode="auto">
            <a:xfrm>
              <a:off x="3697288" y="4781550"/>
              <a:ext cx="747712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(15.1%)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9" name="Rectangle 75"/>
            <p:cNvSpPr>
              <a:spLocks noChangeArrowheads="1"/>
            </p:cNvSpPr>
            <p:nvPr/>
          </p:nvSpPr>
          <p:spPr bwMode="auto">
            <a:xfrm>
              <a:off x="4456113" y="4781550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814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0" name="Rectangle 76"/>
            <p:cNvSpPr>
              <a:spLocks noChangeArrowheads="1"/>
            </p:cNvSpPr>
            <p:nvPr/>
          </p:nvSpPr>
          <p:spPr bwMode="auto">
            <a:xfrm>
              <a:off x="4841875" y="4781550"/>
              <a:ext cx="747713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(17.6%)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1" name="Rectangle 77"/>
            <p:cNvSpPr>
              <a:spLocks noChangeArrowheads="1"/>
            </p:cNvSpPr>
            <p:nvPr/>
          </p:nvSpPr>
          <p:spPr bwMode="auto">
            <a:xfrm>
              <a:off x="7651750" y="4781550"/>
              <a:ext cx="121828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0.85 (0.77-0.94)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2" name="Rectangle 78"/>
            <p:cNvSpPr>
              <a:spLocks noChangeArrowheads="1"/>
            </p:cNvSpPr>
            <p:nvPr/>
          </p:nvSpPr>
          <p:spPr bwMode="auto">
            <a:xfrm>
              <a:off x="7915444" y="4970463"/>
              <a:ext cx="690895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p=0.0012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33" name="Freeform 80"/>
            <p:cNvSpPr>
              <a:spLocks/>
            </p:cNvSpPr>
            <p:nvPr/>
          </p:nvSpPr>
          <p:spPr bwMode="auto">
            <a:xfrm>
              <a:off x="6411913" y="4791075"/>
              <a:ext cx="428625" cy="242888"/>
            </a:xfrm>
            <a:custGeom>
              <a:avLst/>
              <a:gdLst>
                <a:gd name="T0" fmla="*/ 2147483647 w 270"/>
                <a:gd name="T1" fmla="*/ 0 h 153"/>
                <a:gd name="T2" fmla="*/ 2147483647 w 270"/>
                <a:gd name="T3" fmla="*/ 2147483647 h 153"/>
                <a:gd name="T4" fmla="*/ 2147483647 w 270"/>
                <a:gd name="T5" fmla="*/ 2147483647 h 153"/>
                <a:gd name="T6" fmla="*/ 0 w 270"/>
                <a:gd name="T7" fmla="*/ 2147483647 h 153"/>
                <a:gd name="T8" fmla="*/ 2147483647 w 270"/>
                <a:gd name="T9" fmla="*/ 0 h 1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0"/>
                <a:gd name="T16" fmla="*/ 0 h 153"/>
                <a:gd name="T17" fmla="*/ 270 w 270"/>
                <a:gd name="T18" fmla="*/ 153 h 1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0" h="153">
                  <a:moveTo>
                    <a:pt x="128" y="0"/>
                  </a:moveTo>
                  <a:lnTo>
                    <a:pt x="270" y="73"/>
                  </a:lnTo>
                  <a:lnTo>
                    <a:pt x="128" y="153"/>
                  </a:lnTo>
                  <a:lnTo>
                    <a:pt x="0" y="73"/>
                  </a:lnTo>
                  <a:lnTo>
                    <a:pt x="128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38283" name="Line 81"/>
          <p:cNvSpPr>
            <a:spLocks noChangeShapeType="1"/>
          </p:cNvSpPr>
          <p:nvPr/>
        </p:nvSpPr>
        <p:spPr bwMode="auto">
          <a:xfrm>
            <a:off x="7011988" y="1749425"/>
            <a:ext cx="1587" cy="380047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4" name="Line 82"/>
          <p:cNvSpPr>
            <a:spLocks noChangeShapeType="1"/>
          </p:cNvSpPr>
          <p:nvPr/>
        </p:nvSpPr>
        <p:spPr bwMode="auto">
          <a:xfrm>
            <a:off x="6018213" y="5591175"/>
            <a:ext cx="1976437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5" name="Line 83"/>
          <p:cNvSpPr>
            <a:spLocks noChangeShapeType="1"/>
          </p:cNvSpPr>
          <p:nvPr/>
        </p:nvSpPr>
        <p:spPr bwMode="auto">
          <a:xfrm flipV="1">
            <a:off x="7011988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6" name="Line 84"/>
          <p:cNvSpPr>
            <a:spLocks noChangeShapeType="1"/>
          </p:cNvSpPr>
          <p:nvPr/>
        </p:nvSpPr>
        <p:spPr bwMode="auto">
          <a:xfrm flipV="1">
            <a:off x="7256463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7" name="Line 85"/>
          <p:cNvSpPr>
            <a:spLocks noChangeShapeType="1"/>
          </p:cNvSpPr>
          <p:nvPr/>
        </p:nvSpPr>
        <p:spPr bwMode="auto">
          <a:xfrm flipV="1">
            <a:off x="7502525" y="5495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8" name="Line 86"/>
          <p:cNvSpPr>
            <a:spLocks noChangeShapeType="1"/>
          </p:cNvSpPr>
          <p:nvPr/>
        </p:nvSpPr>
        <p:spPr bwMode="auto">
          <a:xfrm flipV="1">
            <a:off x="7748588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89" name="Line 87"/>
          <p:cNvSpPr>
            <a:spLocks noChangeShapeType="1"/>
          </p:cNvSpPr>
          <p:nvPr/>
        </p:nvSpPr>
        <p:spPr bwMode="auto">
          <a:xfrm flipV="1">
            <a:off x="7994650" y="5495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0" name="Line 88"/>
          <p:cNvSpPr>
            <a:spLocks noChangeShapeType="1"/>
          </p:cNvSpPr>
          <p:nvPr/>
        </p:nvSpPr>
        <p:spPr bwMode="auto">
          <a:xfrm flipV="1">
            <a:off x="6754813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1" name="Line 89"/>
          <p:cNvSpPr>
            <a:spLocks noChangeShapeType="1"/>
          </p:cNvSpPr>
          <p:nvPr/>
        </p:nvSpPr>
        <p:spPr bwMode="auto">
          <a:xfrm flipV="1">
            <a:off x="6508750" y="5495925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2" name="Line 90"/>
          <p:cNvSpPr>
            <a:spLocks noChangeShapeType="1"/>
          </p:cNvSpPr>
          <p:nvPr/>
        </p:nvSpPr>
        <p:spPr bwMode="auto">
          <a:xfrm flipV="1">
            <a:off x="6262688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3" name="Line 91"/>
          <p:cNvSpPr>
            <a:spLocks noChangeShapeType="1"/>
          </p:cNvSpPr>
          <p:nvPr/>
        </p:nvSpPr>
        <p:spPr bwMode="auto">
          <a:xfrm flipV="1">
            <a:off x="6018213" y="5495925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8294" name="Rectangle 92"/>
          <p:cNvSpPr>
            <a:spLocks noChangeArrowheads="1"/>
          </p:cNvSpPr>
          <p:nvPr/>
        </p:nvSpPr>
        <p:spPr bwMode="auto">
          <a:xfrm>
            <a:off x="6872288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5" name="Rectangle 93"/>
          <p:cNvSpPr>
            <a:spLocks noChangeArrowheads="1"/>
          </p:cNvSpPr>
          <p:nvPr/>
        </p:nvSpPr>
        <p:spPr bwMode="auto">
          <a:xfrm>
            <a:off x="7364413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6" name="Rectangle 94"/>
          <p:cNvSpPr>
            <a:spLocks noChangeArrowheads="1"/>
          </p:cNvSpPr>
          <p:nvPr/>
        </p:nvSpPr>
        <p:spPr bwMode="auto">
          <a:xfrm>
            <a:off x="7854950" y="561181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7" name="Rectangle 95"/>
          <p:cNvSpPr>
            <a:spLocks noChangeArrowheads="1"/>
          </p:cNvSpPr>
          <p:nvPr/>
        </p:nvSpPr>
        <p:spPr bwMode="auto">
          <a:xfrm>
            <a:off x="6370638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8" name="Rectangle 96"/>
          <p:cNvSpPr>
            <a:spLocks noChangeArrowheads="1"/>
          </p:cNvSpPr>
          <p:nvPr/>
        </p:nvSpPr>
        <p:spPr bwMode="auto">
          <a:xfrm>
            <a:off x="5878513" y="561181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38299" name="Title 9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Benefit for both MAEs and MVEs</a:t>
            </a:r>
          </a:p>
        </p:txBody>
      </p:sp>
      <p:sp>
        <p:nvSpPr>
          <p:cNvPr id="138300" name="Line 57"/>
          <p:cNvSpPr>
            <a:spLocks noChangeShapeType="1"/>
          </p:cNvSpPr>
          <p:nvPr/>
        </p:nvSpPr>
        <p:spPr bwMode="auto">
          <a:xfrm flipH="1">
            <a:off x="6581775" y="1863725"/>
            <a:ext cx="0" cy="1336675"/>
          </a:xfrm>
          <a:prstGeom prst="line">
            <a:avLst/>
          </a:prstGeom>
          <a:noFill/>
          <a:ln w="1905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3" name="Group 99"/>
          <p:cNvGrpSpPr>
            <a:grpSpLocks/>
          </p:cNvGrpSpPr>
          <p:nvPr/>
        </p:nvGrpSpPr>
        <p:grpSpPr bwMode="auto">
          <a:xfrm>
            <a:off x="458788" y="3413125"/>
            <a:ext cx="8366125" cy="1063625"/>
            <a:chOff x="458788" y="3413125"/>
            <a:chExt cx="8366360" cy="1063182"/>
          </a:xfrm>
        </p:grpSpPr>
        <p:sp>
          <p:nvSpPr>
            <p:cNvPr id="138302" name="Rectangle 48"/>
            <p:cNvSpPr>
              <a:spLocks noChangeArrowheads="1"/>
            </p:cNvSpPr>
            <p:nvPr/>
          </p:nvSpPr>
          <p:spPr bwMode="auto">
            <a:xfrm>
              <a:off x="458788" y="3413125"/>
              <a:ext cx="1698625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Other cardiac death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3" name="Rectangle 49"/>
            <p:cNvSpPr>
              <a:spLocks noChangeArrowheads="1"/>
            </p:cNvSpPr>
            <p:nvPr/>
          </p:nvSpPr>
          <p:spPr bwMode="auto">
            <a:xfrm>
              <a:off x="3302000" y="3413125"/>
              <a:ext cx="427038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162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4" name="Rectangle 50"/>
            <p:cNvSpPr>
              <a:spLocks noChangeArrowheads="1"/>
            </p:cNvSpPr>
            <p:nvPr/>
          </p:nvSpPr>
          <p:spPr bwMode="auto">
            <a:xfrm>
              <a:off x="3805238" y="3413125"/>
              <a:ext cx="6413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(3.5%)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5" name="Rectangle 51"/>
            <p:cNvSpPr>
              <a:spLocks noChangeArrowheads="1"/>
            </p:cNvSpPr>
            <p:nvPr/>
          </p:nvSpPr>
          <p:spPr bwMode="auto">
            <a:xfrm>
              <a:off x="4456113" y="3413125"/>
              <a:ext cx="427037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182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6" name="Rectangle 52"/>
            <p:cNvSpPr>
              <a:spLocks noChangeArrowheads="1"/>
            </p:cNvSpPr>
            <p:nvPr/>
          </p:nvSpPr>
          <p:spPr bwMode="auto">
            <a:xfrm>
              <a:off x="4948238" y="3413125"/>
              <a:ext cx="6413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(3.9%)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07" name="Rectangle 53"/>
            <p:cNvSpPr>
              <a:spLocks noChangeArrowheads="1"/>
            </p:cNvSpPr>
            <p:nvPr/>
          </p:nvSpPr>
          <p:spPr bwMode="auto">
            <a:xfrm>
              <a:off x="6657975" y="3487738"/>
              <a:ext cx="117475" cy="115887"/>
            </a:xfrm>
            <a:prstGeom prst="rect">
              <a:avLst/>
            </a:prstGeom>
            <a:solidFill>
              <a:srgbClr val="0000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38308" name="Line 54"/>
            <p:cNvSpPr>
              <a:spLocks noChangeShapeType="1"/>
            </p:cNvSpPr>
            <p:nvPr/>
          </p:nvSpPr>
          <p:spPr bwMode="auto">
            <a:xfrm>
              <a:off x="6294438" y="3551238"/>
              <a:ext cx="941387" cy="1587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09" name="Rectangle 55"/>
            <p:cNvSpPr>
              <a:spLocks noChangeArrowheads="1"/>
            </p:cNvSpPr>
            <p:nvPr/>
          </p:nvSpPr>
          <p:spPr bwMode="auto">
            <a:xfrm>
              <a:off x="458788" y="3656013"/>
              <a:ext cx="1476943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Hemorrhagic stroke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0" name="Rectangle 56"/>
            <p:cNvSpPr>
              <a:spLocks noChangeArrowheads="1"/>
            </p:cNvSpPr>
            <p:nvPr/>
          </p:nvSpPr>
          <p:spPr bwMode="auto">
            <a:xfrm>
              <a:off x="3398838" y="3656013"/>
              <a:ext cx="331787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45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1" name="Rectangle 57"/>
            <p:cNvSpPr>
              <a:spLocks noChangeArrowheads="1"/>
            </p:cNvSpPr>
            <p:nvPr/>
          </p:nvSpPr>
          <p:spPr bwMode="auto">
            <a:xfrm>
              <a:off x="3805238" y="3656013"/>
              <a:ext cx="641350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(1.0%)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2" name="Rectangle 58"/>
            <p:cNvSpPr>
              <a:spLocks noChangeArrowheads="1"/>
            </p:cNvSpPr>
            <p:nvPr/>
          </p:nvSpPr>
          <p:spPr bwMode="auto">
            <a:xfrm>
              <a:off x="4552950" y="3656013"/>
              <a:ext cx="331788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37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3" name="Rectangle 59"/>
            <p:cNvSpPr>
              <a:spLocks noChangeArrowheads="1"/>
            </p:cNvSpPr>
            <p:nvPr/>
          </p:nvSpPr>
          <p:spPr bwMode="auto">
            <a:xfrm>
              <a:off x="4948238" y="3656013"/>
              <a:ext cx="641350" cy="284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>
                  <a:solidFill>
                    <a:srgbClr val="000000"/>
                  </a:solidFill>
                  <a:latin typeface="Calibri" pitchFamily="34" charset="0"/>
                </a:rPr>
                <a:t>(0.8%)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4" name="Rectangle 60"/>
            <p:cNvSpPr>
              <a:spLocks noChangeArrowheads="1"/>
            </p:cNvSpPr>
            <p:nvPr/>
          </p:nvSpPr>
          <p:spPr bwMode="auto">
            <a:xfrm>
              <a:off x="7481888" y="3762375"/>
              <a:ext cx="52387" cy="61913"/>
            </a:xfrm>
            <a:prstGeom prst="rect">
              <a:avLst/>
            </a:prstGeom>
            <a:solidFill>
              <a:srgbClr val="000000"/>
            </a:solidFill>
            <a:ln w="3175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38315" name="Freeform 61"/>
            <p:cNvSpPr>
              <a:spLocks/>
            </p:cNvSpPr>
            <p:nvPr/>
          </p:nvSpPr>
          <p:spPr bwMode="auto">
            <a:xfrm>
              <a:off x="7877175" y="3762375"/>
              <a:ext cx="106363" cy="52388"/>
            </a:xfrm>
            <a:custGeom>
              <a:avLst/>
              <a:gdLst>
                <a:gd name="T0" fmla="*/ 2147483647 w 67"/>
                <a:gd name="T1" fmla="*/ 2147483647 h 33"/>
                <a:gd name="T2" fmla="*/ 0 w 67"/>
                <a:gd name="T3" fmla="*/ 0 h 33"/>
                <a:gd name="T4" fmla="*/ 0 w 67"/>
                <a:gd name="T5" fmla="*/ 2147483647 h 33"/>
                <a:gd name="T6" fmla="*/ 2147483647 w 67"/>
                <a:gd name="T7" fmla="*/ 2147483647 h 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7"/>
                <a:gd name="T13" fmla="*/ 0 h 33"/>
                <a:gd name="T14" fmla="*/ 67 w 67"/>
                <a:gd name="T15" fmla="*/ 33 h 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7" h="33">
                  <a:moveTo>
                    <a:pt x="67" y="20"/>
                  </a:moveTo>
                  <a:lnTo>
                    <a:pt x="0" y="0"/>
                  </a:lnTo>
                  <a:lnTo>
                    <a:pt x="0" y="33"/>
                  </a:lnTo>
                  <a:lnTo>
                    <a:pt x="67" y="2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16" name="Line 62"/>
            <p:cNvSpPr>
              <a:spLocks noChangeShapeType="1"/>
            </p:cNvSpPr>
            <p:nvPr/>
          </p:nvSpPr>
          <p:spPr bwMode="auto">
            <a:xfrm>
              <a:off x="6454775" y="3794125"/>
              <a:ext cx="1528763" cy="1588"/>
            </a:xfrm>
            <a:prstGeom prst="line">
              <a:avLst/>
            </a:prstGeom>
            <a:noFill/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17" name="Rectangle 63"/>
            <p:cNvSpPr>
              <a:spLocks noChangeArrowheads="1"/>
            </p:cNvSpPr>
            <p:nvPr/>
          </p:nvSpPr>
          <p:spPr bwMode="auto">
            <a:xfrm>
              <a:off x="458788" y="4067175"/>
              <a:ext cx="2149475" cy="2159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Other Major Vascular Events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8" name="Rectangle 64"/>
            <p:cNvSpPr>
              <a:spLocks noChangeArrowheads="1"/>
            </p:cNvSpPr>
            <p:nvPr/>
          </p:nvSpPr>
          <p:spPr bwMode="auto">
            <a:xfrm>
              <a:off x="3302000" y="4067175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207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19" name="Rectangle 65"/>
            <p:cNvSpPr>
              <a:spLocks noChangeArrowheads="1"/>
            </p:cNvSpPr>
            <p:nvPr/>
          </p:nvSpPr>
          <p:spPr bwMode="auto">
            <a:xfrm>
              <a:off x="3794125" y="4067175"/>
              <a:ext cx="652463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(4.5%)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0" name="Rectangle 66"/>
            <p:cNvSpPr>
              <a:spLocks noChangeArrowheads="1"/>
            </p:cNvSpPr>
            <p:nvPr/>
          </p:nvSpPr>
          <p:spPr bwMode="auto">
            <a:xfrm>
              <a:off x="4456113" y="4067175"/>
              <a:ext cx="438150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218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1" name="Rectangle 67"/>
            <p:cNvSpPr>
              <a:spLocks noChangeArrowheads="1"/>
            </p:cNvSpPr>
            <p:nvPr/>
          </p:nvSpPr>
          <p:spPr bwMode="auto">
            <a:xfrm>
              <a:off x="4937125" y="4067175"/>
              <a:ext cx="652463" cy="2841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(4.7%) 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2" name="Rectangle 68"/>
            <p:cNvSpPr>
              <a:spLocks noChangeArrowheads="1"/>
            </p:cNvSpPr>
            <p:nvPr/>
          </p:nvSpPr>
          <p:spPr bwMode="auto">
            <a:xfrm>
              <a:off x="7651750" y="4067175"/>
              <a:ext cx="1173398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0.94 (0.78-1.14)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3" name="Rectangle 69"/>
            <p:cNvSpPr>
              <a:spLocks noChangeArrowheads="1"/>
            </p:cNvSpPr>
            <p:nvPr/>
          </p:nvSpPr>
          <p:spPr bwMode="auto">
            <a:xfrm>
              <a:off x="7984373" y="4257675"/>
              <a:ext cx="50815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1400" b="1">
                  <a:solidFill>
                    <a:srgbClr val="000000"/>
                  </a:solidFill>
                  <a:latin typeface="Calibri" pitchFamily="34" charset="0"/>
                </a:rPr>
                <a:t>p=0.56</a:t>
              </a: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38324" name="Freeform 71"/>
            <p:cNvSpPr>
              <a:spLocks/>
            </p:cNvSpPr>
            <p:nvPr/>
          </p:nvSpPr>
          <p:spPr bwMode="auto">
            <a:xfrm>
              <a:off x="6454775" y="4130675"/>
              <a:ext cx="898525" cy="138113"/>
            </a:xfrm>
            <a:custGeom>
              <a:avLst/>
              <a:gdLst>
                <a:gd name="T0" fmla="*/ 2147483647 w 566"/>
                <a:gd name="T1" fmla="*/ 0 h 87"/>
                <a:gd name="T2" fmla="*/ 2147483647 w 566"/>
                <a:gd name="T3" fmla="*/ 2147483647 h 87"/>
                <a:gd name="T4" fmla="*/ 2147483647 w 566"/>
                <a:gd name="T5" fmla="*/ 2147483647 h 87"/>
                <a:gd name="T6" fmla="*/ 0 w 566"/>
                <a:gd name="T7" fmla="*/ 2147483647 h 87"/>
                <a:gd name="T8" fmla="*/ 2147483647 w 566"/>
                <a:gd name="T9" fmla="*/ 0 h 8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66"/>
                <a:gd name="T16" fmla="*/ 0 h 87"/>
                <a:gd name="T17" fmla="*/ 566 w 566"/>
                <a:gd name="T18" fmla="*/ 87 h 8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66" h="87">
                  <a:moveTo>
                    <a:pt x="256" y="0"/>
                  </a:moveTo>
                  <a:lnTo>
                    <a:pt x="566" y="47"/>
                  </a:lnTo>
                  <a:lnTo>
                    <a:pt x="256" y="87"/>
                  </a:lnTo>
                  <a:lnTo>
                    <a:pt x="0" y="47"/>
                  </a:lnTo>
                  <a:lnTo>
                    <a:pt x="256" y="0"/>
                  </a:lnTo>
                  <a:close/>
                </a:path>
              </a:pathLst>
            </a:custGeom>
            <a:solidFill>
              <a:srgbClr val="000000"/>
            </a:solidFill>
            <a:ln w="31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8325" name="Line 57"/>
            <p:cNvSpPr>
              <a:spLocks noChangeShapeType="1"/>
            </p:cNvSpPr>
            <p:nvPr/>
          </p:nvSpPr>
          <p:spPr bwMode="auto">
            <a:xfrm flipH="1">
              <a:off x="6864941" y="3423684"/>
              <a:ext cx="0" cy="1052623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Line 47"/>
          <p:cNvSpPr>
            <a:spLocks noChangeShapeType="1"/>
          </p:cNvSpPr>
          <p:nvPr/>
        </p:nvSpPr>
        <p:spPr bwMode="auto">
          <a:xfrm>
            <a:off x="1377950" y="1274763"/>
            <a:ext cx="1588" cy="444023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7" name="Line 48"/>
          <p:cNvSpPr>
            <a:spLocks noChangeShapeType="1"/>
          </p:cNvSpPr>
          <p:nvPr/>
        </p:nvSpPr>
        <p:spPr bwMode="auto">
          <a:xfrm>
            <a:off x="1377950" y="5715000"/>
            <a:ext cx="621030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8" name="Line 49"/>
          <p:cNvSpPr>
            <a:spLocks noChangeShapeType="1"/>
          </p:cNvSpPr>
          <p:nvPr/>
        </p:nvSpPr>
        <p:spPr bwMode="auto">
          <a:xfrm>
            <a:off x="137795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69" name="Line 50"/>
          <p:cNvSpPr>
            <a:spLocks noChangeShapeType="1"/>
          </p:cNvSpPr>
          <p:nvPr/>
        </p:nvSpPr>
        <p:spPr bwMode="auto">
          <a:xfrm>
            <a:off x="261778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0" name="Line 51"/>
          <p:cNvSpPr>
            <a:spLocks noChangeShapeType="1"/>
          </p:cNvSpPr>
          <p:nvPr/>
        </p:nvSpPr>
        <p:spPr bwMode="auto">
          <a:xfrm>
            <a:off x="3857625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1" name="Line 52"/>
          <p:cNvSpPr>
            <a:spLocks noChangeShapeType="1"/>
          </p:cNvSpPr>
          <p:nvPr/>
        </p:nvSpPr>
        <p:spPr bwMode="auto">
          <a:xfrm>
            <a:off x="5097463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2" name="Line 53"/>
          <p:cNvSpPr>
            <a:spLocks noChangeShapeType="1"/>
          </p:cNvSpPr>
          <p:nvPr/>
        </p:nvSpPr>
        <p:spPr bwMode="auto">
          <a:xfrm>
            <a:off x="6337300" y="5715000"/>
            <a:ext cx="1588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3" name="Line 54"/>
          <p:cNvSpPr>
            <a:spLocks noChangeShapeType="1"/>
          </p:cNvSpPr>
          <p:nvPr/>
        </p:nvSpPr>
        <p:spPr bwMode="auto">
          <a:xfrm>
            <a:off x="7577138" y="5715000"/>
            <a:ext cx="1587" cy="9525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4" name="Line 62"/>
          <p:cNvSpPr>
            <a:spLocks noChangeShapeType="1"/>
          </p:cNvSpPr>
          <p:nvPr/>
        </p:nvSpPr>
        <p:spPr bwMode="auto">
          <a:xfrm flipH="1">
            <a:off x="1282700" y="5715000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5" name="Line 63"/>
          <p:cNvSpPr>
            <a:spLocks noChangeShapeType="1"/>
          </p:cNvSpPr>
          <p:nvPr/>
        </p:nvSpPr>
        <p:spPr bwMode="auto">
          <a:xfrm flipH="1">
            <a:off x="1282700" y="4829175"/>
            <a:ext cx="95250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6" name="Line 64"/>
          <p:cNvSpPr>
            <a:spLocks noChangeShapeType="1"/>
          </p:cNvSpPr>
          <p:nvPr/>
        </p:nvSpPr>
        <p:spPr bwMode="auto">
          <a:xfrm flipH="1">
            <a:off x="1282700" y="393223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7" name="Line 65"/>
          <p:cNvSpPr>
            <a:spLocks noChangeShapeType="1"/>
          </p:cNvSpPr>
          <p:nvPr/>
        </p:nvSpPr>
        <p:spPr bwMode="auto">
          <a:xfrm flipH="1">
            <a:off x="1282700" y="304641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8" name="Line 66"/>
          <p:cNvSpPr>
            <a:spLocks noChangeShapeType="1"/>
          </p:cNvSpPr>
          <p:nvPr/>
        </p:nvSpPr>
        <p:spPr bwMode="auto">
          <a:xfrm flipH="1">
            <a:off x="1282700" y="2160588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79" name="Line 67"/>
          <p:cNvSpPr>
            <a:spLocks noChangeShapeType="1"/>
          </p:cNvSpPr>
          <p:nvPr/>
        </p:nvSpPr>
        <p:spPr bwMode="auto">
          <a:xfrm flipH="1">
            <a:off x="1282700" y="1274763"/>
            <a:ext cx="95250" cy="15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0" name="Rectangle 74"/>
          <p:cNvSpPr>
            <a:spLocks noChangeArrowheads="1"/>
          </p:cNvSpPr>
          <p:nvPr/>
        </p:nvSpPr>
        <p:spPr bwMode="auto">
          <a:xfrm rot="-5400000">
            <a:off x="-775493" y="3134519"/>
            <a:ext cx="278923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39281" name="Freeform 75"/>
          <p:cNvSpPr>
            <a:spLocks/>
          </p:cNvSpPr>
          <p:nvPr/>
        </p:nvSpPr>
        <p:spPr bwMode="auto">
          <a:xfrm>
            <a:off x="1377950" y="2076450"/>
            <a:ext cx="6210300" cy="3638550"/>
          </a:xfrm>
          <a:custGeom>
            <a:avLst/>
            <a:gdLst>
              <a:gd name="T0" fmla="*/ 2147483647 w 3912"/>
              <a:gd name="T1" fmla="*/ 2147483647 h 2292"/>
              <a:gd name="T2" fmla="*/ 2147483647 w 3912"/>
              <a:gd name="T3" fmla="*/ 2147483647 h 2292"/>
              <a:gd name="T4" fmla="*/ 2147483647 w 3912"/>
              <a:gd name="T5" fmla="*/ 2147483647 h 2292"/>
              <a:gd name="T6" fmla="*/ 2147483647 w 3912"/>
              <a:gd name="T7" fmla="*/ 2147483647 h 2292"/>
              <a:gd name="T8" fmla="*/ 2147483647 w 3912"/>
              <a:gd name="T9" fmla="*/ 2147483647 h 2292"/>
              <a:gd name="T10" fmla="*/ 2147483647 w 3912"/>
              <a:gd name="T11" fmla="*/ 2147483647 h 2292"/>
              <a:gd name="T12" fmla="*/ 2147483647 w 3912"/>
              <a:gd name="T13" fmla="*/ 2147483647 h 2292"/>
              <a:gd name="T14" fmla="*/ 2147483647 w 3912"/>
              <a:gd name="T15" fmla="*/ 2147483647 h 2292"/>
              <a:gd name="T16" fmla="*/ 2147483647 w 3912"/>
              <a:gd name="T17" fmla="*/ 2147483647 h 2292"/>
              <a:gd name="T18" fmla="*/ 2147483647 w 3912"/>
              <a:gd name="T19" fmla="*/ 2147483647 h 2292"/>
              <a:gd name="T20" fmla="*/ 2147483647 w 3912"/>
              <a:gd name="T21" fmla="*/ 2147483647 h 2292"/>
              <a:gd name="T22" fmla="*/ 2147483647 w 3912"/>
              <a:gd name="T23" fmla="*/ 2147483647 h 2292"/>
              <a:gd name="T24" fmla="*/ 2147483647 w 3912"/>
              <a:gd name="T25" fmla="*/ 2147483647 h 2292"/>
              <a:gd name="T26" fmla="*/ 2147483647 w 3912"/>
              <a:gd name="T27" fmla="*/ 2147483647 h 2292"/>
              <a:gd name="T28" fmla="*/ 2147483647 w 3912"/>
              <a:gd name="T29" fmla="*/ 2147483647 h 2292"/>
              <a:gd name="T30" fmla="*/ 2147483647 w 3912"/>
              <a:gd name="T31" fmla="*/ 2147483647 h 2292"/>
              <a:gd name="T32" fmla="*/ 2147483647 w 3912"/>
              <a:gd name="T33" fmla="*/ 2147483647 h 2292"/>
              <a:gd name="T34" fmla="*/ 2147483647 w 3912"/>
              <a:gd name="T35" fmla="*/ 2147483647 h 2292"/>
              <a:gd name="T36" fmla="*/ 2147483647 w 3912"/>
              <a:gd name="T37" fmla="*/ 2147483647 h 2292"/>
              <a:gd name="T38" fmla="*/ 2147483647 w 3912"/>
              <a:gd name="T39" fmla="*/ 2147483647 h 2292"/>
              <a:gd name="T40" fmla="*/ 2147483647 w 3912"/>
              <a:gd name="T41" fmla="*/ 2147483647 h 2292"/>
              <a:gd name="T42" fmla="*/ 2147483647 w 3912"/>
              <a:gd name="T43" fmla="*/ 2147483647 h 2292"/>
              <a:gd name="T44" fmla="*/ 2147483647 w 3912"/>
              <a:gd name="T45" fmla="*/ 2147483647 h 2292"/>
              <a:gd name="T46" fmla="*/ 2147483647 w 3912"/>
              <a:gd name="T47" fmla="*/ 2147483647 h 2292"/>
              <a:gd name="T48" fmla="*/ 2147483647 w 3912"/>
              <a:gd name="T49" fmla="*/ 2147483647 h 2292"/>
              <a:gd name="T50" fmla="*/ 2147483647 w 3912"/>
              <a:gd name="T51" fmla="*/ 2147483647 h 2292"/>
              <a:gd name="T52" fmla="*/ 2147483647 w 3912"/>
              <a:gd name="T53" fmla="*/ 2147483647 h 2292"/>
              <a:gd name="T54" fmla="*/ 2147483647 w 3912"/>
              <a:gd name="T55" fmla="*/ 2147483647 h 2292"/>
              <a:gd name="T56" fmla="*/ 2147483647 w 3912"/>
              <a:gd name="T57" fmla="*/ 2147483647 h 2292"/>
              <a:gd name="T58" fmla="*/ 2147483647 w 3912"/>
              <a:gd name="T59" fmla="*/ 2147483647 h 2292"/>
              <a:gd name="T60" fmla="*/ 2147483647 w 3912"/>
              <a:gd name="T61" fmla="*/ 2147483647 h 2292"/>
              <a:gd name="T62" fmla="*/ 2147483647 w 3912"/>
              <a:gd name="T63" fmla="*/ 2147483647 h 2292"/>
              <a:gd name="T64" fmla="*/ 2147483647 w 3912"/>
              <a:gd name="T65" fmla="*/ 2147483647 h 2292"/>
              <a:gd name="T66" fmla="*/ 2147483647 w 3912"/>
              <a:gd name="T67" fmla="*/ 2147483647 h 2292"/>
              <a:gd name="T68" fmla="*/ 2147483647 w 3912"/>
              <a:gd name="T69" fmla="*/ 2147483647 h 2292"/>
              <a:gd name="T70" fmla="*/ 2147483647 w 3912"/>
              <a:gd name="T71" fmla="*/ 2147483647 h 2292"/>
              <a:gd name="T72" fmla="*/ 2147483647 w 3912"/>
              <a:gd name="T73" fmla="*/ 2147483647 h 2292"/>
              <a:gd name="T74" fmla="*/ 2147483647 w 3912"/>
              <a:gd name="T75" fmla="*/ 2147483647 h 2292"/>
              <a:gd name="T76" fmla="*/ 2147483647 w 3912"/>
              <a:gd name="T77" fmla="*/ 2147483647 h 2292"/>
              <a:gd name="T78" fmla="*/ 2147483647 w 3912"/>
              <a:gd name="T79" fmla="*/ 2147483647 h 2292"/>
              <a:gd name="T80" fmla="*/ 2147483647 w 3912"/>
              <a:gd name="T81" fmla="*/ 2147483647 h 2292"/>
              <a:gd name="T82" fmla="*/ 2147483647 w 3912"/>
              <a:gd name="T83" fmla="*/ 2147483647 h 2292"/>
              <a:gd name="T84" fmla="*/ 2147483647 w 3912"/>
              <a:gd name="T85" fmla="*/ 2147483647 h 2292"/>
              <a:gd name="T86" fmla="*/ 2147483647 w 3912"/>
              <a:gd name="T87" fmla="*/ 2147483647 h 2292"/>
              <a:gd name="T88" fmla="*/ 2147483647 w 3912"/>
              <a:gd name="T89" fmla="*/ 2147483647 h 2292"/>
              <a:gd name="T90" fmla="*/ 2147483647 w 3912"/>
              <a:gd name="T91" fmla="*/ 2147483647 h 2292"/>
              <a:gd name="T92" fmla="*/ 2147483647 w 3912"/>
              <a:gd name="T93" fmla="*/ 2147483647 h 2292"/>
              <a:gd name="T94" fmla="*/ 2147483647 w 3912"/>
              <a:gd name="T95" fmla="*/ 2147483647 h 2292"/>
              <a:gd name="T96" fmla="*/ 2147483647 w 3912"/>
              <a:gd name="T97" fmla="*/ 2147483647 h 2292"/>
              <a:gd name="T98" fmla="*/ 2147483647 w 3912"/>
              <a:gd name="T99" fmla="*/ 2147483647 h 2292"/>
              <a:gd name="T100" fmla="*/ 2147483647 w 3912"/>
              <a:gd name="T101" fmla="*/ 2147483647 h 2292"/>
              <a:gd name="T102" fmla="*/ 2147483647 w 3912"/>
              <a:gd name="T103" fmla="*/ 2147483647 h 2292"/>
              <a:gd name="T104" fmla="*/ 2147483647 w 3912"/>
              <a:gd name="T105" fmla="*/ 2147483647 h 2292"/>
              <a:gd name="T106" fmla="*/ 2147483647 w 3912"/>
              <a:gd name="T107" fmla="*/ 2147483647 h 2292"/>
              <a:gd name="T108" fmla="*/ 2147483647 w 3912"/>
              <a:gd name="T109" fmla="*/ 2147483647 h 2292"/>
              <a:gd name="T110" fmla="*/ 2147483647 w 3912"/>
              <a:gd name="T111" fmla="*/ 2147483647 h 2292"/>
              <a:gd name="T112" fmla="*/ 2147483647 w 3912"/>
              <a:gd name="T113" fmla="*/ 2147483647 h 2292"/>
              <a:gd name="T114" fmla="*/ 2147483647 w 3912"/>
              <a:gd name="T115" fmla="*/ 2147483647 h 2292"/>
              <a:gd name="T116" fmla="*/ 2147483647 w 3912"/>
              <a:gd name="T117" fmla="*/ 2147483647 h 2292"/>
              <a:gd name="T118" fmla="*/ 2147483647 w 3912"/>
              <a:gd name="T119" fmla="*/ 2147483647 h 229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3912"/>
              <a:gd name="T181" fmla="*/ 0 h 2292"/>
              <a:gd name="T182" fmla="*/ 3912 w 3912"/>
              <a:gd name="T183" fmla="*/ 2292 h 229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3912" h="2292">
                <a:moveTo>
                  <a:pt x="0" y="2292"/>
                </a:moveTo>
                <a:lnTo>
                  <a:pt x="0" y="2292"/>
                </a:lnTo>
                <a:lnTo>
                  <a:pt x="0" y="2285"/>
                </a:lnTo>
                <a:lnTo>
                  <a:pt x="7" y="2285"/>
                </a:lnTo>
                <a:lnTo>
                  <a:pt x="7" y="2279"/>
                </a:lnTo>
                <a:lnTo>
                  <a:pt x="14" y="2279"/>
                </a:lnTo>
                <a:lnTo>
                  <a:pt x="14" y="2272"/>
                </a:lnTo>
                <a:lnTo>
                  <a:pt x="21" y="2272"/>
                </a:lnTo>
                <a:lnTo>
                  <a:pt x="21" y="2265"/>
                </a:lnTo>
                <a:lnTo>
                  <a:pt x="27" y="2265"/>
                </a:lnTo>
                <a:lnTo>
                  <a:pt x="27" y="2259"/>
                </a:lnTo>
                <a:lnTo>
                  <a:pt x="34" y="2259"/>
                </a:lnTo>
                <a:lnTo>
                  <a:pt x="34" y="2252"/>
                </a:lnTo>
                <a:lnTo>
                  <a:pt x="41" y="2252"/>
                </a:lnTo>
                <a:lnTo>
                  <a:pt x="48" y="2252"/>
                </a:lnTo>
                <a:lnTo>
                  <a:pt x="48" y="2245"/>
                </a:lnTo>
                <a:lnTo>
                  <a:pt x="54" y="2245"/>
                </a:lnTo>
                <a:lnTo>
                  <a:pt x="61" y="2245"/>
                </a:lnTo>
                <a:lnTo>
                  <a:pt x="61" y="2239"/>
                </a:lnTo>
                <a:lnTo>
                  <a:pt x="68" y="2239"/>
                </a:lnTo>
                <a:lnTo>
                  <a:pt x="68" y="2232"/>
                </a:lnTo>
                <a:lnTo>
                  <a:pt x="75" y="2232"/>
                </a:lnTo>
                <a:lnTo>
                  <a:pt x="75" y="2225"/>
                </a:lnTo>
                <a:lnTo>
                  <a:pt x="81" y="2225"/>
                </a:lnTo>
                <a:lnTo>
                  <a:pt x="81" y="2219"/>
                </a:lnTo>
                <a:lnTo>
                  <a:pt x="88" y="2219"/>
                </a:lnTo>
                <a:lnTo>
                  <a:pt x="88" y="2212"/>
                </a:lnTo>
                <a:lnTo>
                  <a:pt x="95" y="2212"/>
                </a:lnTo>
                <a:lnTo>
                  <a:pt x="95" y="2206"/>
                </a:lnTo>
                <a:lnTo>
                  <a:pt x="101" y="2206"/>
                </a:lnTo>
                <a:lnTo>
                  <a:pt x="101" y="2199"/>
                </a:lnTo>
                <a:lnTo>
                  <a:pt x="108" y="2199"/>
                </a:lnTo>
                <a:lnTo>
                  <a:pt x="108" y="2192"/>
                </a:lnTo>
                <a:lnTo>
                  <a:pt x="115" y="2192"/>
                </a:lnTo>
                <a:lnTo>
                  <a:pt x="115" y="2186"/>
                </a:lnTo>
                <a:lnTo>
                  <a:pt x="135" y="2186"/>
                </a:lnTo>
                <a:lnTo>
                  <a:pt x="135" y="2179"/>
                </a:lnTo>
                <a:lnTo>
                  <a:pt x="142" y="2179"/>
                </a:lnTo>
                <a:lnTo>
                  <a:pt x="142" y="2172"/>
                </a:lnTo>
                <a:lnTo>
                  <a:pt x="149" y="2172"/>
                </a:lnTo>
                <a:lnTo>
                  <a:pt x="149" y="2166"/>
                </a:lnTo>
                <a:lnTo>
                  <a:pt x="155" y="2166"/>
                </a:lnTo>
                <a:lnTo>
                  <a:pt x="155" y="2159"/>
                </a:lnTo>
                <a:lnTo>
                  <a:pt x="162" y="2159"/>
                </a:lnTo>
                <a:lnTo>
                  <a:pt x="162" y="2152"/>
                </a:lnTo>
                <a:lnTo>
                  <a:pt x="162" y="2146"/>
                </a:lnTo>
                <a:lnTo>
                  <a:pt x="169" y="2146"/>
                </a:lnTo>
                <a:lnTo>
                  <a:pt x="176" y="2146"/>
                </a:lnTo>
                <a:lnTo>
                  <a:pt x="176" y="2139"/>
                </a:lnTo>
                <a:lnTo>
                  <a:pt x="182" y="2139"/>
                </a:lnTo>
                <a:lnTo>
                  <a:pt x="182" y="2132"/>
                </a:lnTo>
                <a:lnTo>
                  <a:pt x="189" y="2132"/>
                </a:lnTo>
                <a:lnTo>
                  <a:pt x="189" y="2126"/>
                </a:lnTo>
                <a:lnTo>
                  <a:pt x="202" y="2126"/>
                </a:lnTo>
                <a:lnTo>
                  <a:pt x="202" y="2119"/>
                </a:lnTo>
                <a:lnTo>
                  <a:pt x="209" y="2119"/>
                </a:lnTo>
                <a:lnTo>
                  <a:pt x="209" y="2112"/>
                </a:lnTo>
                <a:lnTo>
                  <a:pt x="216" y="2112"/>
                </a:lnTo>
                <a:lnTo>
                  <a:pt x="223" y="2112"/>
                </a:lnTo>
                <a:lnTo>
                  <a:pt x="223" y="2106"/>
                </a:lnTo>
                <a:lnTo>
                  <a:pt x="229" y="2106"/>
                </a:lnTo>
                <a:lnTo>
                  <a:pt x="229" y="2099"/>
                </a:lnTo>
                <a:lnTo>
                  <a:pt x="229" y="2093"/>
                </a:lnTo>
                <a:lnTo>
                  <a:pt x="236" y="2093"/>
                </a:lnTo>
                <a:lnTo>
                  <a:pt x="243" y="2093"/>
                </a:lnTo>
                <a:lnTo>
                  <a:pt x="243" y="2086"/>
                </a:lnTo>
                <a:lnTo>
                  <a:pt x="250" y="2086"/>
                </a:lnTo>
                <a:lnTo>
                  <a:pt x="250" y="2079"/>
                </a:lnTo>
                <a:lnTo>
                  <a:pt x="250" y="2073"/>
                </a:lnTo>
                <a:lnTo>
                  <a:pt x="256" y="2073"/>
                </a:lnTo>
                <a:lnTo>
                  <a:pt x="263" y="2073"/>
                </a:lnTo>
                <a:lnTo>
                  <a:pt x="263" y="2066"/>
                </a:lnTo>
                <a:lnTo>
                  <a:pt x="270" y="2066"/>
                </a:lnTo>
                <a:lnTo>
                  <a:pt x="270" y="2059"/>
                </a:lnTo>
                <a:lnTo>
                  <a:pt x="276" y="2059"/>
                </a:lnTo>
                <a:lnTo>
                  <a:pt x="283" y="2059"/>
                </a:lnTo>
                <a:lnTo>
                  <a:pt x="283" y="2053"/>
                </a:lnTo>
                <a:lnTo>
                  <a:pt x="297" y="2053"/>
                </a:lnTo>
                <a:lnTo>
                  <a:pt x="297" y="2046"/>
                </a:lnTo>
                <a:lnTo>
                  <a:pt x="303" y="2046"/>
                </a:lnTo>
                <a:lnTo>
                  <a:pt x="303" y="2039"/>
                </a:lnTo>
                <a:lnTo>
                  <a:pt x="310" y="2039"/>
                </a:lnTo>
                <a:lnTo>
                  <a:pt x="310" y="2033"/>
                </a:lnTo>
                <a:lnTo>
                  <a:pt x="324" y="2033"/>
                </a:lnTo>
                <a:lnTo>
                  <a:pt x="330" y="2033"/>
                </a:lnTo>
                <a:lnTo>
                  <a:pt x="330" y="2026"/>
                </a:lnTo>
                <a:lnTo>
                  <a:pt x="337" y="2026"/>
                </a:lnTo>
                <a:lnTo>
                  <a:pt x="337" y="2019"/>
                </a:lnTo>
                <a:lnTo>
                  <a:pt x="337" y="2013"/>
                </a:lnTo>
                <a:lnTo>
                  <a:pt x="344" y="2013"/>
                </a:lnTo>
                <a:lnTo>
                  <a:pt x="351" y="2013"/>
                </a:lnTo>
                <a:lnTo>
                  <a:pt x="351" y="2006"/>
                </a:lnTo>
                <a:lnTo>
                  <a:pt x="357" y="2006"/>
                </a:lnTo>
                <a:lnTo>
                  <a:pt x="357" y="2000"/>
                </a:lnTo>
                <a:lnTo>
                  <a:pt x="371" y="2000"/>
                </a:lnTo>
                <a:lnTo>
                  <a:pt x="371" y="1993"/>
                </a:lnTo>
                <a:lnTo>
                  <a:pt x="377" y="1993"/>
                </a:lnTo>
                <a:lnTo>
                  <a:pt x="377" y="1986"/>
                </a:lnTo>
                <a:lnTo>
                  <a:pt x="384" y="1986"/>
                </a:lnTo>
                <a:lnTo>
                  <a:pt x="391" y="1986"/>
                </a:lnTo>
                <a:lnTo>
                  <a:pt x="391" y="1980"/>
                </a:lnTo>
                <a:lnTo>
                  <a:pt x="391" y="1973"/>
                </a:lnTo>
                <a:lnTo>
                  <a:pt x="398" y="1973"/>
                </a:lnTo>
                <a:lnTo>
                  <a:pt x="404" y="1973"/>
                </a:lnTo>
                <a:lnTo>
                  <a:pt x="404" y="1966"/>
                </a:lnTo>
                <a:lnTo>
                  <a:pt x="411" y="1966"/>
                </a:lnTo>
                <a:lnTo>
                  <a:pt x="418" y="1966"/>
                </a:lnTo>
                <a:lnTo>
                  <a:pt x="418" y="1960"/>
                </a:lnTo>
                <a:lnTo>
                  <a:pt x="425" y="1960"/>
                </a:lnTo>
                <a:lnTo>
                  <a:pt x="431" y="1960"/>
                </a:lnTo>
                <a:lnTo>
                  <a:pt x="431" y="1946"/>
                </a:lnTo>
                <a:lnTo>
                  <a:pt x="438" y="1946"/>
                </a:lnTo>
                <a:lnTo>
                  <a:pt x="438" y="1940"/>
                </a:lnTo>
                <a:lnTo>
                  <a:pt x="445" y="1940"/>
                </a:lnTo>
                <a:lnTo>
                  <a:pt x="452" y="1940"/>
                </a:lnTo>
                <a:lnTo>
                  <a:pt x="452" y="1933"/>
                </a:lnTo>
                <a:lnTo>
                  <a:pt x="458" y="1933"/>
                </a:lnTo>
                <a:lnTo>
                  <a:pt x="458" y="1926"/>
                </a:lnTo>
                <a:lnTo>
                  <a:pt x="472" y="1926"/>
                </a:lnTo>
                <a:lnTo>
                  <a:pt x="478" y="1926"/>
                </a:lnTo>
                <a:lnTo>
                  <a:pt x="478" y="1920"/>
                </a:lnTo>
                <a:lnTo>
                  <a:pt x="478" y="1913"/>
                </a:lnTo>
                <a:lnTo>
                  <a:pt x="492" y="1913"/>
                </a:lnTo>
                <a:lnTo>
                  <a:pt x="492" y="1907"/>
                </a:lnTo>
                <a:lnTo>
                  <a:pt x="492" y="1900"/>
                </a:lnTo>
                <a:lnTo>
                  <a:pt x="499" y="1900"/>
                </a:lnTo>
                <a:lnTo>
                  <a:pt x="499" y="1893"/>
                </a:lnTo>
                <a:lnTo>
                  <a:pt x="505" y="1893"/>
                </a:lnTo>
                <a:lnTo>
                  <a:pt x="505" y="1887"/>
                </a:lnTo>
                <a:lnTo>
                  <a:pt x="512" y="1887"/>
                </a:lnTo>
                <a:lnTo>
                  <a:pt x="512" y="1880"/>
                </a:lnTo>
                <a:lnTo>
                  <a:pt x="519" y="1880"/>
                </a:lnTo>
                <a:lnTo>
                  <a:pt x="532" y="1880"/>
                </a:lnTo>
                <a:lnTo>
                  <a:pt x="532" y="1873"/>
                </a:lnTo>
                <a:lnTo>
                  <a:pt x="539" y="1873"/>
                </a:lnTo>
                <a:lnTo>
                  <a:pt x="539" y="1867"/>
                </a:lnTo>
                <a:lnTo>
                  <a:pt x="546" y="1867"/>
                </a:lnTo>
                <a:lnTo>
                  <a:pt x="553" y="1867"/>
                </a:lnTo>
                <a:lnTo>
                  <a:pt x="553" y="1860"/>
                </a:lnTo>
                <a:lnTo>
                  <a:pt x="559" y="1860"/>
                </a:lnTo>
                <a:lnTo>
                  <a:pt x="566" y="1860"/>
                </a:lnTo>
                <a:lnTo>
                  <a:pt x="573" y="1860"/>
                </a:lnTo>
                <a:lnTo>
                  <a:pt x="573" y="1853"/>
                </a:lnTo>
                <a:lnTo>
                  <a:pt x="573" y="1847"/>
                </a:lnTo>
                <a:lnTo>
                  <a:pt x="579" y="1847"/>
                </a:lnTo>
                <a:lnTo>
                  <a:pt x="579" y="1840"/>
                </a:lnTo>
                <a:lnTo>
                  <a:pt x="586" y="1840"/>
                </a:lnTo>
                <a:lnTo>
                  <a:pt x="586" y="1833"/>
                </a:lnTo>
                <a:lnTo>
                  <a:pt x="593" y="1833"/>
                </a:lnTo>
                <a:lnTo>
                  <a:pt x="613" y="1833"/>
                </a:lnTo>
                <a:lnTo>
                  <a:pt x="613" y="1827"/>
                </a:lnTo>
                <a:lnTo>
                  <a:pt x="613" y="1820"/>
                </a:lnTo>
                <a:lnTo>
                  <a:pt x="620" y="1820"/>
                </a:lnTo>
                <a:lnTo>
                  <a:pt x="620" y="1814"/>
                </a:lnTo>
                <a:lnTo>
                  <a:pt x="627" y="1814"/>
                </a:lnTo>
                <a:lnTo>
                  <a:pt x="633" y="1814"/>
                </a:lnTo>
                <a:lnTo>
                  <a:pt x="640" y="1814"/>
                </a:lnTo>
                <a:lnTo>
                  <a:pt x="640" y="1807"/>
                </a:lnTo>
                <a:lnTo>
                  <a:pt x="640" y="1800"/>
                </a:lnTo>
                <a:lnTo>
                  <a:pt x="647" y="1800"/>
                </a:lnTo>
                <a:lnTo>
                  <a:pt x="653" y="1800"/>
                </a:lnTo>
                <a:lnTo>
                  <a:pt x="653" y="1794"/>
                </a:lnTo>
                <a:lnTo>
                  <a:pt x="667" y="1794"/>
                </a:lnTo>
                <a:lnTo>
                  <a:pt x="674" y="1794"/>
                </a:lnTo>
                <a:lnTo>
                  <a:pt x="687" y="1794"/>
                </a:lnTo>
                <a:lnTo>
                  <a:pt x="687" y="1787"/>
                </a:lnTo>
                <a:lnTo>
                  <a:pt x="694" y="1787"/>
                </a:lnTo>
                <a:lnTo>
                  <a:pt x="701" y="1787"/>
                </a:lnTo>
                <a:lnTo>
                  <a:pt x="701" y="1780"/>
                </a:lnTo>
                <a:lnTo>
                  <a:pt x="701" y="1774"/>
                </a:lnTo>
                <a:lnTo>
                  <a:pt x="707" y="1774"/>
                </a:lnTo>
                <a:lnTo>
                  <a:pt x="714" y="1774"/>
                </a:lnTo>
                <a:lnTo>
                  <a:pt x="714" y="1767"/>
                </a:lnTo>
                <a:lnTo>
                  <a:pt x="721" y="1767"/>
                </a:lnTo>
                <a:lnTo>
                  <a:pt x="721" y="1760"/>
                </a:lnTo>
                <a:lnTo>
                  <a:pt x="728" y="1760"/>
                </a:lnTo>
                <a:lnTo>
                  <a:pt x="728" y="1754"/>
                </a:lnTo>
                <a:lnTo>
                  <a:pt x="734" y="1754"/>
                </a:lnTo>
                <a:lnTo>
                  <a:pt x="734" y="1747"/>
                </a:lnTo>
                <a:lnTo>
                  <a:pt x="734" y="1740"/>
                </a:lnTo>
                <a:lnTo>
                  <a:pt x="741" y="1740"/>
                </a:lnTo>
                <a:lnTo>
                  <a:pt x="741" y="1734"/>
                </a:lnTo>
                <a:lnTo>
                  <a:pt x="748" y="1734"/>
                </a:lnTo>
                <a:lnTo>
                  <a:pt x="748" y="1727"/>
                </a:lnTo>
                <a:lnTo>
                  <a:pt x="754" y="1727"/>
                </a:lnTo>
                <a:lnTo>
                  <a:pt x="754" y="1714"/>
                </a:lnTo>
                <a:lnTo>
                  <a:pt x="761" y="1714"/>
                </a:lnTo>
                <a:lnTo>
                  <a:pt x="761" y="1707"/>
                </a:lnTo>
                <a:lnTo>
                  <a:pt x="768" y="1707"/>
                </a:lnTo>
                <a:lnTo>
                  <a:pt x="768" y="1701"/>
                </a:lnTo>
                <a:lnTo>
                  <a:pt x="775" y="1701"/>
                </a:lnTo>
                <a:lnTo>
                  <a:pt x="788" y="1701"/>
                </a:lnTo>
                <a:lnTo>
                  <a:pt x="788" y="1694"/>
                </a:lnTo>
                <a:lnTo>
                  <a:pt x="795" y="1694"/>
                </a:lnTo>
                <a:lnTo>
                  <a:pt x="795" y="1687"/>
                </a:lnTo>
                <a:lnTo>
                  <a:pt x="802" y="1687"/>
                </a:lnTo>
                <a:lnTo>
                  <a:pt x="802" y="1681"/>
                </a:lnTo>
                <a:lnTo>
                  <a:pt x="808" y="1681"/>
                </a:lnTo>
                <a:lnTo>
                  <a:pt x="808" y="1674"/>
                </a:lnTo>
                <a:lnTo>
                  <a:pt x="808" y="1667"/>
                </a:lnTo>
                <a:lnTo>
                  <a:pt x="815" y="1667"/>
                </a:lnTo>
                <a:lnTo>
                  <a:pt x="815" y="1661"/>
                </a:lnTo>
                <a:lnTo>
                  <a:pt x="822" y="1661"/>
                </a:lnTo>
                <a:lnTo>
                  <a:pt x="822" y="1654"/>
                </a:lnTo>
                <a:lnTo>
                  <a:pt x="829" y="1654"/>
                </a:lnTo>
                <a:lnTo>
                  <a:pt x="829" y="1647"/>
                </a:lnTo>
                <a:lnTo>
                  <a:pt x="835" y="1647"/>
                </a:lnTo>
                <a:lnTo>
                  <a:pt x="835" y="1641"/>
                </a:lnTo>
                <a:lnTo>
                  <a:pt x="842" y="1641"/>
                </a:lnTo>
                <a:lnTo>
                  <a:pt x="842" y="1634"/>
                </a:lnTo>
                <a:lnTo>
                  <a:pt x="849" y="1634"/>
                </a:lnTo>
                <a:lnTo>
                  <a:pt x="849" y="1628"/>
                </a:lnTo>
                <a:lnTo>
                  <a:pt x="855" y="1628"/>
                </a:lnTo>
                <a:lnTo>
                  <a:pt x="855" y="1621"/>
                </a:lnTo>
                <a:lnTo>
                  <a:pt x="862" y="1621"/>
                </a:lnTo>
                <a:lnTo>
                  <a:pt x="862" y="1614"/>
                </a:lnTo>
                <a:lnTo>
                  <a:pt x="869" y="1614"/>
                </a:lnTo>
                <a:lnTo>
                  <a:pt x="869" y="1608"/>
                </a:lnTo>
                <a:lnTo>
                  <a:pt x="876" y="1608"/>
                </a:lnTo>
                <a:lnTo>
                  <a:pt x="876" y="1601"/>
                </a:lnTo>
                <a:lnTo>
                  <a:pt x="876" y="1594"/>
                </a:lnTo>
                <a:lnTo>
                  <a:pt x="882" y="1594"/>
                </a:lnTo>
                <a:lnTo>
                  <a:pt x="889" y="1594"/>
                </a:lnTo>
                <a:lnTo>
                  <a:pt x="889" y="1588"/>
                </a:lnTo>
                <a:lnTo>
                  <a:pt x="896" y="1588"/>
                </a:lnTo>
                <a:lnTo>
                  <a:pt x="896" y="1581"/>
                </a:lnTo>
                <a:lnTo>
                  <a:pt x="896" y="1574"/>
                </a:lnTo>
                <a:lnTo>
                  <a:pt x="909" y="1574"/>
                </a:lnTo>
                <a:lnTo>
                  <a:pt x="909" y="1568"/>
                </a:lnTo>
                <a:lnTo>
                  <a:pt x="909" y="1561"/>
                </a:lnTo>
                <a:lnTo>
                  <a:pt x="916" y="1561"/>
                </a:lnTo>
                <a:lnTo>
                  <a:pt x="943" y="1561"/>
                </a:lnTo>
                <a:lnTo>
                  <a:pt x="943" y="1554"/>
                </a:lnTo>
                <a:lnTo>
                  <a:pt x="950" y="1554"/>
                </a:lnTo>
                <a:lnTo>
                  <a:pt x="963" y="1554"/>
                </a:lnTo>
                <a:lnTo>
                  <a:pt x="963" y="1548"/>
                </a:lnTo>
                <a:lnTo>
                  <a:pt x="970" y="1548"/>
                </a:lnTo>
                <a:lnTo>
                  <a:pt x="983" y="1548"/>
                </a:lnTo>
                <a:lnTo>
                  <a:pt x="983" y="1541"/>
                </a:lnTo>
                <a:lnTo>
                  <a:pt x="990" y="1541"/>
                </a:lnTo>
                <a:lnTo>
                  <a:pt x="997" y="1541"/>
                </a:lnTo>
                <a:lnTo>
                  <a:pt x="997" y="1534"/>
                </a:lnTo>
                <a:lnTo>
                  <a:pt x="1004" y="1534"/>
                </a:lnTo>
                <a:lnTo>
                  <a:pt x="1017" y="1534"/>
                </a:lnTo>
                <a:lnTo>
                  <a:pt x="1017" y="1528"/>
                </a:lnTo>
                <a:lnTo>
                  <a:pt x="1024" y="1528"/>
                </a:lnTo>
                <a:lnTo>
                  <a:pt x="1024" y="1521"/>
                </a:lnTo>
                <a:lnTo>
                  <a:pt x="1031" y="1521"/>
                </a:lnTo>
                <a:lnTo>
                  <a:pt x="1031" y="1515"/>
                </a:lnTo>
                <a:lnTo>
                  <a:pt x="1037" y="1515"/>
                </a:lnTo>
                <a:lnTo>
                  <a:pt x="1037" y="1508"/>
                </a:lnTo>
                <a:lnTo>
                  <a:pt x="1051" y="1508"/>
                </a:lnTo>
                <a:lnTo>
                  <a:pt x="1057" y="1508"/>
                </a:lnTo>
                <a:lnTo>
                  <a:pt x="1078" y="1508"/>
                </a:lnTo>
                <a:lnTo>
                  <a:pt x="1078" y="1501"/>
                </a:lnTo>
                <a:lnTo>
                  <a:pt x="1084" y="1501"/>
                </a:lnTo>
                <a:lnTo>
                  <a:pt x="1084" y="1495"/>
                </a:lnTo>
                <a:lnTo>
                  <a:pt x="1091" y="1495"/>
                </a:lnTo>
                <a:lnTo>
                  <a:pt x="1091" y="1488"/>
                </a:lnTo>
                <a:lnTo>
                  <a:pt x="1098" y="1488"/>
                </a:lnTo>
                <a:lnTo>
                  <a:pt x="1098" y="1481"/>
                </a:lnTo>
                <a:lnTo>
                  <a:pt x="1118" y="1481"/>
                </a:lnTo>
                <a:lnTo>
                  <a:pt x="1118" y="1475"/>
                </a:lnTo>
                <a:lnTo>
                  <a:pt x="1125" y="1475"/>
                </a:lnTo>
                <a:lnTo>
                  <a:pt x="1138" y="1475"/>
                </a:lnTo>
                <a:lnTo>
                  <a:pt x="1152" y="1475"/>
                </a:lnTo>
                <a:lnTo>
                  <a:pt x="1152" y="1468"/>
                </a:lnTo>
                <a:lnTo>
                  <a:pt x="1165" y="1468"/>
                </a:lnTo>
                <a:lnTo>
                  <a:pt x="1172" y="1468"/>
                </a:lnTo>
                <a:lnTo>
                  <a:pt x="1172" y="1461"/>
                </a:lnTo>
                <a:lnTo>
                  <a:pt x="1179" y="1461"/>
                </a:lnTo>
                <a:lnTo>
                  <a:pt x="1179" y="1455"/>
                </a:lnTo>
                <a:lnTo>
                  <a:pt x="1185" y="1455"/>
                </a:lnTo>
                <a:lnTo>
                  <a:pt x="1199" y="1455"/>
                </a:lnTo>
                <a:lnTo>
                  <a:pt x="1199" y="1448"/>
                </a:lnTo>
                <a:lnTo>
                  <a:pt x="1206" y="1448"/>
                </a:lnTo>
                <a:lnTo>
                  <a:pt x="1206" y="1441"/>
                </a:lnTo>
                <a:lnTo>
                  <a:pt x="1212" y="1441"/>
                </a:lnTo>
                <a:lnTo>
                  <a:pt x="1212" y="1435"/>
                </a:lnTo>
                <a:lnTo>
                  <a:pt x="1219" y="1435"/>
                </a:lnTo>
                <a:lnTo>
                  <a:pt x="1226" y="1435"/>
                </a:lnTo>
                <a:lnTo>
                  <a:pt x="1226" y="1428"/>
                </a:lnTo>
                <a:lnTo>
                  <a:pt x="1232" y="1428"/>
                </a:lnTo>
                <a:lnTo>
                  <a:pt x="1239" y="1428"/>
                </a:lnTo>
                <a:lnTo>
                  <a:pt x="1239" y="1422"/>
                </a:lnTo>
                <a:lnTo>
                  <a:pt x="1246" y="1422"/>
                </a:lnTo>
                <a:lnTo>
                  <a:pt x="1253" y="1422"/>
                </a:lnTo>
                <a:lnTo>
                  <a:pt x="1253" y="1415"/>
                </a:lnTo>
                <a:lnTo>
                  <a:pt x="1259" y="1415"/>
                </a:lnTo>
                <a:lnTo>
                  <a:pt x="1259" y="1408"/>
                </a:lnTo>
                <a:lnTo>
                  <a:pt x="1266" y="1408"/>
                </a:lnTo>
                <a:lnTo>
                  <a:pt x="1273" y="1408"/>
                </a:lnTo>
                <a:lnTo>
                  <a:pt x="1273" y="1402"/>
                </a:lnTo>
                <a:lnTo>
                  <a:pt x="1280" y="1402"/>
                </a:lnTo>
                <a:lnTo>
                  <a:pt x="1280" y="1395"/>
                </a:lnTo>
                <a:lnTo>
                  <a:pt x="1280" y="1388"/>
                </a:lnTo>
                <a:lnTo>
                  <a:pt x="1286" y="1388"/>
                </a:lnTo>
                <a:lnTo>
                  <a:pt x="1293" y="1388"/>
                </a:lnTo>
                <a:lnTo>
                  <a:pt x="1293" y="1382"/>
                </a:lnTo>
                <a:lnTo>
                  <a:pt x="1300" y="1382"/>
                </a:lnTo>
                <a:lnTo>
                  <a:pt x="1307" y="1382"/>
                </a:lnTo>
                <a:lnTo>
                  <a:pt x="1307" y="1375"/>
                </a:lnTo>
                <a:lnTo>
                  <a:pt x="1313" y="1375"/>
                </a:lnTo>
                <a:lnTo>
                  <a:pt x="1313" y="1368"/>
                </a:lnTo>
                <a:lnTo>
                  <a:pt x="1320" y="1368"/>
                </a:lnTo>
                <a:lnTo>
                  <a:pt x="1340" y="1368"/>
                </a:lnTo>
                <a:lnTo>
                  <a:pt x="1340" y="1362"/>
                </a:lnTo>
                <a:lnTo>
                  <a:pt x="1347" y="1362"/>
                </a:lnTo>
                <a:lnTo>
                  <a:pt x="1367" y="1362"/>
                </a:lnTo>
                <a:lnTo>
                  <a:pt x="1367" y="1355"/>
                </a:lnTo>
                <a:lnTo>
                  <a:pt x="1374" y="1355"/>
                </a:lnTo>
                <a:lnTo>
                  <a:pt x="1374" y="1348"/>
                </a:lnTo>
                <a:lnTo>
                  <a:pt x="1381" y="1348"/>
                </a:lnTo>
                <a:lnTo>
                  <a:pt x="1387" y="1348"/>
                </a:lnTo>
                <a:lnTo>
                  <a:pt x="1387" y="1342"/>
                </a:lnTo>
                <a:lnTo>
                  <a:pt x="1401" y="1342"/>
                </a:lnTo>
                <a:lnTo>
                  <a:pt x="1401" y="1335"/>
                </a:lnTo>
                <a:lnTo>
                  <a:pt x="1408" y="1335"/>
                </a:lnTo>
                <a:lnTo>
                  <a:pt x="1414" y="1335"/>
                </a:lnTo>
                <a:lnTo>
                  <a:pt x="1414" y="1329"/>
                </a:lnTo>
                <a:lnTo>
                  <a:pt x="1421" y="1329"/>
                </a:lnTo>
                <a:lnTo>
                  <a:pt x="1421" y="1322"/>
                </a:lnTo>
                <a:lnTo>
                  <a:pt x="1428" y="1322"/>
                </a:lnTo>
                <a:lnTo>
                  <a:pt x="1434" y="1322"/>
                </a:lnTo>
                <a:lnTo>
                  <a:pt x="1441" y="1322"/>
                </a:lnTo>
                <a:lnTo>
                  <a:pt x="1441" y="1315"/>
                </a:lnTo>
                <a:lnTo>
                  <a:pt x="1441" y="1309"/>
                </a:lnTo>
                <a:lnTo>
                  <a:pt x="1448" y="1309"/>
                </a:lnTo>
                <a:lnTo>
                  <a:pt x="1455" y="1309"/>
                </a:lnTo>
                <a:lnTo>
                  <a:pt x="1455" y="1302"/>
                </a:lnTo>
                <a:lnTo>
                  <a:pt x="1461" y="1302"/>
                </a:lnTo>
                <a:lnTo>
                  <a:pt x="1461" y="1295"/>
                </a:lnTo>
                <a:lnTo>
                  <a:pt x="1468" y="1295"/>
                </a:lnTo>
                <a:lnTo>
                  <a:pt x="1475" y="1295"/>
                </a:lnTo>
                <a:lnTo>
                  <a:pt x="1488" y="1295"/>
                </a:lnTo>
                <a:lnTo>
                  <a:pt x="1488" y="1289"/>
                </a:lnTo>
                <a:lnTo>
                  <a:pt x="1495" y="1289"/>
                </a:lnTo>
                <a:lnTo>
                  <a:pt x="1502" y="1289"/>
                </a:lnTo>
                <a:lnTo>
                  <a:pt x="1502" y="1282"/>
                </a:lnTo>
                <a:lnTo>
                  <a:pt x="1515" y="1282"/>
                </a:lnTo>
                <a:lnTo>
                  <a:pt x="1515" y="1275"/>
                </a:lnTo>
                <a:lnTo>
                  <a:pt x="1522" y="1275"/>
                </a:lnTo>
                <a:lnTo>
                  <a:pt x="1522" y="1269"/>
                </a:lnTo>
                <a:lnTo>
                  <a:pt x="1529" y="1269"/>
                </a:lnTo>
                <a:lnTo>
                  <a:pt x="1529" y="1262"/>
                </a:lnTo>
                <a:lnTo>
                  <a:pt x="1542" y="1262"/>
                </a:lnTo>
                <a:lnTo>
                  <a:pt x="1542" y="1255"/>
                </a:lnTo>
                <a:lnTo>
                  <a:pt x="1549" y="1255"/>
                </a:lnTo>
                <a:lnTo>
                  <a:pt x="1549" y="1249"/>
                </a:lnTo>
                <a:lnTo>
                  <a:pt x="1556" y="1249"/>
                </a:lnTo>
                <a:lnTo>
                  <a:pt x="1562" y="1249"/>
                </a:lnTo>
                <a:lnTo>
                  <a:pt x="1562" y="1242"/>
                </a:lnTo>
                <a:lnTo>
                  <a:pt x="1562" y="1236"/>
                </a:lnTo>
                <a:lnTo>
                  <a:pt x="1569" y="1236"/>
                </a:lnTo>
                <a:lnTo>
                  <a:pt x="1576" y="1236"/>
                </a:lnTo>
                <a:lnTo>
                  <a:pt x="1589" y="1236"/>
                </a:lnTo>
                <a:lnTo>
                  <a:pt x="1589" y="1229"/>
                </a:lnTo>
                <a:lnTo>
                  <a:pt x="1603" y="1229"/>
                </a:lnTo>
                <a:lnTo>
                  <a:pt x="1609" y="1229"/>
                </a:lnTo>
                <a:lnTo>
                  <a:pt x="1609" y="1222"/>
                </a:lnTo>
                <a:lnTo>
                  <a:pt x="1616" y="1222"/>
                </a:lnTo>
                <a:lnTo>
                  <a:pt x="1623" y="1222"/>
                </a:lnTo>
                <a:lnTo>
                  <a:pt x="1623" y="1216"/>
                </a:lnTo>
                <a:lnTo>
                  <a:pt x="1643" y="1216"/>
                </a:lnTo>
                <a:lnTo>
                  <a:pt x="1650" y="1216"/>
                </a:lnTo>
                <a:lnTo>
                  <a:pt x="1650" y="1209"/>
                </a:lnTo>
                <a:lnTo>
                  <a:pt x="1657" y="1209"/>
                </a:lnTo>
                <a:lnTo>
                  <a:pt x="1663" y="1209"/>
                </a:lnTo>
                <a:lnTo>
                  <a:pt x="1663" y="1202"/>
                </a:lnTo>
                <a:lnTo>
                  <a:pt x="1663" y="1196"/>
                </a:lnTo>
                <a:lnTo>
                  <a:pt x="1670" y="1196"/>
                </a:lnTo>
                <a:lnTo>
                  <a:pt x="1677" y="1196"/>
                </a:lnTo>
                <a:lnTo>
                  <a:pt x="1677" y="1189"/>
                </a:lnTo>
                <a:lnTo>
                  <a:pt x="1684" y="1189"/>
                </a:lnTo>
                <a:lnTo>
                  <a:pt x="1684" y="1182"/>
                </a:lnTo>
                <a:lnTo>
                  <a:pt x="1690" y="1182"/>
                </a:lnTo>
                <a:lnTo>
                  <a:pt x="1690" y="1176"/>
                </a:lnTo>
                <a:lnTo>
                  <a:pt x="1697" y="1176"/>
                </a:lnTo>
                <a:lnTo>
                  <a:pt x="1697" y="1169"/>
                </a:lnTo>
                <a:lnTo>
                  <a:pt x="1704" y="1169"/>
                </a:lnTo>
                <a:lnTo>
                  <a:pt x="1710" y="1169"/>
                </a:lnTo>
                <a:lnTo>
                  <a:pt x="1710" y="1162"/>
                </a:lnTo>
                <a:lnTo>
                  <a:pt x="1710" y="1156"/>
                </a:lnTo>
                <a:lnTo>
                  <a:pt x="1717" y="1156"/>
                </a:lnTo>
                <a:lnTo>
                  <a:pt x="1717" y="1149"/>
                </a:lnTo>
                <a:lnTo>
                  <a:pt x="1731" y="1149"/>
                </a:lnTo>
                <a:lnTo>
                  <a:pt x="1737" y="1149"/>
                </a:lnTo>
                <a:lnTo>
                  <a:pt x="1737" y="1143"/>
                </a:lnTo>
                <a:lnTo>
                  <a:pt x="1751" y="1143"/>
                </a:lnTo>
                <a:lnTo>
                  <a:pt x="1758" y="1143"/>
                </a:lnTo>
                <a:lnTo>
                  <a:pt x="1758" y="1136"/>
                </a:lnTo>
                <a:lnTo>
                  <a:pt x="1764" y="1136"/>
                </a:lnTo>
                <a:lnTo>
                  <a:pt x="1764" y="1129"/>
                </a:lnTo>
                <a:lnTo>
                  <a:pt x="1764" y="1123"/>
                </a:lnTo>
                <a:lnTo>
                  <a:pt x="1771" y="1123"/>
                </a:lnTo>
                <a:lnTo>
                  <a:pt x="1771" y="1116"/>
                </a:lnTo>
                <a:lnTo>
                  <a:pt x="1778" y="1116"/>
                </a:lnTo>
                <a:lnTo>
                  <a:pt x="1785" y="1116"/>
                </a:lnTo>
                <a:lnTo>
                  <a:pt x="1785" y="1109"/>
                </a:lnTo>
                <a:lnTo>
                  <a:pt x="1798" y="1109"/>
                </a:lnTo>
                <a:lnTo>
                  <a:pt x="1798" y="1103"/>
                </a:lnTo>
                <a:lnTo>
                  <a:pt x="1811" y="1103"/>
                </a:lnTo>
                <a:lnTo>
                  <a:pt x="1811" y="1096"/>
                </a:lnTo>
                <a:lnTo>
                  <a:pt x="1825" y="1096"/>
                </a:lnTo>
                <a:lnTo>
                  <a:pt x="1825" y="1089"/>
                </a:lnTo>
                <a:lnTo>
                  <a:pt x="1832" y="1089"/>
                </a:lnTo>
                <a:lnTo>
                  <a:pt x="1838" y="1089"/>
                </a:lnTo>
                <a:lnTo>
                  <a:pt x="1838" y="1083"/>
                </a:lnTo>
                <a:lnTo>
                  <a:pt x="1845" y="1083"/>
                </a:lnTo>
                <a:lnTo>
                  <a:pt x="1845" y="1076"/>
                </a:lnTo>
                <a:lnTo>
                  <a:pt x="1852" y="1076"/>
                </a:lnTo>
                <a:lnTo>
                  <a:pt x="1852" y="1069"/>
                </a:lnTo>
                <a:lnTo>
                  <a:pt x="1859" y="1069"/>
                </a:lnTo>
                <a:lnTo>
                  <a:pt x="1859" y="1063"/>
                </a:lnTo>
                <a:lnTo>
                  <a:pt x="1865" y="1063"/>
                </a:lnTo>
                <a:lnTo>
                  <a:pt x="1872" y="1063"/>
                </a:lnTo>
                <a:lnTo>
                  <a:pt x="1872" y="1056"/>
                </a:lnTo>
                <a:lnTo>
                  <a:pt x="1879" y="1056"/>
                </a:lnTo>
                <a:lnTo>
                  <a:pt x="1879" y="1050"/>
                </a:lnTo>
                <a:lnTo>
                  <a:pt x="1886" y="1050"/>
                </a:lnTo>
                <a:lnTo>
                  <a:pt x="1886" y="1043"/>
                </a:lnTo>
                <a:lnTo>
                  <a:pt x="1892" y="1043"/>
                </a:lnTo>
                <a:lnTo>
                  <a:pt x="1892" y="1036"/>
                </a:lnTo>
                <a:lnTo>
                  <a:pt x="1899" y="1036"/>
                </a:lnTo>
                <a:lnTo>
                  <a:pt x="1919" y="1036"/>
                </a:lnTo>
                <a:lnTo>
                  <a:pt x="1919" y="1030"/>
                </a:lnTo>
                <a:lnTo>
                  <a:pt x="1926" y="1030"/>
                </a:lnTo>
                <a:lnTo>
                  <a:pt x="1933" y="1030"/>
                </a:lnTo>
                <a:lnTo>
                  <a:pt x="1933" y="1023"/>
                </a:lnTo>
                <a:lnTo>
                  <a:pt x="1939" y="1023"/>
                </a:lnTo>
                <a:lnTo>
                  <a:pt x="1946" y="1023"/>
                </a:lnTo>
                <a:lnTo>
                  <a:pt x="1946" y="1016"/>
                </a:lnTo>
                <a:lnTo>
                  <a:pt x="1953" y="1016"/>
                </a:lnTo>
                <a:lnTo>
                  <a:pt x="1980" y="1016"/>
                </a:lnTo>
                <a:lnTo>
                  <a:pt x="1980" y="1010"/>
                </a:lnTo>
                <a:lnTo>
                  <a:pt x="1986" y="1010"/>
                </a:lnTo>
                <a:lnTo>
                  <a:pt x="1993" y="1010"/>
                </a:lnTo>
                <a:lnTo>
                  <a:pt x="1993" y="990"/>
                </a:lnTo>
                <a:lnTo>
                  <a:pt x="2007" y="990"/>
                </a:lnTo>
                <a:lnTo>
                  <a:pt x="2013" y="990"/>
                </a:lnTo>
                <a:lnTo>
                  <a:pt x="2020" y="990"/>
                </a:lnTo>
                <a:lnTo>
                  <a:pt x="2020" y="983"/>
                </a:lnTo>
                <a:lnTo>
                  <a:pt x="2020" y="976"/>
                </a:lnTo>
                <a:lnTo>
                  <a:pt x="2027" y="976"/>
                </a:lnTo>
                <a:lnTo>
                  <a:pt x="2034" y="976"/>
                </a:lnTo>
                <a:lnTo>
                  <a:pt x="2034" y="970"/>
                </a:lnTo>
                <a:lnTo>
                  <a:pt x="2047" y="970"/>
                </a:lnTo>
                <a:lnTo>
                  <a:pt x="2054" y="970"/>
                </a:lnTo>
                <a:lnTo>
                  <a:pt x="2054" y="963"/>
                </a:lnTo>
                <a:lnTo>
                  <a:pt x="2067" y="963"/>
                </a:lnTo>
                <a:lnTo>
                  <a:pt x="2067" y="956"/>
                </a:lnTo>
                <a:lnTo>
                  <a:pt x="2074" y="956"/>
                </a:lnTo>
                <a:lnTo>
                  <a:pt x="2074" y="950"/>
                </a:lnTo>
                <a:lnTo>
                  <a:pt x="2081" y="950"/>
                </a:lnTo>
                <a:lnTo>
                  <a:pt x="2087" y="950"/>
                </a:lnTo>
                <a:lnTo>
                  <a:pt x="2087" y="937"/>
                </a:lnTo>
                <a:lnTo>
                  <a:pt x="2094" y="937"/>
                </a:lnTo>
                <a:lnTo>
                  <a:pt x="2094" y="930"/>
                </a:lnTo>
                <a:lnTo>
                  <a:pt x="2108" y="930"/>
                </a:lnTo>
                <a:lnTo>
                  <a:pt x="2114" y="930"/>
                </a:lnTo>
                <a:lnTo>
                  <a:pt x="2114" y="923"/>
                </a:lnTo>
                <a:lnTo>
                  <a:pt x="2121" y="923"/>
                </a:lnTo>
                <a:lnTo>
                  <a:pt x="2128" y="923"/>
                </a:lnTo>
                <a:lnTo>
                  <a:pt x="2128" y="917"/>
                </a:lnTo>
                <a:lnTo>
                  <a:pt x="2135" y="917"/>
                </a:lnTo>
                <a:lnTo>
                  <a:pt x="2141" y="917"/>
                </a:lnTo>
                <a:lnTo>
                  <a:pt x="2141" y="910"/>
                </a:lnTo>
                <a:lnTo>
                  <a:pt x="2148" y="910"/>
                </a:lnTo>
                <a:lnTo>
                  <a:pt x="2148" y="903"/>
                </a:lnTo>
                <a:lnTo>
                  <a:pt x="2162" y="903"/>
                </a:lnTo>
                <a:lnTo>
                  <a:pt x="2168" y="903"/>
                </a:lnTo>
                <a:lnTo>
                  <a:pt x="2168" y="897"/>
                </a:lnTo>
                <a:lnTo>
                  <a:pt x="2168" y="890"/>
                </a:lnTo>
                <a:lnTo>
                  <a:pt x="2175" y="890"/>
                </a:lnTo>
                <a:lnTo>
                  <a:pt x="2175" y="883"/>
                </a:lnTo>
                <a:lnTo>
                  <a:pt x="2182" y="883"/>
                </a:lnTo>
                <a:lnTo>
                  <a:pt x="2182" y="877"/>
                </a:lnTo>
                <a:lnTo>
                  <a:pt x="2195" y="877"/>
                </a:lnTo>
                <a:lnTo>
                  <a:pt x="2195" y="870"/>
                </a:lnTo>
                <a:lnTo>
                  <a:pt x="2202" y="870"/>
                </a:lnTo>
                <a:lnTo>
                  <a:pt x="2202" y="857"/>
                </a:lnTo>
                <a:lnTo>
                  <a:pt x="2209" y="857"/>
                </a:lnTo>
                <a:lnTo>
                  <a:pt x="2209" y="850"/>
                </a:lnTo>
                <a:lnTo>
                  <a:pt x="2229" y="850"/>
                </a:lnTo>
                <a:lnTo>
                  <a:pt x="2236" y="850"/>
                </a:lnTo>
                <a:lnTo>
                  <a:pt x="2236" y="844"/>
                </a:lnTo>
                <a:lnTo>
                  <a:pt x="2242" y="844"/>
                </a:lnTo>
                <a:lnTo>
                  <a:pt x="2242" y="837"/>
                </a:lnTo>
                <a:lnTo>
                  <a:pt x="2249" y="837"/>
                </a:lnTo>
                <a:lnTo>
                  <a:pt x="2256" y="837"/>
                </a:lnTo>
                <a:lnTo>
                  <a:pt x="2256" y="830"/>
                </a:lnTo>
                <a:lnTo>
                  <a:pt x="2256" y="824"/>
                </a:lnTo>
                <a:lnTo>
                  <a:pt x="2263" y="824"/>
                </a:lnTo>
                <a:lnTo>
                  <a:pt x="2269" y="824"/>
                </a:lnTo>
                <a:lnTo>
                  <a:pt x="2269" y="817"/>
                </a:lnTo>
                <a:lnTo>
                  <a:pt x="2269" y="810"/>
                </a:lnTo>
                <a:lnTo>
                  <a:pt x="2276" y="810"/>
                </a:lnTo>
                <a:lnTo>
                  <a:pt x="2283" y="810"/>
                </a:lnTo>
                <a:lnTo>
                  <a:pt x="2283" y="804"/>
                </a:lnTo>
                <a:lnTo>
                  <a:pt x="2283" y="797"/>
                </a:lnTo>
                <a:lnTo>
                  <a:pt x="2296" y="797"/>
                </a:lnTo>
                <a:lnTo>
                  <a:pt x="2296" y="790"/>
                </a:lnTo>
                <a:lnTo>
                  <a:pt x="2310" y="790"/>
                </a:lnTo>
                <a:lnTo>
                  <a:pt x="2310" y="784"/>
                </a:lnTo>
                <a:lnTo>
                  <a:pt x="2310" y="777"/>
                </a:lnTo>
                <a:lnTo>
                  <a:pt x="2323" y="777"/>
                </a:lnTo>
                <a:lnTo>
                  <a:pt x="2337" y="777"/>
                </a:lnTo>
                <a:lnTo>
                  <a:pt x="2337" y="770"/>
                </a:lnTo>
                <a:lnTo>
                  <a:pt x="2343" y="770"/>
                </a:lnTo>
                <a:lnTo>
                  <a:pt x="2343" y="764"/>
                </a:lnTo>
                <a:lnTo>
                  <a:pt x="2350" y="764"/>
                </a:lnTo>
                <a:lnTo>
                  <a:pt x="2357" y="764"/>
                </a:lnTo>
                <a:lnTo>
                  <a:pt x="2357" y="757"/>
                </a:lnTo>
                <a:lnTo>
                  <a:pt x="2370" y="757"/>
                </a:lnTo>
                <a:lnTo>
                  <a:pt x="2370" y="751"/>
                </a:lnTo>
                <a:lnTo>
                  <a:pt x="2377" y="751"/>
                </a:lnTo>
                <a:lnTo>
                  <a:pt x="2384" y="751"/>
                </a:lnTo>
                <a:lnTo>
                  <a:pt x="2384" y="744"/>
                </a:lnTo>
                <a:lnTo>
                  <a:pt x="2397" y="744"/>
                </a:lnTo>
                <a:lnTo>
                  <a:pt x="2411" y="744"/>
                </a:lnTo>
                <a:lnTo>
                  <a:pt x="2411" y="737"/>
                </a:lnTo>
                <a:lnTo>
                  <a:pt x="2424" y="737"/>
                </a:lnTo>
                <a:lnTo>
                  <a:pt x="2438" y="737"/>
                </a:lnTo>
                <a:lnTo>
                  <a:pt x="2438" y="731"/>
                </a:lnTo>
                <a:lnTo>
                  <a:pt x="2451" y="731"/>
                </a:lnTo>
                <a:lnTo>
                  <a:pt x="2478" y="731"/>
                </a:lnTo>
                <a:lnTo>
                  <a:pt x="2478" y="724"/>
                </a:lnTo>
                <a:lnTo>
                  <a:pt x="2485" y="724"/>
                </a:lnTo>
                <a:lnTo>
                  <a:pt x="2491" y="724"/>
                </a:lnTo>
                <a:lnTo>
                  <a:pt x="2498" y="724"/>
                </a:lnTo>
                <a:lnTo>
                  <a:pt x="2498" y="717"/>
                </a:lnTo>
                <a:lnTo>
                  <a:pt x="2498" y="711"/>
                </a:lnTo>
                <a:lnTo>
                  <a:pt x="2518" y="711"/>
                </a:lnTo>
                <a:lnTo>
                  <a:pt x="2525" y="711"/>
                </a:lnTo>
                <a:lnTo>
                  <a:pt x="2525" y="704"/>
                </a:lnTo>
                <a:lnTo>
                  <a:pt x="2532" y="704"/>
                </a:lnTo>
                <a:lnTo>
                  <a:pt x="2539" y="704"/>
                </a:lnTo>
                <a:lnTo>
                  <a:pt x="2539" y="697"/>
                </a:lnTo>
                <a:lnTo>
                  <a:pt x="2559" y="697"/>
                </a:lnTo>
                <a:lnTo>
                  <a:pt x="2565" y="697"/>
                </a:lnTo>
                <a:lnTo>
                  <a:pt x="2565" y="691"/>
                </a:lnTo>
                <a:lnTo>
                  <a:pt x="2572" y="691"/>
                </a:lnTo>
                <a:lnTo>
                  <a:pt x="2579" y="691"/>
                </a:lnTo>
                <a:lnTo>
                  <a:pt x="2579" y="684"/>
                </a:lnTo>
                <a:lnTo>
                  <a:pt x="2592" y="684"/>
                </a:lnTo>
                <a:lnTo>
                  <a:pt x="2606" y="684"/>
                </a:lnTo>
                <a:lnTo>
                  <a:pt x="2613" y="684"/>
                </a:lnTo>
                <a:lnTo>
                  <a:pt x="2613" y="677"/>
                </a:lnTo>
                <a:lnTo>
                  <a:pt x="2633" y="677"/>
                </a:lnTo>
                <a:lnTo>
                  <a:pt x="2633" y="671"/>
                </a:lnTo>
                <a:lnTo>
                  <a:pt x="2640" y="671"/>
                </a:lnTo>
                <a:lnTo>
                  <a:pt x="2640" y="664"/>
                </a:lnTo>
                <a:lnTo>
                  <a:pt x="2653" y="664"/>
                </a:lnTo>
                <a:lnTo>
                  <a:pt x="2660" y="664"/>
                </a:lnTo>
                <a:lnTo>
                  <a:pt x="2660" y="658"/>
                </a:lnTo>
                <a:lnTo>
                  <a:pt x="2666" y="658"/>
                </a:lnTo>
                <a:lnTo>
                  <a:pt x="2666" y="651"/>
                </a:lnTo>
                <a:lnTo>
                  <a:pt x="2680" y="651"/>
                </a:lnTo>
                <a:lnTo>
                  <a:pt x="2707" y="651"/>
                </a:lnTo>
                <a:lnTo>
                  <a:pt x="2707" y="644"/>
                </a:lnTo>
                <a:lnTo>
                  <a:pt x="2720" y="644"/>
                </a:lnTo>
                <a:lnTo>
                  <a:pt x="2720" y="638"/>
                </a:lnTo>
                <a:lnTo>
                  <a:pt x="2734" y="638"/>
                </a:lnTo>
                <a:lnTo>
                  <a:pt x="2734" y="631"/>
                </a:lnTo>
                <a:lnTo>
                  <a:pt x="2741" y="631"/>
                </a:lnTo>
                <a:lnTo>
                  <a:pt x="2741" y="624"/>
                </a:lnTo>
                <a:lnTo>
                  <a:pt x="2747" y="624"/>
                </a:lnTo>
                <a:lnTo>
                  <a:pt x="2747" y="618"/>
                </a:lnTo>
                <a:lnTo>
                  <a:pt x="2761" y="618"/>
                </a:lnTo>
                <a:lnTo>
                  <a:pt x="2767" y="618"/>
                </a:lnTo>
                <a:lnTo>
                  <a:pt x="2767" y="611"/>
                </a:lnTo>
                <a:lnTo>
                  <a:pt x="2781" y="611"/>
                </a:lnTo>
                <a:lnTo>
                  <a:pt x="2781" y="604"/>
                </a:lnTo>
                <a:lnTo>
                  <a:pt x="2788" y="604"/>
                </a:lnTo>
                <a:lnTo>
                  <a:pt x="2788" y="598"/>
                </a:lnTo>
                <a:lnTo>
                  <a:pt x="2801" y="598"/>
                </a:lnTo>
                <a:lnTo>
                  <a:pt x="2801" y="591"/>
                </a:lnTo>
                <a:lnTo>
                  <a:pt x="2808" y="591"/>
                </a:lnTo>
                <a:lnTo>
                  <a:pt x="2808" y="584"/>
                </a:lnTo>
                <a:lnTo>
                  <a:pt x="2821" y="584"/>
                </a:lnTo>
                <a:lnTo>
                  <a:pt x="2821" y="578"/>
                </a:lnTo>
                <a:lnTo>
                  <a:pt x="2828" y="578"/>
                </a:lnTo>
                <a:lnTo>
                  <a:pt x="2835" y="578"/>
                </a:lnTo>
                <a:lnTo>
                  <a:pt x="2835" y="571"/>
                </a:lnTo>
                <a:lnTo>
                  <a:pt x="2848" y="571"/>
                </a:lnTo>
                <a:lnTo>
                  <a:pt x="2848" y="565"/>
                </a:lnTo>
                <a:lnTo>
                  <a:pt x="2848" y="558"/>
                </a:lnTo>
                <a:lnTo>
                  <a:pt x="2855" y="558"/>
                </a:lnTo>
                <a:lnTo>
                  <a:pt x="2862" y="558"/>
                </a:lnTo>
                <a:lnTo>
                  <a:pt x="2868" y="558"/>
                </a:lnTo>
                <a:lnTo>
                  <a:pt x="2868" y="551"/>
                </a:lnTo>
                <a:lnTo>
                  <a:pt x="2875" y="551"/>
                </a:lnTo>
                <a:lnTo>
                  <a:pt x="2882" y="551"/>
                </a:lnTo>
                <a:lnTo>
                  <a:pt x="2882" y="545"/>
                </a:lnTo>
                <a:lnTo>
                  <a:pt x="2895" y="545"/>
                </a:lnTo>
                <a:lnTo>
                  <a:pt x="2902" y="545"/>
                </a:lnTo>
                <a:lnTo>
                  <a:pt x="2902" y="538"/>
                </a:lnTo>
                <a:lnTo>
                  <a:pt x="2916" y="538"/>
                </a:lnTo>
                <a:lnTo>
                  <a:pt x="2916" y="531"/>
                </a:lnTo>
                <a:lnTo>
                  <a:pt x="2922" y="531"/>
                </a:lnTo>
                <a:lnTo>
                  <a:pt x="2929" y="531"/>
                </a:lnTo>
                <a:lnTo>
                  <a:pt x="2929" y="525"/>
                </a:lnTo>
                <a:lnTo>
                  <a:pt x="2936" y="525"/>
                </a:lnTo>
                <a:lnTo>
                  <a:pt x="2936" y="518"/>
                </a:lnTo>
                <a:lnTo>
                  <a:pt x="2942" y="518"/>
                </a:lnTo>
                <a:lnTo>
                  <a:pt x="2942" y="511"/>
                </a:lnTo>
                <a:lnTo>
                  <a:pt x="2942" y="505"/>
                </a:lnTo>
                <a:lnTo>
                  <a:pt x="2963" y="505"/>
                </a:lnTo>
                <a:lnTo>
                  <a:pt x="2976" y="505"/>
                </a:lnTo>
                <a:lnTo>
                  <a:pt x="2983" y="505"/>
                </a:lnTo>
                <a:lnTo>
                  <a:pt x="2983" y="498"/>
                </a:lnTo>
                <a:lnTo>
                  <a:pt x="2990" y="498"/>
                </a:lnTo>
                <a:lnTo>
                  <a:pt x="2990" y="491"/>
                </a:lnTo>
                <a:lnTo>
                  <a:pt x="2996" y="491"/>
                </a:lnTo>
                <a:lnTo>
                  <a:pt x="2996" y="485"/>
                </a:lnTo>
                <a:lnTo>
                  <a:pt x="3003" y="485"/>
                </a:lnTo>
                <a:lnTo>
                  <a:pt x="3017" y="485"/>
                </a:lnTo>
                <a:lnTo>
                  <a:pt x="3017" y="478"/>
                </a:lnTo>
                <a:lnTo>
                  <a:pt x="3030" y="478"/>
                </a:lnTo>
                <a:lnTo>
                  <a:pt x="3030" y="471"/>
                </a:lnTo>
                <a:lnTo>
                  <a:pt x="3043" y="471"/>
                </a:lnTo>
                <a:lnTo>
                  <a:pt x="3043" y="465"/>
                </a:lnTo>
                <a:lnTo>
                  <a:pt x="3050" y="465"/>
                </a:lnTo>
                <a:lnTo>
                  <a:pt x="3057" y="465"/>
                </a:lnTo>
                <a:lnTo>
                  <a:pt x="3070" y="465"/>
                </a:lnTo>
                <a:lnTo>
                  <a:pt x="3070" y="458"/>
                </a:lnTo>
                <a:lnTo>
                  <a:pt x="3077" y="458"/>
                </a:lnTo>
                <a:lnTo>
                  <a:pt x="3077" y="452"/>
                </a:lnTo>
                <a:lnTo>
                  <a:pt x="3084" y="452"/>
                </a:lnTo>
                <a:lnTo>
                  <a:pt x="3084" y="445"/>
                </a:lnTo>
                <a:lnTo>
                  <a:pt x="3084" y="438"/>
                </a:lnTo>
                <a:lnTo>
                  <a:pt x="3091" y="438"/>
                </a:lnTo>
                <a:lnTo>
                  <a:pt x="3091" y="432"/>
                </a:lnTo>
                <a:lnTo>
                  <a:pt x="3104" y="432"/>
                </a:lnTo>
                <a:lnTo>
                  <a:pt x="3111" y="432"/>
                </a:lnTo>
                <a:lnTo>
                  <a:pt x="3111" y="425"/>
                </a:lnTo>
                <a:lnTo>
                  <a:pt x="3131" y="425"/>
                </a:lnTo>
                <a:lnTo>
                  <a:pt x="3131" y="418"/>
                </a:lnTo>
                <a:lnTo>
                  <a:pt x="3144" y="418"/>
                </a:lnTo>
                <a:lnTo>
                  <a:pt x="3144" y="412"/>
                </a:lnTo>
                <a:lnTo>
                  <a:pt x="3151" y="412"/>
                </a:lnTo>
                <a:lnTo>
                  <a:pt x="3165" y="412"/>
                </a:lnTo>
                <a:lnTo>
                  <a:pt x="3165" y="405"/>
                </a:lnTo>
                <a:lnTo>
                  <a:pt x="3192" y="405"/>
                </a:lnTo>
                <a:lnTo>
                  <a:pt x="3192" y="398"/>
                </a:lnTo>
                <a:lnTo>
                  <a:pt x="3198" y="398"/>
                </a:lnTo>
                <a:lnTo>
                  <a:pt x="3205" y="398"/>
                </a:lnTo>
                <a:lnTo>
                  <a:pt x="3205" y="392"/>
                </a:lnTo>
                <a:lnTo>
                  <a:pt x="3205" y="385"/>
                </a:lnTo>
                <a:lnTo>
                  <a:pt x="3218" y="385"/>
                </a:lnTo>
                <a:lnTo>
                  <a:pt x="3225" y="385"/>
                </a:lnTo>
                <a:lnTo>
                  <a:pt x="3225" y="378"/>
                </a:lnTo>
                <a:lnTo>
                  <a:pt x="3239" y="378"/>
                </a:lnTo>
                <a:lnTo>
                  <a:pt x="3239" y="372"/>
                </a:lnTo>
                <a:lnTo>
                  <a:pt x="3245" y="372"/>
                </a:lnTo>
                <a:lnTo>
                  <a:pt x="3245" y="365"/>
                </a:lnTo>
                <a:lnTo>
                  <a:pt x="3259" y="365"/>
                </a:lnTo>
                <a:lnTo>
                  <a:pt x="3266" y="365"/>
                </a:lnTo>
                <a:lnTo>
                  <a:pt x="3266" y="359"/>
                </a:lnTo>
                <a:lnTo>
                  <a:pt x="3272" y="359"/>
                </a:lnTo>
                <a:lnTo>
                  <a:pt x="3279" y="359"/>
                </a:lnTo>
                <a:lnTo>
                  <a:pt x="3279" y="352"/>
                </a:lnTo>
                <a:lnTo>
                  <a:pt x="3286" y="352"/>
                </a:lnTo>
                <a:lnTo>
                  <a:pt x="3286" y="345"/>
                </a:lnTo>
                <a:lnTo>
                  <a:pt x="3293" y="345"/>
                </a:lnTo>
                <a:lnTo>
                  <a:pt x="3306" y="345"/>
                </a:lnTo>
                <a:lnTo>
                  <a:pt x="3306" y="339"/>
                </a:lnTo>
                <a:lnTo>
                  <a:pt x="3333" y="339"/>
                </a:lnTo>
                <a:lnTo>
                  <a:pt x="3333" y="332"/>
                </a:lnTo>
                <a:lnTo>
                  <a:pt x="3353" y="332"/>
                </a:lnTo>
                <a:lnTo>
                  <a:pt x="3360" y="332"/>
                </a:lnTo>
                <a:lnTo>
                  <a:pt x="3360" y="325"/>
                </a:lnTo>
                <a:lnTo>
                  <a:pt x="3387" y="325"/>
                </a:lnTo>
                <a:lnTo>
                  <a:pt x="3387" y="319"/>
                </a:lnTo>
                <a:lnTo>
                  <a:pt x="3387" y="312"/>
                </a:lnTo>
                <a:lnTo>
                  <a:pt x="3394" y="312"/>
                </a:lnTo>
                <a:lnTo>
                  <a:pt x="3400" y="312"/>
                </a:lnTo>
                <a:lnTo>
                  <a:pt x="3400" y="305"/>
                </a:lnTo>
                <a:lnTo>
                  <a:pt x="3414" y="305"/>
                </a:lnTo>
                <a:lnTo>
                  <a:pt x="3414" y="299"/>
                </a:lnTo>
                <a:lnTo>
                  <a:pt x="3420" y="299"/>
                </a:lnTo>
                <a:lnTo>
                  <a:pt x="3420" y="292"/>
                </a:lnTo>
                <a:lnTo>
                  <a:pt x="3427" y="292"/>
                </a:lnTo>
                <a:lnTo>
                  <a:pt x="3427" y="285"/>
                </a:lnTo>
                <a:lnTo>
                  <a:pt x="3427" y="279"/>
                </a:lnTo>
                <a:lnTo>
                  <a:pt x="3434" y="279"/>
                </a:lnTo>
                <a:lnTo>
                  <a:pt x="3434" y="272"/>
                </a:lnTo>
                <a:lnTo>
                  <a:pt x="3454" y="272"/>
                </a:lnTo>
                <a:lnTo>
                  <a:pt x="3454" y="266"/>
                </a:lnTo>
                <a:lnTo>
                  <a:pt x="3454" y="259"/>
                </a:lnTo>
                <a:lnTo>
                  <a:pt x="3474" y="259"/>
                </a:lnTo>
                <a:lnTo>
                  <a:pt x="3474" y="252"/>
                </a:lnTo>
                <a:lnTo>
                  <a:pt x="3481" y="252"/>
                </a:lnTo>
                <a:lnTo>
                  <a:pt x="3481" y="246"/>
                </a:lnTo>
                <a:lnTo>
                  <a:pt x="3501" y="246"/>
                </a:lnTo>
                <a:lnTo>
                  <a:pt x="3501" y="239"/>
                </a:lnTo>
                <a:lnTo>
                  <a:pt x="3515" y="239"/>
                </a:lnTo>
                <a:lnTo>
                  <a:pt x="3515" y="232"/>
                </a:lnTo>
                <a:lnTo>
                  <a:pt x="3528" y="232"/>
                </a:lnTo>
                <a:lnTo>
                  <a:pt x="3528" y="226"/>
                </a:lnTo>
                <a:lnTo>
                  <a:pt x="3535" y="226"/>
                </a:lnTo>
                <a:lnTo>
                  <a:pt x="3535" y="219"/>
                </a:lnTo>
                <a:lnTo>
                  <a:pt x="3542" y="219"/>
                </a:lnTo>
                <a:lnTo>
                  <a:pt x="3548" y="219"/>
                </a:lnTo>
                <a:lnTo>
                  <a:pt x="3548" y="212"/>
                </a:lnTo>
                <a:lnTo>
                  <a:pt x="3562" y="212"/>
                </a:lnTo>
                <a:lnTo>
                  <a:pt x="3562" y="206"/>
                </a:lnTo>
                <a:lnTo>
                  <a:pt x="3575" y="206"/>
                </a:lnTo>
                <a:lnTo>
                  <a:pt x="3575" y="199"/>
                </a:lnTo>
                <a:lnTo>
                  <a:pt x="3582" y="199"/>
                </a:lnTo>
                <a:lnTo>
                  <a:pt x="3582" y="192"/>
                </a:lnTo>
                <a:lnTo>
                  <a:pt x="3596" y="192"/>
                </a:lnTo>
                <a:lnTo>
                  <a:pt x="3596" y="186"/>
                </a:lnTo>
                <a:lnTo>
                  <a:pt x="3596" y="179"/>
                </a:lnTo>
                <a:lnTo>
                  <a:pt x="3602" y="179"/>
                </a:lnTo>
                <a:lnTo>
                  <a:pt x="3602" y="173"/>
                </a:lnTo>
                <a:lnTo>
                  <a:pt x="3629" y="173"/>
                </a:lnTo>
                <a:lnTo>
                  <a:pt x="3629" y="166"/>
                </a:lnTo>
                <a:lnTo>
                  <a:pt x="3649" y="166"/>
                </a:lnTo>
                <a:lnTo>
                  <a:pt x="3649" y="159"/>
                </a:lnTo>
                <a:lnTo>
                  <a:pt x="3656" y="159"/>
                </a:lnTo>
                <a:lnTo>
                  <a:pt x="3670" y="159"/>
                </a:lnTo>
                <a:lnTo>
                  <a:pt x="3670" y="153"/>
                </a:lnTo>
                <a:lnTo>
                  <a:pt x="3683" y="153"/>
                </a:lnTo>
                <a:lnTo>
                  <a:pt x="3683" y="146"/>
                </a:lnTo>
                <a:lnTo>
                  <a:pt x="3717" y="146"/>
                </a:lnTo>
                <a:lnTo>
                  <a:pt x="3717" y="139"/>
                </a:lnTo>
                <a:lnTo>
                  <a:pt x="3730" y="139"/>
                </a:lnTo>
                <a:lnTo>
                  <a:pt x="3730" y="126"/>
                </a:lnTo>
                <a:lnTo>
                  <a:pt x="3737" y="126"/>
                </a:lnTo>
                <a:lnTo>
                  <a:pt x="3737" y="119"/>
                </a:lnTo>
                <a:lnTo>
                  <a:pt x="3744" y="119"/>
                </a:lnTo>
                <a:lnTo>
                  <a:pt x="3744" y="113"/>
                </a:lnTo>
                <a:lnTo>
                  <a:pt x="3757" y="113"/>
                </a:lnTo>
                <a:lnTo>
                  <a:pt x="3757" y="106"/>
                </a:lnTo>
                <a:lnTo>
                  <a:pt x="3771" y="106"/>
                </a:lnTo>
                <a:lnTo>
                  <a:pt x="3771" y="99"/>
                </a:lnTo>
                <a:lnTo>
                  <a:pt x="3784" y="99"/>
                </a:lnTo>
                <a:lnTo>
                  <a:pt x="3784" y="93"/>
                </a:lnTo>
                <a:lnTo>
                  <a:pt x="3797" y="93"/>
                </a:lnTo>
                <a:lnTo>
                  <a:pt x="3824" y="93"/>
                </a:lnTo>
                <a:lnTo>
                  <a:pt x="3824" y="86"/>
                </a:lnTo>
                <a:lnTo>
                  <a:pt x="3831" y="86"/>
                </a:lnTo>
                <a:lnTo>
                  <a:pt x="3831" y="80"/>
                </a:lnTo>
                <a:lnTo>
                  <a:pt x="3838" y="80"/>
                </a:lnTo>
                <a:lnTo>
                  <a:pt x="3838" y="73"/>
                </a:lnTo>
                <a:lnTo>
                  <a:pt x="3845" y="73"/>
                </a:lnTo>
                <a:lnTo>
                  <a:pt x="3845" y="66"/>
                </a:lnTo>
                <a:lnTo>
                  <a:pt x="3851" y="66"/>
                </a:lnTo>
                <a:lnTo>
                  <a:pt x="3851" y="60"/>
                </a:lnTo>
                <a:lnTo>
                  <a:pt x="3858" y="60"/>
                </a:lnTo>
                <a:lnTo>
                  <a:pt x="3858" y="53"/>
                </a:lnTo>
                <a:lnTo>
                  <a:pt x="3865" y="53"/>
                </a:lnTo>
                <a:lnTo>
                  <a:pt x="3865" y="40"/>
                </a:lnTo>
                <a:lnTo>
                  <a:pt x="3865" y="33"/>
                </a:lnTo>
                <a:lnTo>
                  <a:pt x="3872" y="33"/>
                </a:lnTo>
                <a:lnTo>
                  <a:pt x="3872" y="26"/>
                </a:lnTo>
                <a:lnTo>
                  <a:pt x="3878" y="26"/>
                </a:lnTo>
                <a:lnTo>
                  <a:pt x="3878" y="20"/>
                </a:lnTo>
                <a:lnTo>
                  <a:pt x="3892" y="20"/>
                </a:lnTo>
                <a:lnTo>
                  <a:pt x="3892" y="13"/>
                </a:lnTo>
                <a:lnTo>
                  <a:pt x="3905" y="13"/>
                </a:lnTo>
                <a:lnTo>
                  <a:pt x="3905" y="6"/>
                </a:lnTo>
                <a:lnTo>
                  <a:pt x="390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2" name="Freeform 76"/>
          <p:cNvSpPr>
            <a:spLocks/>
          </p:cNvSpPr>
          <p:nvPr/>
        </p:nvSpPr>
        <p:spPr bwMode="auto">
          <a:xfrm>
            <a:off x="1377950" y="2708275"/>
            <a:ext cx="6210300" cy="2995613"/>
          </a:xfrm>
          <a:custGeom>
            <a:avLst/>
            <a:gdLst>
              <a:gd name="T0" fmla="*/ 2147483647 w 3912"/>
              <a:gd name="T1" fmla="*/ 2147483647 h 1887"/>
              <a:gd name="T2" fmla="*/ 2147483647 w 3912"/>
              <a:gd name="T3" fmla="*/ 2147483647 h 1887"/>
              <a:gd name="T4" fmla="*/ 2147483647 w 3912"/>
              <a:gd name="T5" fmla="*/ 2147483647 h 1887"/>
              <a:gd name="T6" fmla="*/ 2147483647 w 3912"/>
              <a:gd name="T7" fmla="*/ 2147483647 h 1887"/>
              <a:gd name="T8" fmla="*/ 2147483647 w 3912"/>
              <a:gd name="T9" fmla="*/ 2147483647 h 1887"/>
              <a:gd name="T10" fmla="*/ 2147483647 w 3912"/>
              <a:gd name="T11" fmla="*/ 2147483647 h 1887"/>
              <a:gd name="T12" fmla="*/ 2147483647 w 3912"/>
              <a:gd name="T13" fmla="*/ 2147483647 h 1887"/>
              <a:gd name="T14" fmla="*/ 2147483647 w 3912"/>
              <a:gd name="T15" fmla="*/ 2147483647 h 1887"/>
              <a:gd name="T16" fmla="*/ 2147483647 w 3912"/>
              <a:gd name="T17" fmla="*/ 2147483647 h 1887"/>
              <a:gd name="T18" fmla="*/ 2147483647 w 3912"/>
              <a:gd name="T19" fmla="*/ 2147483647 h 1887"/>
              <a:gd name="T20" fmla="*/ 2147483647 w 3912"/>
              <a:gd name="T21" fmla="*/ 2147483647 h 1887"/>
              <a:gd name="T22" fmla="*/ 2147483647 w 3912"/>
              <a:gd name="T23" fmla="*/ 2147483647 h 1887"/>
              <a:gd name="T24" fmla="*/ 2147483647 w 3912"/>
              <a:gd name="T25" fmla="*/ 2147483647 h 1887"/>
              <a:gd name="T26" fmla="*/ 2147483647 w 3912"/>
              <a:gd name="T27" fmla="*/ 2147483647 h 1887"/>
              <a:gd name="T28" fmla="*/ 2147483647 w 3912"/>
              <a:gd name="T29" fmla="*/ 2147483647 h 1887"/>
              <a:gd name="T30" fmla="*/ 2147483647 w 3912"/>
              <a:gd name="T31" fmla="*/ 2147483647 h 1887"/>
              <a:gd name="T32" fmla="*/ 2147483647 w 3912"/>
              <a:gd name="T33" fmla="*/ 2147483647 h 1887"/>
              <a:gd name="T34" fmla="*/ 2147483647 w 3912"/>
              <a:gd name="T35" fmla="*/ 2147483647 h 1887"/>
              <a:gd name="T36" fmla="*/ 2147483647 w 3912"/>
              <a:gd name="T37" fmla="*/ 2147483647 h 1887"/>
              <a:gd name="T38" fmla="*/ 2147483647 w 3912"/>
              <a:gd name="T39" fmla="*/ 2147483647 h 1887"/>
              <a:gd name="T40" fmla="*/ 2147483647 w 3912"/>
              <a:gd name="T41" fmla="*/ 2147483647 h 1887"/>
              <a:gd name="T42" fmla="*/ 2147483647 w 3912"/>
              <a:gd name="T43" fmla="*/ 2147483647 h 1887"/>
              <a:gd name="T44" fmla="*/ 2147483647 w 3912"/>
              <a:gd name="T45" fmla="*/ 2147483647 h 1887"/>
              <a:gd name="T46" fmla="*/ 2147483647 w 3912"/>
              <a:gd name="T47" fmla="*/ 2147483647 h 1887"/>
              <a:gd name="T48" fmla="*/ 2147483647 w 3912"/>
              <a:gd name="T49" fmla="*/ 2147483647 h 1887"/>
              <a:gd name="T50" fmla="*/ 2147483647 w 3912"/>
              <a:gd name="T51" fmla="*/ 2147483647 h 1887"/>
              <a:gd name="T52" fmla="*/ 2147483647 w 3912"/>
              <a:gd name="T53" fmla="*/ 2147483647 h 1887"/>
              <a:gd name="T54" fmla="*/ 2147483647 w 3912"/>
              <a:gd name="T55" fmla="*/ 2147483647 h 1887"/>
              <a:gd name="T56" fmla="*/ 2147483647 w 3912"/>
              <a:gd name="T57" fmla="*/ 2147483647 h 1887"/>
              <a:gd name="T58" fmla="*/ 2147483647 w 3912"/>
              <a:gd name="T59" fmla="*/ 2147483647 h 1887"/>
              <a:gd name="T60" fmla="*/ 2147483647 w 3912"/>
              <a:gd name="T61" fmla="*/ 2147483647 h 1887"/>
              <a:gd name="T62" fmla="*/ 2147483647 w 3912"/>
              <a:gd name="T63" fmla="*/ 2147483647 h 1887"/>
              <a:gd name="T64" fmla="*/ 2147483647 w 3912"/>
              <a:gd name="T65" fmla="*/ 2147483647 h 1887"/>
              <a:gd name="T66" fmla="*/ 2147483647 w 3912"/>
              <a:gd name="T67" fmla="*/ 2147483647 h 1887"/>
              <a:gd name="T68" fmla="*/ 2147483647 w 3912"/>
              <a:gd name="T69" fmla="*/ 2147483647 h 1887"/>
              <a:gd name="T70" fmla="*/ 2147483647 w 3912"/>
              <a:gd name="T71" fmla="*/ 2147483647 h 1887"/>
              <a:gd name="T72" fmla="*/ 2147483647 w 3912"/>
              <a:gd name="T73" fmla="*/ 2147483647 h 1887"/>
              <a:gd name="T74" fmla="*/ 2147483647 w 3912"/>
              <a:gd name="T75" fmla="*/ 2147483647 h 1887"/>
              <a:gd name="T76" fmla="*/ 2147483647 w 3912"/>
              <a:gd name="T77" fmla="*/ 2147483647 h 1887"/>
              <a:gd name="T78" fmla="*/ 2147483647 w 3912"/>
              <a:gd name="T79" fmla="*/ 2147483647 h 1887"/>
              <a:gd name="T80" fmla="*/ 2147483647 w 3912"/>
              <a:gd name="T81" fmla="*/ 2147483647 h 1887"/>
              <a:gd name="T82" fmla="*/ 2147483647 w 3912"/>
              <a:gd name="T83" fmla="*/ 2147483647 h 1887"/>
              <a:gd name="T84" fmla="*/ 2147483647 w 3912"/>
              <a:gd name="T85" fmla="*/ 2147483647 h 1887"/>
              <a:gd name="T86" fmla="*/ 2147483647 w 3912"/>
              <a:gd name="T87" fmla="*/ 2147483647 h 1887"/>
              <a:gd name="T88" fmla="*/ 2147483647 w 3912"/>
              <a:gd name="T89" fmla="*/ 2147483647 h 1887"/>
              <a:gd name="T90" fmla="*/ 2147483647 w 3912"/>
              <a:gd name="T91" fmla="*/ 2147483647 h 1887"/>
              <a:gd name="T92" fmla="*/ 2147483647 w 3912"/>
              <a:gd name="T93" fmla="*/ 2147483647 h 1887"/>
              <a:gd name="T94" fmla="*/ 2147483647 w 3912"/>
              <a:gd name="T95" fmla="*/ 2147483647 h 1887"/>
              <a:gd name="T96" fmla="*/ 2147483647 w 3912"/>
              <a:gd name="T97" fmla="*/ 2147483647 h 1887"/>
              <a:gd name="T98" fmla="*/ 2147483647 w 3912"/>
              <a:gd name="T99" fmla="*/ 2147483647 h 1887"/>
              <a:gd name="T100" fmla="*/ 2147483647 w 3912"/>
              <a:gd name="T101" fmla="*/ 2147483647 h 1887"/>
              <a:gd name="T102" fmla="*/ 2147483647 w 3912"/>
              <a:gd name="T103" fmla="*/ 2147483647 h 1887"/>
              <a:gd name="T104" fmla="*/ 2147483647 w 3912"/>
              <a:gd name="T105" fmla="*/ 2147483647 h 1887"/>
              <a:gd name="T106" fmla="*/ 2147483647 w 3912"/>
              <a:gd name="T107" fmla="*/ 2147483647 h 1887"/>
              <a:gd name="T108" fmla="*/ 2147483647 w 3912"/>
              <a:gd name="T109" fmla="*/ 2147483647 h 1887"/>
              <a:gd name="T110" fmla="*/ 2147483647 w 3912"/>
              <a:gd name="T111" fmla="*/ 2147483647 h 1887"/>
              <a:gd name="T112" fmla="*/ 2147483647 w 3912"/>
              <a:gd name="T113" fmla="*/ 2147483647 h 1887"/>
              <a:gd name="T114" fmla="*/ 2147483647 w 3912"/>
              <a:gd name="T115" fmla="*/ 2147483647 h 1887"/>
              <a:gd name="T116" fmla="*/ 2147483647 w 3912"/>
              <a:gd name="T117" fmla="*/ 2147483647 h 1887"/>
              <a:gd name="T118" fmla="*/ 2147483647 w 3912"/>
              <a:gd name="T119" fmla="*/ 2147483647 h 1887"/>
              <a:gd name="T120" fmla="*/ 2147483647 w 3912"/>
              <a:gd name="T121" fmla="*/ 2147483647 h 1887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w 3912"/>
              <a:gd name="T184" fmla="*/ 0 h 1887"/>
              <a:gd name="T185" fmla="*/ 3912 w 3912"/>
              <a:gd name="T186" fmla="*/ 1887 h 1887"/>
            </a:gdLst>
            <a:ahLst/>
            <a:cxnLst>
              <a:cxn ang="T122">
                <a:pos x="T0" y="T1"/>
              </a:cxn>
              <a:cxn ang="T123">
                <a:pos x="T2" y="T3"/>
              </a:cxn>
              <a:cxn ang="T124">
                <a:pos x="T4" y="T5"/>
              </a:cxn>
              <a:cxn ang="T125">
                <a:pos x="T6" y="T7"/>
              </a:cxn>
              <a:cxn ang="T126">
                <a:pos x="T8" y="T9"/>
              </a:cxn>
              <a:cxn ang="T127">
                <a:pos x="T10" y="T11"/>
              </a:cxn>
              <a:cxn ang="T128">
                <a:pos x="T12" y="T13"/>
              </a:cxn>
              <a:cxn ang="T129">
                <a:pos x="T14" y="T15"/>
              </a:cxn>
              <a:cxn ang="T130">
                <a:pos x="T16" y="T17"/>
              </a:cxn>
              <a:cxn ang="T131">
                <a:pos x="T18" y="T19"/>
              </a:cxn>
              <a:cxn ang="T132">
                <a:pos x="T20" y="T21"/>
              </a:cxn>
              <a:cxn ang="T133">
                <a:pos x="T22" y="T23"/>
              </a:cxn>
              <a:cxn ang="T134">
                <a:pos x="T24" y="T25"/>
              </a:cxn>
              <a:cxn ang="T135">
                <a:pos x="T26" y="T27"/>
              </a:cxn>
              <a:cxn ang="T136">
                <a:pos x="T28" y="T29"/>
              </a:cxn>
              <a:cxn ang="T137">
                <a:pos x="T30" y="T31"/>
              </a:cxn>
              <a:cxn ang="T138">
                <a:pos x="T32" y="T33"/>
              </a:cxn>
              <a:cxn ang="T139">
                <a:pos x="T34" y="T35"/>
              </a:cxn>
              <a:cxn ang="T140">
                <a:pos x="T36" y="T37"/>
              </a:cxn>
              <a:cxn ang="T141">
                <a:pos x="T38" y="T39"/>
              </a:cxn>
              <a:cxn ang="T142">
                <a:pos x="T40" y="T41"/>
              </a:cxn>
              <a:cxn ang="T143">
                <a:pos x="T42" y="T43"/>
              </a:cxn>
              <a:cxn ang="T144">
                <a:pos x="T44" y="T45"/>
              </a:cxn>
              <a:cxn ang="T145">
                <a:pos x="T46" y="T47"/>
              </a:cxn>
              <a:cxn ang="T146">
                <a:pos x="T48" y="T49"/>
              </a:cxn>
              <a:cxn ang="T147">
                <a:pos x="T50" y="T51"/>
              </a:cxn>
              <a:cxn ang="T148">
                <a:pos x="T52" y="T53"/>
              </a:cxn>
              <a:cxn ang="T149">
                <a:pos x="T54" y="T55"/>
              </a:cxn>
              <a:cxn ang="T150">
                <a:pos x="T56" y="T57"/>
              </a:cxn>
              <a:cxn ang="T151">
                <a:pos x="T58" y="T59"/>
              </a:cxn>
              <a:cxn ang="T152">
                <a:pos x="T60" y="T61"/>
              </a:cxn>
              <a:cxn ang="T153">
                <a:pos x="T62" y="T63"/>
              </a:cxn>
              <a:cxn ang="T154">
                <a:pos x="T64" y="T65"/>
              </a:cxn>
              <a:cxn ang="T155">
                <a:pos x="T66" y="T67"/>
              </a:cxn>
              <a:cxn ang="T156">
                <a:pos x="T68" y="T69"/>
              </a:cxn>
              <a:cxn ang="T157">
                <a:pos x="T70" y="T71"/>
              </a:cxn>
              <a:cxn ang="T158">
                <a:pos x="T72" y="T73"/>
              </a:cxn>
              <a:cxn ang="T159">
                <a:pos x="T74" y="T75"/>
              </a:cxn>
              <a:cxn ang="T160">
                <a:pos x="T76" y="T77"/>
              </a:cxn>
              <a:cxn ang="T161">
                <a:pos x="T78" y="T79"/>
              </a:cxn>
              <a:cxn ang="T162">
                <a:pos x="T80" y="T81"/>
              </a:cxn>
              <a:cxn ang="T163">
                <a:pos x="T82" y="T83"/>
              </a:cxn>
              <a:cxn ang="T164">
                <a:pos x="T84" y="T85"/>
              </a:cxn>
              <a:cxn ang="T165">
                <a:pos x="T86" y="T87"/>
              </a:cxn>
              <a:cxn ang="T166">
                <a:pos x="T88" y="T89"/>
              </a:cxn>
              <a:cxn ang="T167">
                <a:pos x="T90" y="T91"/>
              </a:cxn>
              <a:cxn ang="T168">
                <a:pos x="T92" y="T93"/>
              </a:cxn>
              <a:cxn ang="T169">
                <a:pos x="T94" y="T95"/>
              </a:cxn>
              <a:cxn ang="T170">
                <a:pos x="T96" y="T97"/>
              </a:cxn>
              <a:cxn ang="T171">
                <a:pos x="T98" y="T99"/>
              </a:cxn>
              <a:cxn ang="T172">
                <a:pos x="T100" y="T101"/>
              </a:cxn>
              <a:cxn ang="T173">
                <a:pos x="T102" y="T103"/>
              </a:cxn>
              <a:cxn ang="T174">
                <a:pos x="T104" y="T105"/>
              </a:cxn>
              <a:cxn ang="T175">
                <a:pos x="T106" y="T107"/>
              </a:cxn>
              <a:cxn ang="T176">
                <a:pos x="T108" y="T109"/>
              </a:cxn>
              <a:cxn ang="T177">
                <a:pos x="T110" y="T111"/>
              </a:cxn>
              <a:cxn ang="T178">
                <a:pos x="T112" y="T113"/>
              </a:cxn>
              <a:cxn ang="T179">
                <a:pos x="T114" y="T115"/>
              </a:cxn>
              <a:cxn ang="T180">
                <a:pos x="T116" y="T117"/>
              </a:cxn>
              <a:cxn ang="T181">
                <a:pos x="T118" y="T119"/>
              </a:cxn>
              <a:cxn ang="T182">
                <a:pos x="T120" y="T121"/>
              </a:cxn>
            </a:cxnLst>
            <a:rect l="T183" t="T184" r="T185" b="T186"/>
            <a:pathLst>
              <a:path w="3912" h="1887">
                <a:moveTo>
                  <a:pt x="0" y="1887"/>
                </a:moveTo>
                <a:lnTo>
                  <a:pt x="14" y="1887"/>
                </a:lnTo>
                <a:lnTo>
                  <a:pt x="27" y="1887"/>
                </a:lnTo>
                <a:lnTo>
                  <a:pt x="34" y="1887"/>
                </a:lnTo>
                <a:lnTo>
                  <a:pt x="34" y="1881"/>
                </a:lnTo>
                <a:lnTo>
                  <a:pt x="34" y="1874"/>
                </a:lnTo>
                <a:lnTo>
                  <a:pt x="48" y="1874"/>
                </a:lnTo>
                <a:lnTo>
                  <a:pt x="61" y="1874"/>
                </a:lnTo>
                <a:lnTo>
                  <a:pt x="61" y="1867"/>
                </a:lnTo>
                <a:lnTo>
                  <a:pt x="68" y="1867"/>
                </a:lnTo>
                <a:lnTo>
                  <a:pt x="68" y="1861"/>
                </a:lnTo>
                <a:lnTo>
                  <a:pt x="75" y="1861"/>
                </a:lnTo>
                <a:lnTo>
                  <a:pt x="81" y="1861"/>
                </a:lnTo>
                <a:lnTo>
                  <a:pt x="81" y="1854"/>
                </a:lnTo>
                <a:lnTo>
                  <a:pt x="88" y="1854"/>
                </a:lnTo>
                <a:lnTo>
                  <a:pt x="88" y="1847"/>
                </a:lnTo>
                <a:lnTo>
                  <a:pt x="95" y="1847"/>
                </a:lnTo>
                <a:lnTo>
                  <a:pt x="95" y="1841"/>
                </a:lnTo>
                <a:lnTo>
                  <a:pt x="108" y="1841"/>
                </a:lnTo>
                <a:lnTo>
                  <a:pt x="122" y="1841"/>
                </a:lnTo>
                <a:lnTo>
                  <a:pt x="122" y="1834"/>
                </a:lnTo>
                <a:lnTo>
                  <a:pt x="128" y="1834"/>
                </a:lnTo>
                <a:lnTo>
                  <a:pt x="128" y="1827"/>
                </a:lnTo>
                <a:lnTo>
                  <a:pt x="128" y="1821"/>
                </a:lnTo>
                <a:lnTo>
                  <a:pt x="135" y="1821"/>
                </a:lnTo>
                <a:lnTo>
                  <a:pt x="135" y="1814"/>
                </a:lnTo>
                <a:lnTo>
                  <a:pt x="142" y="1814"/>
                </a:lnTo>
                <a:lnTo>
                  <a:pt x="142" y="1808"/>
                </a:lnTo>
                <a:lnTo>
                  <a:pt x="149" y="1808"/>
                </a:lnTo>
                <a:lnTo>
                  <a:pt x="149" y="1801"/>
                </a:lnTo>
                <a:lnTo>
                  <a:pt x="149" y="1794"/>
                </a:lnTo>
                <a:lnTo>
                  <a:pt x="155" y="1794"/>
                </a:lnTo>
                <a:lnTo>
                  <a:pt x="155" y="1788"/>
                </a:lnTo>
                <a:lnTo>
                  <a:pt x="162" y="1788"/>
                </a:lnTo>
                <a:lnTo>
                  <a:pt x="162" y="1781"/>
                </a:lnTo>
                <a:lnTo>
                  <a:pt x="162" y="1774"/>
                </a:lnTo>
                <a:lnTo>
                  <a:pt x="169" y="1774"/>
                </a:lnTo>
                <a:lnTo>
                  <a:pt x="176" y="1774"/>
                </a:lnTo>
                <a:lnTo>
                  <a:pt x="176" y="1768"/>
                </a:lnTo>
                <a:lnTo>
                  <a:pt x="182" y="1768"/>
                </a:lnTo>
                <a:lnTo>
                  <a:pt x="182" y="1761"/>
                </a:lnTo>
                <a:lnTo>
                  <a:pt x="189" y="1761"/>
                </a:lnTo>
                <a:lnTo>
                  <a:pt x="189" y="1754"/>
                </a:lnTo>
                <a:lnTo>
                  <a:pt x="196" y="1754"/>
                </a:lnTo>
                <a:lnTo>
                  <a:pt x="202" y="1754"/>
                </a:lnTo>
                <a:lnTo>
                  <a:pt x="202" y="1748"/>
                </a:lnTo>
                <a:lnTo>
                  <a:pt x="209" y="1748"/>
                </a:lnTo>
                <a:lnTo>
                  <a:pt x="209" y="1741"/>
                </a:lnTo>
                <a:lnTo>
                  <a:pt x="209" y="1734"/>
                </a:lnTo>
                <a:lnTo>
                  <a:pt x="216" y="1734"/>
                </a:lnTo>
                <a:lnTo>
                  <a:pt x="216" y="1728"/>
                </a:lnTo>
                <a:lnTo>
                  <a:pt x="229" y="1728"/>
                </a:lnTo>
                <a:lnTo>
                  <a:pt x="236" y="1728"/>
                </a:lnTo>
                <a:lnTo>
                  <a:pt x="236" y="1721"/>
                </a:lnTo>
                <a:lnTo>
                  <a:pt x="250" y="1721"/>
                </a:lnTo>
                <a:lnTo>
                  <a:pt x="256" y="1721"/>
                </a:lnTo>
                <a:lnTo>
                  <a:pt x="256" y="1714"/>
                </a:lnTo>
                <a:lnTo>
                  <a:pt x="263" y="1714"/>
                </a:lnTo>
                <a:lnTo>
                  <a:pt x="263" y="1701"/>
                </a:lnTo>
                <a:lnTo>
                  <a:pt x="276" y="1701"/>
                </a:lnTo>
                <a:lnTo>
                  <a:pt x="276" y="1695"/>
                </a:lnTo>
                <a:lnTo>
                  <a:pt x="283" y="1695"/>
                </a:lnTo>
                <a:lnTo>
                  <a:pt x="283" y="1688"/>
                </a:lnTo>
                <a:lnTo>
                  <a:pt x="290" y="1688"/>
                </a:lnTo>
                <a:lnTo>
                  <a:pt x="290" y="1681"/>
                </a:lnTo>
                <a:lnTo>
                  <a:pt x="297" y="1681"/>
                </a:lnTo>
                <a:lnTo>
                  <a:pt x="297" y="1675"/>
                </a:lnTo>
                <a:lnTo>
                  <a:pt x="303" y="1675"/>
                </a:lnTo>
                <a:lnTo>
                  <a:pt x="310" y="1675"/>
                </a:lnTo>
                <a:lnTo>
                  <a:pt x="317" y="1675"/>
                </a:lnTo>
                <a:lnTo>
                  <a:pt x="317" y="1668"/>
                </a:lnTo>
                <a:lnTo>
                  <a:pt x="324" y="1668"/>
                </a:lnTo>
                <a:lnTo>
                  <a:pt x="330" y="1668"/>
                </a:lnTo>
                <a:lnTo>
                  <a:pt x="330" y="1661"/>
                </a:lnTo>
                <a:lnTo>
                  <a:pt x="330" y="1655"/>
                </a:lnTo>
                <a:lnTo>
                  <a:pt x="337" y="1655"/>
                </a:lnTo>
                <a:lnTo>
                  <a:pt x="337" y="1648"/>
                </a:lnTo>
                <a:lnTo>
                  <a:pt x="344" y="1648"/>
                </a:lnTo>
                <a:lnTo>
                  <a:pt x="344" y="1641"/>
                </a:lnTo>
                <a:lnTo>
                  <a:pt x="357" y="1641"/>
                </a:lnTo>
                <a:lnTo>
                  <a:pt x="357" y="1635"/>
                </a:lnTo>
                <a:lnTo>
                  <a:pt x="371" y="1635"/>
                </a:lnTo>
                <a:lnTo>
                  <a:pt x="377" y="1635"/>
                </a:lnTo>
                <a:lnTo>
                  <a:pt x="377" y="1628"/>
                </a:lnTo>
                <a:lnTo>
                  <a:pt x="384" y="1628"/>
                </a:lnTo>
                <a:lnTo>
                  <a:pt x="384" y="1621"/>
                </a:lnTo>
                <a:lnTo>
                  <a:pt x="391" y="1621"/>
                </a:lnTo>
                <a:lnTo>
                  <a:pt x="398" y="1621"/>
                </a:lnTo>
                <a:lnTo>
                  <a:pt x="398" y="1615"/>
                </a:lnTo>
                <a:lnTo>
                  <a:pt x="404" y="1615"/>
                </a:lnTo>
                <a:lnTo>
                  <a:pt x="411" y="1615"/>
                </a:lnTo>
                <a:lnTo>
                  <a:pt x="418" y="1615"/>
                </a:lnTo>
                <a:lnTo>
                  <a:pt x="418" y="1608"/>
                </a:lnTo>
                <a:lnTo>
                  <a:pt x="425" y="1608"/>
                </a:lnTo>
                <a:lnTo>
                  <a:pt x="425" y="1602"/>
                </a:lnTo>
                <a:lnTo>
                  <a:pt x="431" y="1602"/>
                </a:lnTo>
                <a:lnTo>
                  <a:pt x="431" y="1595"/>
                </a:lnTo>
                <a:lnTo>
                  <a:pt x="438" y="1595"/>
                </a:lnTo>
                <a:lnTo>
                  <a:pt x="438" y="1588"/>
                </a:lnTo>
                <a:lnTo>
                  <a:pt x="438" y="1582"/>
                </a:lnTo>
                <a:lnTo>
                  <a:pt x="445" y="1582"/>
                </a:lnTo>
                <a:lnTo>
                  <a:pt x="445" y="1575"/>
                </a:lnTo>
                <a:lnTo>
                  <a:pt x="452" y="1575"/>
                </a:lnTo>
                <a:lnTo>
                  <a:pt x="458" y="1575"/>
                </a:lnTo>
                <a:lnTo>
                  <a:pt x="458" y="1568"/>
                </a:lnTo>
                <a:lnTo>
                  <a:pt x="465" y="1568"/>
                </a:lnTo>
                <a:lnTo>
                  <a:pt x="472" y="1568"/>
                </a:lnTo>
                <a:lnTo>
                  <a:pt x="472" y="1562"/>
                </a:lnTo>
                <a:lnTo>
                  <a:pt x="478" y="1562"/>
                </a:lnTo>
                <a:lnTo>
                  <a:pt x="485" y="1562"/>
                </a:lnTo>
                <a:lnTo>
                  <a:pt x="485" y="1555"/>
                </a:lnTo>
                <a:lnTo>
                  <a:pt x="499" y="1555"/>
                </a:lnTo>
                <a:lnTo>
                  <a:pt x="505" y="1555"/>
                </a:lnTo>
                <a:lnTo>
                  <a:pt x="505" y="1548"/>
                </a:lnTo>
                <a:lnTo>
                  <a:pt x="519" y="1548"/>
                </a:lnTo>
                <a:lnTo>
                  <a:pt x="532" y="1548"/>
                </a:lnTo>
                <a:lnTo>
                  <a:pt x="532" y="1542"/>
                </a:lnTo>
                <a:lnTo>
                  <a:pt x="539" y="1542"/>
                </a:lnTo>
                <a:lnTo>
                  <a:pt x="539" y="1535"/>
                </a:lnTo>
                <a:lnTo>
                  <a:pt x="546" y="1535"/>
                </a:lnTo>
                <a:lnTo>
                  <a:pt x="553" y="1535"/>
                </a:lnTo>
                <a:lnTo>
                  <a:pt x="553" y="1528"/>
                </a:lnTo>
                <a:lnTo>
                  <a:pt x="559" y="1528"/>
                </a:lnTo>
                <a:lnTo>
                  <a:pt x="559" y="1522"/>
                </a:lnTo>
                <a:lnTo>
                  <a:pt x="566" y="1522"/>
                </a:lnTo>
                <a:lnTo>
                  <a:pt x="573" y="1522"/>
                </a:lnTo>
                <a:lnTo>
                  <a:pt x="586" y="1522"/>
                </a:lnTo>
                <a:lnTo>
                  <a:pt x="586" y="1515"/>
                </a:lnTo>
                <a:lnTo>
                  <a:pt x="586" y="1509"/>
                </a:lnTo>
                <a:lnTo>
                  <a:pt x="593" y="1509"/>
                </a:lnTo>
                <a:lnTo>
                  <a:pt x="593" y="1502"/>
                </a:lnTo>
                <a:lnTo>
                  <a:pt x="600" y="1502"/>
                </a:lnTo>
                <a:lnTo>
                  <a:pt x="606" y="1502"/>
                </a:lnTo>
                <a:lnTo>
                  <a:pt x="606" y="1495"/>
                </a:lnTo>
                <a:lnTo>
                  <a:pt x="620" y="1495"/>
                </a:lnTo>
                <a:lnTo>
                  <a:pt x="620" y="1489"/>
                </a:lnTo>
                <a:lnTo>
                  <a:pt x="640" y="1489"/>
                </a:lnTo>
                <a:lnTo>
                  <a:pt x="640" y="1482"/>
                </a:lnTo>
                <a:lnTo>
                  <a:pt x="647" y="1482"/>
                </a:lnTo>
                <a:lnTo>
                  <a:pt x="653" y="1482"/>
                </a:lnTo>
                <a:lnTo>
                  <a:pt x="653" y="1475"/>
                </a:lnTo>
                <a:lnTo>
                  <a:pt x="660" y="1475"/>
                </a:lnTo>
                <a:lnTo>
                  <a:pt x="660" y="1469"/>
                </a:lnTo>
                <a:lnTo>
                  <a:pt x="667" y="1469"/>
                </a:lnTo>
                <a:lnTo>
                  <a:pt x="680" y="1469"/>
                </a:lnTo>
                <a:lnTo>
                  <a:pt x="680" y="1462"/>
                </a:lnTo>
                <a:lnTo>
                  <a:pt x="687" y="1462"/>
                </a:lnTo>
                <a:lnTo>
                  <a:pt x="687" y="1455"/>
                </a:lnTo>
                <a:lnTo>
                  <a:pt x="694" y="1455"/>
                </a:lnTo>
                <a:lnTo>
                  <a:pt x="701" y="1455"/>
                </a:lnTo>
                <a:lnTo>
                  <a:pt x="701" y="1449"/>
                </a:lnTo>
                <a:lnTo>
                  <a:pt x="701" y="1442"/>
                </a:lnTo>
                <a:lnTo>
                  <a:pt x="707" y="1442"/>
                </a:lnTo>
                <a:lnTo>
                  <a:pt x="728" y="1442"/>
                </a:lnTo>
                <a:lnTo>
                  <a:pt x="728" y="1435"/>
                </a:lnTo>
                <a:lnTo>
                  <a:pt x="734" y="1435"/>
                </a:lnTo>
                <a:lnTo>
                  <a:pt x="741" y="1435"/>
                </a:lnTo>
                <a:lnTo>
                  <a:pt x="741" y="1429"/>
                </a:lnTo>
                <a:lnTo>
                  <a:pt x="761" y="1429"/>
                </a:lnTo>
                <a:lnTo>
                  <a:pt x="761" y="1422"/>
                </a:lnTo>
                <a:lnTo>
                  <a:pt x="781" y="1422"/>
                </a:lnTo>
                <a:lnTo>
                  <a:pt x="788" y="1422"/>
                </a:lnTo>
                <a:lnTo>
                  <a:pt x="795" y="1422"/>
                </a:lnTo>
                <a:lnTo>
                  <a:pt x="795" y="1416"/>
                </a:lnTo>
                <a:lnTo>
                  <a:pt x="802" y="1416"/>
                </a:lnTo>
                <a:lnTo>
                  <a:pt x="815" y="1416"/>
                </a:lnTo>
                <a:lnTo>
                  <a:pt x="815" y="1409"/>
                </a:lnTo>
                <a:lnTo>
                  <a:pt x="815" y="1402"/>
                </a:lnTo>
                <a:lnTo>
                  <a:pt x="829" y="1402"/>
                </a:lnTo>
                <a:lnTo>
                  <a:pt x="842" y="1402"/>
                </a:lnTo>
                <a:lnTo>
                  <a:pt x="842" y="1396"/>
                </a:lnTo>
                <a:lnTo>
                  <a:pt x="849" y="1396"/>
                </a:lnTo>
                <a:lnTo>
                  <a:pt x="855" y="1396"/>
                </a:lnTo>
                <a:lnTo>
                  <a:pt x="855" y="1389"/>
                </a:lnTo>
                <a:lnTo>
                  <a:pt x="869" y="1389"/>
                </a:lnTo>
                <a:lnTo>
                  <a:pt x="869" y="1382"/>
                </a:lnTo>
                <a:lnTo>
                  <a:pt x="882" y="1382"/>
                </a:lnTo>
                <a:lnTo>
                  <a:pt x="882" y="1376"/>
                </a:lnTo>
                <a:lnTo>
                  <a:pt x="889" y="1376"/>
                </a:lnTo>
                <a:lnTo>
                  <a:pt x="909" y="1376"/>
                </a:lnTo>
                <a:lnTo>
                  <a:pt x="916" y="1376"/>
                </a:lnTo>
                <a:lnTo>
                  <a:pt x="916" y="1369"/>
                </a:lnTo>
                <a:lnTo>
                  <a:pt x="930" y="1369"/>
                </a:lnTo>
                <a:lnTo>
                  <a:pt x="936" y="1369"/>
                </a:lnTo>
                <a:lnTo>
                  <a:pt x="936" y="1362"/>
                </a:lnTo>
                <a:lnTo>
                  <a:pt x="943" y="1362"/>
                </a:lnTo>
                <a:lnTo>
                  <a:pt x="943" y="1356"/>
                </a:lnTo>
                <a:lnTo>
                  <a:pt x="956" y="1356"/>
                </a:lnTo>
                <a:lnTo>
                  <a:pt x="956" y="1349"/>
                </a:lnTo>
                <a:lnTo>
                  <a:pt x="977" y="1349"/>
                </a:lnTo>
                <a:lnTo>
                  <a:pt x="977" y="1342"/>
                </a:lnTo>
                <a:lnTo>
                  <a:pt x="983" y="1342"/>
                </a:lnTo>
                <a:lnTo>
                  <a:pt x="997" y="1342"/>
                </a:lnTo>
                <a:lnTo>
                  <a:pt x="997" y="1336"/>
                </a:lnTo>
                <a:lnTo>
                  <a:pt x="1004" y="1336"/>
                </a:lnTo>
                <a:lnTo>
                  <a:pt x="1010" y="1336"/>
                </a:lnTo>
                <a:lnTo>
                  <a:pt x="1010" y="1329"/>
                </a:lnTo>
                <a:lnTo>
                  <a:pt x="1017" y="1329"/>
                </a:lnTo>
                <a:lnTo>
                  <a:pt x="1017" y="1323"/>
                </a:lnTo>
                <a:lnTo>
                  <a:pt x="1024" y="1323"/>
                </a:lnTo>
                <a:lnTo>
                  <a:pt x="1024" y="1316"/>
                </a:lnTo>
                <a:lnTo>
                  <a:pt x="1031" y="1316"/>
                </a:lnTo>
                <a:lnTo>
                  <a:pt x="1031" y="1309"/>
                </a:lnTo>
                <a:lnTo>
                  <a:pt x="1037" y="1309"/>
                </a:lnTo>
                <a:lnTo>
                  <a:pt x="1044" y="1309"/>
                </a:lnTo>
                <a:lnTo>
                  <a:pt x="1044" y="1303"/>
                </a:lnTo>
                <a:lnTo>
                  <a:pt x="1044" y="1296"/>
                </a:lnTo>
                <a:lnTo>
                  <a:pt x="1051" y="1296"/>
                </a:lnTo>
                <a:lnTo>
                  <a:pt x="1057" y="1296"/>
                </a:lnTo>
                <a:lnTo>
                  <a:pt x="1064" y="1296"/>
                </a:lnTo>
                <a:lnTo>
                  <a:pt x="1064" y="1289"/>
                </a:lnTo>
                <a:lnTo>
                  <a:pt x="1071" y="1289"/>
                </a:lnTo>
                <a:lnTo>
                  <a:pt x="1071" y="1283"/>
                </a:lnTo>
                <a:lnTo>
                  <a:pt x="1078" y="1283"/>
                </a:lnTo>
                <a:lnTo>
                  <a:pt x="1078" y="1276"/>
                </a:lnTo>
                <a:lnTo>
                  <a:pt x="1084" y="1276"/>
                </a:lnTo>
                <a:lnTo>
                  <a:pt x="1091" y="1276"/>
                </a:lnTo>
                <a:lnTo>
                  <a:pt x="1091" y="1269"/>
                </a:lnTo>
                <a:lnTo>
                  <a:pt x="1091" y="1263"/>
                </a:lnTo>
                <a:lnTo>
                  <a:pt x="1105" y="1263"/>
                </a:lnTo>
                <a:lnTo>
                  <a:pt x="1111" y="1263"/>
                </a:lnTo>
                <a:lnTo>
                  <a:pt x="1111" y="1256"/>
                </a:lnTo>
                <a:lnTo>
                  <a:pt x="1118" y="1256"/>
                </a:lnTo>
                <a:lnTo>
                  <a:pt x="1118" y="1249"/>
                </a:lnTo>
                <a:lnTo>
                  <a:pt x="1125" y="1249"/>
                </a:lnTo>
                <a:lnTo>
                  <a:pt x="1125" y="1243"/>
                </a:lnTo>
                <a:lnTo>
                  <a:pt x="1131" y="1243"/>
                </a:lnTo>
                <a:lnTo>
                  <a:pt x="1138" y="1243"/>
                </a:lnTo>
                <a:lnTo>
                  <a:pt x="1138" y="1236"/>
                </a:lnTo>
                <a:lnTo>
                  <a:pt x="1152" y="1236"/>
                </a:lnTo>
                <a:lnTo>
                  <a:pt x="1158" y="1236"/>
                </a:lnTo>
                <a:lnTo>
                  <a:pt x="1158" y="1230"/>
                </a:lnTo>
                <a:lnTo>
                  <a:pt x="1165" y="1230"/>
                </a:lnTo>
                <a:lnTo>
                  <a:pt x="1172" y="1230"/>
                </a:lnTo>
                <a:lnTo>
                  <a:pt x="1172" y="1223"/>
                </a:lnTo>
                <a:lnTo>
                  <a:pt x="1179" y="1223"/>
                </a:lnTo>
                <a:lnTo>
                  <a:pt x="1192" y="1223"/>
                </a:lnTo>
                <a:lnTo>
                  <a:pt x="1192" y="1216"/>
                </a:lnTo>
                <a:lnTo>
                  <a:pt x="1199" y="1216"/>
                </a:lnTo>
                <a:lnTo>
                  <a:pt x="1199" y="1210"/>
                </a:lnTo>
                <a:lnTo>
                  <a:pt x="1199" y="1203"/>
                </a:lnTo>
                <a:lnTo>
                  <a:pt x="1206" y="1203"/>
                </a:lnTo>
                <a:lnTo>
                  <a:pt x="1206" y="1196"/>
                </a:lnTo>
                <a:lnTo>
                  <a:pt x="1219" y="1196"/>
                </a:lnTo>
                <a:lnTo>
                  <a:pt x="1219" y="1190"/>
                </a:lnTo>
                <a:lnTo>
                  <a:pt x="1226" y="1190"/>
                </a:lnTo>
                <a:lnTo>
                  <a:pt x="1226" y="1183"/>
                </a:lnTo>
                <a:lnTo>
                  <a:pt x="1232" y="1183"/>
                </a:lnTo>
                <a:lnTo>
                  <a:pt x="1232" y="1176"/>
                </a:lnTo>
                <a:lnTo>
                  <a:pt x="1239" y="1176"/>
                </a:lnTo>
                <a:lnTo>
                  <a:pt x="1253" y="1176"/>
                </a:lnTo>
                <a:lnTo>
                  <a:pt x="1253" y="1170"/>
                </a:lnTo>
                <a:lnTo>
                  <a:pt x="1259" y="1170"/>
                </a:lnTo>
                <a:lnTo>
                  <a:pt x="1259" y="1163"/>
                </a:lnTo>
                <a:lnTo>
                  <a:pt x="1273" y="1163"/>
                </a:lnTo>
                <a:lnTo>
                  <a:pt x="1286" y="1163"/>
                </a:lnTo>
                <a:lnTo>
                  <a:pt x="1293" y="1163"/>
                </a:lnTo>
                <a:lnTo>
                  <a:pt x="1293" y="1156"/>
                </a:lnTo>
                <a:lnTo>
                  <a:pt x="1300" y="1156"/>
                </a:lnTo>
                <a:lnTo>
                  <a:pt x="1300" y="1150"/>
                </a:lnTo>
                <a:lnTo>
                  <a:pt x="1307" y="1150"/>
                </a:lnTo>
                <a:lnTo>
                  <a:pt x="1307" y="1143"/>
                </a:lnTo>
                <a:lnTo>
                  <a:pt x="1313" y="1143"/>
                </a:lnTo>
                <a:lnTo>
                  <a:pt x="1320" y="1143"/>
                </a:lnTo>
                <a:lnTo>
                  <a:pt x="1320" y="1136"/>
                </a:lnTo>
                <a:lnTo>
                  <a:pt x="1320" y="1130"/>
                </a:lnTo>
                <a:lnTo>
                  <a:pt x="1327" y="1130"/>
                </a:lnTo>
                <a:lnTo>
                  <a:pt x="1333" y="1130"/>
                </a:lnTo>
                <a:lnTo>
                  <a:pt x="1333" y="1123"/>
                </a:lnTo>
                <a:lnTo>
                  <a:pt x="1347" y="1123"/>
                </a:lnTo>
                <a:lnTo>
                  <a:pt x="1347" y="1117"/>
                </a:lnTo>
                <a:lnTo>
                  <a:pt x="1354" y="1117"/>
                </a:lnTo>
                <a:lnTo>
                  <a:pt x="1360" y="1117"/>
                </a:lnTo>
                <a:lnTo>
                  <a:pt x="1360" y="1110"/>
                </a:lnTo>
                <a:lnTo>
                  <a:pt x="1360" y="1103"/>
                </a:lnTo>
                <a:lnTo>
                  <a:pt x="1374" y="1103"/>
                </a:lnTo>
                <a:lnTo>
                  <a:pt x="1381" y="1103"/>
                </a:lnTo>
                <a:lnTo>
                  <a:pt x="1381" y="1097"/>
                </a:lnTo>
                <a:lnTo>
                  <a:pt x="1394" y="1097"/>
                </a:lnTo>
                <a:lnTo>
                  <a:pt x="1401" y="1097"/>
                </a:lnTo>
                <a:lnTo>
                  <a:pt x="1401" y="1090"/>
                </a:lnTo>
                <a:lnTo>
                  <a:pt x="1408" y="1090"/>
                </a:lnTo>
                <a:lnTo>
                  <a:pt x="1414" y="1090"/>
                </a:lnTo>
                <a:lnTo>
                  <a:pt x="1421" y="1090"/>
                </a:lnTo>
                <a:lnTo>
                  <a:pt x="1421" y="1083"/>
                </a:lnTo>
                <a:lnTo>
                  <a:pt x="1421" y="1077"/>
                </a:lnTo>
                <a:lnTo>
                  <a:pt x="1434" y="1077"/>
                </a:lnTo>
                <a:lnTo>
                  <a:pt x="1434" y="1070"/>
                </a:lnTo>
                <a:lnTo>
                  <a:pt x="1441" y="1070"/>
                </a:lnTo>
                <a:lnTo>
                  <a:pt x="1448" y="1070"/>
                </a:lnTo>
                <a:lnTo>
                  <a:pt x="1448" y="1063"/>
                </a:lnTo>
                <a:lnTo>
                  <a:pt x="1461" y="1063"/>
                </a:lnTo>
                <a:lnTo>
                  <a:pt x="1461" y="1057"/>
                </a:lnTo>
                <a:lnTo>
                  <a:pt x="1468" y="1057"/>
                </a:lnTo>
                <a:lnTo>
                  <a:pt x="1475" y="1057"/>
                </a:lnTo>
                <a:lnTo>
                  <a:pt x="1475" y="1050"/>
                </a:lnTo>
                <a:lnTo>
                  <a:pt x="1482" y="1050"/>
                </a:lnTo>
                <a:lnTo>
                  <a:pt x="1482" y="1043"/>
                </a:lnTo>
                <a:lnTo>
                  <a:pt x="1488" y="1043"/>
                </a:lnTo>
                <a:lnTo>
                  <a:pt x="1488" y="1037"/>
                </a:lnTo>
                <a:lnTo>
                  <a:pt x="1502" y="1037"/>
                </a:lnTo>
                <a:lnTo>
                  <a:pt x="1508" y="1037"/>
                </a:lnTo>
                <a:lnTo>
                  <a:pt x="1515" y="1037"/>
                </a:lnTo>
                <a:lnTo>
                  <a:pt x="1515" y="1030"/>
                </a:lnTo>
                <a:lnTo>
                  <a:pt x="1529" y="1030"/>
                </a:lnTo>
                <a:lnTo>
                  <a:pt x="1529" y="1024"/>
                </a:lnTo>
                <a:lnTo>
                  <a:pt x="1542" y="1024"/>
                </a:lnTo>
                <a:lnTo>
                  <a:pt x="1542" y="1017"/>
                </a:lnTo>
                <a:lnTo>
                  <a:pt x="1542" y="1010"/>
                </a:lnTo>
                <a:lnTo>
                  <a:pt x="1549" y="1010"/>
                </a:lnTo>
                <a:lnTo>
                  <a:pt x="1556" y="1010"/>
                </a:lnTo>
                <a:lnTo>
                  <a:pt x="1562" y="1010"/>
                </a:lnTo>
                <a:lnTo>
                  <a:pt x="1562" y="1004"/>
                </a:lnTo>
                <a:lnTo>
                  <a:pt x="1569" y="1004"/>
                </a:lnTo>
                <a:lnTo>
                  <a:pt x="1569" y="997"/>
                </a:lnTo>
                <a:lnTo>
                  <a:pt x="1583" y="997"/>
                </a:lnTo>
                <a:lnTo>
                  <a:pt x="1583" y="990"/>
                </a:lnTo>
                <a:lnTo>
                  <a:pt x="1589" y="990"/>
                </a:lnTo>
                <a:lnTo>
                  <a:pt x="1589" y="984"/>
                </a:lnTo>
                <a:lnTo>
                  <a:pt x="1596" y="984"/>
                </a:lnTo>
                <a:lnTo>
                  <a:pt x="1603" y="984"/>
                </a:lnTo>
                <a:lnTo>
                  <a:pt x="1603" y="970"/>
                </a:lnTo>
                <a:lnTo>
                  <a:pt x="1630" y="970"/>
                </a:lnTo>
                <a:lnTo>
                  <a:pt x="1636" y="970"/>
                </a:lnTo>
                <a:lnTo>
                  <a:pt x="1643" y="970"/>
                </a:lnTo>
                <a:lnTo>
                  <a:pt x="1643" y="964"/>
                </a:lnTo>
                <a:lnTo>
                  <a:pt x="1650" y="964"/>
                </a:lnTo>
                <a:lnTo>
                  <a:pt x="1650" y="957"/>
                </a:lnTo>
                <a:lnTo>
                  <a:pt x="1657" y="957"/>
                </a:lnTo>
                <a:lnTo>
                  <a:pt x="1677" y="957"/>
                </a:lnTo>
                <a:lnTo>
                  <a:pt x="1677" y="950"/>
                </a:lnTo>
                <a:lnTo>
                  <a:pt x="1697" y="950"/>
                </a:lnTo>
                <a:lnTo>
                  <a:pt x="1704" y="950"/>
                </a:lnTo>
                <a:lnTo>
                  <a:pt x="1704" y="944"/>
                </a:lnTo>
                <a:lnTo>
                  <a:pt x="1710" y="944"/>
                </a:lnTo>
                <a:lnTo>
                  <a:pt x="1710" y="937"/>
                </a:lnTo>
                <a:lnTo>
                  <a:pt x="1717" y="937"/>
                </a:lnTo>
                <a:lnTo>
                  <a:pt x="1717" y="931"/>
                </a:lnTo>
                <a:lnTo>
                  <a:pt x="1724" y="931"/>
                </a:lnTo>
                <a:lnTo>
                  <a:pt x="1724" y="924"/>
                </a:lnTo>
                <a:lnTo>
                  <a:pt x="1737" y="924"/>
                </a:lnTo>
                <a:lnTo>
                  <a:pt x="1737" y="917"/>
                </a:lnTo>
                <a:lnTo>
                  <a:pt x="1751" y="917"/>
                </a:lnTo>
                <a:lnTo>
                  <a:pt x="1751" y="911"/>
                </a:lnTo>
                <a:lnTo>
                  <a:pt x="1758" y="911"/>
                </a:lnTo>
                <a:lnTo>
                  <a:pt x="1771" y="911"/>
                </a:lnTo>
                <a:lnTo>
                  <a:pt x="1771" y="904"/>
                </a:lnTo>
                <a:lnTo>
                  <a:pt x="1785" y="904"/>
                </a:lnTo>
                <a:lnTo>
                  <a:pt x="1791" y="904"/>
                </a:lnTo>
                <a:lnTo>
                  <a:pt x="1791" y="897"/>
                </a:lnTo>
                <a:lnTo>
                  <a:pt x="1798" y="897"/>
                </a:lnTo>
                <a:lnTo>
                  <a:pt x="1798" y="891"/>
                </a:lnTo>
                <a:lnTo>
                  <a:pt x="1805" y="891"/>
                </a:lnTo>
                <a:lnTo>
                  <a:pt x="1811" y="891"/>
                </a:lnTo>
                <a:lnTo>
                  <a:pt x="1811" y="884"/>
                </a:lnTo>
                <a:lnTo>
                  <a:pt x="1825" y="884"/>
                </a:lnTo>
                <a:lnTo>
                  <a:pt x="1825" y="877"/>
                </a:lnTo>
                <a:lnTo>
                  <a:pt x="1845" y="877"/>
                </a:lnTo>
                <a:lnTo>
                  <a:pt x="1845" y="871"/>
                </a:lnTo>
                <a:lnTo>
                  <a:pt x="1852" y="871"/>
                </a:lnTo>
                <a:lnTo>
                  <a:pt x="1852" y="864"/>
                </a:lnTo>
                <a:lnTo>
                  <a:pt x="1852" y="857"/>
                </a:lnTo>
                <a:lnTo>
                  <a:pt x="1859" y="857"/>
                </a:lnTo>
                <a:lnTo>
                  <a:pt x="1859" y="851"/>
                </a:lnTo>
                <a:lnTo>
                  <a:pt x="1872" y="851"/>
                </a:lnTo>
                <a:lnTo>
                  <a:pt x="1872" y="844"/>
                </a:lnTo>
                <a:lnTo>
                  <a:pt x="1879" y="844"/>
                </a:lnTo>
                <a:lnTo>
                  <a:pt x="1879" y="838"/>
                </a:lnTo>
                <a:lnTo>
                  <a:pt x="1886" y="838"/>
                </a:lnTo>
                <a:lnTo>
                  <a:pt x="1892" y="838"/>
                </a:lnTo>
                <a:lnTo>
                  <a:pt x="1892" y="831"/>
                </a:lnTo>
                <a:lnTo>
                  <a:pt x="1899" y="831"/>
                </a:lnTo>
                <a:lnTo>
                  <a:pt x="1912" y="831"/>
                </a:lnTo>
                <a:lnTo>
                  <a:pt x="1912" y="824"/>
                </a:lnTo>
                <a:lnTo>
                  <a:pt x="1919" y="824"/>
                </a:lnTo>
                <a:lnTo>
                  <a:pt x="1926" y="824"/>
                </a:lnTo>
                <a:lnTo>
                  <a:pt x="1926" y="818"/>
                </a:lnTo>
                <a:lnTo>
                  <a:pt x="1946" y="818"/>
                </a:lnTo>
                <a:lnTo>
                  <a:pt x="1946" y="811"/>
                </a:lnTo>
                <a:lnTo>
                  <a:pt x="1973" y="811"/>
                </a:lnTo>
                <a:lnTo>
                  <a:pt x="1973" y="804"/>
                </a:lnTo>
                <a:lnTo>
                  <a:pt x="1986" y="804"/>
                </a:lnTo>
                <a:lnTo>
                  <a:pt x="2007" y="804"/>
                </a:lnTo>
                <a:lnTo>
                  <a:pt x="2013" y="804"/>
                </a:lnTo>
                <a:lnTo>
                  <a:pt x="2013" y="798"/>
                </a:lnTo>
                <a:lnTo>
                  <a:pt x="2013" y="791"/>
                </a:lnTo>
                <a:lnTo>
                  <a:pt x="2020" y="791"/>
                </a:lnTo>
                <a:lnTo>
                  <a:pt x="2020" y="784"/>
                </a:lnTo>
                <a:lnTo>
                  <a:pt x="2027" y="784"/>
                </a:lnTo>
                <a:lnTo>
                  <a:pt x="2034" y="784"/>
                </a:lnTo>
                <a:lnTo>
                  <a:pt x="2047" y="784"/>
                </a:lnTo>
                <a:lnTo>
                  <a:pt x="2047" y="778"/>
                </a:lnTo>
                <a:lnTo>
                  <a:pt x="2054" y="778"/>
                </a:lnTo>
                <a:lnTo>
                  <a:pt x="2054" y="771"/>
                </a:lnTo>
                <a:lnTo>
                  <a:pt x="2061" y="771"/>
                </a:lnTo>
                <a:lnTo>
                  <a:pt x="2074" y="771"/>
                </a:lnTo>
                <a:lnTo>
                  <a:pt x="2087" y="771"/>
                </a:lnTo>
                <a:lnTo>
                  <a:pt x="2087" y="764"/>
                </a:lnTo>
                <a:lnTo>
                  <a:pt x="2094" y="764"/>
                </a:lnTo>
                <a:lnTo>
                  <a:pt x="2094" y="758"/>
                </a:lnTo>
                <a:lnTo>
                  <a:pt x="2108" y="758"/>
                </a:lnTo>
                <a:lnTo>
                  <a:pt x="2114" y="758"/>
                </a:lnTo>
                <a:lnTo>
                  <a:pt x="2114" y="751"/>
                </a:lnTo>
                <a:lnTo>
                  <a:pt x="2121" y="751"/>
                </a:lnTo>
                <a:lnTo>
                  <a:pt x="2128" y="751"/>
                </a:lnTo>
                <a:lnTo>
                  <a:pt x="2128" y="745"/>
                </a:lnTo>
                <a:lnTo>
                  <a:pt x="2135" y="745"/>
                </a:lnTo>
                <a:lnTo>
                  <a:pt x="2135" y="738"/>
                </a:lnTo>
                <a:lnTo>
                  <a:pt x="2141" y="738"/>
                </a:lnTo>
                <a:lnTo>
                  <a:pt x="2141" y="731"/>
                </a:lnTo>
                <a:lnTo>
                  <a:pt x="2175" y="731"/>
                </a:lnTo>
                <a:lnTo>
                  <a:pt x="2182" y="731"/>
                </a:lnTo>
                <a:lnTo>
                  <a:pt x="2182" y="725"/>
                </a:lnTo>
                <a:lnTo>
                  <a:pt x="2188" y="725"/>
                </a:lnTo>
                <a:lnTo>
                  <a:pt x="2195" y="725"/>
                </a:lnTo>
                <a:lnTo>
                  <a:pt x="2195" y="718"/>
                </a:lnTo>
                <a:lnTo>
                  <a:pt x="2202" y="718"/>
                </a:lnTo>
                <a:lnTo>
                  <a:pt x="2202" y="711"/>
                </a:lnTo>
                <a:lnTo>
                  <a:pt x="2209" y="711"/>
                </a:lnTo>
                <a:lnTo>
                  <a:pt x="2215" y="711"/>
                </a:lnTo>
                <a:lnTo>
                  <a:pt x="2215" y="705"/>
                </a:lnTo>
                <a:lnTo>
                  <a:pt x="2222" y="705"/>
                </a:lnTo>
                <a:lnTo>
                  <a:pt x="2222" y="698"/>
                </a:lnTo>
                <a:lnTo>
                  <a:pt x="2229" y="698"/>
                </a:lnTo>
                <a:lnTo>
                  <a:pt x="2229" y="685"/>
                </a:lnTo>
                <a:lnTo>
                  <a:pt x="2236" y="685"/>
                </a:lnTo>
                <a:lnTo>
                  <a:pt x="2236" y="678"/>
                </a:lnTo>
                <a:lnTo>
                  <a:pt x="2236" y="671"/>
                </a:lnTo>
                <a:lnTo>
                  <a:pt x="2242" y="671"/>
                </a:lnTo>
                <a:lnTo>
                  <a:pt x="2249" y="671"/>
                </a:lnTo>
                <a:lnTo>
                  <a:pt x="2249" y="665"/>
                </a:lnTo>
                <a:lnTo>
                  <a:pt x="2256" y="665"/>
                </a:lnTo>
                <a:lnTo>
                  <a:pt x="2263" y="665"/>
                </a:lnTo>
                <a:lnTo>
                  <a:pt x="2263" y="658"/>
                </a:lnTo>
                <a:lnTo>
                  <a:pt x="2263" y="652"/>
                </a:lnTo>
                <a:lnTo>
                  <a:pt x="2269" y="652"/>
                </a:lnTo>
                <a:lnTo>
                  <a:pt x="2276" y="652"/>
                </a:lnTo>
                <a:lnTo>
                  <a:pt x="2276" y="645"/>
                </a:lnTo>
                <a:lnTo>
                  <a:pt x="2283" y="645"/>
                </a:lnTo>
                <a:lnTo>
                  <a:pt x="2283" y="638"/>
                </a:lnTo>
                <a:lnTo>
                  <a:pt x="2289" y="638"/>
                </a:lnTo>
                <a:lnTo>
                  <a:pt x="2296" y="638"/>
                </a:lnTo>
                <a:lnTo>
                  <a:pt x="2296" y="632"/>
                </a:lnTo>
                <a:lnTo>
                  <a:pt x="2310" y="632"/>
                </a:lnTo>
                <a:lnTo>
                  <a:pt x="2316" y="632"/>
                </a:lnTo>
                <a:lnTo>
                  <a:pt x="2316" y="625"/>
                </a:lnTo>
                <a:lnTo>
                  <a:pt x="2323" y="625"/>
                </a:lnTo>
                <a:lnTo>
                  <a:pt x="2323" y="618"/>
                </a:lnTo>
                <a:lnTo>
                  <a:pt x="2350" y="618"/>
                </a:lnTo>
                <a:lnTo>
                  <a:pt x="2350" y="612"/>
                </a:lnTo>
                <a:lnTo>
                  <a:pt x="2357" y="612"/>
                </a:lnTo>
                <a:lnTo>
                  <a:pt x="2357" y="605"/>
                </a:lnTo>
                <a:lnTo>
                  <a:pt x="2370" y="605"/>
                </a:lnTo>
                <a:lnTo>
                  <a:pt x="2377" y="605"/>
                </a:lnTo>
                <a:lnTo>
                  <a:pt x="2377" y="598"/>
                </a:lnTo>
                <a:lnTo>
                  <a:pt x="2384" y="598"/>
                </a:lnTo>
                <a:lnTo>
                  <a:pt x="2397" y="598"/>
                </a:lnTo>
                <a:lnTo>
                  <a:pt x="2397" y="592"/>
                </a:lnTo>
                <a:lnTo>
                  <a:pt x="2417" y="592"/>
                </a:lnTo>
                <a:lnTo>
                  <a:pt x="2417" y="585"/>
                </a:lnTo>
                <a:lnTo>
                  <a:pt x="2424" y="585"/>
                </a:lnTo>
                <a:lnTo>
                  <a:pt x="2431" y="585"/>
                </a:lnTo>
                <a:lnTo>
                  <a:pt x="2431" y="578"/>
                </a:lnTo>
                <a:lnTo>
                  <a:pt x="2444" y="578"/>
                </a:lnTo>
                <a:lnTo>
                  <a:pt x="2451" y="578"/>
                </a:lnTo>
                <a:lnTo>
                  <a:pt x="2451" y="572"/>
                </a:lnTo>
                <a:lnTo>
                  <a:pt x="2451" y="565"/>
                </a:lnTo>
                <a:lnTo>
                  <a:pt x="2458" y="565"/>
                </a:lnTo>
                <a:lnTo>
                  <a:pt x="2464" y="565"/>
                </a:lnTo>
                <a:lnTo>
                  <a:pt x="2464" y="558"/>
                </a:lnTo>
                <a:lnTo>
                  <a:pt x="2471" y="558"/>
                </a:lnTo>
                <a:lnTo>
                  <a:pt x="2478" y="558"/>
                </a:lnTo>
                <a:lnTo>
                  <a:pt x="2478" y="552"/>
                </a:lnTo>
                <a:lnTo>
                  <a:pt x="2491" y="552"/>
                </a:lnTo>
                <a:lnTo>
                  <a:pt x="2498" y="552"/>
                </a:lnTo>
                <a:lnTo>
                  <a:pt x="2498" y="545"/>
                </a:lnTo>
                <a:lnTo>
                  <a:pt x="2532" y="545"/>
                </a:lnTo>
                <a:lnTo>
                  <a:pt x="2532" y="539"/>
                </a:lnTo>
                <a:lnTo>
                  <a:pt x="2559" y="539"/>
                </a:lnTo>
                <a:lnTo>
                  <a:pt x="2579" y="539"/>
                </a:lnTo>
                <a:lnTo>
                  <a:pt x="2586" y="539"/>
                </a:lnTo>
                <a:lnTo>
                  <a:pt x="2586" y="532"/>
                </a:lnTo>
                <a:lnTo>
                  <a:pt x="2592" y="532"/>
                </a:lnTo>
                <a:lnTo>
                  <a:pt x="2592" y="525"/>
                </a:lnTo>
                <a:lnTo>
                  <a:pt x="2599" y="525"/>
                </a:lnTo>
                <a:lnTo>
                  <a:pt x="2613" y="525"/>
                </a:lnTo>
                <a:lnTo>
                  <a:pt x="2613" y="519"/>
                </a:lnTo>
                <a:lnTo>
                  <a:pt x="2633" y="519"/>
                </a:lnTo>
                <a:lnTo>
                  <a:pt x="2633" y="512"/>
                </a:lnTo>
                <a:lnTo>
                  <a:pt x="2640" y="512"/>
                </a:lnTo>
                <a:lnTo>
                  <a:pt x="2646" y="512"/>
                </a:lnTo>
                <a:lnTo>
                  <a:pt x="2646" y="505"/>
                </a:lnTo>
                <a:lnTo>
                  <a:pt x="2653" y="505"/>
                </a:lnTo>
                <a:lnTo>
                  <a:pt x="2660" y="505"/>
                </a:lnTo>
                <a:lnTo>
                  <a:pt x="2660" y="499"/>
                </a:lnTo>
                <a:lnTo>
                  <a:pt x="2673" y="499"/>
                </a:lnTo>
                <a:lnTo>
                  <a:pt x="2680" y="499"/>
                </a:lnTo>
                <a:lnTo>
                  <a:pt x="2680" y="492"/>
                </a:lnTo>
                <a:lnTo>
                  <a:pt x="2687" y="492"/>
                </a:lnTo>
                <a:lnTo>
                  <a:pt x="2687" y="485"/>
                </a:lnTo>
                <a:lnTo>
                  <a:pt x="2693" y="485"/>
                </a:lnTo>
                <a:lnTo>
                  <a:pt x="2700" y="485"/>
                </a:lnTo>
                <a:lnTo>
                  <a:pt x="2700" y="479"/>
                </a:lnTo>
                <a:lnTo>
                  <a:pt x="2707" y="479"/>
                </a:lnTo>
                <a:lnTo>
                  <a:pt x="2714" y="479"/>
                </a:lnTo>
                <a:lnTo>
                  <a:pt x="2714" y="472"/>
                </a:lnTo>
                <a:lnTo>
                  <a:pt x="2714" y="465"/>
                </a:lnTo>
                <a:lnTo>
                  <a:pt x="2720" y="465"/>
                </a:lnTo>
                <a:lnTo>
                  <a:pt x="2734" y="465"/>
                </a:lnTo>
                <a:lnTo>
                  <a:pt x="2734" y="459"/>
                </a:lnTo>
                <a:lnTo>
                  <a:pt x="2741" y="459"/>
                </a:lnTo>
                <a:lnTo>
                  <a:pt x="2741" y="452"/>
                </a:lnTo>
                <a:lnTo>
                  <a:pt x="2747" y="452"/>
                </a:lnTo>
                <a:lnTo>
                  <a:pt x="2747" y="446"/>
                </a:lnTo>
                <a:lnTo>
                  <a:pt x="2754" y="446"/>
                </a:lnTo>
                <a:lnTo>
                  <a:pt x="2761" y="446"/>
                </a:lnTo>
                <a:lnTo>
                  <a:pt x="2761" y="439"/>
                </a:lnTo>
                <a:lnTo>
                  <a:pt x="2781" y="439"/>
                </a:lnTo>
                <a:lnTo>
                  <a:pt x="2781" y="432"/>
                </a:lnTo>
                <a:lnTo>
                  <a:pt x="2788" y="432"/>
                </a:lnTo>
                <a:lnTo>
                  <a:pt x="2788" y="426"/>
                </a:lnTo>
                <a:lnTo>
                  <a:pt x="2794" y="426"/>
                </a:lnTo>
                <a:lnTo>
                  <a:pt x="2801" y="426"/>
                </a:lnTo>
                <a:lnTo>
                  <a:pt x="2808" y="426"/>
                </a:lnTo>
                <a:lnTo>
                  <a:pt x="2808" y="419"/>
                </a:lnTo>
                <a:lnTo>
                  <a:pt x="2815" y="419"/>
                </a:lnTo>
                <a:lnTo>
                  <a:pt x="2815" y="412"/>
                </a:lnTo>
                <a:lnTo>
                  <a:pt x="2835" y="412"/>
                </a:lnTo>
                <a:lnTo>
                  <a:pt x="2835" y="406"/>
                </a:lnTo>
                <a:lnTo>
                  <a:pt x="2841" y="406"/>
                </a:lnTo>
                <a:lnTo>
                  <a:pt x="2841" y="399"/>
                </a:lnTo>
                <a:lnTo>
                  <a:pt x="2855" y="399"/>
                </a:lnTo>
                <a:lnTo>
                  <a:pt x="2862" y="399"/>
                </a:lnTo>
                <a:lnTo>
                  <a:pt x="2862" y="392"/>
                </a:lnTo>
                <a:lnTo>
                  <a:pt x="2875" y="392"/>
                </a:lnTo>
                <a:lnTo>
                  <a:pt x="2875" y="386"/>
                </a:lnTo>
                <a:lnTo>
                  <a:pt x="2882" y="386"/>
                </a:lnTo>
                <a:lnTo>
                  <a:pt x="2882" y="379"/>
                </a:lnTo>
                <a:lnTo>
                  <a:pt x="2889" y="379"/>
                </a:lnTo>
                <a:lnTo>
                  <a:pt x="2895" y="379"/>
                </a:lnTo>
                <a:lnTo>
                  <a:pt x="2895" y="372"/>
                </a:lnTo>
                <a:lnTo>
                  <a:pt x="2902" y="372"/>
                </a:lnTo>
                <a:lnTo>
                  <a:pt x="2902" y="366"/>
                </a:lnTo>
                <a:lnTo>
                  <a:pt x="2909" y="366"/>
                </a:lnTo>
                <a:lnTo>
                  <a:pt x="2942" y="366"/>
                </a:lnTo>
                <a:lnTo>
                  <a:pt x="2942" y="359"/>
                </a:lnTo>
                <a:lnTo>
                  <a:pt x="2956" y="359"/>
                </a:lnTo>
                <a:lnTo>
                  <a:pt x="2963" y="359"/>
                </a:lnTo>
                <a:lnTo>
                  <a:pt x="2963" y="353"/>
                </a:lnTo>
                <a:lnTo>
                  <a:pt x="2983" y="353"/>
                </a:lnTo>
                <a:lnTo>
                  <a:pt x="2983" y="346"/>
                </a:lnTo>
                <a:lnTo>
                  <a:pt x="2990" y="346"/>
                </a:lnTo>
                <a:lnTo>
                  <a:pt x="3023" y="346"/>
                </a:lnTo>
                <a:lnTo>
                  <a:pt x="3023" y="339"/>
                </a:lnTo>
                <a:lnTo>
                  <a:pt x="3050" y="339"/>
                </a:lnTo>
                <a:lnTo>
                  <a:pt x="3057" y="339"/>
                </a:lnTo>
                <a:lnTo>
                  <a:pt x="3057" y="333"/>
                </a:lnTo>
                <a:lnTo>
                  <a:pt x="3070" y="333"/>
                </a:lnTo>
                <a:lnTo>
                  <a:pt x="3070" y="326"/>
                </a:lnTo>
                <a:lnTo>
                  <a:pt x="3077" y="326"/>
                </a:lnTo>
                <a:lnTo>
                  <a:pt x="3077" y="319"/>
                </a:lnTo>
                <a:lnTo>
                  <a:pt x="3084" y="319"/>
                </a:lnTo>
                <a:lnTo>
                  <a:pt x="3091" y="319"/>
                </a:lnTo>
                <a:lnTo>
                  <a:pt x="3091" y="313"/>
                </a:lnTo>
                <a:lnTo>
                  <a:pt x="3091" y="306"/>
                </a:lnTo>
                <a:lnTo>
                  <a:pt x="3097" y="306"/>
                </a:lnTo>
                <a:lnTo>
                  <a:pt x="3097" y="299"/>
                </a:lnTo>
                <a:lnTo>
                  <a:pt x="3111" y="299"/>
                </a:lnTo>
                <a:lnTo>
                  <a:pt x="3144" y="299"/>
                </a:lnTo>
                <a:lnTo>
                  <a:pt x="3144" y="293"/>
                </a:lnTo>
                <a:lnTo>
                  <a:pt x="3158" y="293"/>
                </a:lnTo>
                <a:lnTo>
                  <a:pt x="3165" y="293"/>
                </a:lnTo>
                <a:lnTo>
                  <a:pt x="3165" y="286"/>
                </a:lnTo>
                <a:lnTo>
                  <a:pt x="3192" y="286"/>
                </a:lnTo>
                <a:lnTo>
                  <a:pt x="3198" y="286"/>
                </a:lnTo>
                <a:lnTo>
                  <a:pt x="3198" y="279"/>
                </a:lnTo>
                <a:lnTo>
                  <a:pt x="3212" y="279"/>
                </a:lnTo>
                <a:lnTo>
                  <a:pt x="3212" y="273"/>
                </a:lnTo>
                <a:lnTo>
                  <a:pt x="3232" y="273"/>
                </a:lnTo>
                <a:lnTo>
                  <a:pt x="3239" y="273"/>
                </a:lnTo>
                <a:lnTo>
                  <a:pt x="3239" y="266"/>
                </a:lnTo>
                <a:lnTo>
                  <a:pt x="3245" y="266"/>
                </a:lnTo>
                <a:lnTo>
                  <a:pt x="3245" y="260"/>
                </a:lnTo>
                <a:lnTo>
                  <a:pt x="3252" y="260"/>
                </a:lnTo>
                <a:lnTo>
                  <a:pt x="3259" y="260"/>
                </a:lnTo>
                <a:lnTo>
                  <a:pt x="3259" y="253"/>
                </a:lnTo>
                <a:lnTo>
                  <a:pt x="3266" y="253"/>
                </a:lnTo>
                <a:lnTo>
                  <a:pt x="3279" y="253"/>
                </a:lnTo>
                <a:lnTo>
                  <a:pt x="3279" y="246"/>
                </a:lnTo>
                <a:lnTo>
                  <a:pt x="3279" y="240"/>
                </a:lnTo>
                <a:lnTo>
                  <a:pt x="3286" y="240"/>
                </a:lnTo>
                <a:lnTo>
                  <a:pt x="3293" y="240"/>
                </a:lnTo>
                <a:lnTo>
                  <a:pt x="3293" y="233"/>
                </a:lnTo>
                <a:lnTo>
                  <a:pt x="3306" y="233"/>
                </a:lnTo>
                <a:lnTo>
                  <a:pt x="3306" y="226"/>
                </a:lnTo>
                <a:lnTo>
                  <a:pt x="3313" y="226"/>
                </a:lnTo>
                <a:lnTo>
                  <a:pt x="3313" y="220"/>
                </a:lnTo>
                <a:lnTo>
                  <a:pt x="3326" y="220"/>
                </a:lnTo>
                <a:lnTo>
                  <a:pt x="3333" y="220"/>
                </a:lnTo>
                <a:lnTo>
                  <a:pt x="3333" y="213"/>
                </a:lnTo>
                <a:lnTo>
                  <a:pt x="3340" y="213"/>
                </a:lnTo>
                <a:lnTo>
                  <a:pt x="3340" y="206"/>
                </a:lnTo>
                <a:lnTo>
                  <a:pt x="3360" y="206"/>
                </a:lnTo>
                <a:lnTo>
                  <a:pt x="3394" y="206"/>
                </a:lnTo>
                <a:lnTo>
                  <a:pt x="3394" y="200"/>
                </a:lnTo>
                <a:lnTo>
                  <a:pt x="3407" y="200"/>
                </a:lnTo>
                <a:lnTo>
                  <a:pt x="3407" y="193"/>
                </a:lnTo>
                <a:lnTo>
                  <a:pt x="3420" y="193"/>
                </a:lnTo>
                <a:lnTo>
                  <a:pt x="3420" y="186"/>
                </a:lnTo>
                <a:lnTo>
                  <a:pt x="3427" y="186"/>
                </a:lnTo>
                <a:lnTo>
                  <a:pt x="3441" y="186"/>
                </a:lnTo>
                <a:lnTo>
                  <a:pt x="3441" y="180"/>
                </a:lnTo>
                <a:lnTo>
                  <a:pt x="3441" y="173"/>
                </a:lnTo>
                <a:lnTo>
                  <a:pt x="3447" y="173"/>
                </a:lnTo>
                <a:lnTo>
                  <a:pt x="3461" y="173"/>
                </a:lnTo>
                <a:lnTo>
                  <a:pt x="3461" y="167"/>
                </a:lnTo>
                <a:lnTo>
                  <a:pt x="3468" y="167"/>
                </a:lnTo>
                <a:lnTo>
                  <a:pt x="3468" y="160"/>
                </a:lnTo>
                <a:lnTo>
                  <a:pt x="3474" y="160"/>
                </a:lnTo>
                <a:lnTo>
                  <a:pt x="3488" y="160"/>
                </a:lnTo>
                <a:lnTo>
                  <a:pt x="3488" y="153"/>
                </a:lnTo>
                <a:lnTo>
                  <a:pt x="3501" y="153"/>
                </a:lnTo>
                <a:lnTo>
                  <a:pt x="3501" y="147"/>
                </a:lnTo>
                <a:lnTo>
                  <a:pt x="3515" y="147"/>
                </a:lnTo>
                <a:lnTo>
                  <a:pt x="3515" y="140"/>
                </a:lnTo>
                <a:lnTo>
                  <a:pt x="3521" y="140"/>
                </a:lnTo>
                <a:lnTo>
                  <a:pt x="3548" y="140"/>
                </a:lnTo>
                <a:lnTo>
                  <a:pt x="3548" y="133"/>
                </a:lnTo>
                <a:lnTo>
                  <a:pt x="3569" y="133"/>
                </a:lnTo>
                <a:lnTo>
                  <a:pt x="3569" y="127"/>
                </a:lnTo>
                <a:lnTo>
                  <a:pt x="3569" y="120"/>
                </a:lnTo>
                <a:lnTo>
                  <a:pt x="3575" y="120"/>
                </a:lnTo>
                <a:lnTo>
                  <a:pt x="3575" y="113"/>
                </a:lnTo>
                <a:lnTo>
                  <a:pt x="3575" y="107"/>
                </a:lnTo>
                <a:lnTo>
                  <a:pt x="3582" y="107"/>
                </a:lnTo>
                <a:lnTo>
                  <a:pt x="3589" y="107"/>
                </a:lnTo>
                <a:lnTo>
                  <a:pt x="3589" y="100"/>
                </a:lnTo>
                <a:lnTo>
                  <a:pt x="3602" y="100"/>
                </a:lnTo>
                <a:lnTo>
                  <a:pt x="3602" y="93"/>
                </a:lnTo>
                <a:lnTo>
                  <a:pt x="3609" y="93"/>
                </a:lnTo>
                <a:lnTo>
                  <a:pt x="3609" y="87"/>
                </a:lnTo>
                <a:lnTo>
                  <a:pt x="3622" y="87"/>
                </a:lnTo>
                <a:lnTo>
                  <a:pt x="3622" y="80"/>
                </a:lnTo>
                <a:lnTo>
                  <a:pt x="3643" y="80"/>
                </a:lnTo>
                <a:lnTo>
                  <a:pt x="3643" y="73"/>
                </a:lnTo>
                <a:lnTo>
                  <a:pt x="3656" y="73"/>
                </a:lnTo>
                <a:lnTo>
                  <a:pt x="3656" y="67"/>
                </a:lnTo>
                <a:lnTo>
                  <a:pt x="3676" y="67"/>
                </a:lnTo>
                <a:lnTo>
                  <a:pt x="3676" y="54"/>
                </a:lnTo>
                <a:lnTo>
                  <a:pt x="3683" y="54"/>
                </a:lnTo>
                <a:lnTo>
                  <a:pt x="3683" y="47"/>
                </a:lnTo>
                <a:lnTo>
                  <a:pt x="3723" y="47"/>
                </a:lnTo>
                <a:lnTo>
                  <a:pt x="3723" y="40"/>
                </a:lnTo>
                <a:lnTo>
                  <a:pt x="3737" y="40"/>
                </a:lnTo>
                <a:lnTo>
                  <a:pt x="3764" y="40"/>
                </a:lnTo>
                <a:lnTo>
                  <a:pt x="3764" y="34"/>
                </a:lnTo>
                <a:lnTo>
                  <a:pt x="3771" y="34"/>
                </a:lnTo>
                <a:lnTo>
                  <a:pt x="3771" y="27"/>
                </a:lnTo>
                <a:lnTo>
                  <a:pt x="3784" y="27"/>
                </a:lnTo>
                <a:lnTo>
                  <a:pt x="3784" y="20"/>
                </a:lnTo>
                <a:lnTo>
                  <a:pt x="3811" y="20"/>
                </a:lnTo>
                <a:lnTo>
                  <a:pt x="3811" y="14"/>
                </a:lnTo>
                <a:lnTo>
                  <a:pt x="3818" y="14"/>
                </a:lnTo>
                <a:lnTo>
                  <a:pt x="3818" y="7"/>
                </a:lnTo>
                <a:lnTo>
                  <a:pt x="3885" y="7"/>
                </a:lnTo>
                <a:lnTo>
                  <a:pt x="3885" y="0"/>
                </a:lnTo>
                <a:lnTo>
                  <a:pt x="3912" y="0"/>
                </a:lnTo>
              </a:path>
            </a:pathLst>
          </a:custGeom>
          <a:noFill/>
          <a:ln w="20638">
            <a:solidFill>
              <a:srgbClr val="993366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39283" name="Title 7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Major Vascular Events</a:t>
            </a:r>
          </a:p>
        </p:txBody>
      </p:sp>
      <p:sp>
        <p:nvSpPr>
          <p:cNvPr id="139284" name="Rectangle 15"/>
          <p:cNvSpPr>
            <a:spLocks noChangeArrowheads="1"/>
          </p:cNvSpPr>
          <p:nvPr/>
        </p:nvSpPr>
        <p:spPr bwMode="auto">
          <a:xfrm>
            <a:off x="131445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85" name="Rectangle 16"/>
          <p:cNvSpPr>
            <a:spLocks noChangeArrowheads="1"/>
          </p:cNvSpPr>
          <p:nvPr/>
        </p:nvSpPr>
        <p:spPr bwMode="auto">
          <a:xfrm>
            <a:off x="255428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 </a:t>
            </a:r>
            <a:endParaRPr lang="en-US" sz="2400"/>
          </a:p>
        </p:txBody>
      </p:sp>
      <p:sp>
        <p:nvSpPr>
          <p:cNvPr id="139286" name="Rectangle 17"/>
          <p:cNvSpPr>
            <a:spLocks noChangeArrowheads="1"/>
          </p:cNvSpPr>
          <p:nvPr/>
        </p:nvSpPr>
        <p:spPr bwMode="auto">
          <a:xfrm>
            <a:off x="3794125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 </a:t>
            </a:r>
            <a:endParaRPr lang="en-US" sz="2400"/>
          </a:p>
        </p:txBody>
      </p:sp>
      <p:sp>
        <p:nvSpPr>
          <p:cNvPr id="139287" name="Rectangle 18"/>
          <p:cNvSpPr>
            <a:spLocks noChangeArrowheads="1"/>
          </p:cNvSpPr>
          <p:nvPr/>
        </p:nvSpPr>
        <p:spPr bwMode="auto">
          <a:xfrm>
            <a:off x="5033963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 sz="2400"/>
          </a:p>
        </p:txBody>
      </p:sp>
      <p:sp>
        <p:nvSpPr>
          <p:cNvPr id="139288" name="Rectangle 19"/>
          <p:cNvSpPr>
            <a:spLocks noChangeArrowheads="1"/>
          </p:cNvSpPr>
          <p:nvPr/>
        </p:nvSpPr>
        <p:spPr bwMode="auto">
          <a:xfrm>
            <a:off x="6273800" y="5829300"/>
            <a:ext cx="1698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4 </a:t>
            </a:r>
            <a:endParaRPr lang="en-US" sz="2400"/>
          </a:p>
        </p:txBody>
      </p:sp>
      <p:sp>
        <p:nvSpPr>
          <p:cNvPr id="139289" name="Rectangle 20"/>
          <p:cNvSpPr>
            <a:spLocks noChangeArrowheads="1"/>
          </p:cNvSpPr>
          <p:nvPr/>
        </p:nvSpPr>
        <p:spPr bwMode="auto">
          <a:xfrm>
            <a:off x="7513638" y="5829300"/>
            <a:ext cx="16986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0" name="Rectangle 21"/>
          <p:cNvSpPr>
            <a:spLocks noChangeArrowheads="1"/>
          </p:cNvSpPr>
          <p:nvPr/>
        </p:nvSpPr>
        <p:spPr bwMode="auto">
          <a:xfrm>
            <a:off x="3644900" y="6230938"/>
            <a:ext cx="1922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Years of follow-up </a:t>
            </a:r>
            <a:endParaRPr lang="en-US" sz="2000"/>
          </a:p>
        </p:txBody>
      </p:sp>
      <p:sp>
        <p:nvSpPr>
          <p:cNvPr id="139291" name="Rectangle 28"/>
          <p:cNvSpPr>
            <a:spLocks noChangeArrowheads="1"/>
          </p:cNvSpPr>
          <p:nvPr/>
        </p:nvSpPr>
        <p:spPr bwMode="auto">
          <a:xfrm>
            <a:off x="1057275" y="5492750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0 </a:t>
            </a:r>
            <a:endParaRPr lang="en-US" sz="2400"/>
          </a:p>
        </p:txBody>
      </p:sp>
      <p:sp>
        <p:nvSpPr>
          <p:cNvPr id="139292" name="Rectangle 29"/>
          <p:cNvSpPr>
            <a:spLocks noChangeArrowheads="1"/>
          </p:cNvSpPr>
          <p:nvPr/>
        </p:nvSpPr>
        <p:spPr bwMode="auto">
          <a:xfrm>
            <a:off x="1057275" y="4606925"/>
            <a:ext cx="1698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5 </a:t>
            </a:r>
            <a:endParaRPr lang="en-US" sz="2400"/>
          </a:p>
        </p:txBody>
      </p:sp>
      <p:sp>
        <p:nvSpPr>
          <p:cNvPr id="139293" name="Rectangle 30"/>
          <p:cNvSpPr>
            <a:spLocks noChangeArrowheads="1"/>
          </p:cNvSpPr>
          <p:nvPr/>
        </p:nvSpPr>
        <p:spPr bwMode="auto">
          <a:xfrm>
            <a:off x="962025" y="370998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10 </a:t>
            </a:r>
            <a:endParaRPr lang="en-US" sz="2400"/>
          </a:p>
        </p:txBody>
      </p:sp>
      <p:sp>
        <p:nvSpPr>
          <p:cNvPr id="139294" name="Rectangle 31"/>
          <p:cNvSpPr>
            <a:spLocks noChangeArrowheads="1"/>
          </p:cNvSpPr>
          <p:nvPr/>
        </p:nvSpPr>
        <p:spPr bwMode="auto">
          <a:xfrm>
            <a:off x="962025" y="282416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15 </a:t>
            </a:r>
            <a:endParaRPr lang="en-US" sz="2400"/>
          </a:p>
        </p:txBody>
      </p:sp>
      <p:sp>
        <p:nvSpPr>
          <p:cNvPr id="139295" name="Rectangle 32"/>
          <p:cNvSpPr>
            <a:spLocks noChangeArrowheads="1"/>
          </p:cNvSpPr>
          <p:nvPr/>
        </p:nvSpPr>
        <p:spPr bwMode="auto">
          <a:xfrm>
            <a:off x="962025" y="1938338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20 </a:t>
            </a:r>
            <a:endParaRPr lang="en-US" sz="2400"/>
          </a:p>
        </p:txBody>
      </p:sp>
      <p:sp>
        <p:nvSpPr>
          <p:cNvPr id="139296" name="Rectangle 33"/>
          <p:cNvSpPr>
            <a:spLocks noChangeArrowheads="1"/>
          </p:cNvSpPr>
          <p:nvPr/>
        </p:nvSpPr>
        <p:spPr bwMode="auto">
          <a:xfrm>
            <a:off x="962025" y="1052513"/>
            <a:ext cx="2873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25 </a:t>
            </a:r>
            <a:endParaRPr lang="en-US" sz="2400"/>
          </a:p>
        </p:txBody>
      </p:sp>
      <p:sp>
        <p:nvSpPr>
          <p:cNvPr id="139297" name="Rectangle 34"/>
          <p:cNvSpPr>
            <a:spLocks noChangeArrowheads="1"/>
          </p:cNvSpPr>
          <p:nvPr/>
        </p:nvSpPr>
        <p:spPr bwMode="auto">
          <a:xfrm rot="-5400000">
            <a:off x="-1016000" y="3322638"/>
            <a:ext cx="32718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Proportion suffering event (%) </a:t>
            </a:r>
            <a:endParaRPr lang="en-US" sz="2000"/>
          </a:p>
        </p:txBody>
      </p:sp>
      <p:sp>
        <p:nvSpPr>
          <p:cNvPr id="139298" name="Rectangle 39"/>
          <p:cNvSpPr>
            <a:spLocks noChangeArrowheads="1"/>
          </p:cNvSpPr>
          <p:nvPr/>
        </p:nvSpPr>
        <p:spPr bwMode="auto">
          <a:xfrm>
            <a:off x="7721600" y="1847850"/>
            <a:ext cx="8921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placebo</a:t>
            </a:r>
            <a:r>
              <a:rPr lang="en-US" sz="24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 sz="2400"/>
          </a:p>
        </p:txBody>
      </p:sp>
      <p:sp>
        <p:nvSpPr>
          <p:cNvPr id="139299" name="Rectangle 40"/>
          <p:cNvSpPr>
            <a:spLocks noChangeArrowheads="1"/>
          </p:cNvSpPr>
          <p:nvPr/>
        </p:nvSpPr>
        <p:spPr bwMode="auto">
          <a:xfrm>
            <a:off x="7721600" y="2555875"/>
            <a:ext cx="10398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39300" name="Rectangle 37"/>
          <p:cNvSpPr>
            <a:spLocks noChangeArrowheads="1"/>
          </p:cNvSpPr>
          <p:nvPr/>
        </p:nvSpPr>
        <p:spPr bwMode="auto">
          <a:xfrm>
            <a:off x="2325688" y="2179638"/>
            <a:ext cx="332581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Risk ratio 0.85 (0.77-0.94) </a:t>
            </a:r>
            <a:endParaRPr lang="en-US" sz="2400"/>
          </a:p>
        </p:txBody>
      </p:sp>
      <p:sp>
        <p:nvSpPr>
          <p:cNvPr id="139301" name="Rectangle 38"/>
          <p:cNvSpPr>
            <a:spLocks noChangeArrowheads="1"/>
          </p:cNvSpPr>
          <p:nvPr/>
        </p:nvSpPr>
        <p:spPr bwMode="auto">
          <a:xfrm>
            <a:off x="2482850" y="2555875"/>
            <a:ext cx="24780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2400" b="1">
                <a:solidFill>
                  <a:srgbClr val="000000"/>
                </a:solidFill>
                <a:latin typeface="Calibri" pitchFamily="34" charset="0"/>
              </a:rPr>
              <a:t>Logrank 2P=0.0012 </a:t>
            </a:r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Cholesterol Treatment Trialists</a:t>
            </a:r>
            <a:br>
              <a:rPr lang="en-CA" smtClean="0"/>
            </a:br>
            <a:r>
              <a:rPr lang="en-CA" smtClean="0"/>
              <a:t>(CTT) Collaboration 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>
          <a:xfrm>
            <a:off x="327025" y="1217613"/>
            <a:ext cx="8424863" cy="5172075"/>
          </a:xfrm>
        </p:spPr>
        <p:txBody>
          <a:bodyPr/>
          <a:lstStyle/>
          <a:p>
            <a:r>
              <a:rPr lang="en-GB" sz="2400" smtClean="0"/>
              <a:t>Collaborative  meta-analysis of individual participant data from randomized trials of LDL-cholesterol (LDL-C) lowering therapy</a:t>
            </a:r>
          </a:p>
          <a:p>
            <a:pPr>
              <a:buFont typeface="Arial" pitchFamily="34" charset="0"/>
              <a:buNone/>
            </a:pPr>
            <a:endParaRPr lang="en-GB" sz="600" smtClean="0"/>
          </a:p>
          <a:p>
            <a:r>
              <a:rPr lang="en-GB" sz="2400" smtClean="0"/>
              <a:t>Allows detailed analyses of effects of statins:</a:t>
            </a:r>
          </a:p>
          <a:p>
            <a:pPr lvl="1"/>
            <a:r>
              <a:rPr lang="en-GB" sz="2000" u="sng" smtClean="0"/>
              <a:t>Efficacy outcomes</a:t>
            </a:r>
            <a:r>
              <a:rPr lang="en-GB" sz="2000" smtClean="0"/>
              <a:t>: Major vascular events (major coronary events, stroke, or coronary revascularization);  vascular mortality</a:t>
            </a:r>
            <a:endParaRPr lang="en-GB" sz="200" smtClean="0"/>
          </a:p>
          <a:p>
            <a:pPr lvl="1"/>
            <a:r>
              <a:rPr lang="en-GB" sz="2000" u="sng" smtClean="0"/>
              <a:t>Safety outcomes</a:t>
            </a:r>
            <a:r>
              <a:rPr lang="en-GB" sz="2000" smtClean="0"/>
              <a:t>: Cancer (site-specific); non-vascular mortality</a:t>
            </a:r>
            <a:endParaRPr lang="en-GB" sz="200" smtClean="0"/>
          </a:p>
          <a:p>
            <a:pPr lvl="1"/>
            <a:r>
              <a:rPr lang="en-GB" sz="2000" u="sng" smtClean="0"/>
              <a:t>Major subgroups</a:t>
            </a:r>
            <a:r>
              <a:rPr lang="en-GB" sz="2000" smtClean="0"/>
              <a:t>: Efficacy and safety in different types of patients       (eg, by baseline LDL cholesterol, or by stage of kidney disease)</a:t>
            </a:r>
            <a:endParaRPr lang="en-GB" sz="200" smtClean="0"/>
          </a:p>
          <a:p>
            <a:pPr lvl="1"/>
            <a:r>
              <a:rPr lang="en-GB" sz="2000" u="sng" smtClean="0"/>
              <a:t>By follow-up time</a:t>
            </a:r>
            <a:r>
              <a:rPr lang="en-GB" sz="2000" smtClean="0"/>
              <a:t> (eg, with more prolonged treatment)</a:t>
            </a:r>
          </a:p>
          <a:p>
            <a:pPr lvl="1">
              <a:buFont typeface="Arial" pitchFamily="34" charset="0"/>
              <a:buNone/>
            </a:pPr>
            <a:endParaRPr lang="en-GB" sz="600" smtClean="0"/>
          </a:p>
          <a:p>
            <a:r>
              <a:rPr lang="en-GB" sz="2400" smtClean="0"/>
              <a:t>Current cycle:</a:t>
            </a:r>
          </a:p>
          <a:p>
            <a:pPr lvl="1"/>
            <a:r>
              <a:rPr lang="en-GB" sz="2000" smtClean="0"/>
              <a:t>21 trials of statin versus control</a:t>
            </a:r>
          </a:p>
          <a:p>
            <a:pPr lvl="1"/>
            <a:r>
              <a:rPr lang="en-GB" sz="2000" smtClean="0"/>
              <a:t>5 trials of more versus less intensive statin</a:t>
            </a:r>
          </a:p>
          <a:p>
            <a:pPr lvl="1"/>
            <a:r>
              <a:rPr lang="en-GB" sz="2000" smtClean="0"/>
              <a:t>24,000 major vascular events among 170,000 participants</a:t>
            </a:r>
          </a:p>
          <a:p>
            <a:endParaRPr lang="en-GB" sz="2400" smtClean="0"/>
          </a:p>
        </p:txBody>
      </p:sp>
      <p:sp>
        <p:nvSpPr>
          <p:cNvPr id="75780" name="TextBox 4"/>
          <p:cNvSpPr txBox="1">
            <a:spLocks noChangeArrowheads="1"/>
          </p:cNvSpPr>
          <p:nvPr/>
        </p:nvSpPr>
        <p:spPr bwMode="auto">
          <a:xfrm>
            <a:off x="398463" y="6369050"/>
            <a:ext cx="25003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latin typeface="+mn-lt"/>
              </a:rPr>
              <a:t>CTT </a:t>
            </a:r>
            <a:r>
              <a:rPr lang="en-GB" sz="1400" dirty="0" smtClean="0">
                <a:latin typeface="+mn-lt"/>
              </a:rPr>
              <a:t>Collaboration </a:t>
            </a:r>
            <a:r>
              <a:rPr lang="en-GB" sz="1400" i="1" dirty="0" smtClean="0">
                <a:latin typeface="+mn-lt"/>
              </a:rPr>
              <a:t>Lancet</a:t>
            </a:r>
            <a:r>
              <a:rPr lang="en-GB" sz="1400" dirty="0" smtClean="0">
                <a:latin typeface="+mn-lt"/>
              </a:rPr>
              <a:t> </a:t>
            </a:r>
            <a:r>
              <a:rPr lang="en-GB" sz="1400" dirty="0">
                <a:latin typeface="+mn-lt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9"/>
          <p:cNvSpPr>
            <a:spLocks noChangeArrowheads="1"/>
          </p:cNvSpPr>
          <p:nvPr/>
        </p:nvSpPr>
        <p:spPr bwMode="auto">
          <a:xfrm>
            <a:off x="6597650" y="1392238"/>
            <a:ext cx="17573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291" name="Rectangle 11"/>
          <p:cNvSpPr>
            <a:spLocks noChangeArrowheads="1"/>
          </p:cNvSpPr>
          <p:nvPr/>
        </p:nvSpPr>
        <p:spPr bwMode="auto">
          <a:xfrm>
            <a:off x="5114925" y="1392238"/>
            <a:ext cx="7429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6332" name="Rectangle 12"/>
          <p:cNvSpPr>
            <a:spLocks noChangeArrowheads="1"/>
          </p:cNvSpPr>
          <p:nvPr/>
        </p:nvSpPr>
        <p:spPr bwMode="auto">
          <a:xfrm>
            <a:off x="3540125" y="1392238"/>
            <a:ext cx="935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GB" dirty="0" err="1">
                <a:solidFill>
                  <a:srgbClr val="000000"/>
                </a:solidFill>
                <a:latin typeface="Calibri" pitchFamily="34" charset="0"/>
                <a:cs typeface="+mn-cs"/>
              </a:rPr>
              <a:t>eze/simva</a:t>
            </a:r>
            <a:endParaRPr lang="en-GB" dirty="0">
              <a:solidFill>
                <a:srgbClr val="000000"/>
              </a:solidFill>
              <a:latin typeface="Calibri" pitchFamily="34" charset="0"/>
              <a:cs typeface="+mn-cs"/>
            </a:endParaRPr>
          </a:p>
        </p:txBody>
      </p:sp>
      <p:sp>
        <p:nvSpPr>
          <p:cNvPr id="140293" name="Rectangle 15"/>
          <p:cNvSpPr>
            <a:spLocks noChangeArrowheads="1"/>
          </p:cNvSpPr>
          <p:nvPr/>
        </p:nvSpPr>
        <p:spPr bwMode="auto">
          <a:xfrm>
            <a:off x="690563" y="3841750"/>
            <a:ext cx="17176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Initial randomization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4" name="Rectangle 16"/>
          <p:cNvSpPr>
            <a:spLocks noChangeArrowheads="1"/>
          </p:cNvSpPr>
          <p:nvPr/>
        </p:nvSpPr>
        <p:spPr bwMode="auto">
          <a:xfrm>
            <a:off x="3516313" y="384175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639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5" name="Rectangle 18"/>
          <p:cNvSpPr>
            <a:spLocks noChangeArrowheads="1"/>
          </p:cNvSpPr>
          <p:nvPr/>
        </p:nvSpPr>
        <p:spPr bwMode="auto">
          <a:xfrm>
            <a:off x="3960813" y="3841750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(15.2%)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6" name="Rectangle 19"/>
          <p:cNvSpPr>
            <a:spLocks noChangeArrowheads="1"/>
          </p:cNvSpPr>
          <p:nvPr/>
        </p:nvSpPr>
        <p:spPr bwMode="auto">
          <a:xfrm>
            <a:off x="5070475" y="3841750"/>
            <a:ext cx="3603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749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7" name="Rectangle 21"/>
          <p:cNvSpPr>
            <a:spLocks noChangeArrowheads="1"/>
          </p:cNvSpPr>
          <p:nvPr/>
        </p:nvSpPr>
        <p:spPr bwMode="auto">
          <a:xfrm>
            <a:off x="5545138" y="3841750"/>
            <a:ext cx="6826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(17.9%)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298" name="Rectangle 22"/>
          <p:cNvSpPr>
            <a:spLocks noChangeArrowheads="1"/>
          </p:cNvSpPr>
          <p:nvPr/>
        </p:nvSpPr>
        <p:spPr bwMode="auto">
          <a:xfrm>
            <a:off x="6907213" y="3863975"/>
            <a:ext cx="234950" cy="23177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6343" name="Line 23"/>
          <p:cNvSpPr>
            <a:spLocks noChangeShapeType="1"/>
          </p:cNvSpPr>
          <p:nvPr/>
        </p:nvSpPr>
        <p:spPr bwMode="auto">
          <a:xfrm>
            <a:off x="6821488" y="3979863"/>
            <a:ext cx="43815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00" name="Rectangle 24"/>
          <p:cNvSpPr>
            <a:spLocks noChangeArrowheads="1"/>
          </p:cNvSpPr>
          <p:nvPr/>
        </p:nvSpPr>
        <p:spPr bwMode="auto">
          <a:xfrm>
            <a:off x="690563" y="4200525"/>
            <a:ext cx="185737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Second randomization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1" name="Rectangle 25"/>
          <p:cNvSpPr>
            <a:spLocks noChangeArrowheads="1"/>
          </p:cNvSpPr>
          <p:nvPr/>
        </p:nvSpPr>
        <p:spPr bwMode="auto">
          <a:xfrm>
            <a:off x="3611563" y="4200525"/>
            <a:ext cx="2540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62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2" name="Rectangle 27"/>
          <p:cNvSpPr>
            <a:spLocks noChangeArrowheads="1"/>
          </p:cNvSpPr>
          <p:nvPr/>
        </p:nvSpPr>
        <p:spPr bwMode="auto">
          <a:xfrm>
            <a:off x="3960813" y="4200525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(13.6%)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3" name="Rectangle 28"/>
          <p:cNvSpPr>
            <a:spLocks noChangeArrowheads="1"/>
          </p:cNvSpPr>
          <p:nvPr/>
        </p:nvSpPr>
        <p:spPr bwMode="auto">
          <a:xfrm>
            <a:off x="5165725" y="4200525"/>
            <a:ext cx="255588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65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4" name="Rectangle 30"/>
          <p:cNvSpPr>
            <a:spLocks noChangeArrowheads="1"/>
          </p:cNvSpPr>
          <p:nvPr/>
        </p:nvSpPr>
        <p:spPr bwMode="auto">
          <a:xfrm>
            <a:off x="5545138" y="4200525"/>
            <a:ext cx="682625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(15.2%)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5" name="Rectangle 31"/>
          <p:cNvSpPr>
            <a:spLocks noChangeArrowheads="1"/>
          </p:cNvSpPr>
          <p:nvPr/>
        </p:nvSpPr>
        <p:spPr bwMode="auto">
          <a:xfrm>
            <a:off x="7239000" y="4305300"/>
            <a:ext cx="74613" cy="746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6352" name="Line 32"/>
          <p:cNvSpPr>
            <a:spLocks noChangeShapeType="1"/>
          </p:cNvSpPr>
          <p:nvPr/>
        </p:nvSpPr>
        <p:spPr bwMode="auto">
          <a:xfrm>
            <a:off x="6586538" y="4337050"/>
            <a:ext cx="16573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07" name="Rectangle 33"/>
          <p:cNvSpPr>
            <a:spLocks noChangeArrowheads="1"/>
          </p:cNvSpPr>
          <p:nvPr/>
        </p:nvSpPr>
        <p:spPr bwMode="auto">
          <a:xfrm>
            <a:off x="473075" y="4597400"/>
            <a:ext cx="96520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All patients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8" name="Rectangle 34"/>
          <p:cNvSpPr>
            <a:spLocks noChangeArrowheads="1"/>
          </p:cNvSpPr>
          <p:nvPr/>
        </p:nvSpPr>
        <p:spPr bwMode="auto">
          <a:xfrm>
            <a:off x="3516313" y="459740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701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09" name="Rectangle 36"/>
          <p:cNvSpPr>
            <a:spLocks noChangeArrowheads="1"/>
          </p:cNvSpPr>
          <p:nvPr/>
        </p:nvSpPr>
        <p:spPr bwMode="auto">
          <a:xfrm>
            <a:off x="3949700" y="4597400"/>
            <a:ext cx="6905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(15.1%)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0" name="Rectangle 37"/>
          <p:cNvSpPr>
            <a:spLocks noChangeArrowheads="1"/>
          </p:cNvSpPr>
          <p:nvPr/>
        </p:nvSpPr>
        <p:spPr bwMode="auto">
          <a:xfrm>
            <a:off x="5070475" y="4597400"/>
            <a:ext cx="3603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814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1" name="Rectangle 39"/>
          <p:cNvSpPr>
            <a:spLocks noChangeArrowheads="1"/>
          </p:cNvSpPr>
          <p:nvPr/>
        </p:nvSpPr>
        <p:spPr bwMode="auto">
          <a:xfrm>
            <a:off x="5534025" y="4597400"/>
            <a:ext cx="6905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(17.6%) 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2" name="Rectangle 40"/>
          <p:cNvSpPr>
            <a:spLocks noChangeArrowheads="1"/>
          </p:cNvSpPr>
          <p:nvPr/>
        </p:nvSpPr>
        <p:spPr bwMode="auto">
          <a:xfrm>
            <a:off x="7723188" y="4418013"/>
            <a:ext cx="13382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0.85 (0.77-0.94)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140313" name="Rectangle 41"/>
          <p:cNvSpPr>
            <a:spLocks noChangeArrowheads="1"/>
          </p:cNvSpPr>
          <p:nvPr/>
        </p:nvSpPr>
        <p:spPr bwMode="auto">
          <a:xfrm>
            <a:off x="7997825" y="4643438"/>
            <a:ext cx="7889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p=0.0012</a:t>
            </a:r>
            <a:endParaRPr lang="en-GB" sz="1600">
              <a:solidFill>
                <a:srgbClr val="000000"/>
              </a:solidFill>
            </a:endParaRPr>
          </a:p>
        </p:txBody>
      </p:sp>
      <p:sp>
        <p:nvSpPr>
          <p:cNvPr id="56363" name="Freeform 43"/>
          <p:cNvSpPr>
            <a:spLocks/>
          </p:cNvSpPr>
          <p:nvPr/>
        </p:nvSpPr>
        <p:spPr bwMode="auto">
          <a:xfrm>
            <a:off x="6843713" y="4608513"/>
            <a:ext cx="427037" cy="252412"/>
          </a:xfrm>
          <a:custGeom>
            <a:avLst/>
            <a:gdLst/>
            <a:ahLst/>
            <a:cxnLst>
              <a:cxn ang="0">
                <a:pos x="128" y="0"/>
              </a:cxn>
              <a:cxn ang="0">
                <a:pos x="269" y="79"/>
              </a:cxn>
              <a:cxn ang="0">
                <a:pos x="128" y="159"/>
              </a:cxn>
              <a:cxn ang="0">
                <a:pos x="0" y="79"/>
              </a:cxn>
              <a:cxn ang="0">
                <a:pos x="128" y="0"/>
              </a:cxn>
            </a:cxnLst>
            <a:rect l="0" t="0" r="r" b="b"/>
            <a:pathLst>
              <a:path w="269" h="159">
                <a:moveTo>
                  <a:pt x="128" y="0"/>
                </a:moveTo>
                <a:lnTo>
                  <a:pt x="269" y="79"/>
                </a:lnTo>
                <a:lnTo>
                  <a:pt x="128" y="159"/>
                </a:lnTo>
                <a:lnTo>
                  <a:pt x="0" y="79"/>
                </a:lnTo>
                <a:lnTo>
                  <a:pt x="128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4" name="Line 44"/>
          <p:cNvSpPr>
            <a:spLocks noChangeShapeType="1"/>
          </p:cNvSpPr>
          <p:nvPr/>
        </p:nvSpPr>
        <p:spPr bwMode="auto">
          <a:xfrm>
            <a:off x="7431088" y="1736725"/>
            <a:ext cx="1587" cy="353060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5" name="Line 45"/>
          <p:cNvSpPr>
            <a:spLocks noChangeShapeType="1"/>
          </p:cNvSpPr>
          <p:nvPr/>
        </p:nvSpPr>
        <p:spPr bwMode="auto">
          <a:xfrm>
            <a:off x="6437313" y="5360988"/>
            <a:ext cx="1987550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6" name="Line 46"/>
          <p:cNvSpPr>
            <a:spLocks noChangeShapeType="1"/>
          </p:cNvSpPr>
          <p:nvPr/>
        </p:nvSpPr>
        <p:spPr bwMode="auto">
          <a:xfrm flipV="1">
            <a:off x="7431088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7" name="Line 47"/>
          <p:cNvSpPr>
            <a:spLocks noChangeShapeType="1"/>
          </p:cNvSpPr>
          <p:nvPr/>
        </p:nvSpPr>
        <p:spPr bwMode="auto">
          <a:xfrm flipV="1">
            <a:off x="7677150" y="5265738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8" name="Line 48"/>
          <p:cNvSpPr>
            <a:spLocks noChangeShapeType="1"/>
          </p:cNvSpPr>
          <p:nvPr/>
        </p:nvSpPr>
        <p:spPr bwMode="auto">
          <a:xfrm flipV="1">
            <a:off x="7923213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69" name="Line 49"/>
          <p:cNvSpPr>
            <a:spLocks noChangeShapeType="1"/>
          </p:cNvSpPr>
          <p:nvPr/>
        </p:nvSpPr>
        <p:spPr bwMode="auto">
          <a:xfrm flipV="1">
            <a:off x="8167688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0" name="Line 50"/>
          <p:cNvSpPr>
            <a:spLocks noChangeShapeType="1"/>
          </p:cNvSpPr>
          <p:nvPr/>
        </p:nvSpPr>
        <p:spPr bwMode="auto">
          <a:xfrm flipV="1">
            <a:off x="8424863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1" name="Line 51"/>
          <p:cNvSpPr>
            <a:spLocks noChangeShapeType="1"/>
          </p:cNvSpPr>
          <p:nvPr/>
        </p:nvSpPr>
        <p:spPr bwMode="auto">
          <a:xfrm flipV="1">
            <a:off x="7185025" y="5265738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2" name="Line 52"/>
          <p:cNvSpPr>
            <a:spLocks noChangeShapeType="1"/>
          </p:cNvSpPr>
          <p:nvPr/>
        </p:nvSpPr>
        <p:spPr bwMode="auto">
          <a:xfrm flipV="1">
            <a:off x="6929438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3" name="Line 53"/>
          <p:cNvSpPr>
            <a:spLocks noChangeShapeType="1"/>
          </p:cNvSpPr>
          <p:nvPr/>
        </p:nvSpPr>
        <p:spPr bwMode="auto">
          <a:xfrm flipV="1">
            <a:off x="6683375" y="5265738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56374" name="Line 54"/>
          <p:cNvSpPr>
            <a:spLocks noChangeShapeType="1"/>
          </p:cNvSpPr>
          <p:nvPr/>
        </p:nvSpPr>
        <p:spPr bwMode="auto">
          <a:xfrm flipV="1">
            <a:off x="6437313" y="5265738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26" name="Rectangle 55"/>
          <p:cNvSpPr>
            <a:spLocks noChangeArrowheads="1"/>
          </p:cNvSpPr>
          <p:nvPr/>
        </p:nvSpPr>
        <p:spPr bwMode="auto">
          <a:xfrm>
            <a:off x="7291388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27" name="Rectangle 56"/>
          <p:cNvSpPr>
            <a:spLocks noChangeArrowheads="1"/>
          </p:cNvSpPr>
          <p:nvPr/>
        </p:nvSpPr>
        <p:spPr bwMode="auto">
          <a:xfrm>
            <a:off x="7783513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28" name="Rectangle 57"/>
          <p:cNvSpPr>
            <a:spLocks noChangeArrowheads="1"/>
          </p:cNvSpPr>
          <p:nvPr/>
        </p:nvSpPr>
        <p:spPr bwMode="auto">
          <a:xfrm>
            <a:off x="8286750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29" name="Rectangle 58"/>
          <p:cNvSpPr>
            <a:spLocks noChangeArrowheads="1"/>
          </p:cNvSpPr>
          <p:nvPr/>
        </p:nvSpPr>
        <p:spPr bwMode="auto">
          <a:xfrm>
            <a:off x="6789738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140330" name="Rectangle 59"/>
          <p:cNvSpPr>
            <a:spLocks noChangeArrowheads="1"/>
          </p:cNvSpPr>
          <p:nvPr/>
        </p:nvSpPr>
        <p:spPr bwMode="auto">
          <a:xfrm>
            <a:off x="6297613" y="5381625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GB">
              <a:solidFill>
                <a:srgbClr val="000000"/>
              </a:solidFill>
            </a:endParaRPr>
          </a:p>
        </p:txBody>
      </p:sp>
      <p:sp>
        <p:nvSpPr>
          <p:cNvPr id="56380" name="Line 60"/>
          <p:cNvSpPr>
            <a:spLocks noChangeShapeType="1"/>
          </p:cNvSpPr>
          <p:nvPr/>
        </p:nvSpPr>
        <p:spPr bwMode="auto">
          <a:xfrm>
            <a:off x="7046913" y="3744913"/>
            <a:ext cx="1587" cy="1303337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32" name="Rectangle 61"/>
          <p:cNvSpPr>
            <a:spLocks noChangeArrowheads="1"/>
          </p:cNvSpPr>
          <p:nvPr/>
        </p:nvSpPr>
        <p:spPr bwMode="auto">
          <a:xfrm>
            <a:off x="406400" y="5305425"/>
            <a:ext cx="3708400" cy="569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16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Heterogeneity for MAEs</a:t>
            </a: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: </a:t>
            </a:r>
            <a:r>
              <a:rPr lang="el-GR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16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²₁ = 0.05 (p = 0.83)</a:t>
            </a:r>
            <a:endParaRPr lang="en-US" sz="2000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Heterogeneity for MVEs: </a:t>
            </a:r>
            <a:r>
              <a:rPr lang="el-GR" sz="16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χ</a:t>
            </a:r>
            <a:r>
              <a:rPr lang="en-US" sz="16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²₁ = 0.37 (p = 0.54)</a:t>
            </a:r>
          </a:p>
        </p:txBody>
      </p:sp>
      <p:sp>
        <p:nvSpPr>
          <p:cNvPr id="140333" name="Rectangle 72"/>
          <p:cNvSpPr>
            <a:spLocks noChangeArrowheads="1"/>
          </p:cNvSpPr>
          <p:nvPr/>
        </p:nvSpPr>
        <p:spPr bwMode="auto">
          <a:xfrm>
            <a:off x="6434138" y="5614988"/>
            <a:ext cx="933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4" name="Rectangle 73"/>
          <p:cNvSpPr>
            <a:spLocks noChangeArrowheads="1"/>
          </p:cNvSpPr>
          <p:nvPr/>
        </p:nvSpPr>
        <p:spPr bwMode="auto">
          <a:xfrm>
            <a:off x="7699375" y="5614988"/>
            <a:ext cx="7413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5" name="Title 1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MVEs and MAEs by timing of randomization to eze/simva vs placebo</a:t>
            </a:r>
          </a:p>
        </p:txBody>
      </p:sp>
      <p:sp>
        <p:nvSpPr>
          <p:cNvPr id="140336" name="Rectangle 15"/>
          <p:cNvSpPr>
            <a:spLocks noChangeArrowheads="1"/>
          </p:cNvSpPr>
          <p:nvPr/>
        </p:nvSpPr>
        <p:spPr bwMode="auto">
          <a:xfrm>
            <a:off x="700088" y="2357438"/>
            <a:ext cx="171608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Initial randomization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7" name="Rectangle 16"/>
          <p:cNvSpPr>
            <a:spLocks noChangeArrowheads="1"/>
          </p:cNvSpPr>
          <p:nvPr/>
        </p:nvSpPr>
        <p:spPr bwMode="auto">
          <a:xfrm>
            <a:off x="3492500" y="23574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486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8" name="Rectangle 18"/>
          <p:cNvSpPr>
            <a:spLocks noChangeArrowheads="1"/>
          </p:cNvSpPr>
          <p:nvPr/>
        </p:nvSpPr>
        <p:spPr bwMode="auto">
          <a:xfrm>
            <a:off x="3992563" y="2357438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(11.6%)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39" name="Rectangle 19"/>
          <p:cNvSpPr>
            <a:spLocks noChangeArrowheads="1"/>
          </p:cNvSpPr>
          <p:nvPr/>
        </p:nvSpPr>
        <p:spPr bwMode="auto">
          <a:xfrm>
            <a:off x="5019675" y="235743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574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0" name="Rectangle 21"/>
          <p:cNvSpPr>
            <a:spLocks noChangeArrowheads="1"/>
          </p:cNvSpPr>
          <p:nvPr/>
        </p:nvSpPr>
        <p:spPr bwMode="auto">
          <a:xfrm>
            <a:off x="5522913" y="2357438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(13.7%)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1" name="Rectangle 22"/>
          <p:cNvSpPr>
            <a:spLocks noChangeArrowheads="1"/>
          </p:cNvSpPr>
          <p:nvPr/>
        </p:nvSpPr>
        <p:spPr bwMode="auto">
          <a:xfrm>
            <a:off x="6926263" y="2389188"/>
            <a:ext cx="203200" cy="21113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56" name="Line 23"/>
          <p:cNvSpPr>
            <a:spLocks noChangeShapeType="1"/>
          </p:cNvSpPr>
          <p:nvPr/>
        </p:nvSpPr>
        <p:spPr bwMode="auto">
          <a:xfrm>
            <a:off x="6797675" y="2495550"/>
            <a:ext cx="492125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43" name="Rectangle 24"/>
          <p:cNvSpPr>
            <a:spLocks noChangeArrowheads="1"/>
          </p:cNvSpPr>
          <p:nvPr/>
        </p:nvSpPr>
        <p:spPr bwMode="auto">
          <a:xfrm>
            <a:off x="700088" y="2716213"/>
            <a:ext cx="18573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Second randomization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4" name="Rectangle 25"/>
          <p:cNvSpPr>
            <a:spLocks noChangeArrowheads="1"/>
          </p:cNvSpPr>
          <p:nvPr/>
        </p:nvSpPr>
        <p:spPr bwMode="auto">
          <a:xfrm>
            <a:off x="3587750" y="2716213"/>
            <a:ext cx="25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40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5" name="Rectangle 27"/>
          <p:cNvSpPr>
            <a:spLocks noChangeArrowheads="1"/>
          </p:cNvSpPr>
          <p:nvPr/>
        </p:nvSpPr>
        <p:spPr bwMode="auto">
          <a:xfrm>
            <a:off x="4087813" y="2716213"/>
            <a:ext cx="5794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(8.8%)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6" name="Rectangle 28"/>
          <p:cNvSpPr>
            <a:spLocks noChangeArrowheads="1"/>
          </p:cNvSpPr>
          <p:nvPr/>
        </p:nvSpPr>
        <p:spPr bwMode="auto">
          <a:xfrm>
            <a:off x="5114925" y="2716213"/>
            <a:ext cx="25400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45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7" name="Rectangle 30"/>
          <p:cNvSpPr>
            <a:spLocks noChangeArrowheads="1"/>
          </p:cNvSpPr>
          <p:nvPr/>
        </p:nvSpPr>
        <p:spPr bwMode="auto">
          <a:xfrm>
            <a:off x="5522913" y="2716213"/>
            <a:ext cx="6826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>
                <a:solidFill>
                  <a:srgbClr val="000000"/>
                </a:solidFill>
                <a:latin typeface="Calibri" pitchFamily="34" charset="0"/>
              </a:rPr>
              <a:t>(10.5%)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48" name="Rectangle 31"/>
          <p:cNvSpPr>
            <a:spLocks noChangeArrowheads="1"/>
          </p:cNvSpPr>
          <p:nvPr/>
        </p:nvSpPr>
        <p:spPr bwMode="auto">
          <a:xfrm>
            <a:off x="7108825" y="2820988"/>
            <a:ext cx="52388" cy="6350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63" name="Freeform 32"/>
          <p:cNvSpPr>
            <a:spLocks/>
          </p:cNvSpPr>
          <p:nvPr/>
        </p:nvSpPr>
        <p:spPr bwMode="auto">
          <a:xfrm>
            <a:off x="6456363" y="2832100"/>
            <a:ext cx="106362" cy="52388"/>
          </a:xfrm>
          <a:custGeom>
            <a:avLst/>
            <a:gdLst/>
            <a:ahLst/>
            <a:cxnLst>
              <a:cxn ang="0">
                <a:pos x="0" y="13"/>
              </a:cxn>
              <a:cxn ang="0">
                <a:pos x="67" y="0"/>
              </a:cxn>
              <a:cxn ang="0">
                <a:pos x="67" y="33"/>
              </a:cxn>
              <a:cxn ang="0">
                <a:pos x="0" y="13"/>
              </a:cxn>
            </a:cxnLst>
            <a:rect l="0" t="0" r="r" b="b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64" name="Line 33"/>
          <p:cNvSpPr>
            <a:spLocks noChangeShapeType="1"/>
          </p:cNvSpPr>
          <p:nvPr/>
        </p:nvSpPr>
        <p:spPr bwMode="auto">
          <a:xfrm>
            <a:off x="6456363" y="2852738"/>
            <a:ext cx="1827212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51" name="Rectangle 34"/>
          <p:cNvSpPr>
            <a:spLocks noChangeArrowheads="1"/>
          </p:cNvSpPr>
          <p:nvPr/>
        </p:nvSpPr>
        <p:spPr bwMode="auto">
          <a:xfrm>
            <a:off x="482600" y="3100388"/>
            <a:ext cx="96361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All patients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2" name="Rectangle 35"/>
          <p:cNvSpPr>
            <a:spLocks noChangeArrowheads="1"/>
          </p:cNvSpPr>
          <p:nvPr/>
        </p:nvSpPr>
        <p:spPr bwMode="auto">
          <a:xfrm>
            <a:off x="3492500" y="31003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3" name="Rectangle 37"/>
          <p:cNvSpPr>
            <a:spLocks noChangeArrowheads="1"/>
          </p:cNvSpPr>
          <p:nvPr/>
        </p:nvSpPr>
        <p:spPr bwMode="auto">
          <a:xfrm>
            <a:off x="3981450" y="3100388"/>
            <a:ext cx="6921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4" name="Rectangle 38"/>
          <p:cNvSpPr>
            <a:spLocks noChangeArrowheads="1"/>
          </p:cNvSpPr>
          <p:nvPr/>
        </p:nvSpPr>
        <p:spPr bwMode="auto">
          <a:xfrm>
            <a:off x="5019675" y="31003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5" name="Rectangle 40"/>
          <p:cNvSpPr>
            <a:spLocks noChangeArrowheads="1"/>
          </p:cNvSpPr>
          <p:nvPr/>
        </p:nvSpPr>
        <p:spPr bwMode="auto">
          <a:xfrm>
            <a:off x="5511800" y="3100388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6" name="Rectangle 41"/>
          <p:cNvSpPr>
            <a:spLocks noChangeArrowheads="1"/>
          </p:cNvSpPr>
          <p:nvPr/>
        </p:nvSpPr>
        <p:spPr bwMode="auto">
          <a:xfrm>
            <a:off x="7723188" y="2949575"/>
            <a:ext cx="13382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140357" name="Rectangle 43"/>
          <p:cNvSpPr>
            <a:spLocks noChangeArrowheads="1"/>
          </p:cNvSpPr>
          <p:nvPr/>
        </p:nvSpPr>
        <p:spPr bwMode="auto">
          <a:xfrm>
            <a:off x="7975600" y="3187700"/>
            <a:ext cx="8350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GB" sz="2000">
              <a:solidFill>
                <a:srgbClr val="000000"/>
              </a:solidFill>
            </a:endParaRPr>
          </a:p>
        </p:txBody>
      </p:sp>
      <p:sp>
        <p:nvSpPr>
          <p:cNvPr id="73" name="Freeform 44"/>
          <p:cNvSpPr>
            <a:spLocks/>
          </p:cNvSpPr>
          <p:nvPr/>
        </p:nvSpPr>
        <p:spPr bwMode="auto">
          <a:xfrm>
            <a:off x="6808788" y="3132138"/>
            <a:ext cx="481012" cy="211137"/>
          </a:xfrm>
          <a:custGeom>
            <a:avLst/>
            <a:gdLst/>
            <a:ahLst/>
            <a:cxnLst>
              <a:cxn ang="0">
                <a:pos x="141" y="0"/>
              </a:cxn>
              <a:cxn ang="0">
                <a:pos x="303" y="66"/>
              </a:cxn>
              <a:cxn ang="0">
                <a:pos x="141" y="133"/>
              </a:cxn>
              <a:cxn ang="0">
                <a:pos x="0" y="66"/>
              </a:cxn>
              <a:cxn ang="0">
                <a:pos x="141" y="0"/>
              </a:cxn>
            </a:cxnLst>
            <a:rect l="0" t="0" r="r" b="b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74" name="Line 61"/>
          <p:cNvSpPr>
            <a:spLocks noChangeShapeType="1"/>
          </p:cNvSpPr>
          <p:nvPr/>
        </p:nvSpPr>
        <p:spPr bwMode="auto">
          <a:xfrm>
            <a:off x="7032625" y="2200275"/>
            <a:ext cx="1588" cy="123031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solidFill>
                <a:prstClr val="black"/>
              </a:solidFill>
              <a:cs typeface="+mn-cs"/>
            </a:endParaRPr>
          </a:p>
        </p:txBody>
      </p:sp>
      <p:sp>
        <p:nvSpPr>
          <p:cNvPr id="140360" name="Rectangle 15"/>
          <p:cNvSpPr>
            <a:spLocks noChangeArrowheads="1"/>
          </p:cNvSpPr>
          <p:nvPr/>
        </p:nvSpPr>
        <p:spPr bwMode="auto">
          <a:xfrm>
            <a:off x="468313" y="3459163"/>
            <a:ext cx="187801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Major Vascular Events</a:t>
            </a:r>
            <a:endParaRPr lang="en-GB" sz="1600" b="1">
              <a:solidFill>
                <a:srgbClr val="000000"/>
              </a:solidFill>
            </a:endParaRPr>
          </a:p>
        </p:txBody>
      </p:sp>
      <p:sp>
        <p:nvSpPr>
          <p:cNvPr id="140361" name="Rectangle 15"/>
          <p:cNvSpPr>
            <a:spLocks noChangeArrowheads="1"/>
          </p:cNvSpPr>
          <p:nvPr/>
        </p:nvSpPr>
        <p:spPr bwMode="auto">
          <a:xfrm>
            <a:off x="468313" y="1997075"/>
            <a:ext cx="24574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GB" sz="1600" b="1">
                <a:solidFill>
                  <a:srgbClr val="000000"/>
                </a:solidFill>
                <a:latin typeface="Calibri" pitchFamily="34" charset="0"/>
              </a:rPr>
              <a:t>Major Atherosclerotic Events</a:t>
            </a:r>
            <a:endParaRPr lang="en-GB" sz="1600" b="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439738" y="4892675"/>
            <a:ext cx="8489950" cy="5588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4131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Statistical power for detecting</a:t>
            </a:r>
            <a:br>
              <a:rPr lang="en-GB" smtClean="0"/>
            </a:br>
            <a:r>
              <a:rPr lang="en-GB" smtClean="0"/>
              <a:t>expected effects on specific outcomes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9263" y="1328738"/>
          <a:ext cx="8447994" cy="4652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03935"/>
                <a:gridCol w="1154016"/>
                <a:gridCol w="1714615"/>
                <a:gridCol w="1407885"/>
                <a:gridCol w="1567543"/>
              </a:tblGrid>
              <a:tr h="636024">
                <a:tc>
                  <a:txBody>
                    <a:bodyPr/>
                    <a:lstStyle/>
                    <a:p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Outcome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Number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Expected* relative risk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reduction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Power</a:t>
                      </a:r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(at p=0.05)</a:t>
                      </a:r>
                      <a:endParaRPr lang="en-GB" sz="20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0" dirty="0" smtClean="0">
                          <a:solidFill>
                            <a:schemeClr val="tx1"/>
                          </a:solidFill>
                        </a:rPr>
                        <a:t>Sample size</a:t>
                      </a:r>
                    </a:p>
                    <a:p>
                      <a:pPr algn="ctr"/>
                      <a:r>
                        <a:rPr lang="en-GB" sz="2000" b="0" baseline="0" dirty="0" smtClean="0">
                          <a:solidFill>
                            <a:schemeClr val="tx1"/>
                          </a:solidFill>
                        </a:rPr>
                        <a:t>(80% power at p=0.05)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atherosclerotic 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1145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94%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  6,000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Major coronary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events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443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20%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65%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13,000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Ischemic stroke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305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39%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24,500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Any revascularization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636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67%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12,600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36024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Vascular</a:t>
                      </a:r>
                      <a:r>
                        <a:rPr lang="en-GB" sz="2000" baseline="0" dirty="0" smtClean="0">
                          <a:solidFill>
                            <a:schemeClr val="tx1"/>
                          </a:solidFill>
                        </a:rPr>
                        <a:t> mortality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749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6%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13%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  94,000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01562">
                <a:tc>
                  <a:txBody>
                    <a:bodyPr/>
                    <a:lstStyle/>
                    <a:p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All cause mortality 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2257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2%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i="0" dirty="0" smtClean="0">
                          <a:solidFill>
                            <a:schemeClr val="tx1"/>
                          </a:solidFill>
                        </a:rPr>
                        <a:t>  8%</a:t>
                      </a:r>
                      <a:endParaRPr lang="en-GB" sz="2000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>
                          <a:solidFill>
                            <a:schemeClr val="tx1"/>
                          </a:solidFill>
                        </a:rPr>
                        <a:t>240,000</a:t>
                      </a:r>
                      <a:endParaRPr lang="en-GB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43402" name="TextBox 6"/>
          <p:cNvSpPr txBox="1">
            <a:spLocks noChangeArrowheads="1"/>
          </p:cNvSpPr>
          <p:nvPr/>
        </p:nvSpPr>
        <p:spPr bwMode="auto">
          <a:xfrm>
            <a:off x="490538" y="6135688"/>
            <a:ext cx="40909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400" dirty="0">
                <a:solidFill>
                  <a:srgbClr val="000000"/>
                </a:solidFill>
                <a:latin typeface="+mn-lt"/>
              </a:rPr>
              <a:t>*Based on data from CTT </a:t>
            </a:r>
            <a:r>
              <a:rPr lang="en-GB" sz="1400" dirty="0" smtClean="0">
                <a:solidFill>
                  <a:srgbClr val="000000"/>
                </a:solidFill>
                <a:latin typeface="+mn-lt"/>
              </a:rPr>
              <a:t>Collaboration </a:t>
            </a:r>
            <a:r>
              <a:rPr lang="en-GB" sz="1400" i="1" dirty="0" smtClean="0">
                <a:solidFill>
                  <a:srgbClr val="000000"/>
                </a:solidFill>
                <a:latin typeface="+mn-lt"/>
              </a:rPr>
              <a:t>Lancet</a:t>
            </a:r>
            <a:r>
              <a:rPr lang="en-GB" sz="1400" dirty="0" smtClean="0">
                <a:solidFill>
                  <a:srgbClr val="000000"/>
                </a:solidFill>
                <a:latin typeface="+mn-lt"/>
              </a:rPr>
              <a:t> </a:t>
            </a:r>
            <a:r>
              <a:rPr lang="en-GB" sz="1400" dirty="0">
                <a:solidFill>
                  <a:srgbClr val="000000"/>
                </a:solidFill>
                <a:latin typeface="+mn-lt"/>
              </a:rPr>
              <a:t>2010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39" name="Title 1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SHARP: Vascular mortality</a:t>
            </a:r>
          </a:p>
        </p:txBody>
      </p:sp>
      <p:sp>
        <p:nvSpPr>
          <p:cNvPr id="142340" name="Rectangle 9"/>
          <p:cNvSpPr>
            <a:spLocks noChangeArrowheads="1"/>
          </p:cNvSpPr>
          <p:nvPr/>
        </p:nvSpPr>
        <p:spPr bwMode="auto">
          <a:xfrm>
            <a:off x="3738563" y="1524000"/>
            <a:ext cx="22701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1" name="Rectangle 10"/>
          <p:cNvSpPr>
            <a:spLocks noChangeArrowheads="1"/>
          </p:cNvSpPr>
          <p:nvPr/>
        </p:nvSpPr>
        <p:spPr bwMode="auto">
          <a:xfrm>
            <a:off x="5862638" y="1524000"/>
            <a:ext cx="194151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2" name="Rectangle 11"/>
          <p:cNvSpPr>
            <a:spLocks noChangeArrowheads="1"/>
          </p:cNvSpPr>
          <p:nvPr/>
        </p:nvSpPr>
        <p:spPr bwMode="auto">
          <a:xfrm>
            <a:off x="449263" y="1524000"/>
            <a:ext cx="668337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Event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3" name="Rectangle 12"/>
          <p:cNvSpPr>
            <a:spLocks noChangeArrowheads="1"/>
          </p:cNvSpPr>
          <p:nvPr/>
        </p:nvSpPr>
        <p:spPr bwMode="auto">
          <a:xfrm>
            <a:off x="4048125" y="1524000"/>
            <a:ext cx="7794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4" name="Rectangle 13"/>
          <p:cNvSpPr>
            <a:spLocks noChangeArrowheads="1"/>
          </p:cNvSpPr>
          <p:nvPr/>
        </p:nvSpPr>
        <p:spPr bwMode="auto">
          <a:xfrm>
            <a:off x="2713038" y="1524000"/>
            <a:ext cx="9842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5" name="Rectangle 14"/>
          <p:cNvSpPr>
            <a:spLocks noChangeArrowheads="1"/>
          </p:cNvSpPr>
          <p:nvPr/>
        </p:nvSpPr>
        <p:spPr bwMode="auto">
          <a:xfrm>
            <a:off x="5684838" y="5546725"/>
            <a:ext cx="985837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6" name="Rectangle 15"/>
          <p:cNvSpPr>
            <a:spLocks noChangeArrowheads="1"/>
          </p:cNvSpPr>
          <p:nvPr/>
        </p:nvSpPr>
        <p:spPr bwMode="auto">
          <a:xfrm>
            <a:off x="7121525" y="5546725"/>
            <a:ext cx="7794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7" name="Rectangle 16"/>
          <p:cNvSpPr>
            <a:spLocks noChangeArrowheads="1"/>
          </p:cNvSpPr>
          <p:nvPr/>
        </p:nvSpPr>
        <p:spPr bwMode="auto">
          <a:xfrm>
            <a:off x="4000500" y="17526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8" name="Rectangle 17"/>
          <p:cNvSpPr>
            <a:spLocks noChangeArrowheads="1"/>
          </p:cNvSpPr>
          <p:nvPr/>
        </p:nvSpPr>
        <p:spPr bwMode="auto">
          <a:xfrm>
            <a:off x="2725738" y="1752600"/>
            <a:ext cx="990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49" name="Rectangle 18"/>
          <p:cNvSpPr>
            <a:spLocks noChangeArrowheads="1"/>
          </p:cNvSpPr>
          <p:nvPr/>
        </p:nvSpPr>
        <p:spPr bwMode="auto">
          <a:xfrm>
            <a:off x="449263" y="2346325"/>
            <a:ext cx="9540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Coronary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0" name="Rectangle 19"/>
          <p:cNvSpPr>
            <a:spLocks noChangeArrowheads="1"/>
          </p:cNvSpPr>
          <p:nvPr/>
        </p:nvSpPr>
        <p:spPr bwMode="auto">
          <a:xfrm>
            <a:off x="2773363" y="2346325"/>
            <a:ext cx="3698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1" name="Rectangle 20"/>
          <p:cNvSpPr>
            <a:spLocks noChangeArrowheads="1"/>
          </p:cNvSpPr>
          <p:nvPr/>
        </p:nvSpPr>
        <p:spPr bwMode="auto">
          <a:xfrm>
            <a:off x="3227388" y="2346325"/>
            <a:ext cx="714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2" name="Rectangle 21"/>
          <p:cNvSpPr>
            <a:spLocks noChangeArrowheads="1"/>
          </p:cNvSpPr>
          <p:nvPr/>
        </p:nvSpPr>
        <p:spPr bwMode="auto">
          <a:xfrm>
            <a:off x="4060825" y="2346325"/>
            <a:ext cx="36988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3" name="Rectangle 22"/>
          <p:cNvSpPr>
            <a:spLocks noChangeArrowheads="1"/>
          </p:cNvSpPr>
          <p:nvPr/>
        </p:nvSpPr>
        <p:spPr bwMode="auto">
          <a:xfrm>
            <a:off x="4502150" y="2346325"/>
            <a:ext cx="715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4" name="Rectangle 23"/>
          <p:cNvSpPr>
            <a:spLocks noChangeArrowheads="1"/>
          </p:cNvSpPr>
          <p:nvPr/>
        </p:nvSpPr>
        <p:spPr bwMode="auto">
          <a:xfrm>
            <a:off x="6754813" y="2457450"/>
            <a:ext cx="107950" cy="984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55" name="Line 24"/>
          <p:cNvSpPr>
            <a:spLocks noChangeShapeType="1"/>
          </p:cNvSpPr>
          <p:nvPr/>
        </p:nvSpPr>
        <p:spPr bwMode="auto">
          <a:xfrm>
            <a:off x="6099175" y="2508250"/>
            <a:ext cx="1657350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56" name="Rectangle 25"/>
          <p:cNvSpPr>
            <a:spLocks noChangeArrowheads="1"/>
          </p:cNvSpPr>
          <p:nvPr/>
        </p:nvSpPr>
        <p:spPr bwMode="auto">
          <a:xfrm>
            <a:off x="449263" y="2600325"/>
            <a:ext cx="1335087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Other cardiac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7" name="Rectangle 26"/>
          <p:cNvSpPr>
            <a:spLocks noChangeArrowheads="1"/>
          </p:cNvSpPr>
          <p:nvPr/>
        </p:nvSpPr>
        <p:spPr bwMode="auto">
          <a:xfrm>
            <a:off x="2665413" y="2600325"/>
            <a:ext cx="476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8" name="Rectangle 27"/>
          <p:cNvSpPr>
            <a:spLocks noChangeArrowheads="1"/>
          </p:cNvSpPr>
          <p:nvPr/>
        </p:nvSpPr>
        <p:spPr bwMode="auto">
          <a:xfrm>
            <a:off x="3227388" y="2600325"/>
            <a:ext cx="7143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59" name="Rectangle 28"/>
          <p:cNvSpPr>
            <a:spLocks noChangeArrowheads="1"/>
          </p:cNvSpPr>
          <p:nvPr/>
        </p:nvSpPr>
        <p:spPr bwMode="auto">
          <a:xfrm>
            <a:off x="3952875" y="2600325"/>
            <a:ext cx="476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182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0" name="Rectangle 29"/>
          <p:cNvSpPr>
            <a:spLocks noChangeArrowheads="1"/>
          </p:cNvSpPr>
          <p:nvPr/>
        </p:nvSpPr>
        <p:spPr bwMode="auto">
          <a:xfrm>
            <a:off x="4502150" y="2600325"/>
            <a:ext cx="715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(3.9%)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1" name="Rectangle 30"/>
          <p:cNvSpPr>
            <a:spLocks noChangeArrowheads="1"/>
          </p:cNvSpPr>
          <p:nvPr/>
        </p:nvSpPr>
        <p:spPr bwMode="auto">
          <a:xfrm>
            <a:off x="6408738" y="2698750"/>
            <a:ext cx="131762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62" name="Line 31"/>
          <p:cNvSpPr>
            <a:spLocks noChangeShapeType="1"/>
          </p:cNvSpPr>
          <p:nvPr/>
        </p:nvSpPr>
        <p:spPr bwMode="auto">
          <a:xfrm>
            <a:off x="6003925" y="2760663"/>
            <a:ext cx="1049338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63" name="Rectangle 32"/>
          <p:cNvSpPr>
            <a:spLocks noChangeArrowheads="1"/>
          </p:cNvSpPr>
          <p:nvPr/>
        </p:nvSpPr>
        <p:spPr bwMode="auto">
          <a:xfrm>
            <a:off x="449263" y="2936875"/>
            <a:ext cx="20510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Any cardiac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4" name="Rectangle 33"/>
          <p:cNvSpPr>
            <a:spLocks noChangeArrowheads="1"/>
          </p:cNvSpPr>
          <p:nvPr/>
        </p:nvSpPr>
        <p:spPr bwMode="auto">
          <a:xfrm>
            <a:off x="2665413" y="2936875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253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5" name="Rectangle 34"/>
          <p:cNvSpPr>
            <a:spLocks noChangeArrowheads="1"/>
          </p:cNvSpPr>
          <p:nvPr/>
        </p:nvSpPr>
        <p:spPr bwMode="auto">
          <a:xfrm>
            <a:off x="3214688" y="2936875"/>
            <a:ext cx="7159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(5.4%)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6" name="Rectangle 35"/>
          <p:cNvSpPr>
            <a:spLocks noChangeArrowheads="1"/>
          </p:cNvSpPr>
          <p:nvPr/>
        </p:nvSpPr>
        <p:spPr bwMode="auto">
          <a:xfrm>
            <a:off x="3952875" y="2936875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272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7" name="Rectangle 36"/>
          <p:cNvSpPr>
            <a:spLocks noChangeArrowheads="1"/>
          </p:cNvSpPr>
          <p:nvPr/>
        </p:nvSpPr>
        <p:spPr bwMode="auto">
          <a:xfrm>
            <a:off x="4489450" y="2936875"/>
            <a:ext cx="7159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(5.9%)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8" name="Rectangle 37"/>
          <p:cNvSpPr>
            <a:spLocks noChangeArrowheads="1"/>
          </p:cNvSpPr>
          <p:nvPr/>
        </p:nvSpPr>
        <p:spPr bwMode="auto">
          <a:xfrm>
            <a:off x="7518400" y="2968625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0.93 (0.78-1.10)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69" name="Rectangle 38"/>
          <p:cNvSpPr>
            <a:spLocks noChangeArrowheads="1"/>
          </p:cNvSpPr>
          <p:nvPr/>
        </p:nvSpPr>
        <p:spPr bwMode="auto">
          <a:xfrm>
            <a:off x="7850188" y="3192463"/>
            <a:ext cx="508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p=0.38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0" name="Freeform 40"/>
          <p:cNvSpPr>
            <a:spLocks/>
          </p:cNvSpPr>
          <p:nvPr/>
        </p:nvSpPr>
        <p:spPr bwMode="auto">
          <a:xfrm>
            <a:off x="6183313" y="3013075"/>
            <a:ext cx="881062" cy="173038"/>
          </a:xfrm>
          <a:custGeom>
            <a:avLst/>
            <a:gdLst>
              <a:gd name="T0" fmla="*/ 2147483647 w 498"/>
              <a:gd name="T1" fmla="*/ 0 h 93"/>
              <a:gd name="T2" fmla="*/ 2147483647 w 498"/>
              <a:gd name="T3" fmla="*/ 2147483647 h 93"/>
              <a:gd name="T4" fmla="*/ 2147483647 w 498"/>
              <a:gd name="T5" fmla="*/ 2147483647 h 93"/>
              <a:gd name="T6" fmla="*/ 0 w 498"/>
              <a:gd name="T7" fmla="*/ 2147483647 h 93"/>
              <a:gd name="T8" fmla="*/ 2147483647 w 498"/>
              <a:gd name="T9" fmla="*/ 0 h 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98"/>
              <a:gd name="T16" fmla="*/ 0 h 93"/>
              <a:gd name="T17" fmla="*/ 498 w 498"/>
              <a:gd name="T18" fmla="*/ 93 h 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98" h="93">
                <a:moveTo>
                  <a:pt x="229" y="0"/>
                </a:moveTo>
                <a:lnTo>
                  <a:pt x="498" y="47"/>
                </a:lnTo>
                <a:lnTo>
                  <a:pt x="229" y="93"/>
                </a:lnTo>
                <a:lnTo>
                  <a:pt x="0" y="47"/>
                </a:lnTo>
                <a:lnTo>
                  <a:pt x="229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71" name="Rectangle 41"/>
          <p:cNvSpPr>
            <a:spLocks noChangeArrowheads="1"/>
          </p:cNvSpPr>
          <p:nvPr/>
        </p:nvSpPr>
        <p:spPr bwMode="auto">
          <a:xfrm>
            <a:off x="449263" y="3736975"/>
            <a:ext cx="7159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Stroke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2" name="Rectangle 42"/>
          <p:cNvSpPr>
            <a:spLocks noChangeArrowheads="1"/>
          </p:cNvSpPr>
          <p:nvPr/>
        </p:nvSpPr>
        <p:spPr bwMode="auto">
          <a:xfrm>
            <a:off x="2773363" y="3736975"/>
            <a:ext cx="36988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3" name="Rectangle 43"/>
          <p:cNvSpPr>
            <a:spLocks noChangeArrowheads="1"/>
          </p:cNvSpPr>
          <p:nvPr/>
        </p:nvSpPr>
        <p:spPr bwMode="auto">
          <a:xfrm>
            <a:off x="3227388" y="3736975"/>
            <a:ext cx="71437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4" name="Rectangle 44"/>
          <p:cNvSpPr>
            <a:spLocks noChangeArrowheads="1"/>
          </p:cNvSpPr>
          <p:nvPr/>
        </p:nvSpPr>
        <p:spPr bwMode="auto">
          <a:xfrm>
            <a:off x="4060825" y="3736975"/>
            <a:ext cx="369888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5" name="Rectangle 45"/>
          <p:cNvSpPr>
            <a:spLocks noChangeArrowheads="1"/>
          </p:cNvSpPr>
          <p:nvPr/>
        </p:nvSpPr>
        <p:spPr bwMode="auto">
          <a:xfrm>
            <a:off x="4502150" y="3736975"/>
            <a:ext cx="7159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(1.7%)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6" name="Rectangle 46"/>
          <p:cNvSpPr>
            <a:spLocks noChangeArrowheads="1"/>
          </p:cNvSpPr>
          <p:nvPr/>
        </p:nvSpPr>
        <p:spPr bwMode="auto">
          <a:xfrm>
            <a:off x="6373813" y="3848100"/>
            <a:ext cx="82550" cy="873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77" name="Line 47"/>
          <p:cNvSpPr>
            <a:spLocks noChangeShapeType="1"/>
          </p:cNvSpPr>
          <p:nvPr/>
        </p:nvSpPr>
        <p:spPr bwMode="auto">
          <a:xfrm>
            <a:off x="5754688" y="3884613"/>
            <a:ext cx="1584325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78" name="Rectangle 48"/>
          <p:cNvSpPr>
            <a:spLocks noChangeArrowheads="1"/>
          </p:cNvSpPr>
          <p:nvPr/>
        </p:nvSpPr>
        <p:spPr bwMode="auto">
          <a:xfrm>
            <a:off x="449263" y="4021138"/>
            <a:ext cx="143033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Other vascular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79" name="Rectangle 49"/>
          <p:cNvSpPr>
            <a:spLocks noChangeArrowheads="1"/>
          </p:cNvSpPr>
          <p:nvPr/>
        </p:nvSpPr>
        <p:spPr bwMode="auto">
          <a:xfrm>
            <a:off x="2773363" y="4021138"/>
            <a:ext cx="369887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0" name="Rectangle 50"/>
          <p:cNvSpPr>
            <a:spLocks noChangeArrowheads="1"/>
          </p:cNvSpPr>
          <p:nvPr/>
        </p:nvSpPr>
        <p:spPr bwMode="auto">
          <a:xfrm>
            <a:off x="3227388" y="4021138"/>
            <a:ext cx="714375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1" name="Rectangle 51"/>
          <p:cNvSpPr>
            <a:spLocks noChangeArrowheads="1"/>
          </p:cNvSpPr>
          <p:nvPr/>
        </p:nvSpPr>
        <p:spPr bwMode="auto">
          <a:xfrm>
            <a:off x="4060825" y="4021138"/>
            <a:ext cx="369888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2" name="Rectangle 52"/>
          <p:cNvSpPr>
            <a:spLocks noChangeArrowheads="1"/>
          </p:cNvSpPr>
          <p:nvPr/>
        </p:nvSpPr>
        <p:spPr bwMode="auto">
          <a:xfrm>
            <a:off x="4502150" y="4021138"/>
            <a:ext cx="715963" cy="33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(0.8%)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3" name="Rectangle 53"/>
          <p:cNvSpPr>
            <a:spLocks noChangeArrowheads="1"/>
          </p:cNvSpPr>
          <p:nvPr/>
        </p:nvSpPr>
        <p:spPr bwMode="auto">
          <a:xfrm>
            <a:off x="6886575" y="4146550"/>
            <a:ext cx="71438" cy="6191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42384" name="Freeform 54"/>
          <p:cNvSpPr>
            <a:spLocks/>
          </p:cNvSpPr>
          <p:nvPr/>
        </p:nvSpPr>
        <p:spPr bwMode="auto">
          <a:xfrm>
            <a:off x="7769225" y="4146550"/>
            <a:ext cx="119063" cy="61913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20"/>
                </a:moveTo>
                <a:lnTo>
                  <a:pt x="0" y="0"/>
                </a:lnTo>
                <a:lnTo>
                  <a:pt x="0" y="33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85" name="Line 55"/>
          <p:cNvSpPr>
            <a:spLocks noChangeShapeType="1"/>
          </p:cNvSpPr>
          <p:nvPr/>
        </p:nvSpPr>
        <p:spPr bwMode="auto">
          <a:xfrm>
            <a:off x="5884863" y="4183063"/>
            <a:ext cx="2003425" cy="3175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86" name="Rectangle 56"/>
          <p:cNvSpPr>
            <a:spLocks noChangeArrowheads="1"/>
          </p:cNvSpPr>
          <p:nvPr/>
        </p:nvSpPr>
        <p:spPr bwMode="auto">
          <a:xfrm>
            <a:off x="449263" y="4330700"/>
            <a:ext cx="212090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any vascular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7" name="Rectangle 57"/>
          <p:cNvSpPr>
            <a:spLocks noChangeArrowheads="1"/>
          </p:cNvSpPr>
          <p:nvPr/>
        </p:nvSpPr>
        <p:spPr bwMode="auto">
          <a:xfrm>
            <a:off x="2665413" y="4330700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361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8" name="Rectangle 58"/>
          <p:cNvSpPr>
            <a:spLocks noChangeArrowheads="1"/>
          </p:cNvSpPr>
          <p:nvPr/>
        </p:nvSpPr>
        <p:spPr bwMode="auto">
          <a:xfrm>
            <a:off x="3214688" y="4330700"/>
            <a:ext cx="7159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(7.8%)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89" name="Rectangle 59"/>
          <p:cNvSpPr>
            <a:spLocks noChangeArrowheads="1"/>
          </p:cNvSpPr>
          <p:nvPr/>
        </p:nvSpPr>
        <p:spPr bwMode="auto">
          <a:xfrm>
            <a:off x="3952875" y="4330700"/>
            <a:ext cx="4762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388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0" name="Rectangle 60"/>
          <p:cNvSpPr>
            <a:spLocks noChangeArrowheads="1"/>
          </p:cNvSpPr>
          <p:nvPr/>
        </p:nvSpPr>
        <p:spPr bwMode="auto">
          <a:xfrm>
            <a:off x="4489450" y="4330700"/>
            <a:ext cx="715963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(8.4%)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1" name="Rectangle 61"/>
          <p:cNvSpPr>
            <a:spLocks noChangeArrowheads="1"/>
          </p:cNvSpPr>
          <p:nvPr/>
        </p:nvSpPr>
        <p:spPr bwMode="auto">
          <a:xfrm>
            <a:off x="7518400" y="4378325"/>
            <a:ext cx="11731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0.93 (0.80-1.07)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2" name="Rectangle 62"/>
          <p:cNvSpPr>
            <a:spLocks noChangeArrowheads="1"/>
          </p:cNvSpPr>
          <p:nvPr/>
        </p:nvSpPr>
        <p:spPr bwMode="auto">
          <a:xfrm>
            <a:off x="7850188" y="4602163"/>
            <a:ext cx="5080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p=0.30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393" name="Freeform 64"/>
          <p:cNvSpPr>
            <a:spLocks/>
          </p:cNvSpPr>
          <p:nvPr/>
        </p:nvSpPr>
        <p:spPr bwMode="auto">
          <a:xfrm>
            <a:off x="6242050" y="4381500"/>
            <a:ext cx="739775" cy="211138"/>
          </a:xfrm>
          <a:custGeom>
            <a:avLst/>
            <a:gdLst>
              <a:gd name="T0" fmla="*/ 2147483647 w 417"/>
              <a:gd name="T1" fmla="*/ 0 h 113"/>
              <a:gd name="T2" fmla="*/ 2147483647 w 417"/>
              <a:gd name="T3" fmla="*/ 2147483647 h 113"/>
              <a:gd name="T4" fmla="*/ 2147483647 w 417"/>
              <a:gd name="T5" fmla="*/ 2147483647 h 113"/>
              <a:gd name="T6" fmla="*/ 0 w 417"/>
              <a:gd name="T7" fmla="*/ 2147483647 h 113"/>
              <a:gd name="T8" fmla="*/ 2147483647 w 417"/>
              <a:gd name="T9" fmla="*/ 0 h 1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7"/>
              <a:gd name="T16" fmla="*/ 0 h 113"/>
              <a:gd name="T17" fmla="*/ 417 w 417"/>
              <a:gd name="T18" fmla="*/ 113 h 1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7" h="113">
                <a:moveTo>
                  <a:pt x="195" y="0"/>
                </a:moveTo>
                <a:lnTo>
                  <a:pt x="417" y="53"/>
                </a:lnTo>
                <a:lnTo>
                  <a:pt x="195" y="113"/>
                </a:lnTo>
                <a:lnTo>
                  <a:pt x="0" y="53"/>
                </a:lnTo>
                <a:lnTo>
                  <a:pt x="195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4" name="Line 112"/>
          <p:cNvSpPr>
            <a:spLocks noChangeShapeType="1"/>
          </p:cNvSpPr>
          <p:nvPr/>
        </p:nvSpPr>
        <p:spPr bwMode="auto">
          <a:xfrm>
            <a:off x="6791325" y="1944688"/>
            <a:ext cx="0" cy="32400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5" name="Line 113"/>
          <p:cNvSpPr>
            <a:spLocks noChangeShapeType="1"/>
          </p:cNvSpPr>
          <p:nvPr/>
        </p:nvSpPr>
        <p:spPr bwMode="auto">
          <a:xfrm>
            <a:off x="5683250" y="5235575"/>
            <a:ext cx="22050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6" name="Line 114"/>
          <p:cNvSpPr>
            <a:spLocks noChangeShapeType="1"/>
          </p:cNvSpPr>
          <p:nvPr/>
        </p:nvSpPr>
        <p:spPr bwMode="auto">
          <a:xfrm flipV="1">
            <a:off x="6791325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7" name="Line 115"/>
          <p:cNvSpPr>
            <a:spLocks noChangeShapeType="1"/>
          </p:cNvSpPr>
          <p:nvPr/>
        </p:nvSpPr>
        <p:spPr bwMode="auto">
          <a:xfrm flipV="1">
            <a:off x="7064375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8" name="Line 116"/>
          <p:cNvSpPr>
            <a:spLocks noChangeShapeType="1"/>
          </p:cNvSpPr>
          <p:nvPr/>
        </p:nvSpPr>
        <p:spPr bwMode="auto">
          <a:xfrm flipV="1">
            <a:off x="7339013" y="5122863"/>
            <a:ext cx="1587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399" name="Line 117"/>
          <p:cNvSpPr>
            <a:spLocks noChangeShapeType="1"/>
          </p:cNvSpPr>
          <p:nvPr/>
        </p:nvSpPr>
        <p:spPr bwMode="auto">
          <a:xfrm flipV="1">
            <a:off x="7613650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0" name="Line 118"/>
          <p:cNvSpPr>
            <a:spLocks noChangeShapeType="1"/>
          </p:cNvSpPr>
          <p:nvPr/>
        </p:nvSpPr>
        <p:spPr bwMode="auto">
          <a:xfrm flipV="1">
            <a:off x="7888288" y="5122863"/>
            <a:ext cx="1587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1" name="Line 119"/>
          <p:cNvSpPr>
            <a:spLocks noChangeShapeType="1"/>
          </p:cNvSpPr>
          <p:nvPr/>
        </p:nvSpPr>
        <p:spPr bwMode="auto">
          <a:xfrm flipV="1">
            <a:off x="6505575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2" name="Line 120"/>
          <p:cNvSpPr>
            <a:spLocks noChangeShapeType="1"/>
          </p:cNvSpPr>
          <p:nvPr/>
        </p:nvSpPr>
        <p:spPr bwMode="auto">
          <a:xfrm flipV="1">
            <a:off x="6230938" y="5122863"/>
            <a:ext cx="1587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3" name="Line 121"/>
          <p:cNvSpPr>
            <a:spLocks noChangeShapeType="1"/>
          </p:cNvSpPr>
          <p:nvPr/>
        </p:nvSpPr>
        <p:spPr bwMode="auto">
          <a:xfrm flipV="1">
            <a:off x="5956300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4" name="Line 122"/>
          <p:cNvSpPr>
            <a:spLocks noChangeShapeType="1"/>
          </p:cNvSpPr>
          <p:nvPr/>
        </p:nvSpPr>
        <p:spPr bwMode="auto">
          <a:xfrm flipV="1">
            <a:off x="5683250" y="5122863"/>
            <a:ext cx="1588" cy="112712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2405" name="Rectangle 123"/>
          <p:cNvSpPr>
            <a:spLocks noChangeArrowheads="1"/>
          </p:cNvSpPr>
          <p:nvPr/>
        </p:nvSpPr>
        <p:spPr bwMode="auto">
          <a:xfrm>
            <a:off x="6635750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6" name="Rectangle 124"/>
          <p:cNvSpPr>
            <a:spLocks noChangeArrowheads="1"/>
          </p:cNvSpPr>
          <p:nvPr/>
        </p:nvSpPr>
        <p:spPr bwMode="auto">
          <a:xfrm>
            <a:off x="7185025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7" name="Rectangle 125"/>
          <p:cNvSpPr>
            <a:spLocks noChangeArrowheads="1"/>
          </p:cNvSpPr>
          <p:nvPr/>
        </p:nvSpPr>
        <p:spPr bwMode="auto">
          <a:xfrm>
            <a:off x="7732713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8" name="Rectangle 126"/>
          <p:cNvSpPr>
            <a:spLocks noChangeArrowheads="1"/>
          </p:cNvSpPr>
          <p:nvPr/>
        </p:nvSpPr>
        <p:spPr bwMode="auto">
          <a:xfrm>
            <a:off x="6076950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09" name="Rectangle 127"/>
          <p:cNvSpPr>
            <a:spLocks noChangeArrowheads="1"/>
          </p:cNvSpPr>
          <p:nvPr/>
        </p:nvSpPr>
        <p:spPr bwMode="auto">
          <a:xfrm>
            <a:off x="5527675" y="5259388"/>
            <a:ext cx="42862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42410" name="Line 57"/>
          <p:cNvSpPr>
            <a:spLocks noChangeShapeType="1"/>
          </p:cNvSpPr>
          <p:nvPr/>
        </p:nvSpPr>
        <p:spPr bwMode="auto">
          <a:xfrm>
            <a:off x="6588125" y="2190750"/>
            <a:ext cx="1588" cy="3048000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8229600" cy="1362075"/>
          </a:xfrm>
        </p:spPr>
        <p:txBody>
          <a:bodyPr/>
          <a:lstStyle/>
          <a:p>
            <a:pPr>
              <a:defRPr/>
            </a:pPr>
            <a:r>
              <a:rPr lang="en-GB" dirty="0" smtClean="0"/>
              <a:t>SHARP consistent with 4d and aurora trials in dialysis patients</a:t>
            </a:r>
            <a:endParaRPr lang="en-GB" dirty="0"/>
          </a:p>
        </p:txBody>
      </p:sp>
      <p:sp>
        <p:nvSpPr>
          <p:cNvPr id="14336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Comparing 4D, AURORA and SHARP: methodological considerations </a:t>
            </a:r>
          </a:p>
        </p:txBody>
      </p:sp>
      <p:sp>
        <p:nvSpPr>
          <p:cNvPr id="144387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5127625"/>
          </a:xfrm>
        </p:spPr>
        <p:txBody>
          <a:bodyPr/>
          <a:lstStyle/>
          <a:p>
            <a:r>
              <a:rPr lang="en-GB" sz="2800" smtClean="0"/>
              <a:t>Meta-analyses of patient-level data from CTT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Primary endpoints differed importantly:</a:t>
            </a:r>
          </a:p>
          <a:p>
            <a:pPr lvl="1"/>
            <a:r>
              <a:rPr lang="en-GB" sz="2400" smtClean="0"/>
              <a:t>SHARP did not include non-coronary cardiac deaths or hemorrhagic stroke, whereas 4D and AURORA did</a:t>
            </a:r>
          </a:p>
          <a:p>
            <a:pPr lvl="1"/>
            <a:r>
              <a:rPr lang="en-GB" sz="2400" smtClean="0"/>
              <a:t>Only SHARP included revascularization procedures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 AURORA, almost all of the cardiac deaths were coded as being coronary in nature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AURORA: Adjudication rules coded </a:t>
            </a:r>
            <a:br>
              <a:rPr lang="en-GB" smtClean="0"/>
            </a:br>
            <a:r>
              <a:rPr lang="en-GB" smtClean="0"/>
              <a:t>almost all cardiac deaths as coronary</a:t>
            </a:r>
          </a:p>
        </p:txBody>
      </p:sp>
      <p:graphicFrame>
        <p:nvGraphicFramePr>
          <p:cNvPr id="2050" name="Content Placeholder 10"/>
          <p:cNvGraphicFramePr>
            <a:graphicFrameLocks noGrp="1"/>
          </p:cNvGraphicFramePr>
          <p:nvPr>
            <p:ph idx="1"/>
          </p:nvPr>
        </p:nvGraphicFramePr>
        <p:xfrm>
          <a:off x="496888" y="1600200"/>
          <a:ext cx="8148637" cy="4525963"/>
        </p:xfrm>
        <a:graphic>
          <a:graphicData uri="http://schemas.openxmlformats.org/presentationml/2006/ole">
            <p:oleObj spid="_x0000_s2050" name="Chart" r:id="rId3" imgW="8334451" imgH="4629059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Comparing 4D, AURORA and SHARP: methodological considerations </a:t>
            </a:r>
          </a:p>
        </p:txBody>
      </p:sp>
      <p:sp>
        <p:nvSpPr>
          <p:cNvPr id="145411" name="Content Placeholder 2"/>
          <p:cNvSpPr>
            <a:spLocks noGrp="1"/>
          </p:cNvSpPr>
          <p:nvPr>
            <p:ph idx="1"/>
          </p:nvPr>
        </p:nvSpPr>
        <p:spPr>
          <a:xfrm>
            <a:off x="457200" y="1201738"/>
            <a:ext cx="8229600" cy="5127625"/>
          </a:xfrm>
        </p:spPr>
        <p:txBody>
          <a:bodyPr/>
          <a:lstStyle/>
          <a:p>
            <a:r>
              <a:rPr lang="en-GB" sz="2800" smtClean="0"/>
              <a:t>Meta-analyses of patient-level data from CTT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Primary endpoints differed importantly:</a:t>
            </a:r>
          </a:p>
          <a:p>
            <a:pPr lvl="1"/>
            <a:r>
              <a:rPr lang="en-GB" sz="2400" smtClean="0"/>
              <a:t>SHARP did not include non-coronary cardiac deaths or hemorrhagic stroke, whereas 4D and AURORA did</a:t>
            </a:r>
          </a:p>
          <a:p>
            <a:pPr lvl="1"/>
            <a:r>
              <a:rPr lang="en-GB" sz="2400" smtClean="0"/>
              <a:t>Only SHARP included revascularization procedures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 AURORA, almost all of the cardiac deaths were coded as being coronary in nature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Hence, comparisons most valid for endpoints that were defined similarly in the 3 trials (ie, vascular death; MI; stroke; and coronary revascularization)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6"/>
          <p:cNvSpPr>
            <a:spLocks noChangeArrowheads="1"/>
          </p:cNvSpPr>
          <p:nvPr/>
        </p:nvSpPr>
        <p:spPr bwMode="auto">
          <a:xfrm>
            <a:off x="809625" y="250825"/>
            <a:ext cx="74993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  <a:cs typeface="+mn-cs"/>
              </a:rPr>
              <a:t>4D, AURORA and SHARP: Vascular death</a:t>
            </a:r>
          </a:p>
        </p:txBody>
      </p:sp>
      <p:sp>
        <p:nvSpPr>
          <p:cNvPr id="146435" name="AutoShape 3"/>
          <p:cNvSpPr>
            <a:spLocks noChangeAspect="1" noChangeArrowheads="1" noTextEdit="1"/>
          </p:cNvSpPr>
          <p:nvPr/>
        </p:nvSpPr>
        <p:spPr bwMode="auto">
          <a:xfrm>
            <a:off x="215900" y="1800225"/>
            <a:ext cx="90932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36" name="Line 5"/>
          <p:cNvSpPr>
            <a:spLocks noChangeShapeType="1"/>
          </p:cNvSpPr>
          <p:nvPr/>
        </p:nvSpPr>
        <p:spPr bwMode="auto">
          <a:xfrm flipV="1">
            <a:off x="6507163" y="2455863"/>
            <a:ext cx="1587" cy="2366962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37" name="Line 6"/>
          <p:cNvSpPr>
            <a:spLocks noChangeShapeType="1"/>
          </p:cNvSpPr>
          <p:nvPr/>
        </p:nvSpPr>
        <p:spPr bwMode="auto">
          <a:xfrm>
            <a:off x="5254625" y="4695825"/>
            <a:ext cx="25971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38" name="Rectangle 7"/>
          <p:cNvSpPr>
            <a:spLocks noChangeArrowheads="1"/>
          </p:cNvSpPr>
          <p:nvPr/>
        </p:nvSpPr>
        <p:spPr bwMode="auto">
          <a:xfrm>
            <a:off x="5159375" y="4870450"/>
            <a:ext cx="2968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6439" name="Rectangle 8"/>
          <p:cNvSpPr>
            <a:spLocks noChangeArrowheads="1"/>
          </p:cNvSpPr>
          <p:nvPr/>
        </p:nvSpPr>
        <p:spPr bwMode="auto">
          <a:xfrm>
            <a:off x="5840413" y="4870450"/>
            <a:ext cx="3952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6440" name="Rectangle 9"/>
          <p:cNvSpPr>
            <a:spLocks noChangeArrowheads="1"/>
          </p:cNvSpPr>
          <p:nvPr/>
        </p:nvSpPr>
        <p:spPr bwMode="auto">
          <a:xfrm>
            <a:off x="6459538" y="4870450"/>
            <a:ext cx="1651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6441" name="Rectangle 10"/>
          <p:cNvSpPr>
            <a:spLocks noChangeArrowheads="1"/>
          </p:cNvSpPr>
          <p:nvPr/>
        </p:nvSpPr>
        <p:spPr bwMode="auto">
          <a:xfrm>
            <a:off x="7140575" y="4870450"/>
            <a:ext cx="2968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6442" name="Rectangle 11"/>
          <p:cNvSpPr>
            <a:spLocks noChangeArrowheads="1"/>
          </p:cNvSpPr>
          <p:nvPr/>
        </p:nvSpPr>
        <p:spPr bwMode="auto">
          <a:xfrm>
            <a:off x="7710488" y="4870450"/>
            <a:ext cx="1651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443" name="Line 12"/>
          <p:cNvSpPr>
            <a:spLocks noChangeShapeType="1"/>
          </p:cNvSpPr>
          <p:nvPr/>
        </p:nvSpPr>
        <p:spPr bwMode="auto">
          <a:xfrm>
            <a:off x="5254625" y="4695825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4" name="Line 13"/>
          <p:cNvSpPr>
            <a:spLocks noChangeShapeType="1"/>
          </p:cNvSpPr>
          <p:nvPr/>
        </p:nvSpPr>
        <p:spPr bwMode="auto">
          <a:xfrm>
            <a:off x="5983288" y="4695825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5" name="Line 14"/>
          <p:cNvSpPr>
            <a:spLocks noChangeShapeType="1"/>
          </p:cNvSpPr>
          <p:nvPr/>
        </p:nvSpPr>
        <p:spPr bwMode="auto">
          <a:xfrm>
            <a:off x="6507163" y="4695825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6" name="Line 15"/>
          <p:cNvSpPr>
            <a:spLocks noChangeShapeType="1"/>
          </p:cNvSpPr>
          <p:nvPr/>
        </p:nvSpPr>
        <p:spPr bwMode="auto">
          <a:xfrm>
            <a:off x="7235825" y="4695825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7" name="Line 16"/>
          <p:cNvSpPr>
            <a:spLocks noChangeShapeType="1"/>
          </p:cNvSpPr>
          <p:nvPr/>
        </p:nvSpPr>
        <p:spPr bwMode="auto">
          <a:xfrm>
            <a:off x="7758113" y="4695825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8" name="Line 17"/>
          <p:cNvSpPr>
            <a:spLocks noChangeShapeType="1"/>
          </p:cNvSpPr>
          <p:nvPr/>
        </p:nvSpPr>
        <p:spPr bwMode="auto">
          <a:xfrm>
            <a:off x="5254625" y="4695825"/>
            <a:ext cx="1588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49" name="Line 18"/>
          <p:cNvSpPr>
            <a:spLocks noChangeShapeType="1"/>
          </p:cNvSpPr>
          <p:nvPr/>
        </p:nvSpPr>
        <p:spPr bwMode="auto">
          <a:xfrm>
            <a:off x="5983288" y="4695825"/>
            <a:ext cx="1587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0" name="Line 19"/>
          <p:cNvSpPr>
            <a:spLocks noChangeShapeType="1"/>
          </p:cNvSpPr>
          <p:nvPr/>
        </p:nvSpPr>
        <p:spPr bwMode="auto">
          <a:xfrm>
            <a:off x="6507163" y="4695825"/>
            <a:ext cx="1587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1" name="Line 20"/>
          <p:cNvSpPr>
            <a:spLocks noChangeShapeType="1"/>
          </p:cNvSpPr>
          <p:nvPr/>
        </p:nvSpPr>
        <p:spPr bwMode="auto">
          <a:xfrm>
            <a:off x="7235825" y="4695825"/>
            <a:ext cx="1588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2" name="Line 21"/>
          <p:cNvSpPr>
            <a:spLocks noChangeShapeType="1"/>
          </p:cNvSpPr>
          <p:nvPr/>
        </p:nvSpPr>
        <p:spPr bwMode="auto">
          <a:xfrm>
            <a:off x="7758113" y="4695825"/>
            <a:ext cx="1587" cy="100013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53" name="Rectangle 22"/>
          <p:cNvSpPr>
            <a:spLocks noChangeArrowheads="1"/>
          </p:cNvSpPr>
          <p:nvPr/>
        </p:nvSpPr>
        <p:spPr bwMode="auto">
          <a:xfrm>
            <a:off x="563563" y="2041525"/>
            <a:ext cx="46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6454" name="Rectangle 23"/>
          <p:cNvSpPr>
            <a:spLocks noChangeArrowheads="1"/>
          </p:cNvSpPr>
          <p:nvPr/>
        </p:nvSpPr>
        <p:spPr bwMode="auto">
          <a:xfrm>
            <a:off x="3352800" y="1801813"/>
            <a:ext cx="11668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6455" name="Rectangle 24"/>
          <p:cNvSpPr>
            <a:spLocks noChangeArrowheads="1"/>
          </p:cNvSpPr>
          <p:nvPr/>
        </p:nvSpPr>
        <p:spPr bwMode="auto">
          <a:xfrm>
            <a:off x="2830513" y="207803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6456" name="Rectangle 25"/>
          <p:cNvSpPr>
            <a:spLocks noChangeArrowheads="1"/>
          </p:cNvSpPr>
          <p:nvPr/>
        </p:nvSpPr>
        <p:spPr bwMode="auto">
          <a:xfrm>
            <a:off x="2568575" y="2238375"/>
            <a:ext cx="13652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6457" name="Rectangle 26"/>
          <p:cNvSpPr>
            <a:spLocks noChangeArrowheads="1"/>
          </p:cNvSpPr>
          <p:nvPr/>
        </p:nvSpPr>
        <p:spPr bwMode="auto">
          <a:xfrm>
            <a:off x="4144963" y="207803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6458" name="Rectangle 27"/>
          <p:cNvSpPr>
            <a:spLocks noChangeArrowheads="1"/>
          </p:cNvSpPr>
          <p:nvPr/>
        </p:nvSpPr>
        <p:spPr bwMode="auto">
          <a:xfrm>
            <a:off x="4230688" y="2238375"/>
            <a:ext cx="6429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6459" name="Rectangle 28"/>
          <p:cNvSpPr>
            <a:spLocks noChangeArrowheads="1"/>
          </p:cNvSpPr>
          <p:nvPr/>
        </p:nvSpPr>
        <p:spPr bwMode="auto">
          <a:xfrm>
            <a:off x="5872163" y="2078038"/>
            <a:ext cx="153035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6460" name="Rectangle 29"/>
          <p:cNvSpPr>
            <a:spLocks noChangeArrowheads="1"/>
          </p:cNvSpPr>
          <p:nvPr/>
        </p:nvSpPr>
        <p:spPr bwMode="auto">
          <a:xfrm>
            <a:off x="5651500" y="2238375"/>
            <a:ext cx="20050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6461" name="Rectangle 30"/>
          <p:cNvSpPr>
            <a:spLocks noChangeArrowheads="1"/>
          </p:cNvSpPr>
          <p:nvPr/>
        </p:nvSpPr>
        <p:spPr bwMode="auto">
          <a:xfrm>
            <a:off x="5327650" y="5091113"/>
            <a:ext cx="1365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6462" name="Rectangle 31"/>
          <p:cNvSpPr>
            <a:spLocks noChangeArrowheads="1"/>
          </p:cNvSpPr>
          <p:nvPr/>
        </p:nvSpPr>
        <p:spPr bwMode="auto">
          <a:xfrm>
            <a:off x="5708650" y="5265738"/>
            <a:ext cx="542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6463" name="Rectangle 32"/>
          <p:cNvSpPr>
            <a:spLocks noChangeArrowheads="1"/>
          </p:cNvSpPr>
          <p:nvPr/>
        </p:nvSpPr>
        <p:spPr bwMode="auto">
          <a:xfrm>
            <a:off x="7000875" y="5111750"/>
            <a:ext cx="51911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6464" name="Rectangle 33"/>
          <p:cNvSpPr>
            <a:spLocks noChangeArrowheads="1"/>
          </p:cNvSpPr>
          <p:nvPr/>
        </p:nvSpPr>
        <p:spPr bwMode="auto">
          <a:xfrm>
            <a:off x="500063" y="5140325"/>
            <a:ext cx="131762" cy="1349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5" name="Line 34"/>
          <p:cNvSpPr>
            <a:spLocks noChangeShapeType="1"/>
          </p:cNvSpPr>
          <p:nvPr/>
        </p:nvSpPr>
        <p:spPr bwMode="auto">
          <a:xfrm>
            <a:off x="420688" y="5203825"/>
            <a:ext cx="296862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6" name="Rectangle 35"/>
          <p:cNvSpPr>
            <a:spLocks noChangeArrowheads="1"/>
          </p:cNvSpPr>
          <p:nvPr/>
        </p:nvSpPr>
        <p:spPr bwMode="auto">
          <a:xfrm>
            <a:off x="769938" y="5140325"/>
            <a:ext cx="411162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6467" name="Freeform 36"/>
          <p:cNvSpPr>
            <a:spLocks/>
          </p:cNvSpPr>
          <p:nvPr/>
        </p:nvSpPr>
        <p:spPr bwMode="auto">
          <a:xfrm>
            <a:off x="1292225" y="5124450"/>
            <a:ext cx="312738" cy="168275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8" name="Freeform 37"/>
          <p:cNvSpPr>
            <a:spLocks/>
          </p:cNvSpPr>
          <p:nvPr/>
        </p:nvSpPr>
        <p:spPr bwMode="auto">
          <a:xfrm>
            <a:off x="1292225" y="5124450"/>
            <a:ext cx="312738" cy="168275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69" name="Line 38"/>
          <p:cNvSpPr>
            <a:spLocks noChangeShapeType="1"/>
          </p:cNvSpPr>
          <p:nvPr/>
        </p:nvSpPr>
        <p:spPr bwMode="auto">
          <a:xfrm flipV="1">
            <a:off x="1435100" y="5124450"/>
            <a:ext cx="1588" cy="16827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70" name="Rectangle 39"/>
          <p:cNvSpPr>
            <a:spLocks noChangeArrowheads="1"/>
          </p:cNvSpPr>
          <p:nvPr/>
        </p:nvSpPr>
        <p:spPr bwMode="auto">
          <a:xfrm>
            <a:off x="1641475" y="5140325"/>
            <a:ext cx="4286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6471" name="Rectangle 40"/>
          <p:cNvSpPr>
            <a:spLocks noChangeArrowheads="1"/>
          </p:cNvSpPr>
          <p:nvPr/>
        </p:nvSpPr>
        <p:spPr bwMode="auto">
          <a:xfrm>
            <a:off x="563563" y="2709863"/>
            <a:ext cx="12668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Vascular death</a:t>
            </a:r>
            <a:endParaRPr lang="en-US"/>
          </a:p>
        </p:txBody>
      </p:sp>
      <p:sp>
        <p:nvSpPr>
          <p:cNvPr id="146472" name="Rectangle 41"/>
          <p:cNvSpPr>
            <a:spLocks noChangeArrowheads="1"/>
          </p:cNvSpPr>
          <p:nvPr/>
        </p:nvSpPr>
        <p:spPr bwMode="auto">
          <a:xfrm>
            <a:off x="563563" y="2963863"/>
            <a:ext cx="2794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6473" name="Rectangle 42"/>
          <p:cNvSpPr>
            <a:spLocks noChangeArrowheads="1"/>
          </p:cNvSpPr>
          <p:nvPr/>
        </p:nvSpPr>
        <p:spPr bwMode="auto">
          <a:xfrm>
            <a:off x="2830513" y="2947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151 (8.52)</a:t>
            </a:r>
            <a:endParaRPr lang="en-US"/>
          </a:p>
        </p:txBody>
      </p:sp>
      <p:sp>
        <p:nvSpPr>
          <p:cNvPr id="146474" name="Rectangle 43"/>
          <p:cNvSpPr>
            <a:spLocks noChangeArrowheads="1"/>
          </p:cNvSpPr>
          <p:nvPr/>
        </p:nvSpPr>
        <p:spPr bwMode="auto">
          <a:xfrm>
            <a:off x="4144963" y="2947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167 (9.36)</a:t>
            </a:r>
            <a:endParaRPr lang="en-US"/>
          </a:p>
        </p:txBody>
      </p:sp>
      <p:sp>
        <p:nvSpPr>
          <p:cNvPr id="146475" name="Rectangle 44"/>
          <p:cNvSpPr>
            <a:spLocks noChangeArrowheads="1"/>
          </p:cNvSpPr>
          <p:nvPr/>
        </p:nvSpPr>
        <p:spPr bwMode="auto">
          <a:xfrm>
            <a:off x="6237288" y="2963863"/>
            <a:ext cx="131762" cy="13493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76" name="Line 45"/>
          <p:cNvSpPr>
            <a:spLocks noChangeShapeType="1"/>
          </p:cNvSpPr>
          <p:nvPr/>
        </p:nvSpPr>
        <p:spPr bwMode="auto">
          <a:xfrm>
            <a:off x="5715000" y="3027363"/>
            <a:ext cx="1214438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77" name="Rectangle 46"/>
          <p:cNvSpPr>
            <a:spLocks noChangeArrowheads="1"/>
          </p:cNvSpPr>
          <p:nvPr/>
        </p:nvSpPr>
        <p:spPr bwMode="auto">
          <a:xfrm>
            <a:off x="563563" y="3201988"/>
            <a:ext cx="7715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6478" name="Rectangle 47"/>
          <p:cNvSpPr>
            <a:spLocks noChangeArrowheads="1"/>
          </p:cNvSpPr>
          <p:nvPr/>
        </p:nvSpPr>
        <p:spPr bwMode="auto">
          <a:xfrm>
            <a:off x="2830513" y="3201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324 (6.87)</a:t>
            </a:r>
            <a:endParaRPr lang="en-US"/>
          </a:p>
        </p:txBody>
      </p:sp>
      <p:sp>
        <p:nvSpPr>
          <p:cNvPr id="146479" name="Rectangle 48"/>
          <p:cNvSpPr>
            <a:spLocks noChangeArrowheads="1"/>
          </p:cNvSpPr>
          <p:nvPr/>
        </p:nvSpPr>
        <p:spPr bwMode="auto">
          <a:xfrm>
            <a:off x="4144963" y="3201988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324 (6.86)</a:t>
            </a:r>
            <a:endParaRPr lang="en-US"/>
          </a:p>
        </p:txBody>
      </p:sp>
      <p:sp>
        <p:nvSpPr>
          <p:cNvPr id="146480" name="Rectangle 49"/>
          <p:cNvSpPr>
            <a:spLocks noChangeArrowheads="1"/>
          </p:cNvSpPr>
          <p:nvPr/>
        </p:nvSpPr>
        <p:spPr bwMode="auto">
          <a:xfrm>
            <a:off x="6411913" y="3186113"/>
            <a:ext cx="196850" cy="21748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1" name="Line 50"/>
          <p:cNvSpPr>
            <a:spLocks noChangeShapeType="1"/>
          </p:cNvSpPr>
          <p:nvPr/>
        </p:nvSpPr>
        <p:spPr bwMode="auto">
          <a:xfrm>
            <a:off x="6142038" y="3281363"/>
            <a:ext cx="7556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2" name="Rectangle 51"/>
          <p:cNvSpPr>
            <a:spLocks noChangeArrowheads="1"/>
          </p:cNvSpPr>
          <p:nvPr/>
        </p:nvSpPr>
        <p:spPr bwMode="auto">
          <a:xfrm>
            <a:off x="563563" y="3455988"/>
            <a:ext cx="64135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6483" name="Rectangle 52"/>
          <p:cNvSpPr>
            <a:spLocks noChangeArrowheads="1"/>
          </p:cNvSpPr>
          <p:nvPr/>
        </p:nvSpPr>
        <p:spPr bwMode="auto">
          <a:xfrm>
            <a:off x="2830513" y="3440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361 (1.82)</a:t>
            </a:r>
            <a:endParaRPr lang="en-US"/>
          </a:p>
        </p:txBody>
      </p:sp>
      <p:sp>
        <p:nvSpPr>
          <p:cNvPr id="146484" name="Rectangle 53"/>
          <p:cNvSpPr>
            <a:spLocks noChangeArrowheads="1"/>
          </p:cNvSpPr>
          <p:nvPr/>
        </p:nvSpPr>
        <p:spPr bwMode="auto">
          <a:xfrm>
            <a:off x="4144963" y="3440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388 (1.97)</a:t>
            </a:r>
            <a:endParaRPr lang="en-US"/>
          </a:p>
        </p:txBody>
      </p:sp>
      <p:sp>
        <p:nvSpPr>
          <p:cNvPr id="146485" name="Rectangle 54"/>
          <p:cNvSpPr>
            <a:spLocks noChangeArrowheads="1"/>
          </p:cNvSpPr>
          <p:nvPr/>
        </p:nvSpPr>
        <p:spPr bwMode="auto">
          <a:xfrm>
            <a:off x="6253163" y="3440113"/>
            <a:ext cx="196850" cy="20161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6" name="Line 55"/>
          <p:cNvSpPr>
            <a:spLocks noChangeShapeType="1"/>
          </p:cNvSpPr>
          <p:nvPr/>
        </p:nvSpPr>
        <p:spPr bwMode="auto">
          <a:xfrm>
            <a:off x="5935663" y="3535363"/>
            <a:ext cx="83820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87" name="Rectangle 56"/>
          <p:cNvSpPr>
            <a:spLocks noChangeArrowheads="1"/>
          </p:cNvSpPr>
          <p:nvPr/>
        </p:nvSpPr>
        <p:spPr bwMode="auto">
          <a:xfrm>
            <a:off x="563563" y="5543550"/>
            <a:ext cx="26638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6488" name="Rectangle 57"/>
          <p:cNvSpPr>
            <a:spLocks noChangeArrowheads="1"/>
          </p:cNvSpPr>
          <p:nvPr/>
        </p:nvSpPr>
        <p:spPr bwMode="auto">
          <a:xfrm>
            <a:off x="2814638" y="5527675"/>
            <a:ext cx="1968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6489" name="Rectangle 58"/>
          <p:cNvSpPr>
            <a:spLocks noChangeArrowheads="1"/>
          </p:cNvSpPr>
          <p:nvPr/>
        </p:nvSpPr>
        <p:spPr bwMode="auto">
          <a:xfrm>
            <a:off x="2892425" y="5662613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490" name="Rectangle 59"/>
          <p:cNvSpPr>
            <a:spLocks noChangeArrowheads="1"/>
          </p:cNvSpPr>
          <p:nvPr/>
        </p:nvSpPr>
        <p:spPr bwMode="auto">
          <a:xfrm>
            <a:off x="2892425" y="5551488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491" name="Rectangle 60"/>
          <p:cNvSpPr>
            <a:spLocks noChangeArrowheads="1"/>
          </p:cNvSpPr>
          <p:nvPr/>
        </p:nvSpPr>
        <p:spPr bwMode="auto">
          <a:xfrm>
            <a:off x="2940050" y="5543550"/>
            <a:ext cx="1651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6492" name="Rectangle 61"/>
          <p:cNvSpPr>
            <a:spLocks noChangeArrowheads="1"/>
          </p:cNvSpPr>
          <p:nvPr/>
        </p:nvSpPr>
        <p:spPr bwMode="auto">
          <a:xfrm>
            <a:off x="3130550" y="5543550"/>
            <a:ext cx="10525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 (p = 0.65)</a:t>
            </a:r>
            <a:endParaRPr lang="en-US"/>
          </a:p>
        </p:txBody>
      </p:sp>
      <p:sp>
        <p:nvSpPr>
          <p:cNvPr id="146493" name="Rectangle 62"/>
          <p:cNvSpPr>
            <a:spLocks noChangeArrowheads="1"/>
          </p:cNvSpPr>
          <p:nvPr/>
        </p:nvSpPr>
        <p:spPr bwMode="auto">
          <a:xfrm>
            <a:off x="563563" y="3709988"/>
            <a:ext cx="12493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6494" name="Rectangle 63"/>
          <p:cNvSpPr>
            <a:spLocks noChangeArrowheads="1"/>
          </p:cNvSpPr>
          <p:nvPr/>
        </p:nvSpPr>
        <p:spPr bwMode="auto">
          <a:xfrm>
            <a:off x="2830513" y="3694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836 (3.18)</a:t>
            </a:r>
            <a:endParaRPr lang="en-US"/>
          </a:p>
        </p:txBody>
      </p:sp>
      <p:sp>
        <p:nvSpPr>
          <p:cNvPr id="146495" name="Rectangle 64"/>
          <p:cNvSpPr>
            <a:spLocks noChangeArrowheads="1"/>
          </p:cNvSpPr>
          <p:nvPr/>
        </p:nvSpPr>
        <p:spPr bwMode="auto">
          <a:xfrm>
            <a:off x="4144963" y="3694113"/>
            <a:ext cx="8223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879 (3.35)</a:t>
            </a:r>
            <a:endParaRPr lang="en-US"/>
          </a:p>
        </p:txBody>
      </p:sp>
      <p:sp>
        <p:nvSpPr>
          <p:cNvPr id="146496" name="Freeform 65"/>
          <p:cNvSpPr>
            <a:spLocks/>
          </p:cNvSpPr>
          <p:nvPr/>
        </p:nvSpPr>
        <p:spPr bwMode="auto">
          <a:xfrm>
            <a:off x="6221413" y="3725863"/>
            <a:ext cx="395287" cy="134937"/>
          </a:xfrm>
          <a:custGeom>
            <a:avLst/>
            <a:gdLst>
              <a:gd name="T0" fmla="*/ 0 w 24"/>
              <a:gd name="T1" fmla="*/ 2147483647 h 8"/>
              <a:gd name="T2" fmla="*/ 2147483647 w 24"/>
              <a:gd name="T3" fmla="*/ 2147483647 h 8"/>
              <a:gd name="T4" fmla="*/ 2147483647 w 24"/>
              <a:gd name="T5" fmla="*/ 2147483647 h 8"/>
              <a:gd name="T6" fmla="*/ 2147483647 w 24"/>
              <a:gd name="T7" fmla="*/ 0 h 8"/>
              <a:gd name="T8" fmla="*/ 0 w 24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"/>
              <a:gd name="T16" fmla="*/ 0 h 8"/>
              <a:gd name="T17" fmla="*/ 24 w 24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" h="8">
                <a:moveTo>
                  <a:pt x="0" y="4"/>
                </a:moveTo>
                <a:lnTo>
                  <a:pt x="12" y="8"/>
                </a:lnTo>
                <a:lnTo>
                  <a:pt x="24" y="4"/>
                </a:lnTo>
                <a:lnTo>
                  <a:pt x="12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497" name="Rectangle 66"/>
          <p:cNvSpPr>
            <a:spLocks noChangeArrowheads="1"/>
          </p:cNvSpPr>
          <p:nvPr/>
        </p:nvSpPr>
        <p:spPr bwMode="auto">
          <a:xfrm>
            <a:off x="7288213" y="3694113"/>
            <a:ext cx="13319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0.95 (0.86 - 1.05)</a:t>
            </a:r>
            <a:endParaRPr lang="en-US"/>
          </a:p>
        </p:txBody>
      </p:sp>
      <p:sp>
        <p:nvSpPr>
          <p:cNvPr id="146498" name="Rectangle 67"/>
          <p:cNvSpPr>
            <a:spLocks noChangeArrowheads="1"/>
          </p:cNvSpPr>
          <p:nvPr/>
        </p:nvSpPr>
        <p:spPr bwMode="auto">
          <a:xfrm>
            <a:off x="563563" y="3965575"/>
            <a:ext cx="11017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6499" name="Rectangle 68"/>
          <p:cNvSpPr>
            <a:spLocks noChangeArrowheads="1"/>
          </p:cNvSpPr>
          <p:nvPr/>
        </p:nvSpPr>
        <p:spPr bwMode="auto">
          <a:xfrm>
            <a:off x="2751138" y="3948113"/>
            <a:ext cx="90328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3745 (1.05)</a:t>
            </a:r>
            <a:endParaRPr lang="en-US"/>
          </a:p>
        </p:txBody>
      </p:sp>
      <p:sp>
        <p:nvSpPr>
          <p:cNvPr id="146500" name="Rectangle 69"/>
          <p:cNvSpPr>
            <a:spLocks noChangeArrowheads="1"/>
          </p:cNvSpPr>
          <p:nvPr/>
        </p:nvSpPr>
        <p:spPr bwMode="auto">
          <a:xfrm>
            <a:off x="4049713" y="3948113"/>
            <a:ext cx="90328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4303 (1.21)</a:t>
            </a:r>
            <a:endParaRPr lang="en-US"/>
          </a:p>
        </p:txBody>
      </p:sp>
      <p:sp>
        <p:nvSpPr>
          <p:cNvPr id="146501" name="Freeform 70"/>
          <p:cNvSpPr>
            <a:spLocks/>
          </p:cNvSpPr>
          <p:nvPr/>
        </p:nvSpPr>
        <p:spPr bwMode="auto">
          <a:xfrm>
            <a:off x="6126163" y="3963988"/>
            <a:ext cx="165100" cy="136525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502" name="Rectangle 71"/>
          <p:cNvSpPr>
            <a:spLocks noChangeArrowheads="1"/>
          </p:cNvSpPr>
          <p:nvPr/>
        </p:nvSpPr>
        <p:spPr bwMode="auto">
          <a:xfrm>
            <a:off x="7288213" y="3948113"/>
            <a:ext cx="13319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0.85 (0.81 - 0.89)</a:t>
            </a:r>
            <a:endParaRPr lang="en-US"/>
          </a:p>
        </p:txBody>
      </p:sp>
      <p:sp>
        <p:nvSpPr>
          <p:cNvPr id="146503" name="Rectangle 72"/>
          <p:cNvSpPr>
            <a:spLocks noChangeArrowheads="1"/>
          </p:cNvSpPr>
          <p:nvPr/>
        </p:nvSpPr>
        <p:spPr bwMode="auto">
          <a:xfrm>
            <a:off x="563563" y="4203700"/>
            <a:ext cx="7223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6504" name="Rectangle 73"/>
          <p:cNvSpPr>
            <a:spLocks noChangeArrowheads="1"/>
          </p:cNvSpPr>
          <p:nvPr/>
        </p:nvSpPr>
        <p:spPr bwMode="auto">
          <a:xfrm>
            <a:off x="2751138" y="4203700"/>
            <a:ext cx="920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4581 (1.20)</a:t>
            </a:r>
            <a:endParaRPr lang="en-US"/>
          </a:p>
        </p:txBody>
      </p:sp>
      <p:sp>
        <p:nvSpPr>
          <p:cNvPr id="146505" name="Rectangle 74"/>
          <p:cNvSpPr>
            <a:spLocks noChangeArrowheads="1"/>
          </p:cNvSpPr>
          <p:nvPr/>
        </p:nvSpPr>
        <p:spPr bwMode="auto">
          <a:xfrm>
            <a:off x="4049713" y="4203700"/>
            <a:ext cx="920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5182 (1.36)</a:t>
            </a:r>
            <a:endParaRPr lang="en-US"/>
          </a:p>
        </p:txBody>
      </p:sp>
      <p:sp>
        <p:nvSpPr>
          <p:cNvPr id="146506" name="Freeform 75"/>
          <p:cNvSpPr>
            <a:spLocks/>
          </p:cNvSpPr>
          <p:nvPr/>
        </p:nvSpPr>
        <p:spPr bwMode="auto">
          <a:xfrm>
            <a:off x="6157913" y="4219575"/>
            <a:ext cx="165100" cy="134938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507" name="Rectangle 76"/>
          <p:cNvSpPr>
            <a:spLocks noChangeArrowheads="1"/>
          </p:cNvSpPr>
          <p:nvPr/>
        </p:nvSpPr>
        <p:spPr bwMode="auto">
          <a:xfrm>
            <a:off x="7288213" y="4203700"/>
            <a:ext cx="1349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0.86 (0.83 - 0.90)</a:t>
            </a:r>
            <a:endParaRPr lang="en-US"/>
          </a:p>
        </p:txBody>
      </p:sp>
      <p:sp>
        <p:nvSpPr>
          <p:cNvPr id="146508" name="Line 77"/>
          <p:cNvSpPr>
            <a:spLocks noChangeShapeType="1"/>
          </p:cNvSpPr>
          <p:nvPr/>
        </p:nvSpPr>
        <p:spPr bwMode="auto">
          <a:xfrm flipV="1">
            <a:off x="6237288" y="2887663"/>
            <a:ext cx="1587" cy="1811337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6509" name="Rectangle 78"/>
          <p:cNvSpPr>
            <a:spLocks noChangeArrowheads="1"/>
          </p:cNvSpPr>
          <p:nvPr/>
        </p:nvSpPr>
        <p:spPr bwMode="auto">
          <a:xfrm>
            <a:off x="563563" y="5821363"/>
            <a:ext cx="34528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6510" name="Rectangle 79"/>
          <p:cNvSpPr>
            <a:spLocks noChangeArrowheads="1"/>
          </p:cNvSpPr>
          <p:nvPr/>
        </p:nvSpPr>
        <p:spPr bwMode="auto">
          <a:xfrm>
            <a:off x="3527425" y="5781675"/>
            <a:ext cx="1968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6511" name="Rectangle 80"/>
          <p:cNvSpPr>
            <a:spLocks noChangeArrowheads="1"/>
          </p:cNvSpPr>
          <p:nvPr/>
        </p:nvSpPr>
        <p:spPr bwMode="auto">
          <a:xfrm>
            <a:off x="3606800" y="5916613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6512" name="Rectangle 81"/>
          <p:cNvSpPr>
            <a:spLocks noChangeArrowheads="1"/>
          </p:cNvSpPr>
          <p:nvPr/>
        </p:nvSpPr>
        <p:spPr bwMode="auto">
          <a:xfrm>
            <a:off x="3606800" y="5781675"/>
            <a:ext cx="98425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6513" name="Rectangle 82"/>
          <p:cNvSpPr>
            <a:spLocks noChangeArrowheads="1"/>
          </p:cNvSpPr>
          <p:nvPr/>
        </p:nvSpPr>
        <p:spPr bwMode="auto">
          <a:xfrm>
            <a:off x="3654425" y="5821363"/>
            <a:ext cx="1651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6514" name="Rectangle 83"/>
          <p:cNvSpPr>
            <a:spLocks noChangeArrowheads="1"/>
          </p:cNvSpPr>
          <p:nvPr/>
        </p:nvSpPr>
        <p:spPr bwMode="auto">
          <a:xfrm>
            <a:off x="3829050" y="5797550"/>
            <a:ext cx="10525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3.8 (p = 0.05)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66"/>
          <p:cNvSpPr>
            <a:spLocks noChangeArrowheads="1"/>
          </p:cNvSpPr>
          <p:nvPr/>
        </p:nvSpPr>
        <p:spPr bwMode="auto">
          <a:xfrm>
            <a:off x="1003300" y="250825"/>
            <a:ext cx="7112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4D, AURORA and SHARP: Non-fatal MI</a:t>
            </a:r>
          </a:p>
        </p:txBody>
      </p:sp>
      <p:sp>
        <p:nvSpPr>
          <p:cNvPr id="147459" name="AutoShape 3"/>
          <p:cNvSpPr>
            <a:spLocks noChangeAspect="1" noChangeArrowheads="1" noTextEdit="1"/>
          </p:cNvSpPr>
          <p:nvPr/>
        </p:nvSpPr>
        <p:spPr bwMode="auto">
          <a:xfrm>
            <a:off x="-274638" y="1654175"/>
            <a:ext cx="9139238" cy="398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0" name="Line 5"/>
          <p:cNvSpPr>
            <a:spLocks noChangeShapeType="1"/>
          </p:cNvSpPr>
          <p:nvPr/>
        </p:nvSpPr>
        <p:spPr bwMode="auto">
          <a:xfrm flipV="1">
            <a:off x="6550025" y="2408238"/>
            <a:ext cx="1588" cy="2260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1" name="Line 6"/>
          <p:cNvSpPr>
            <a:spLocks noChangeShapeType="1"/>
          </p:cNvSpPr>
          <p:nvPr/>
        </p:nvSpPr>
        <p:spPr bwMode="auto">
          <a:xfrm>
            <a:off x="5235575" y="4681538"/>
            <a:ext cx="256540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2" name="Rectangle 7"/>
          <p:cNvSpPr>
            <a:spLocks noChangeArrowheads="1"/>
          </p:cNvSpPr>
          <p:nvPr/>
        </p:nvSpPr>
        <p:spPr bwMode="auto">
          <a:xfrm>
            <a:off x="5195888" y="4843463"/>
            <a:ext cx="292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7463" name="Rectangle 8"/>
          <p:cNvSpPr>
            <a:spLocks noChangeArrowheads="1"/>
          </p:cNvSpPr>
          <p:nvPr/>
        </p:nvSpPr>
        <p:spPr bwMode="auto">
          <a:xfrm>
            <a:off x="5873750" y="4843463"/>
            <a:ext cx="390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7464" name="Rectangle 9"/>
          <p:cNvSpPr>
            <a:spLocks noChangeArrowheads="1"/>
          </p:cNvSpPr>
          <p:nvPr/>
        </p:nvSpPr>
        <p:spPr bwMode="auto">
          <a:xfrm>
            <a:off x="6499225" y="48434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7465" name="Rectangle 10"/>
          <p:cNvSpPr>
            <a:spLocks noChangeArrowheads="1"/>
          </p:cNvSpPr>
          <p:nvPr/>
        </p:nvSpPr>
        <p:spPr bwMode="auto">
          <a:xfrm>
            <a:off x="7177088" y="4843463"/>
            <a:ext cx="292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7466" name="Rectangle 11"/>
          <p:cNvSpPr>
            <a:spLocks noChangeArrowheads="1"/>
          </p:cNvSpPr>
          <p:nvPr/>
        </p:nvSpPr>
        <p:spPr bwMode="auto">
          <a:xfrm>
            <a:off x="7750175" y="48434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467" name="Line 12"/>
          <p:cNvSpPr>
            <a:spLocks noChangeShapeType="1"/>
          </p:cNvSpPr>
          <p:nvPr/>
        </p:nvSpPr>
        <p:spPr bwMode="auto">
          <a:xfrm>
            <a:off x="5297488" y="4678363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8" name="Line 13"/>
          <p:cNvSpPr>
            <a:spLocks noChangeShapeType="1"/>
          </p:cNvSpPr>
          <p:nvPr/>
        </p:nvSpPr>
        <p:spPr bwMode="auto">
          <a:xfrm>
            <a:off x="6026150" y="4678363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69" name="Line 14"/>
          <p:cNvSpPr>
            <a:spLocks noChangeShapeType="1"/>
          </p:cNvSpPr>
          <p:nvPr/>
        </p:nvSpPr>
        <p:spPr bwMode="auto">
          <a:xfrm>
            <a:off x="6550025" y="4678363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0" name="Line 15"/>
          <p:cNvSpPr>
            <a:spLocks noChangeShapeType="1"/>
          </p:cNvSpPr>
          <p:nvPr/>
        </p:nvSpPr>
        <p:spPr bwMode="auto">
          <a:xfrm>
            <a:off x="7278688" y="4678363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1" name="Line 16"/>
          <p:cNvSpPr>
            <a:spLocks noChangeShapeType="1"/>
          </p:cNvSpPr>
          <p:nvPr/>
        </p:nvSpPr>
        <p:spPr bwMode="auto">
          <a:xfrm>
            <a:off x="7800975" y="4678363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2" name="Line 17"/>
          <p:cNvSpPr>
            <a:spLocks noChangeShapeType="1"/>
          </p:cNvSpPr>
          <p:nvPr/>
        </p:nvSpPr>
        <p:spPr bwMode="auto">
          <a:xfrm>
            <a:off x="5297488" y="4675188"/>
            <a:ext cx="1587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3" name="Line 18"/>
          <p:cNvSpPr>
            <a:spLocks noChangeShapeType="1"/>
          </p:cNvSpPr>
          <p:nvPr/>
        </p:nvSpPr>
        <p:spPr bwMode="auto">
          <a:xfrm>
            <a:off x="6026150" y="4675188"/>
            <a:ext cx="1588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4" name="Line 19"/>
          <p:cNvSpPr>
            <a:spLocks noChangeShapeType="1"/>
          </p:cNvSpPr>
          <p:nvPr/>
        </p:nvSpPr>
        <p:spPr bwMode="auto">
          <a:xfrm>
            <a:off x="6550025" y="4675188"/>
            <a:ext cx="1588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5" name="Line 20"/>
          <p:cNvSpPr>
            <a:spLocks noChangeShapeType="1"/>
          </p:cNvSpPr>
          <p:nvPr/>
        </p:nvSpPr>
        <p:spPr bwMode="auto">
          <a:xfrm>
            <a:off x="7278688" y="4675188"/>
            <a:ext cx="1587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6" name="Line 21"/>
          <p:cNvSpPr>
            <a:spLocks noChangeShapeType="1"/>
          </p:cNvSpPr>
          <p:nvPr/>
        </p:nvSpPr>
        <p:spPr bwMode="auto">
          <a:xfrm>
            <a:off x="7800975" y="4675188"/>
            <a:ext cx="1588" cy="1016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77" name="Rectangle 22"/>
          <p:cNvSpPr>
            <a:spLocks noChangeArrowheads="1"/>
          </p:cNvSpPr>
          <p:nvPr/>
        </p:nvSpPr>
        <p:spPr bwMode="auto">
          <a:xfrm flipH="1">
            <a:off x="606425" y="2009775"/>
            <a:ext cx="46038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7478" name="Rectangle 23"/>
          <p:cNvSpPr>
            <a:spLocks noChangeArrowheads="1"/>
          </p:cNvSpPr>
          <p:nvPr/>
        </p:nvSpPr>
        <p:spPr bwMode="auto">
          <a:xfrm>
            <a:off x="3367088" y="1774825"/>
            <a:ext cx="11541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7479" name="Rectangle 24"/>
          <p:cNvSpPr>
            <a:spLocks noChangeArrowheads="1"/>
          </p:cNvSpPr>
          <p:nvPr/>
        </p:nvSpPr>
        <p:spPr bwMode="auto">
          <a:xfrm>
            <a:off x="2854325" y="2051050"/>
            <a:ext cx="8112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7480" name="Rectangle 25"/>
          <p:cNvSpPr>
            <a:spLocks noChangeArrowheads="1"/>
          </p:cNvSpPr>
          <p:nvPr/>
        </p:nvSpPr>
        <p:spPr bwMode="auto">
          <a:xfrm>
            <a:off x="2565400" y="2211388"/>
            <a:ext cx="13493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7481" name="Rectangle 26"/>
          <p:cNvSpPr>
            <a:spLocks noChangeArrowheads="1"/>
          </p:cNvSpPr>
          <p:nvPr/>
        </p:nvSpPr>
        <p:spPr bwMode="auto">
          <a:xfrm>
            <a:off x="4168775" y="2051050"/>
            <a:ext cx="8112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7482" name="Rectangle 27"/>
          <p:cNvSpPr>
            <a:spLocks noChangeArrowheads="1"/>
          </p:cNvSpPr>
          <p:nvPr/>
        </p:nvSpPr>
        <p:spPr bwMode="auto">
          <a:xfrm>
            <a:off x="4259263" y="2211388"/>
            <a:ext cx="6350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7483" name="Rectangle 28"/>
          <p:cNvSpPr>
            <a:spLocks noChangeArrowheads="1"/>
          </p:cNvSpPr>
          <p:nvPr/>
        </p:nvSpPr>
        <p:spPr bwMode="auto">
          <a:xfrm>
            <a:off x="5878513" y="2051050"/>
            <a:ext cx="15113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7484" name="Rectangle 29"/>
          <p:cNvSpPr>
            <a:spLocks noChangeArrowheads="1"/>
          </p:cNvSpPr>
          <p:nvPr/>
        </p:nvSpPr>
        <p:spPr bwMode="auto">
          <a:xfrm>
            <a:off x="5646738" y="2211388"/>
            <a:ext cx="1981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7485" name="Rectangle 30"/>
          <p:cNvSpPr>
            <a:spLocks noChangeArrowheads="1"/>
          </p:cNvSpPr>
          <p:nvPr/>
        </p:nvSpPr>
        <p:spPr bwMode="auto">
          <a:xfrm>
            <a:off x="5353050" y="5062538"/>
            <a:ext cx="134778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7486" name="Rectangle 31"/>
          <p:cNvSpPr>
            <a:spLocks noChangeArrowheads="1"/>
          </p:cNvSpPr>
          <p:nvPr/>
        </p:nvSpPr>
        <p:spPr bwMode="auto">
          <a:xfrm>
            <a:off x="5753100" y="5237163"/>
            <a:ext cx="5365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7487" name="Rectangle 32"/>
          <p:cNvSpPr>
            <a:spLocks noChangeArrowheads="1"/>
          </p:cNvSpPr>
          <p:nvPr/>
        </p:nvSpPr>
        <p:spPr bwMode="auto">
          <a:xfrm>
            <a:off x="7031038" y="5062538"/>
            <a:ext cx="51435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7488" name="Rectangle 33"/>
          <p:cNvSpPr>
            <a:spLocks noChangeArrowheads="1"/>
          </p:cNvSpPr>
          <p:nvPr/>
        </p:nvSpPr>
        <p:spPr bwMode="auto">
          <a:xfrm>
            <a:off x="539750" y="5118100"/>
            <a:ext cx="130175" cy="13493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89" name="Line 34"/>
          <p:cNvSpPr>
            <a:spLocks noChangeShapeType="1"/>
          </p:cNvSpPr>
          <p:nvPr/>
        </p:nvSpPr>
        <p:spPr bwMode="auto">
          <a:xfrm>
            <a:off x="457200" y="5189538"/>
            <a:ext cx="29210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0" name="Rectangle 35"/>
          <p:cNvSpPr>
            <a:spLocks noChangeArrowheads="1"/>
          </p:cNvSpPr>
          <p:nvPr/>
        </p:nvSpPr>
        <p:spPr bwMode="auto">
          <a:xfrm>
            <a:off x="803275" y="5116513"/>
            <a:ext cx="406400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7491" name="Freeform 36"/>
          <p:cNvSpPr>
            <a:spLocks/>
          </p:cNvSpPr>
          <p:nvPr/>
        </p:nvSpPr>
        <p:spPr bwMode="auto">
          <a:xfrm>
            <a:off x="1328738" y="5100638"/>
            <a:ext cx="307975" cy="168275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2" name="Freeform 37"/>
          <p:cNvSpPr>
            <a:spLocks/>
          </p:cNvSpPr>
          <p:nvPr/>
        </p:nvSpPr>
        <p:spPr bwMode="auto">
          <a:xfrm>
            <a:off x="1328738" y="5100638"/>
            <a:ext cx="307975" cy="168275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3" name="Line 38"/>
          <p:cNvSpPr>
            <a:spLocks noChangeShapeType="1"/>
          </p:cNvSpPr>
          <p:nvPr/>
        </p:nvSpPr>
        <p:spPr bwMode="auto">
          <a:xfrm flipV="1">
            <a:off x="1477963" y="5100638"/>
            <a:ext cx="1587" cy="16827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494" name="Rectangle 39"/>
          <p:cNvSpPr>
            <a:spLocks noChangeArrowheads="1"/>
          </p:cNvSpPr>
          <p:nvPr/>
        </p:nvSpPr>
        <p:spPr bwMode="auto">
          <a:xfrm>
            <a:off x="1674813" y="5116513"/>
            <a:ext cx="422275" cy="13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7495" name="Rectangle 40"/>
          <p:cNvSpPr>
            <a:spLocks noChangeArrowheads="1"/>
          </p:cNvSpPr>
          <p:nvPr/>
        </p:nvSpPr>
        <p:spPr bwMode="auto">
          <a:xfrm>
            <a:off x="582613" y="2682875"/>
            <a:ext cx="10064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Non-fatal MI</a:t>
            </a:r>
            <a:endParaRPr lang="en-US"/>
          </a:p>
        </p:txBody>
      </p:sp>
      <p:sp>
        <p:nvSpPr>
          <p:cNvPr id="147496" name="Rectangle 41"/>
          <p:cNvSpPr>
            <a:spLocks noChangeArrowheads="1"/>
          </p:cNvSpPr>
          <p:nvPr/>
        </p:nvSpPr>
        <p:spPr bwMode="auto">
          <a:xfrm>
            <a:off x="600075" y="2936875"/>
            <a:ext cx="2762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7497" name="Rectangle 42"/>
          <p:cNvSpPr>
            <a:spLocks noChangeArrowheads="1"/>
          </p:cNvSpPr>
          <p:nvPr/>
        </p:nvSpPr>
        <p:spPr bwMode="auto">
          <a:xfrm>
            <a:off x="2933700" y="2921000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33 (1.91)</a:t>
            </a:r>
            <a:endParaRPr lang="en-US"/>
          </a:p>
        </p:txBody>
      </p:sp>
      <p:sp>
        <p:nvSpPr>
          <p:cNvPr id="147498" name="Rectangle 43"/>
          <p:cNvSpPr>
            <a:spLocks noChangeArrowheads="1"/>
          </p:cNvSpPr>
          <p:nvPr/>
        </p:nvSpPr>
        <p:spPr bwMode="auto">
          <a:xfrm>
            <a:off x="4249738" y="2921000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35 (2.02)</a:t>
            </a:r>
            <a:endParaRPr lang="en-US"/>
          </a:p>
        </p:txBody>
      </p:sp>
      <p:sp>
        <p:nvSpPr>
          <p:cNvPr id="147499" name="Rectangle 44"/>
          <p:cNvSpPr>
            <a:spLocks noChangeArrowheads="1"/>
          </p:cNvSpPr>
          <p:nvPr/>
        </p:nvSpPr>
        <p:spPr bwMode="auto">
          <a:xfrm>
            <a:off x="6405563" y="2994025"/>
            <a:ext cx="65087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0" name="Line 45"/>
          <p:cNvSpPr>
            <a:spLocks noChangeShapeType="1"/>
          </p:cNvSpPr>
          <p:nvPr/>
        </p:nvSpPr>
        <p:spPr bwMode="auto">
          <a:xfrm>
            <a:off x="5237163" y="3013075"/>
            <a:ext cx="24701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1" name="Line 46"/>
          <p:cNvSpPr>
            <a:spLocks noChangeShapeType="1"/>
          </p:cNvSpPr>
          <p:nvPr/>
        </p:nvSpPr>
        <p:spPr bwMode="auto">
          <a:xfrm flipH="1">
            <a:off x="5289550" y="3013075"/>
            <a:ext cx="34131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2" name="Freeform 47"/>
          <p:cNvSpPr>
            <a:spLocks/>
          </p:cNvSpPr>
          <p:nvPr/>
        </p:nvSpPr>
        <p:spPr bwMode="auto">
          <a:xfrm>
            <a:off x="5295900" y="2959100"/>
            <a:ext cx="96838" cy="117475"/>
          </a:xfrm>
          <a:custGeom>
            <a:avLst/>
            <a:gdLst>
              <a:gd name="T0" fmla="*/ 2147483647 w 6"/>
              <a:gd name="T1" fmla="*/ 0 h 7"/>
              <a:gd name="T2" fmla="*/ 0 w 6"/>
              <a:gd name="T3" fmla="*/ 2147483647 h 7"/>
              <a:gd name="T4" fmla="*/ 2147483647 w 6"/>
              <a:gd name="T5" fmla="*/ 2147483647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6" y="0"/>
                </a:moveTo>
                <a:lnTo>
                  <a:pt x="0" y="3"/>
                </a:lnTo>
                <a:lnTo>
                  <a:pt x="6" y="7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3" name="Rectangle 48"/>
          <p:cNvSpPr>
            <a:spLocks noChangeArrowheads="1"/>
          </p:cNvSpPr>
          <p:nvPr/>
        </p:nvSpPr>
        <p:spPr bwMode="auto">
          <a:xfrm>
            <a:off x="588963" y="3175000"/>
            <a:ext cx="762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7504" name="Rectangle 49"/>
          <p:cNvSpPr>
            <a:spLocks noChangeArrowheads="1"/>
          </p:cNvSpPr>
          <p:nvPr/>
        </p:nvSpPr>
        <p:spPr bwMode="auto">
          <a:xfrm>
            <a:off x="2933700" y="3175000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91 (1.97)</a:t>
            </a:r>
            <a:endParaRPr lang="en-US"/>
          </a:p>
        </p:txBody>
      </p:sp>
      <p:sp>
        <p:nvSpPr>
          <p:cNvPr id="147505" name="Rectangle 50"/>
          <p:cNvSpPr>
            <a:spLocks noChangeArrowheads="1"/>
          </p:cNvSpPr>
          <p:nvPr/>
        </p:nvSpPr>
        <p:spPr bwMode="auto">
          <a:xfrm>
            <a:off x="4168775" y="3175000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107 (2.33)</a:t>
            </a:r>
            <a:endParaRPr lang="en-US"/>
          </a:p>
        </p:txBody>
      </p:sp>
      <p:sp>
        <p:nvSpPr>
          <p:cNvPr id="147506" name="Rectangle 51"/>
          <p:cNvSpPr>
            <a:spLocks noChangeArrowheads="1"/>
          </p:cNvSpPr>
          <p:nvPr/>
        </p:nvSpPr>
        <p:spPr bwMode="auto">
          <a:xfrm>
            <a:off x="6183313" y="3213100"/>
            <a:ext cx="112712" cy="11747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7" name="Line 52"/>
          <p:cNvSpPr>
            <a:spLocks noChangeShapeType="1"/>
          </p:cNvSpPr>
          <p:nvPr/>
        </p:nvSpPr>
        <p:spPr bwMode="auto">
          <a:xfrm>
            <a:off x="5534025" y="3267075"/>
            <a:ext cx="136366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08" name="Rectangle 53"/>
          <p:cNvSpPr>
            <a:spLocks noChangeArrowheads="1"/>
          </p:cNvSpPr>
          <p:nvPr/>
        </p:nvSpPr>
        <p:spPr bwMode="auto">
          <a:xfrm>
            <a:off x="590550" y="3429000"/>
            <a:ext cx="6350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7509" name="Rectangle 54"/>
          <p:cNvSpPr>
            <a:spLocks noChangeArrowheads="1"/>
          </p:cNvSpPr>
          <p:nvPr/>
        </p:nvSpPr>
        <p:spPr bwMode="auto">
          <a:xfrm>
            <a:off x="2854325" y="3413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134 (0.71)</a:t>
            </a:r>
            <a:endParaRPr lang="en-US"/>
          </a:p>
        </p:txBody>
      </p:sp>
      <p:sp>
        <p:nvSpPr>
          <p:cNvPr id="147510" name="Rectangle 55"/>
          <p:cNvSpPr>
            <a:spLocks noChangeArrowheads="1"/>
          </p:cNvSpPr>
          <p:nvPr/>
        </p:nvSpPr>
        <p:spPr bwMode="auto">
          <a:xfrm>
            <a:off x="4168775" y="3413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159 (0.85)</a:t>
            </a:r>
            <a:endParaRPr lang="en-US"/>
          </a:p>
        </p:txBody>
      </p:sp>
      <p:sp>
        <p:nvSpPr>
          <p:cNvPr id="147511" name="Rectangle 56"/>
          <p:cNvSpPr>
            <a:spLocks noChangeArrowheads="1"/>
          </p:cNvSpPr>
          <p:nvPr/>
        </p:nvSpPr>
        <p:spPr bwMode="auto">
          <a:xfrm>
            <a:off x="6102350" y="3449638"/>
            <a:ext cx="130175" cy="13493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12" name="Line 57"/>
          <p:cNvSpPr>
            <a:spLocks noChangeShapeType="1"/>
          </p:cNvSpPr>
          <p:nvPr/>
        </p:nvSpPr>
        <p:spPr bwMode="auto">
          <a:xfrm>
            <a:off x="5487988" y="3521075"/>
            <a:ext cx="13144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13" name="Rectangle 58"/>
          <p:cNvSpPr>
            <a:spLocks noChangeArrowheads="1"/>
          </p:cNvSpPr>
          <p:nvPr/>
        </p:nvSpPr>
        <p:spPr bwMode="auto">
          <a:xfrm>
            <a:off x="523875" y="5529263"/>
            <a:ext cx="26320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7514" name="Rectangle 59"/>
          <p:cNvSpPr>
            <a:spLocks noChangeArrowheads="1"/>
          </p:cNvSpPr>
          <p:nvPr/>
        </p:nvSpPr>
        <p:spPr bwMode="auto">
          <a:xfrm>
            <a:off x="2852738" y="5511800"/>
            <a:ext cx="1952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7515" name="Rectangle 60"/>
          <p:cNvSpPr>
            <a:spLocks noChangeArrowheads="1"/>
          </p:cNvSpPr>
          <p:nvPr/>
        </p:nvSpPr>
        <p:spPr bwMode="auto">
          <a:xfrm>
            <a:off x="2933700" y="5627688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516" name="Rectangle 61"/>
          <p:cNvSpPr>
            <a:spLocks noChangeArrowheads="1"/>
          </p:cNvSpPr>
          <p:nvPr/>
        </p:nvSpPr>
        <p:spPr bwMode="auto">
          <a:xfrm>
            <a:off x="2933700" y="5516563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517" name="Rectangle 62"/>
          <p:cNvSpPr>
            <a:spLocks noChangeArrowheads="1"/>
          </p:cNvSpPr>
          <p:nvPr/>
        </p:nvSpPr>
        <p:spPr bwMode="auto">
          <a:xfrm>
            <a:off x="2979738" y="55292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7518" name="Rectangle 63"/>
          <p:cNvSpPr>
            <a:spLocks noChangeArrowheads="1"/>
          </p:cNvSpPr>
          <p:nvPr/>
        </p:nvSpPr>
        <p:spPr bwMode="auto">
          <a:xfrm>
            <a:off x="3148013" y="5529263"/>
            <a:ext cx="10398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0.2 (p = 0.89)</a:t>
            </a:r>
            <a:endParaRPr lang="en-US"/>
          </a:p>
        </p:txBody>
      </p:sp>
      <p:sp>
        <p:nvSpPr>
          <p:cNvPr id="147519" name="Rectangle 64"/>
          <p:cNvSpPr>
            <a:spLocks noChangeArrowheads="1"/>
          </p:cNvSpPr>
          <p:nvPr/>
        </p:nvSpPr>
        <p:spPr bwMode="auto">
          <a:xfrm>
            <a:off x="576263" y="3683000"/>
            <a:ext cx="12350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7520" name="Rectangle 65"/>
          <p:cNvSpPr>
            <a:spLocks noChangeArrowheads="1"/>
          </p:cNvSpPr>
          <p:nvPr/>
        </p:nvSpPr>
        <p:spPr bwMode="auto">
          <a:xfrm>
            <a:off x="2854325" y="3667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258 (1.02)</a:t>
            </a:r>
            <a:endParaRPr lang="en-US"/>
          </a:p>
        </p:txBody>
      </p:sp>
      <p:sp>
        <p:nvSpPr>
          <p:cNvPr id="147521" name="Rectangle 66"/>
          <p:cNvSpPr>
            <a:spLocks noChangeArrowheads="1"/>
          </p:cNvSpPr>
          <p:nvPr/>
        </p:nvSpPr>
        <p:spPr bwMode="auto">
          <a:xfrm>
            <a:off x="4168775" y="3667125"/>
            <a:ext cx="8112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301 (1.20)</a:t>
            </a:r>
            <a:endParaRPr lang="en-US"/>
          </a:p>
        </p:txBody>
      </p:sp>
      <p:sp>
        <p:nvSpPr>
          <p:cNvPr id="147522" name="Freeform 67"/>
          <p:cNvSpPr>
            <a:spLocks/>
          </p:cNvSpPr>
          <p:nvPr/>
        </p:nvSpPr>
        <p:spPr bwMode="auto">
          <a:xfrm>
            <a:off x="5883275" y="3703638"/>
            <a:ext cx="682625" cy="134937"/>
          </a:xfrm>
          <a:custGeom>
            <a:avLst/>
            <a:gdLst>
              <a:gd name="T0" fmla="*/ 0 w 42"/>
              <a:gd name="T1" fmla="*/ 2147483647 h 8"/>
              <a:gd name="T2" fmla="*/ 2147483647 w 42"/>
              <a:gd name="T3" fmla="*/ 2147483647 h 8"/>
              <a:gd name="T4" fmla="*/ 2147483647 w 42"/>
              <a:gd name="T5" fmla="*/ 2147483647 h 8"/>
              <a:gd name="T6" fmla="*/ 2147483647 w 42"/>
              <a:gd name="T7" fmla="*/ 0 h 8"/>
              <a:gd name="T8" fmla="*/ 0 w 42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2"/>
              <a:gd name="T16" fmla="*/ 0 h 8"/>
              <a:gd name="T17" fmla="*/ 42 w 42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2" h="8">
                <a:moveTo>
                  <a:pt x="0" y="4"/>
                </a:moveTo>
                <a:lnTo>
                  <a:pt x="21" y="8"/>
                </a:lnTo>
                <a:lnTo>
                  <a:pt x="42" y="4"/>
                </a:lnTo>
                <a:lnTo>
                  <a:pt x="21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23" name="Rectangle 68"/>
          <p:cNvSpPr>
            <a:spLocks noChangeArrowheads="1"/>
          </p:cNvSpPr>
          <p:nvPr/>
        </p:nvSpPr>
        <p:spPr bwMode="auto">
          <a:xfrm>
            <a:off x="7299325" y="3667125"/>
            <a:ext cx="13176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0.84 (0.70 - 1.01)</a:t>
            </a:r>
            <a:endParaRPr lang="en-US"/>
          </a:p>
        </p:txBody>
      </p:sp>
      <p:sp>
        <p:nvSpPr>
          <p:cNvPr id="147524" name="Rectangle 69"/>
          <p:cNvSpPr>
            <a:spLocks noChangeArrowheads="1"/>
          </p:cNvSpPr>
          <p:nvPr/>
        </p:nvSpPr>
        <p:spPr bwMode="auto">
          <a:xfrm>
            <a:off x="579438" y="3938588"/>
            <a:ext cx="10890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7525" name="Rectangle 70"/>
          <p:cNvSpPr>
            <a:spLocks noChangeArrowheads="1"/>
          </p:cNvSpPr>
          <p:nvPr/>
        </p:nvSpPr>
        <p:spPr bwMode="auto">
          <a:xfrm>
            <a:off x="2773363" y="3921125"/>
            <a:ext cx="8921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3361 (0.97)</a:t>
            </a:r>
            <a:endParaRPr lang="en-US"/>
          </a:p>
        </p:txBody>
      </p:sp>
      <p:sp>
        <p:nvSpPr>
          <p:cNvPr id="147526" name="Rectangle 71"/>
          <p:cNvSpPr>
            <a:spLocks noChangeArrowheads="1"/>
          </p:cNvSpPr>
          <p:nvPr/>
        </p:nvSpPr>
        <p:spPr bwMode="auto">
          <a:xfrm>
            <a:off x="4071938" y="3921125"/>
            <a:ext cx="8921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4451 (1.29)</a:t>
            </a:r>
            <a:endParaRPr lang="en-US"/>
          </a:p>
        </p:txBody>
      </p:sp>
      <p:sp>
        <p:nvSpPr>
          <p:cNvPr id="147527" name="Freeform 72"/>
          <p:cNvSpPr>
            <a:spLocks/>
          </p:cNvSpPr>
          <p:nvPr/>
        </p:nvSpPr>
        <p:spPr bwMode="auto">
          <a:xfrm>
            <a:off x="5895975" y="3941763"/>
            <a:ext cx="161925" cy="136525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28" name="Rectangle 73"/>
          <p:cNvSpPr>
            <a:spLocks noChangeArrowheads="1"/>
          </p:cNvSpPr>
          <p:nvPr/>
        </p:nvSpPr>
        <p:spPr bwMode="auto">
          <a:xfrm>
            <a:off x="7299325" y="3921125"/>
            <a:ext cx="13176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0.73 (0.70 - 0.76)</a:t>
            </a:r>
            <a:endParaRPr lang="en-US"/>
          </a:p>
        </p:txBody>
      </p:sp>
      <p:sp>
        <p:nvSpPr>
          <p:cNvPr id="147529" name="Rectangle 74"/>
          <p:cNvSpPr>
            <a:spLocks noChangeArrowheads="1"/>
          </p:cNvSpPr>
          <p:nvPr/>
        </p:nvSpPr>
        <p:spPr bwMode="auto">
          <a:xfrm>
            <a:off x="588963" y="4176713"/>
            <a:ext cx="714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7530" name="Rectangle 75"/>
          <p:cNvSpPr>
            <a:spLocks noChangeArrowheads="1"/>
          </p:cNvSpPr>
          <p:nvPr/>
        </p:nvSpPr>
        <p:spPr bwMode="auto">
          <a:xfrm>
            <a:off x="2771775" y="4176713"/>
            <a:ext cx="9096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3619 (0.97)</a:t>
            </a:r>
            <a:endParaRPr lang="en-US"/>
          </a:p>
        </p:txBody>
      </p:sp>
      <p:sp>
        <p:nvSpPr>
          <p:cNvPr id="147531" name="Rectangle 76"/>
          <p:cNvSpPr>
            <a:spLocks noChangeArrowheads="1"/>
          </p:cNvSpPr>
          <p:nvPr/>
        </p:nvSpPr>
        <p:spPr bwMode="auto">
          <a:xfrm>
            <a:off x="4070350" y="4176713"/>
            <a:ext cx="9096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4752 (1.29)</a:t>
            </a:r>
            <a:endParaRPr lang="en-US"/>
          </a:p>
        </p:txBody>
      </p:sp>
      <p:sp>
        <p:nvSpPr>
          <p:cNvPr id="147532" name="Freeform 77"/>
          <p:cNvSpPr>
            <a:spLocks/>
          </p:cNvSpPr>
          <p:nvPr/>
        </p:nvSpPr>
        <p:spPr bwMode="auto">
          <a:xfrm>
            <a:off x="5911850" y="4197350"/>
            <a:ext cx="161925" cy="134938"/>
          </a:xfrm>
          <a:custGeom>
            <a:avLst/>
            <a:gdLst>
              <a:gd name="T0" fmla="*/ 0 w 10"/>
              <a:gd name="T1" fmla="*/ 2147483647 h 8"/>
              <a:gd name="T2" fmla="*/ 2147483647 w 10"/>
              <a:gd name="T3" fmla="*/ 2147483647 h 8"/>
              <a:gd name="T4" fmla="*/ 2147483647 w 10"/>
              <a:gd name="T5" fmla="*/ 2147483647 h 8"/>
              <a:gd name="T6" fmla="*/ 2147483647 w 10"/>
              <a:gd name="T7" fmla="*/ 0 h 8"/>
              <a:gd name="T8" fmla="*/ 0 w 10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0"/>
              <a:gd name="T16" fmla="*/ 0 h 8"/>
              <a:gd name="T17" fmla="*/ 10 w 10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0" h="8">
                <a:moveTo>
                  <a:pt x="0" y="4"/>
                </a:moveTo>
                <a:lnTo>
                  <a:pt x="5" y="8"/>
                </a:lnTo>
                <a:lnTo>
                  <a:pt x="10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33" name="Rectangle 78"/>
          <p:cNvSpPr>
            <a:spLocks noChangeArrowheads="1"/>
          </p:cNvSpPr>
          <p:nvPr/>
        </p:nvSpPr>
        <p:spPr bwMode="auto">
          <a:xfrm>
            <a:off x="7299325" y="4176713"/>
            <a:ext cx="13335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0.74 (0.70 - 0.77)</a:t>
            </a:r>
            <a:endParaRPr lang="en-US"/>
          </a:p>
        </p:txBody>
      </p:sp>
      <p:sp>
        <p:nvSpPr>
          <p:cNvPr id="147534" name="Line 79"/>
          <p:cNvSpPr>
            <a:spLocks noChangeShapeType="1"/>
          </p:cNvSpPr>
          <p:nvPr/>
        </p:nvSpPr>
        <p:spPr bwMode="auto">
          <a:xfrm flipV="1">
            <a:off x="5994400" y="2860675"/>
            <a:ext cx="1588" cy="1819275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7535" name="Rectangle 80"/>
          <p:cNvSpPr>
            <a:spLocks noChangeArrowheads="1"/>
          </p:cNvSpPr>
          <p:nvPr/>
        </p:nvSpPr>
        <p:spPr bwMode="auto">
          <a:xfrm>
            <a:off x="523875" y="5783263"/>
            <a:ext cx="34115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7536" name="Rectangle 81"/>
          <p:cNvSpPr>
            <a:spLocks noChangeArrowheads="1"/>
          </p:cNvSpPr>
          <p:nvPr/>
        </p:nvSpPr>
        <p:spPr bwMode="auto">
          <a:xfrm>
            <a:off x="3565525" y="5765800"/>
            <a:ext cx="1952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7537" name="Rectangle 82"/>
          <p:cNvSpPr>
            <a:spLocks noChangeArrowheads="1"/>
          </p:cNvSpPr>
          <p:nvPr/>
        </p:nvSpPr>
        <p:spPr bwMode="auto">
          <a:xfrm>
            <a:off x="3648075" y="5881688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7538" name="Rectangle 83"/>
          <p:cNvSpPr>
            <a:spLocks noChangeArrowheads="1"/>
          </p:cNvSpPr>
          <p:nvPr/>
        </p:nvSpPr>
        <p:spPr bwMode="auto">
          <a:xfrm>
            <a:off x="3648075" y="5770563"/>
            <a:ext cx="96838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7539" name="Rectangle 84"/>
          <p:cNvSpPr>
            <a:spLocks noChangeArrowheads="1"/>
          </p:cNvSpPr>
          <p:nvPr/>
        </p:nvSpPr>
        <p:spPr bwMode="auto">
          <a:xfrm>
            <a:off x="3694113" y="5783263"/>
            <a:ext cx="1619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7540" name="Rectangle 85"/>
          <p:cNvSpPr>
            <a:spLocks noChangeArrowheads="1"/>
          </p:cNvSpPr>
          <p:nvPr/>
        </p:nvSpPr>
        <p:spPr bwMode="auto">
          <a:xfrm>
            <a:off x="3846513" y="5783263"/>
            <a:ext cx="10398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2.1 (p = 0.15)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66"/>
          <p:cNvSpPr>
            <a:spLocks noChangeArrowheads="1"/>
          </p:cNvSpPr>
          <p:nvPr/>
        </p:nvSpPr>
        <p:spPr bwMode="auto">
          <a:xfrm>
            <a:off x="1225550" y="-71438"/>
            <a:ext cx="6667500" cy="11080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4D, AURORA and SHARP: </a:t>
            </a:r>
          </a:p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Non-fatal presumed ischemic stroke</a:t>
            </a:r>
          </a:p>
        </p:txBody>
      </p:sp>
      <p:sp>
        <p:nvSpPr>
          <p:cNvPr id="148483" name="AutoShape 3"/>
          <p:cNvSpPr>
            <a:spLocks noChangeAspect="1" noChangeArrowheads="1" noTextEdit="1"/>
          </p:cNvSpPr>
          <p:nvPr/>
        </p:nvSpPr>
        <p:spPr bwMode="auto">
          <a:xfrm>
            <a:off x="-266700" y="1349375"/>
            <a:ext cx="9305925" cy="405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4" name="Line 5"/>
          <p:cNvSpPr>
            <a:spLocks noChangeShapeType="1"/>
          </p:cNvSpPr>
          <p:nvPr/>
        </p:nvSpPr>
        <p:spPr bwMode="auto">
          <a:xfrm flipV="1">
            <a:off x="6535738" y="2451100"/>
            <a:ext cx="1587" cy="222885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5" name="Line 6"/>
          <p:cNvSpPr>
            <a:spLocks noChangeShapeType="1"/>
          </p:cNvSpPr>
          <p:nvPr/>
        </p:nvSpPr>
        <p:spPr bwMode="auto">
          <a:xfrm>
            <a:off x="5221288" y="4695825"/>
            <a:ext cx="25654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86" name="Rectangle 7"/>
          <p:cNvSpPr>
            <a:spLocks noChangeArrowheads="1"/>
          </p:cNvSpPr>
          <p:nvPr/>
        </p:nvSpPr>
        <p:spPr bwMode="auto">
          <a:xfrm>
            <a:off x="5181600" y="4852988"/>
            <a:ext cx="2921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8487" name="Rectangle 8"/>
          <p:cNvSpPr>
            <a:spLocks noChangeArrowheads="1"/>
          </p:cNvSpPr>
          <p:nvPr/>
        </p:nvSpPr>
        <p:spPr bwMode="auto">
          <a:xfrm>
            <a:off x="5859463" y="4852988"/>
            <a:ext cx="3905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8488" name="Rectangle 9"/>
          <p:cNvSpPr>
            <a:spLocks noChangeArrowheads="1"/>
          </p:cNvSpPr>
          <p:nvPr/>
        </p:nvSpPr>
        <p:spPr bwMode="auto">
          <a:xfrm>
            <a:off x="6484938" y="4852988"/>
            <a:ext cx="1619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8489" name="Rectangle 10"/>
          <p:cNvSpPr>
            <a:spLocks noChangeArrowheads="1"/>
          </p:cNvSpPr>
          <p:nvPr/>
        </p:nvSpPr>
        <p:spPr bwMode="auto">
          <a:xfrm>
            <a:off x="7162800" y="4852988"/>
            <a:ext cx="2921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8490" name="Rectangle 11"/>
          <p:cNvSpPr>
            <a:spLocks noChangeArrowheads="1"/>
          </p:cNvSpPr>
          <p:nvPr/>
        </p:nvSpPr>
        <p:spPr bwMode="auto">
          <a:xfrm>
            <a:off x="7735888" y="4852988"/>
            <a:ext cx="1619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491" name="Line 12"/>
          <p:cNvSpPr>
            <a:spLocks noChangeShapeType="1"/>
          </p:cNvSpPr>
          <p:nvPr/>
        </p:nvSpPr>
        <p:spPr bwMode="auto">
          <a:xfrm>
            <a:off x="5283200" y="4692650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2" name="Line 13"/>
          <p:cNvSpPr>
            <a:spLocks noChangeShapeType="1"/>
          </p:cNvSpPr>
          <p:nvPr/>
        </p:nvSpPr>
        <p:spPr bwMode="auto">
          <a:xfrm>
            <a:off x="6011863" y="4692650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3" name="Line 14"/>
          <p:cNvSpPr>
            <a:spLocks noChangeShapeType="1"/>
          </p:cNvSpPr>
          <p:nvPr/>
        </p:nvSpPr>
        <p:spPr bwMode="auto">
          <a:xfrm>
            <a:off x="6535738" y="4692650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4" name="Line 15"/>
          <p:cNvSpPr>
            <a:spLocks noChangeShapeType="1"/>
          </p:cNvSpPr>
          <p:nvPr/>
        </p:nvSpPr>
        <p:spPr bwMode="auto">
          <a:xfrm>
            <a:off x="7264400" y="4692650"/>
            <a:ext cx="1588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5" name="Line 16"/>
          <p:cNvSpPr>
            <a:spLocks noChangeShapeType="1"/>
          </p:cNvSpPr>
          <p:nvPr/>
        </p:nvSpPr>
        <p:spPr bwMode="auto">
          <a:xfrm>
            <a:off x="7786688" y="4692650"/>
            <a:ext cx="1587" cy="5080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6" name="Line 17"/>
          <p:cNvSpPr>
            <a:spLocks noChangeShapeType="1"/>
          </p:cNvSpPr>
          <p:nvPr/>
        </p:nvSpPr>
        <p:spPr bwMode="auto">
          <a:xfrm>
            <a:off x="5283200" y="4687888"/>
            <a:ext cx="1588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7" name="Line 18"/>
          <p:cNvSpPr>
            <a:spLocks noChangeShapeType="1"/>
          </p:cNvSpPr>
          <p:nvPr/>
        </p:nvSpPr>
        <p:spPr bwMode="auto">
          <a:xfrm>
            <a:off x="6011863" y="4687888"/>
            <a:ext cx="1587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8" name="Line 19"/>
          <p:cNvSpPr>
            <a:spLocks noChangeShapeType="1"/>
          </p:cNvSpPr>
          <p:nvPr/>
        </p:nvSpPr>
        <p:spPr bwMode="auto">
          <a:xfrm>
            <a:off x="6535738" y="4687888"/>
            <a:ext cx="1587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499" name="Line 20"/>
          <p:cNvSpPr>
            <a:spLocks noChangeShapeType="1"/>
          </p:cNvSpPr>
          <p:nvPr/>
        </p:nvSpPr>
        <p:spPr bwMode="auto">
          <a:xfrm>
            <a:off x="7264400" y="4687888"/>
            <a:ext cx="1588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00" name="Line 21"/>
          <p:cNvSpPr>
            <a:spLocks noChangeShapeType="1"/>
          </p:cNvSpPr>
          <p:nvPr/>
        </p:nvSpPr>
        <p:spPr bwMode="auto">
          <a:xfrm>
            <a:off x="7786688" y="4687888"/>
            <a:ext cx="1587" cy="1031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01" name="Rectangle 22"/>
          <p:cNvSpPr>
            <a:spLocks noChangeArrowheads="1"/>
          </p:cNvSpPr>
          <p:nvPr/>
        </p:nvSpPr>
        <p:spPr bwMode="auto">
          <a:xfrm flipH="1">
            <a:off x="592138" y="2019300"/>
            <a:ext cx="46037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8502" name="Rectangle 23"/>
          <p:cNvSpPr>
            <a:spLocks noChangeArrowheads="1"/>
          </p:cNvSpPr>
          <p:nvPr/>
        </p:nvSpPr>
        <p:spPr bwMode="auto">
          <a:xfrm>
            <a:off x="3352800" y="1784350"/>
            <a:ext cx="11541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8503" name="Rectangle 24"/>
          <p:cNvSpPr>
            <a:spLocks noChangeArrowheads="1"/>
          </p:cNvSpPr>
          <p:nvPr/>
        </p:nvSpPr>
        <p:spPr bwMode="auto">
          <a:xfrm>
            <a:off x="2840038" y="2062163"/>
            <a:ext cx="8112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8504" name="Rectangle 25"/>
          <p:cNvSpPr>
            <a:spLocks noChangeArrowheads="1"/>
          </p:cNvSpPr>
          <p:nvPr/>
        </p:nvSpPr>
        <p:spPr bwMode="auto">
          <a:xfrm>
            <a:off x="2551113" y="2222500"/>
            <a:ext cx="13477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8505" name="Rectangle 26"/>
          <p:cNvSpPr>
            <a:spLocks noChangeArrowheads="1"/>
          </p:cNvSpPr>
          <p:nvPr/>
        </p:nvSpPr>
        <p:spPr bwMode="auto">
          <a:xfrm>
            <a:off x="4154488" y="2062163"/>
            <a:ext cx="81121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8506" name="Rectangle 27"/>
          <p:cNvSpPr>
            <a:spLocks noChangeArrowheads="1"/>
          </p:cNvSpPr>
          <p:nvPr/>
        </p:nvSpPr>
        <p:spPr bwMode="auto">
          <a:xfrm>
            <a:off x="4244975" y="2222500"/>
            <a:ext cx="6334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8507" name="Rectangle 28"/>
          <p:cNvSpPr>
            <a:spLocks noChangeArrowheads="1"/>
          </p:cNvSpPr>
          <p:nvPr/>
        </p:nvSpPr>
        <p:spPr bwMode="auto">
          <a:xfrm>
            <a:off x="5864225" y="2062163"/>
            <a:ext cx="15113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8508" name="Rectangle 29"/>
          <p:cNvSpPr>
            <a:spLocks noChangeArrowheads="1"/>
          </p:cNvSpPr>
          <p:nvPr/>
        </p:nvSpPr>
        <p:spPr bwMode="auto">
          <a:xfrm>
            <a:off x="5632450" y="2222500"/>
            <a:ext cx="19812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8509" name="Rectangle 30"/>
          <p:cNvSpPr>
            <a:spLocks noChangeArrowheads="1"/>
          </p:cNvSpPr>
          <p:nvPr/>
        </p:nvSpPr>
        <p:spPr bwMode="auto">
          <a:xfrm>
            <a:off x="5308600" y="5030788"/>
            <a:ext cx="13493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8510" name="Rectangle 31"/>
          <p:cNvSpPr>
            <a:spLocks noChangeArrowheads="1"/>
          </p:cNvSpPr>
          <p:nvPr/>
        </p:nvSpPr>
        <p:spPr bwMode="auto">
          <a:xfrm>
            <a:off x="5710238" y="5205413"/>
            <a:ext cx="5365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8511" name="Rectangle 32"/>
          <p:cNvSpPr>
            <a:spLocks noChangeArrowheads="1"/>
          </p:cNvSpPr>
          <p:nvPr/>
        </p:nvSpPr>
        <p:spPr bwMode="auto">
          <a:xfrm>
            <a:off x="7002463" y="5026025"/>
            <a:ext cx="51435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8512" name="Rectangle 33"/>
          <p:cNvSpPr>
            <a:spLocks noChangeArrowheads="1"/>
          </p:cNvSpPr>
          <p:nvPr/>
        </p:nvSpPr>
        <p:spPr bwMode="auto">
          <a:xfrm>
            <a:off x="525463" y="5129213"/>
            <a:ext cx="130175" cy="13811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3" name="Line 34"/>
          <p:cNvSpPr>
            <a:spLocks noChangeShapeType="1"/>
          </p:cNvSpPr>
          <p:nvPr/>
        </p:nvSpPr>
        <p:spPr bwMode="auto">
          <a:xfrm>
            <a:off x="442913" y="5203825"/>
            <a:ext cx="29210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4" name="Rectangle 35"/>
          <p:cNvSpPr>
            <a:spLocks noChangeArrowheads="1"/>
          </p:cNvSpPr>
          <p:nvPr/>
        </p:nvSpPr>
        <p:spPr bwMode="auto">
          <a:xfrm>
            <a:off x="788988" y="5127625"/>
            <a:ext cx="4064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8515" name="Freeform 36"/>
          <p:cNvSpPr>
            <a:spLocks/>
          </p:cNvSpPr>
          <p:nvPr/>
        </p:nvSpPr>
        <p:spPr bwMode="auto">
          <a:xfrm>
            <a:off x="1312863" y="5111750"/>
            <a:ext cx="309562" cy="171450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6" name="Freeform 37"/>
          <p:cNvSpPr>
            <a:spLocks/>
          </p:cNvSpPr>
          <p:nvPr/>
        </p:nvSpPr>
        <p:spPr bwMode="auto">
          <a:xfrm>
            <a:off x="1312863" y="5111750"/>
            <a:ext cx="309562" cy="171450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7" name="Line 38"/>
          <p:cNvSpPr>
            <a:spLocks noChangeShapeType="1"/>
          </p:cNvSpPr>
          <p:nvPr/>
        </p:nvSpPr>
        <p:spPr bwMode="auto">
          <a:xfrm flipV="1">
            <a:off x="1463675" y="5111750"/>
            <a:ext cx="1588" cy="171450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18" name="Rectangle 39"/>
          <p:cNvSpPr>
            <a:spLocks noChangeArrowheads="1"/>
          </p:cNvSpPr>
          <p:nvPr/>
        </p:nvSpPr>
        <p:spPr bwMode="auto">
          <a:xfrm>
            <a:off x="1660525" y="5127625"/>
            <a:ext cx="42227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8519" name="Rectangle 40"/>
          <p:cNvSpPr>
            <a:spLocks noChangeArrowheads="1"/>
          </p:cNvSpPr>
          <p:nvPr/>
        </p:nvSpPr>
        <p:spPr bwMode="auto">
          <a:xfrm>
            <a:off x="531813" y="2679700"/>
            <a:ext cx="24876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Non-fatal presumed ischemic stroke</a:t>
            </a:r>
            <a:endParaRPr lang="en-US"/>
          </a:p>
        </p:txBody>
      </p:sp>
      <p:sp>
        <p:nvSpPr>
          <p:cNvPr id="148520" name="Rectangle 41"/>
          <p:cNvSpPr>
            <a:spLocks noChangeArrowheads="1"/>
          </p:cNvSpPr>
          <p:nvPr/>
        </p:nvSpPr>
        <p:spPr bwMode="auto">
          <a:xfrm>
            <a:off x="585788" y="2946400"/>
            <a:ext cx="2762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8521" name="Rectangle 42"/>
          <p:cNvSpPr>
            <a:spLocks noChangeArrowheads="1"/>
          </p:cNvSpPr>
          <p:nvPr/>
        </p:nvSpPr>
        <p:spPr bwMode="auto">
          <a:xfrm>
            <a:off x="2919413" y="2930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31 (1.80)</a:t>
            </a:r>
            <a:endParaRPr lang="en-US"/>
          </a:p>
        </p:txBody>
      </p:sp>
      <p:sp>
        <p:nvSpPr>
          <p:cNvPr id="148522" name="Rectangle 43"/>
          <p:cNvSpPr>
            <a:spLocks noChangeArrowheads="1"/>
          </p:cNvSpPr>
          <p:nvPr/>
        </p:nvSpPr>
        <p:spPr bwMode="auto">
          <a:xfrm>
            <a:off x="4235450" y="2930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29 (1.67)</a:t>
            </a:r>
            <a:endParaRPr lang="en-US"/>
          </a:p>
        </p:txBody>
      </p:sp>
      <p:sp>
        <p:nvSpPr>
          <p:cNvPr id="148523" name="Rectangle 44"/>
          <p:cNvSpPr>
            <a:spLocks noChangeArrowheads="1"/>
          </p:cNvSpPr>
          <p:nvPr/>
        </p:nvSpPr>
        <p:spPr bwMode="auto">
          <a:xfrm>
            <a:off x="6661150" y="3008313"/>
            <a:ext cx="65088" cy="50800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4" name="Line 45"/>
          <p:cNvSpPr>
            <a:spLocks noChangeShapeType="1"/>
          </p:cNvSpPr>
          <p:nvPr/>
        </p:nvSpPr>
        <p:spPr bwMode="auto">
          <a:xfrm>
            <a:off x="5286375" y="3027363"/>
            <a:ext cx="2500313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5" name="Line 46"/>
          <p:cNvSpPr>
            <a:spLocks noChangeShapeType="1"/>
          </p:cNvSpPr>
          <p:nvPr/>
        </p:nvSpPr>
        <p:spPr bwMode="auto">
          <a:xfrm>
            <a:off x="7691438" y="3027363"/>
            <a:ext cx="952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6" name="Freeform 47"/>
          <p:cNvSpPr>
            <a:spLocks/>
          </p:cNvSpPr>
          <p:nvPr/>
        </p:nvSpPr>
        <p:spPr bwMode="auto">
          <a:xfrm>
            <a:off x="7691438" y="2970213"/>
            <a:ext cx="95250" cy="120650"/>
          </a:xfrm>
          <a:custGeom>
            <a:avLst/>
            <a:gdLst>
              <a:gd name="T0" fmla="*/ 0 w 6"/>
              <a:gd name="T1" fmla="*/ 2147483647 h 7"/>
              <a:gd name="T2" fmla="*/ 2147483647 w 6"/>
              <a:gd name="T3" fmla="*/ 2147483647 h 7"/>
              <a:gd name="T4" fmla="*/ 0 w 6"/>
              <a:gd name="T5" fmla="*/ 0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0" y="7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27" name="Rectangle 48"/>
          <p:cNvSpPr>
            <a:spLocks noChangeArrowheads="1"/>
          </p:cNvSpPr>
          <p:nvPr/>
        </p:nvSpPr>
        <p:spPr bwMode="auto">
          <a:xfrm>
            <a:off x="573088" y="3184525"/>
            <a:ext cx="76358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8528" name="Rectangle 49"/>
          <p:cNvSpPr>
            <a:spLocks noChangeArrowheads="1"/>
          </p:cNvSpPr>
          <p:nvPr/>
        </p:nvSpPr>
        <p:spPr bwMode="auto">
          <a:xfrm>
            <a:off x="2919413" y="3184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46 (0.99)</a:t>
            </a:r>
            <a:endParaRPr lang="en-US"/>
          </a:p>
        </p:txBody>
      </p:sp>
      <p:sp>
        <p:nvSpPr>
          <p:cNvPr id="148529" name="Rectangle 50"/>
          <p:cNvSpPr>
            <a:spLocks noChangeArrowheads="1"/>
          </p:cNvSpPr>
          <p:nvPr/>
        </p:nvSpPr>
        <p:spPr bwMode="auto">
          <a:xfrm>
            <a:off x="4235450" y="3184525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39 (0.84)</a:t>
            </a:r>
            <a:endParaRPr lang="en-US"/>
          </a:p>
        </p:txBody>
      </p:sp>
      <p:sp>
        <p:nvSpPr>
          <p:cNvPr id="148530" name="Rectangle 51"/>
          <p:cNvSpPr>
            <a:spLocks noChangeArrowheads="1"/>
          </p:cNvSpPr>
          <p:nvPr/>
        </p:nvSpPr>
        <p:spPr bwMode="auto">
          <a:xfrm>
            <a:off x="6802438" y="3244850"/>
            <a:ext cx="65087" cy="6826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1" name="Line 52"/>
          <p:cNvSpPr>
            <a:spLocks noChangeShapeType="1"/>
          </p:cNvSpPr>
          <p:nvPr/>
        </p:nvSpPr>
        <p:spPr bwMode="auto">
          <a:xfrm>
            <a:off x="5772150" y="3281363"/>
            <a:ext cx="2014538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2" name="Line 53"/>
          <p:cNvSpPr>
            <a:spLocks noChangeShapeType="1"/>
          </p:cNvSpPr>
          <p:nvPr/>
        </p:nvSpPr>
        <p:spPr bwMode="auto">
          <a:xfrm>
            <a:off x="7691438" y="3281363"/>
            <a:ext cx="952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3" name="Freeform 54"/>
          <p:cNvSpPr>
            <a:spLocks/>
          </p:cNvSpPr>
          <p:nvPr/>
        </p:nvSpPr>
        <p:spPr bwMode="auto">
          <a:xfrm>
            <a:off x="7691438" y="3224213"/>
            <a:ext cx="95250" cy="120650"/>
          </a:xfrm>
          <a:custGeom>
            <a:avLst/>
            <a:gdLst>
              <a:gd name="T0" fmla="*/ 0 w 6"/>
              <a:gd name="T1" fmla="*/ 2147483647 h 7"/>
              <a:gd name="T2" fmla="*/ 2147483647 w 6"/>
              <a:gd name="T3" fmla="*/ 2147483647 h 7"/>
              <a:gd name="T4" fmla="*/ 0 w 6"/>
              <a:gd name="T5" fmla="*/ 0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0" y="7"/>
                </a:moveTo>
                <a:lnTo>
                  <a:pt x="6" y="3"/>
                </a:lnTo>
                <a:lnTo>
                  <a:pt x="0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4" name="Rectangle 55"/>
          <p:cNvSpPr>
            <a:spLocks noChangeArrowheads="1"/>
          </p:cNvSpPr>
          <p:nvPr/>
        </p:nvSpPr>
        <p:spPr bwMode="auto">
          <a:xfrm>
            <a:off x="576263" y="3438525"/>
            <a:ext cx="6350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8535" name="Rectangle 56"/>
          <p:cNvSpPr>
            <a:spLocks noChangeArrowheads="1"/>
          </p:cNvSpPr>
          <p:nvPr/>
        </p:nvSpPr>
        <p:spPr bwMode="auto">
          <a:xfrm>
            <a:off x="2919413" y="3422650"/>
            <a:ext cx="7143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97 (0.51)</a:t>
            </a:r>
            <a:endParaRPr lang="en-US"/>
          </a:p>
        </p:txBody>
      </p:sp>
      <p:sp>
        <p:nvSpPr>
          <p:cNvPr id="148536" name="Rectangle 57"/>
          <p:cNvSpPr>
            <a:spLocks noChangeArrowheads="1"/>
          </p:cNvSpPr>
          <p:nvPr/>
        </p:nvSpPr>
        <p:spPr bwMode="auto">
          <a:xfrm>
            <a:off x="4154488" y="3422650"/>
            <a:ext cx="8112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128 (0.68)</a:t>
            </a:r>
            <a:endParaRPr lang="en-US"/>
          </a:p>
        </p:txBody>
      </p:sp>
      <p:sp>
        <p:nvSpPr>
          <p:cNvPr id="148537" name="Rectangle 58"/>
          <p:cNvSpPr>
            <a:spLocks noChangeArrowheads="1"/>
          </p:cNvSpPr>
          <p:nvPr/>
        </p:nvSpPr>
        <p:spPr bwMode="auto">
          <a:xfrm>
            <a:off x="5883275" y="3479800"/>
            <a:ext cx="96838" cy="103188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8" name="Line 59"/>
          <p:cNvSpPr>
            <a:spLocks noChangeShapeType="1"/>
          </p:cNvSpPr>
          <p:nvPr/>
        </p:nvSpPr>
        <p:spPr bwMode="auto">
          <a:xfrm>
            <a:off x="5248275" y="3535363"/>
            <a:ext cx="1414463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39" name="Line 60"/>
          <p:cNvSpPr>
            <a:spLocks noChangeShapeType="1"/>
          </p:cNvSpPr>
          <p:nvPr/>
        </p:nvSpPr>
        <p:spPr bwMode="auto">
          <a:xfrm flipH="1">
            <a:off x="5275263" y="3535363"/>
            <a:ext cx="341312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40" name="Freeform 61"/>
          <p:cNvSpPr>
            <a:spLocks/>
          </p:cNvSpPr>
          <p:nvPr/>
        </p:nvSpPr>
        <p:spPr bwMode="auto">
          <a:xfrm>
            <a:off x="5281613" y="3460750"/>
            <a:ext cx="96837" cy="138113"/>
          </a:xfrm>
          <a:custGeom>
            <a:avLst/>
            <a:gdLst>
              <a:gd name="T0" fmla="*/ 2147483647 w 6"/>
              <a:gd name="T1" fmla="*/ 0 h 8"/>
              <a:gd name="T2" fmla="*/ 0 w 6"/>
              <a:gd name="T3" fmla="*/ 2147483647 h 8"/>
              <a:gd name="T4" fmla="*/ 2147483647 w 6"/>
              <a:gd name="T5" fmla="*/ 2147483647 h 8"/>
              <a:gd name="T6" fmla="*/ 0 60000 65536"/>
              <a:gd name="T7" fmla="*/ 0 60000 65536"/>
              <a:gd name="T8" fmla="*/ 0 60000 65536"/>
              <a:gd name="T9" fmla="*/ 0 w 6"/>
              <a:gd name="T10" fmla="*/ 0 h 8"/>
              <a:gd name="T11" fmla="*/ 6 w 6"/>
              <a:gd name="T12" fmla="*/ 8 h 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8">
                <a:moveTo>
                  <a:pt x="6" y="0"/>
                </a:moveTo>
                <a:lnTo>
                  <a:pt x="0" y="4"/>
                </a:lnTo>
                <a:lnTo>
                  <a:pt x="6" y="8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41" name="Rectangle 62"/>
          <p:cNvSpPr>
            <a:spLocks noChangeArrowheads="1"/>
          </p:cNvSpPr>
          <p:nvPr/>
        </p:nvSpPr>
        <p:spPr bwMode="auto">
          <a:xfrm>
            <a:off x="509588" y="5527675"/>
            <a:ext cx="26320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8542" name="Rectangle 63"/>
          <p:cNvSpPr>
            <a:spLocks noChangeArrowheads="1"/>
          </p:cNvSpPr>
          <p:nvPr/>
        </p:nvSpPr>
        <p:spPr bwMode="auto">
          <a:xfrm>
            <a:off x="2838450" y="5511800"/>
            <a:ext cx="1952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8543" name="Rectangle 64"/>
          <p:cNvSpPr>
            <a:spLocks noChangeArrowheads="1"/>
          </p:cNvSpPr>
          <p:nvPr/>
        </p:nvSpPr>
        <p:spPr bwMode="auto">
          <a:xfrm>
            <a:off x="2919413" y="5629275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544" name="Rectangle 65"/>
          <p:cNvSpPr>
            <a:spLocks noChangeArrowheads="1"/>
          </p:cNvSpPr>
          <p:nvPr/>
        </p:nvSpPr>
        <p:spPr bwMode="auto">
          <a:xfrm>
            <a:off x="2919413" y="5518150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545" name="Rectangle 66"/>
          <p:cNvSpPr>
            <a:spLocks noChangeArrowheads="1"/>
          </p:cNvSpPr>
          <p:nvPr/>
        </p:nvSpPr>
        <p:spPr bwMode="auto">
          <a:xfrm>
            <a:off x="2965450" y="5527675"/>
            <a:ext cx="1619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8546" name="Rectangle 67"/>
          <p:cNvSpPr>
            <a:spLocks noChangeArrowheads="1"/>
          </p:cNvSpPr>
          <p:nvPr/>
        </p:nvSpPr>
        <p:spPr bwMode="auto">
          <a:xfrm>
            <a:off x="3133725" y="5527675"/>
            <a:ext cx="10398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4.1 (p = 0.13)</a:t>
            </a:r>
            <a:endParaRPr lang="en-US"/>
          </a:p>
        </p:txBody>
      </p:sp>
      <p:sp>
        <p:nvSpPr>
          <p:cNvPr id="148547" name="Rectangle 68"/>
          <p:cNvSpPr>
            <a:spLocks noChangeArrowheads="1"/>
          </p:cNvSpPr>
          <p:nvPr/>
        </p:nvSpPr>
        <p:spPr bwMode="auto">
          <a:xfrm>
            <a:off x="561975" y="3692525"/>
            <a:ext cx="123507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8548" name="Rectangle 69"/>
          <p:cNvSpPr>
            <a:spLocks noChangeArrowheads="1"/>
          </p:cNvSpPr>
          <p:nvPr/>
        </p:nvSpPr>
        <p:spPr bwMode="auto">
          <a:xfrm>
            <a:off x="2840038" y="3676650"/>
            <a:ext cx="8112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174 (0.68)</a:t>
            </a:r>
            <a:endParaRPr lang="en-US"/>
          </a:p>
        </p:txBody>
      </p:sp>
      <p:sp>
        <p:nvSpPr>
          <p:cNvPr id="148549" name="Rectangle 70"/>
          <p:cNvSpPr>
            <a:spLocks noChangeArrowheads="1"/>
          </p:cNvSpPr>
          <p:nvPr/>
        </p:nvSpPr>
        <p:spPr bwMode="auto">
          <a:xfrm>
            <a:off x="4154488" y="3676650"/>
            <a:ext cx="81121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196 (0.77)</a:t>
            </a:r>
            <a:endParaRPr lang="en-US"/>
          </a:p>
        </p:txBody>
      </p:sp>
      <p:sp>
        <p:nvSpPr>
          <p:cNvPr id="148550" name="Freeform 71"/>
          <p:cNvSpPr>
            <a:spLocks/>
          </p:cNvSpPr>
          <p:nvPr/>
        </p:nvSpPr>
        <p:spPr bwMode="auto">
          <a:xfrm>
            <a:off x="5880100" y="3714750"/>
            <a:ext cx="846138" cy="138113"/>
          </a:xfrm>
          <a:custGeom>
            <a:avLst/>
            <a:gdLst>
              <a:gd name="T0" fmla="*/ 0 w 52"/>
              <a:gd name="T1" fmla="*/ 2147483647 h 8"/>
              <a:gd name="T2" fmla="*/ 2147483647 w 52"/>
              <a:gd name="T3" fmla="*/ 2147483647 h 8"/>
              <a:gd name="T4" fmla="*/ 2147483647 w 52"/>
              <a:gd name="T5" fmla="*/ 2147483647 h 8"/>
              <a:gd name="T6" fmla="*/ 2147483647 w 52"/>
              <a:gd name="T7" fmla="*/ 0 h 8"/>
              <a:gd name="T8" fmla="*/ 0 w 52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2"/>
              <a:gd name="T16" fmla="*/ 0 h 8"/>
              <a:gd name="T17" fmla="*/ 52 w 52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2" h="8">
                <a:moveTo>
                  <a:pt x="0" y="4"/>
                </a:moveTo>
                <a:lnTo>
                  <a:pt x="26" y="8"/>
                </a:lnTo>
                <a:lnTo>
                  <a:pt x="52" y="4"/>
                </a:lnTo>
                <a:lnTo>
                  <a:pt x="26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51" name="Rectangle 72"/>
          <p:cNvSpPr>
            <a:spLocks noChangeArrowheads="1"/>
          </p:cNvSpPr>
          <p:nvPr/>
        </p:nvSpPr>
        <p:spPr bwMode="auto">
          <a:xfrm>
            <a:off x="7285038" y="3676650"/>
            <a:ext cx="13160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0.88 (0.70 - 1.11)</a:t>
            </a:r>
            <a:endParaRPr lang="en-US"/>
          </a:p>
        </p:txBody>
      </p:sp>
      <p:sp>
        <p:nvSpPr>
          <p:cNvPr id="148552" name="Rectangle 73"/>
          <p:cNvSpPr>
            <a:spLocks noChangeArrowheads="1"/>
          </p:cNvSpPr>
          <p:nvPr/>
        </p:nvSpPr>
        <p:spPr bwMode="auto">
          <a:xfrm>
            <a:off x="565150" y="3948113"/>
            <a:ext cx="108902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8553" name="Rectangle 74"/>
          <p:cNvSpPr>
            <a:spLocks noChangeArrowheads="1"/>
          </p:cNvSpPr>
          <p:nvPr/>
        </p:nvSpPr>
        <p:spPr bwMode="auto">
          <a:xfrm>
            <a:off x="2757488" y="3930650"/>
            <a:ext cx="8937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1675 (0.48)</a:t>
            </a:r>
            <a:endParaRPr lang="en-US"/>
          </a:p>
        </p:txBody>
      </p:sp>
      <p:sp>
        <p:nvSpPr>
          <p:cNvPr id="148554" name="Rectangle 75"/>
          <p:cNvSpPr>
            <a:spLocks noChangeArrowheads="1"/>
          </p:cNvSpPr>
          <p:nvPr/>
        </p:nvSpPr>
        <p:spPr bwMode="auto">
          <a:xfrm>
            <a:off x="4056063" y="3930650"/>
            <a:ext cx="8937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2092 (0.61)</a:t>
            </a:r>
            <a:endParaRPr lang="en-US"/>
          </a:p>
        </p:txBody>
      </p:sp>
      <p:sp>
        <p:nvSpPr>
          <p:cNvPr id="148555" name="Freeform 76"/>
          <p:cNvSpPr>
            <a:spLocks/>
          </p:cNvSpPr>
          <p:nvPr/>
        </p:nvSpPr>
        <p:spPr bwMode="auto">
          <a:xfrm>
            <a:off x="5973763" y="3952875"/>
            <a:ext cx="244475" cy="139700"/>
          </a:xfrm>
          <a:custGeom>
            <a:avLst/>
            <a:gdLst>
              <a:gd name="T0" fmla="*/ 0 w 15"/>
              <a:gd name="T1" fmla="*/ 2147483647 h 8"/>
              <a:gd name="T2" fmla="*/ 2147483647 w 15"/>
              <a:gd name="T3" fmla="*/ 2147483647 h 8"/>
              <a:gd name="T4" fmla="*/ 2147483647 w 15"/>
              <a:gd name="T5" fmla="*/ 2147483647 h 8"/>
              <a:gd name="T6" fmla="*/ 2147483647 w 15"/>
              <a:gd name="T7" fmla="*/ 0 h 8"/>
              <a:gd name="T8" fmla="*/ 0 w 15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8"/>
              <a:gd name="T17" fmla="*/ 15 w 15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8">
                <a:moveTo>
                  <a:pt x="0" y="4"/>
                </a:moveTo>
                <a:lnTo>
                  <a:pt x="7" y="8"/>
                </a:lnTo>
                <a:lnTo>
                  <a:pt x="15" y="4"/>
                </a:lnTo>
                <a:lnTo>
                  <a:pt x="7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56" name="Rectangle 77"/>
          <p:cNvSpPr>
            <a:spLocks noChangeArrowheads="1"/>
          </p:cNvSpPr>
          <p:nvPr/>
        </p:nvSpPr>
        <p:spPr bwMode="auto">
          <a:xfrm>
            <a:off x="7285038" y="3930650"/>
            <a:ext cx="13160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0.79 (0.73 - 0.84)</a:t>
            </a:r>
            <a:endParaRPr lang="en-US"/>
          </a:p>
        </p:txBody>
      </p:sp>
      <p:sp>
        <p:nvSpPr>
          <p:cNvPr id="148557" name="Rectangle 78"/>
          <p:cNvSpPr>
            <a:spLocks noChangeArrowheads="1"/>
          </p:cNvSpPr>
          <p:nvPr/>
        </p:nvSpPr>
        <p:spPr bwMode="auto">
          <a:xfrm>
            <a:off x="574675" y="4186238"/>
            <a:ext cx="714375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8558" name="Rectangle 79"/>
          <p:cNvSpPr>
            <a:spLocks noChangeArrowheads="1"/>
          </p:cNvSpPr>
          <p:nvPr/>
        </p:nvSpPr>
        <p:spPr bwMode="auto">
          <a:xfrm>
            <a:off x="2757488" y="4186238"/>
            <a:ext cx="90963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1849 (0.50)</a:t>
            </a:r>
            <a:endParaRPr lang="en-US"/>
          </a:p>
        </p:txBody>
      </p:sp>
      <p:sp>
        <p:nvSpPr>
          <p:cNvPr id="148559" name="Rectangle 80"/>
          <p:cNvSpPr>
            <a:spLocks noChangeArrowheads="1"/>
          </p:cNvSpPr>
          <p:nvPr/>
        </p:nvSpPr>
        <p:spPr bwMode="auto">
          <a:xfrm>
            <a:off x="4056063" y="4186238"/>
            <a:ext cx="909637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2288 (0.62)</a:t>
            </a:r>
            <a:endParaRPr lang="en-US"/>
          </a:p>
        </p:txBody>
      </p:sp>
      <p:sp>
        <p:nvSpPr>
          <p:cNvPr id="148560" name="Freeform 81"/>
          <p:cNvSpPr>
            <a:spLocks/>
          </p:cNvSpPr>
          <p:nvPr/>
        </p:nvSpPr>
        <p:spPr bwMode="auto">
          <a:xfrm>
            <a:off x="5989638" y="4208463"/>
            <a:ext cx="244475" cy="138112"/>
          </a:xfrm>
          <a:custGeom>
            <a:avLst/>
            <a:gdLst>
              <a:gd name="T0" fmla="*/ 0 w 15"/>
              <a:gd name="T1" fmla="*/ 2147483647 h 8"/>
              <a:gd name="T2" fmla="*/ 2147483647 w 15"/>
              <a:gd name="T3" fmla="*/ 2147483647 h 8"/>
              <a:gd name="T4" fmla="*/ 2147483647 w 15"/>
              <a:gd name="T5" fmla="*/ 2147483647 h 8"/>
              <a:gd name="T6" fmla="*/ 2147483647 w 15"/>
              <a:gd name="T7" fmla="*/ 0 h 8"/>
              <a:gd name="T8" fmla="*/ 0 w 15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"/>
              <a:gd name="T16" fmla="*/ 0 h 8"/>
              <a:gd name="T17" fmla="*/ 15 w 15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" h="8">
                <a:moveTo>
                  <a:pt x="0" y="4"/>
                </a:moveTo>
                <a:lnTo>
                  <a:pt x="7" y="8"/>
                </a:lnTo>
                <a:lnTo>
                  <a:pt x="15" y="4"/>
                </a:lnTo>
                <a:lnTo>
                  <a:pt x="7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61" name="Rectangle 82"/>
          <p:cNvSpPr>
            <a:spLocks noChangeArrowheads="1"/>
          </p:cNvSpPr>
          <p:nvPr/>
        </p:nvSpPr>
        <p:spPr bwMode="auto">
          <a:xfrm>
            <a:off x="7285038" y="4186238"/>
            <a:ext cx="13319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0.79 (0.74 - 0.84)</a:t>
            </a:r>
            <a:endParaRPr lang="en-US"/>
          </a:p>
        </p:txBody>
      </p:sp>
      <p:sp>
        <p:nvSpPr>
          <p:cNvPr id="148562" name="Line 83"/>
          <p:cNvSpPr>
            <a:spLocks noChangeShapeType="1"/>
          </p:cNvSpPr>
          <p:nvPr/>
        </p:nvSpPr>
        <p:spPr bwMode="auto">
          <a:xfrm flipV="1">
            <a:off x="6107113" y="2790825"/>
            <a:ext cx="1587" cy="1900238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8563" name="Rectangle 84"/>
          <p:cNvSpPr>
            <a:spLocks noChangeArrowheads="1"/>
          </p:cNvSpPr>
          <p:nvPr/>
        </p:nvSpPr>
        <p:spPr bwMode="auto">
          <a:xfrm>
            <a:off x="509588" y="5781675"/>
            <a:ext cx="3411537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8564" name="Rectangle 85"/>
          <p:cNvSpPr>
            <a:spLocks noChangeArrowheads="1"/>
          </p:cNvSpPr>
          <p:nvPr/>
        </p:nvSpPr>
        <p:spPr bwMode="auto">
          <a:xfrm>
            <a:off x="3551238" y="5765800"/>
            <a:ext cx="1952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8565" name="Rectangle 86"/>
          <p:cNvSpPr>
            <a:spLocks noChangeArrowheads="1"/>
          </p:cNvSpPr>
          <p:nvPr/>
        </p:nvSpPr>
        <p:spPr bwMode="auto">
          <a:xfrm>
            <a:off x="3633788" y="5883275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8566" name="Rectangle 87"/>
          <p:cNvSpPr>
            <a:spLocks noChangeArrowheads="1"/>
          </p:cNvSpPr>
          <p:nvPr/>
        </p:nvSpPr>
        <p:spPr bwMode="auto">
          <a:xfrm>
            <a:off x="3633788" y="5772150"/>
            <a:ext cx="96837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8567" name="Rectangle 88"/>
          <p:cNvSpPr>
            <a:spLocks noChangeArrowheads="1"/>
          </p:cNvSpPr>
          <p:nvPr/>
        </p:nvSpPr>
        <p:spPr bwMode="auto">
          <a:xfrm>
            <a:off x="3679825" y="5781675"/>
            <a:ext cx="1619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8568" name="Rectangle 89"/>
          <p:cNvSpPr>
            <a:spLocks noChangeArrowheads="1"/>
          </p:cNvSpPr>
          <p:nvPr/>
        </p:nvSpPr>
        <p:spPr bwMode="auto">
          <a:xfrm>
            <a:off x="3832225" y="5781675"/>
            <a:ext cx="103981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1.0 (p = 0.33)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92"/>
          <p:cNvSpPr>
            <a:spLocks noChangeArrowheads="1"/>
          </p:cNvSpPr>
          <p:nvPr/>
        </p:nvSpPr>
        <p:spPr bwMode="auto">
          <a:xfrm>
            <a:off x="0" y="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GB" sz="3000">
                <a:solidFill>
                  <a:srgbClr val="993366"/>
                </a:solidFill>
                <a:latin typeface="Calibri" pitchFamily="34" charset="0"/>
              </a:rPr>
              <a:t>CTT: Similar relative reductions in MVE risk per 40 mg/dL LDL-C reduction, irrespective of presenting LDL-C</a:t>
            </a:r>
          </a:p>
        </p:txBody>
      </p:sp>
      <p:sp>
        <p:nvSpPr>
          <p:cNvPr id="76803" name="AutoShape 3"/>
          <p:cNvSpPr>
            <a:spLocks noChangeAspect="1" noChangeArrowheads="1" noTextEdit="1"/>
          </p:cNvSpPr>
          <p:nvPr/>
        </p:nvSpPr>
        <p:spPr bwMode="auto">
          <a:xfrm rot="5400000">
            <a:off x="2283619" y="-659606"/>
            <a:ext cx="4843462" cy="958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4" name="Line 5"/>
          <p:cNvSpPr>
            <a:spLocks noChangeShapeType="1"/>
          </p:cNvSpPr>
          <p:nvPr/>
        </p:nvSpPr>
        <p:spPr bwMode="auto">
          <a:xfrm rot="5400000" flipH="1" flipV="1">
            <a:off x="4666456" y="3885407"/>
            <a:ext cx="3076575" cy="2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5" name="Line 6"/>
          <p:cNvSpPr>
            <a:spLocks noChangeShapeType="1"/>
          </p:cNvSpPr>
          <p:nvPr/>
        </p:nvSpPr>
        <p:spPr bwMode="auto">
          <a:xfrm rot="5400000" flipV="1">
            <a:off x="6201569" y="4302919"/>
            <a:ext cx="1587" cy="2263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06" name="Rectangle 7"/>
          <p:cNvSpPr>
            <a:spLocks noChangeArrowheads="1"/>
          </p:cNvSpPr>
          <p:nvPr/>
        </p:nvSpPr>
        <p:spPr bwMode="auto">
          <a:xfrm>
            <a:off x="4957763" y="5553075"/>
            <a:ext cx="284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0.5</a:t>
            </a:r>
            <a:endParaRPr lang="en-US" sz="1600"/>
          </a:p>
        </p:txBody>
      </p:sp>
      <p:sp>
        <p:nvSpPr>
          <p:cNvPr id="76807" name="Rectangle 8"/>
          <p:cNvSpPr>
            <a:spLocks noChangeArrowheads="1"/>
          </p:cNvSpPr>
          <p:nvPr/>
        </p:nvSpPr>
        <p:spPr bwMode="auto">
          <a:xfrm>
            <a:off x="5481638" y="5554663"/>
            <a:ext cx="400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0.75</a:t>
            </a:r>
            <a:endParaRPr lang="en-US" sz="1600"/>
          </a:p>
        </p:txBody>
      </p:sp>
      <p:sp>
        <p:nvSpPr>
          <p:cNvPr id="76808" name="Rectangle 9"/>
          <p:cNvSpPr>
            <a:spLocks noChangeArrowheads="1"/>
          </p:cNvSpPr>
          <p:nvPr/>
        </p:nvSpPr>
        <p:spPr bwMode="auto">
          <a:xfrm>
            <a:off x="6153150" y="5553075"/>
            <a:ext cx="1127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</a:t>
            </a:r>
            <a:endParaRPr lang="en-US" sz="1600"/>
          </a:p>
        </p:txBody>
      </p:sp>
      <p:sp>
        <p:nvSpPr>
          <p:cNvPr id="76809" name="Rectangle 10"/>
          <p:cNvSpPr>
            <a:spLocks noChangeArrowheads="1"/>
          </p:cNvSpPr>
          <p:nvPr/>
        </p:nvSpPr>
        <p:spPr bwMode="auto">
          <a:xfrm>
            <a:off x="6607175" y="555466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1.25</a:t>
            </a:r>
            <a:endParaRPr lang="en-US" sz="1600"/>
          </a:p>
        </p:txBody>
      </p:sp>
      <p:sp>
        <p:nvSpPr>
          <p:cNvPr id="76810" name="Rectangle 11"/>
          <p:cNvSpPr>
            <a:spLocks noChangeArrowheads="1"/>
          </p:cNvSpPr>
          <p:nvPr/>
        </p:nvSpPr>
        <p:spPr bwMode="auto">
          <a:xfrm>
            <a:off x="7219950" y="5553075"/>
            <a:ext cx="284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1.5</a:t>
            </a:r>
            <a:endParaRPr lang="en-US" sz="1600"/>
          </a:p>
        </p:txBody>
      </p:sp>
      <p:sp>
        <p:nvSpPr>
          <p:cNvPr id="76811" name="Line 12"/>
          <p:cNvSpPr>
            <a:spLocks noChangeShapeType="1"/>
          </p:cNvSpPr>
          <p:nvPr/>
        </p:nvSpPr>
        <p:spPr bwMode="auto">
          <a:xfrm rot="5400000">
            <a:off x="50633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2" name="Line 13"/>
          <p:cNvSpPr>
            <a:spLocks noChangeShapeType="1"/>
          </p:cNvSpPr>
          <p:nvPr/>
        </p:nvSpPr>
        <p:spPr bwMode="auto">
          <a:xfrm rot="5400000">
            <a:off x="52919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3" name="Line 14"/>
          <p:cNvSpPr>
            <a:spLocks noChangeShapeType="1"/>
          </p:cNvSpPr>
          <p:nvPr/>
        </p:nvSpPr>
        <p:spPr bwMode="auto">
          <a:xfrm rot="5400000">
            <a:off x="55181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4" name="Line 15"/>
          <p:cNvSpPr>
            <a:spLocks noChangeShapeType="1"/>
          </p:cNvSpPr>
          <p:nvPr/>
        </p:nvSpPr>
        <p:spPr bwMode="auto">
          <a:xfrm rot="5400000">
            <a:off x="57467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5" name="Line 16"/>
          <p:cNvSpPr>
            <a:spLocks noChangeShapeType="1"/>
          </p:cNvSpPr>
          <p:nvPr/>
        </p:nvSpPr>
        <p:spPr bwMode="auto">
          <a:xfrm rot="5400000">
            <a:off x="596185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6" name="Line 17"/>
          <p:cNvSpPr>
            <a:spLocks noChangeShapeType="1"/>
          </p:cNvSpPr>
          <p:nvPr/>
        </p:nvSpPr>
        <p:spPr bwMode="auto">
          <a:xfrm rot="5400000">
            <a:off x="61880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7" name="Line 18"/>
          <p:cNvSpPr>
            <a:spLocks noChangeShapeType="1"/>
          </p:cNvSpPr>
          <p:nvPr/>
        </p:nvSpPr>
        <p:spPr bwMode="auto">
          <a:xfrm rot="5400000">
            <a:off x="64166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8" name="Line 19"/>
          <p:cNvSpPr>
            <a:spLocks noChangeShapeType="1"/>
          </p:cNvSpPr>
          <p:nvPr/>
        </p:nvSpPr>
        <p:spPr bwMode="auto">
          <a:xfrm rot="5400000">
            <a:off x="66436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19" name="Line 20"/>
          <p:cNvSpPr>
            <a:spLocks noChangeShapeType="1"/>
          </p:cNvSpPr>
          <p:nvPr/>
        </p:nvSpPr>
        <p:spPr bwMode="auto">
          <a:xfrm rot="5400000">
            <a:off x="68722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0" name="Line 21"/>
          <p:cNvSpPr>
            <a:spLocks noChangeShapeType="1"/>
          </p:cNvSpPr>
          <p:nvPr/>
        </p:nvSpPr>
        <p:spPr bwMode="auto">
          <a:xfrm rot="5400000">
            <a:off x="70985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1" name="Line 22"/>
          <p:cNvSpPr>
            <a:spLocks noChangeShapeType="1"/>
          </p:cNvSpPr>
          <p:nvPr/>
        </p:nvSpPr>
        <p:spPr bwMode="auto">
          <a:xfrm rot="5400000">
            <a:off x="73271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2" name="Line 23"/>
          <p:cNvSpPr>
            <a:spLocks noChangeShapeType="1"/>
          </p:cNvSpPr>
          <p:nvPr/>
        </p:nvSpPr>
        <p:spPr bwMode="auto">
          <a:xfrm rot="5400000">
            <a:off x="5051425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3" name="Line 24"/>
          <p:cNvSpPr>
            <a:spLocks noChangeShapeType="1"/>
          </p:cNvSpPr>
          <p:nvPr/>
        </p:nvSpPr>
        <p:spPr bwMode="auto">
          <a:xfrm rot="5400000">
            <a:off x="561498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4" name="Line 25"/>
          <p:cNvSpPr>
            <a:spLocks noChangeShapeType="1"/>
          </p:cNvSpPr>
          <p:nvPr/>
        </p:nvSpPr>
        <p:spPr bwMode="auto">
          <a:xfrm rot="5400000">
            <a:off x="6176169" y="5450682"/>
            <a:ext cx="349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5" name="Line 26"/>
          <p:cNvSpPr>
            <a:spLocks noChangeShapeType="1"/>
          </p:cNvSpPr>
          <p:nvPr/>
        </p:nvSpPr>
        <p:spPr bwMode="auto">
          <a:xfrm rot="5400000">
            <a:off x="675163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6" name="Line 27"/>
          <p:cNvSpPr>
            <a:spLocks noChangeShapeType="1"/>
          </p:cNvSpPr>
          <p:nvPr/>
        </p:nvSpPr>
        <p:spPr bwMode="auto">
          <a:xfrm rot="5400000">
            <a:off x="7315200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27" name="Rectangle 28"/>
          <p:cNvSpPr>
            <a:spLocks noChangeArrowheads="1"/>
          </p:cNvSpPr>
          <p:nvPr/>
        </p:nvSpPr>
        <p:spPr bwMode="auto">
          <a:xfrm>
            <a:off x="2185988" y="1684338"/>
            <a:ext cx="2333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No. of events (% pa)</a:t>
            </a:r>
            <a:endParaRPr lang="en-US" sz="2000"/>
          </a:p>
        </p:txBody>
      </p:sp>
      <p:sp>
        <p:nvSpPr>
          <p:cNvPr id="76828" name="Rectangle 30"/>
          <p:cNvSpPr>
            <a:spLocks noChangeArrowheads="1"/>
          </p:cNvSpPr>
          <p:nvPr/>
        </p:nvSpPr>
        <p:spPr bwMode="auto">
          <a:xfrm>
            <a:off x="1958975" y="2071688"/>
            <a:ext cx="1266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More statin</a:t>
            </a:r>
            <a:endParaRPr lang="en-US" sz="2000"/>
          </a:p>
        </p:txBody>
      </p:sp>
      <p:sp>
        <p:nvSpPr>
          <p:cNvPr id="76829" name="Rectangle 32"/>
          <p:cNvSpPr>
            <a:spLocks noChangeArrowheads="1"/>
          </p:cNvSpPr>
          <p:nvPr/>
        </p:nvSpPr>
        <p:spPr bwMode="auto">
          <a:xfrm>
            <a:off x="4044950" y="1943100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76830" name="Rectangle 33"/>
          <p:cNvSpPr>
            <a:spLocks noChangeArrowheads="1"/>
          </p:cNvSpPr>
          <p:nvPr/>
        </p:nvSpPr>
        <p:spPr bwMode="auto">
          <a:xfrm>
            <a:off x="3586163" y="2071688"/>
            <a:ext cx="1223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Less statin</a:t>
            </a:r>
            <a:endParaRPr lang="en-US" sz="2000"/>
          </a:p>
        </p:txBody>
      </p:sp>
      <p:sp>
        <p:nvSpPr>
          <p:cNvPr id="76831" name="Rectangle 34"/>
          <p:cNvSpPr>
            <a:spLocks noChangeArrowheads="1"/>
          </p:cNvSpPr>
          <p:nvPr/>
        </p:nvSpPr>
        <p:spPr bwMode="auto">
          <a:xfrm>
            <a:off x="6934200" y="2063750"/>
            <a:ext cx="1895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Relative risk (CI)</a:t>
            </a:r>
            <a:endParaRPr lang="en-US" sz="2000"/>
          </a:p>
        </p:txBody>
      </p:sp>
      <p:sp>
        <p:nvSpPr>
          <p:cNvPr id="76832" name="Rectangle 35"/>
          <p:cNvSpPr>
            <a:spLocks noChangeArrowheads="1"/>
          </p:cNvSpPr>
          <p:nvPr/>
        </p:nvSpPr>
        <p:spPr bwMode="auto">
          <a:xfrm>
            <a:off x="4835525" y="5840413"/>
            <a:ext cx="11414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More statin</a:t>
            </a:r>
            <a:endParaRPr lang="en-US"/>
          </a:p>
        </p:txBody>
      </p:sp>
      <p:sp>
        <p:nvSpPr>
          <p:cNvPr id="76833" name="Rectangle 36"/>
          <p:cNvSpPr>
            <a:spLocks noChangeArrowheads="1"/>
          </p:cNvSpPr>
          <p:nvPr/>
        </p:nvSpPr>
        <p:spPr bwMode="auto">
          <a:xfrm>
            <a:off x="5118100" y="6116638"/>
            <a:ext cx="588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76834" name="Rectangle 37"/>
          <p:cNvSpPr>
            <a:spLocks noChangeArrowheads="1"/>
          </p:cNvSpPr>
          <p:nvPr/>
        </p:nvSpPr>
        <p:spPr bwMode="auto">
          <a:xfrm>
            <a:off x="6357938" y="5840413"/>
            <a:ext cx="1103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Less statin</a:t>
            </a:r>
            <a:endParaRPr lang="en-US"/>
          </a:p>
        </p:txBody>
      </p:sp>
      <p:sp>
        <p:nvSpPr>
          <p:cNvPr id="76835" name="Rectangle 38"/>
          <p:cNvSpPr>
            <a:spLocks noChangeArrowheads="1"/>
          </p:cNvSpPr>
          <p:nvPr/>
        </p:nvSpPr>
        <p:spPr bwMode="auto">
          <a:xfrm>
            <a:off x="6632575" y="6116638"/>
            <a:ext cx="590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76836" name="Line 39"/>
          <p:cNvSpPr>
            <a:spLocks noChangeShapeType="1"/>
          </p:cNvSpPr>
          <p:nvPr/>
        </p:nvSpPr>
        <p:spPr bwMode="auto">
          <a:xfrm rot="5400000" flipV="1">
            <a:off x="4657725" y="-1887537"/>
            <a:ext cx="3175" cy="8963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37" name="Rectangle 51"/>
          <p:cNvSpPr>
            <a:spLocks noChangeArrowheads="1"/>
          </p:cNvSpPr>
          <p:nvPr/>
        </p:nvSpPr>
        <p:spPr bwMode="auto">
          <a:xfrm>
            <a:off x="314325" y="421481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38" name="Rectangle 52"/>
          <p:cNvSpPr>
            <a:spLocks noChangeArrowheads="1"/>
          </p:cNvSpPr>
          <p:nvPr/>
        </p:nvSpPr>
        <p:spPr bwMode="auto">
          <a:xfrm>
            <a:off x="458788" y="4233863"/>
            <a:ext cx="42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140</a:t>
            </a:r>
            <a:endParaRPr lang="en-US" sz="2000"/>
          </a:p>
        </p:txBody>
      </p:sp>
      <p:sp>
        <p:nvSpPr>
          <p:cNvPr id="76839" name="Rectangle 53"/>
          <p:cNvSpPr>
            <a:spLocks noChangeArrowheads="1"/>
          </p:cNvSpPr>
          <p:nvPr/>
        </p:nvSpPr>
        <p:spPr bwMode="auto">
          <a:xfrm>
            <a:off x="207963" y="4867275"/>
            <a:ext cx="6080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 Total</a:t>
            </a:r>
            <a:endParaRPr lang="en-US" sz="2000"/>
          </a:p>
        </p:txBody>
      </p:sp>
      <p:sp>
        <p:nvSpPr>
          <p:cNvPr id="76840" name="Rectangle 60"/>
          <p:cNvSpPr>
            <a:spLocks noChangeArrowheads="1"/>
          </p:cNvSpPr>
          <p:nvPr/>
        </p:nvSpPr>
        <p:spPr bwMode="auto">
          <a:xfrm>
            <a:off x="20494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3837 (4.5)</a:t>
            </a:r>
            <a:endParaRPr lang="en-US" sz="2000"/>
          </a:p>
        </p:txBody>
      </p:sp>
      <p:sp>
        <p:nvSpPr>
          <p:cNvPr id="76841" name="Rectangle 66"/>
          <p:cNvSpPr>
            <a:spLocks noChangeArrowheads="1"/>
          </p:cNvSpPr>
          <p:nvPr/>
        </p:nvSpPr>
        <p:spPr bwMode="auto">
          <a:xfrm>
            <a:off x="35861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4416 (5.3)</a:t>
            </a:r>
            <a:endParaRPr lang="en-US" sz="2000"/>
          </a:p>
        </p:txBody>
      </p:sp>
      <p:sp>
        <p:nvSpPr>
          <p:cNvPr id="76842" name="Rectangle 82"/>
          <p:cNvSpPr>
            <a:spLocks noChangeArrowheads="1"/>
          </p:cNvSpPr>
          <p:nvPr/>
        </p:nvSpPr>
        <p:spPr bwMode="auto">
          <a:xfrm>
            <a:off x="6969125" y="421481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0.64 (0.47 - 0.86)</a:t>
            </a:r>
            <a:endParaRPr lang="en-US" sz="2000"/>
          </a:p>
        </p:txBody>
      </p:sp>
      <p:sp>
        <p:nvSpPr>
          <p:cNvPr id="76843" name="Rectangle 40"/>
          <p:cNvSpPr>
            <a:spLocks noChangeArrowheads="1"/>
          </p:cNvSpPr>
          <p:nvPr/>
        </p:nvSpPr>
        <p:spPr bwMode="auto">
          <a:xfrm>
            <a:off x="314325" y="27336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&lt;</a:t>
            </a:r>
            <a:endParaRPr lang="en-US" sz="2000"/>
          </a:p>
        </p:txBody>
      </p:sp>
      <p:sp>
        <p:nvSpPr>
          <p:cNvPr id="76844" name="Rectangle 41"/>
          <p:cNvSpPr>
            <a:spLocks noChangeArrowheads="1"/>
          </p:cNvSpPr>
          <p:nvPr/>
        </p:nvSpPr>
        <p:spPr bwMode="auto">
          <a:xfrm>
            <a:off x="458788" y="2751138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80</a:t>
            </a:r>
            <a:endParaRPr lang="en-US" sz="2000"/>
          </a:p>
        </p:txBody>
      </p:sp>
      <p:sp>
        <p:nvSpPr>
          <p:cNvPr id="76845" name="Rectangle 42"/>
          <p:cNvSpPr>
            <a:spLocks noChangeArrowheads="1"/>
          </p:cNvSpPr>
          <p:nvPr/>
        </p:nvSpPr>
        <p:spPr bwMode="auto">
          <a:xfrm>
            <a:off x="314325" y="30765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46" name="Rectangle 43"/>
          <p:cNvSpPr>
            <a:spLocks noChangeArrowheads="1"/>
          </p:cNvSpPr>
          <p:nvPr/>
        </p:nvSpPr>
        <p:spPr bwMode="auto">
          <a:xfrm>
            <a:off x="457200" y="3095625"/>
            <a:ext cx="933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80 &lt;100</a:t>
            </a:r>
            <a:endParaRPr lang="en-US" sz="2000"/>
          </a:p>
        </p:txBody>
      </p:sp>
      <p:sp>
        <p:nvSpPr>
          <p:cNvPr id="76847" name="Rectangle 44"/>
          <p:cNvSpPr>
            <a:spLocks noChangeArrowheads="1"/>
          </p:cNvSpPr>
          <p:nvPr/>
        </p:nvSpPr>
        <p:spPr bwMode="auto">
          <a:xfrm>
            <a:off x="568325" y="3095625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48" name="Rectangle 45"/>
          <p:cNvSpPr>
            <a:spLocks noChangeArrowheads="1"/>
          </p:cNvSpPr>
          <p:nvPr/>
        </p:nvSpPr>
        <p:spPr bwMode="auto">
          <a:xfrm>
            <a:off x="314325" y="347186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49" name="Rectangle 46"/>
          <p:cNvSpPr>
            <a:spLocks noChangeArrowheads="1"/>
          </p:cNvSpPr>
          <p:nvPr/>
        </p:nvSpPr>
        <p:spPr bwMode="auto">
          <a:xfrm>
            <a:off x="457200" y="3490913"/>
            <a:ext cx="1076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100 &lt;120</a:t>
            </a:r>
            <a:endParaRPr lang="en-US" sz="2000"/>
          </a:p>
        </p:txBody>
      </p:sp>
      <p:sp>
        <p:nvSpPr>
          <p:cNvPr id="76850" name="Rectangle 47"/>
          <p:cNvSpPr>
            <a:spLocks noChangeArrowheads="1"/>
          </p:cNvSpPr>
          <p:nvPr/>
        </p:nvSpPr>
        <p:spPr bwMode="auto">
          <a:xfrm>
            <a:off x="723900" y="3490913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51" name="Rectangle 48"/>
          <p:cNvSpPr>
            <a:spLocks noChangeArrowheads="1"/>
          </p:cNvSpPr>
          <p:nvPr/>
        </p:nvSpPr>
        <p:spPr bwMode="auto">
          <a:xfrm>
            <a:off x="314325" y="3849688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76852" name="Rectangle 49"/>
          <p:cNvSpPr>
            <a:spLocks noChangeArrowheads="1"/>
          </p:cNvSpPr>
          <p:nvPr/>
        </p:nvSpPr>
        <p:spPr bwMode="auto">
          <a:xfrm>
            <a:off x="457200" y="3868738"/>
            <a:ext cx="1076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120 &lt;140</a:t>
            </a:r>
            <a:endParaRPr lang="en-US" sz="2000"/>
          </a:p>
        </p:txBody>
      </p:sp>
      <p:sp>
        <p:nvSpPr>
          <p:cNvPr id="76853" name="Rectangle 50"/>
          <p:cNvSpPr>
            <a:spLocks noChangeArrowheads="1"/>
          </p:cNvSpPr>
          <p:nvPr/>
        </p:nvSpPr>
        <p:spPr bwMode="auto">
          <a:xfrm>
            <a:off x="568325" y="3868738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76854" name="Rectangle 55"/>
          <p:cNvSpPr>
            <a:spLocks noChangeArrowheads="1"/>
          </p:cNvSpPr>
          <p:nvPr/>
        </p:nvSpPr>
        <p:spPr bwMode="auto">
          <a:xfrm>
            <a:off x="2159000" y="27146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704 (4.6)</a:t>
            </a:r>
            <a:endParaRPr lang="en-US" sz="2000"/>
          </a:p>
        </p:txBody>
      </p:sp>
      <p:sp>
        <p:nvSpPr>
          <p:cNvPr id="76855" name="Rectangle 56"/>
          <p:cNvSpPr>
            <a:spLocks noChangeArrowheads="1"/>
          </p:cNvSpPr>
          <p:nvPr/>
        </p:nvSpPr>
        <p:spPr bwMode="auto">
          <a:xfrm>
            <a:off x="2047875" y="3095625"/>
            <a:ext cx="11477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1189 (4.2)</a:t>
            </a:r>
            <a:endParaRPr lang="en-US" sz="2000"/>
          </a:p>
        </p:txBody>
      </p:sp>
      <p:sp>
        <p:nvSpPr>
          <p:cNvPr id="76856" name="Rectangle 57"/>
          <p:cNvSpPr>
            <a:spLocks noChangeArrowheads="1"/>
          </p:cNvSpPr>
          <p:nvPr/>
        </p:nvSpPr>
        <p:spPr bwMode="auto">
          <a:xfrm>
            <a:off x="20494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1065 (4.5)</a:t>
            </a:r>
            <a:endParaRPr lang="en-US" sz="2000"/>
          </a:p>
        </p:txBody>
      </p:sp>
      <p:sp>
        <p:nvSpPr>
          <p:cNvPr id="76857" name="Rectangle 58"/>
          <p:cNvSpPr>
            <a:spLocks noChangeArrowheads="1"/>
          </p:cNvSpPr>
          <p:nvPr/>
        </p:nvSpPr>
        <p:spPr bwMode="auto">
          <a:xfrm>
            <a:off x="2159000" y="3849688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517 (4.5)</a:t>
            </a:r>
            <a:endParaRPr lang="en-US" sz="2000"/>
          </a:p>
        </p:txBody>
      </p:sp>
      <p:sp>
        <p:nvSpPr>
          <p:cNvPr id="76858" name="Rectangle 59"/>
          <p:cNvSpPr>
            <a:spLocks noChangeArrowheads="1"/>
          </p:cNvSpPr>
          <p:nvPr/>
        </p:nvSpPr>
        <p:spPr bwMode="auto">
          <a:xfrm>
            <a:off x="2159000" y="42259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303 (5.7)</a:t>
            </a:r>
            <a:endParaRPr lang="en-US" sz="2000"/>
          </a:p>
        </p:txBody>
      </p:sp>
      <p:sp>
        <p:nvSpPr>
          <p:cNvPr id="76859" name="Rectangle 61"/>
          <p:cNvSpPr>
            <a:spLocks noChangeArrowheads="1"/>
          </p:cNvSpPr>
          <p:nvPr/>
        </p:nvSpPr>
        <p:spPr bwMode="auto">
          <a:xfrm>
            <a:off x="3694113" y="27146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795 (5.2)</a:t>
            </a:r>
            <a:endParaRPr lang="en-US" sz="2000"/>
          </a:p>
        </p:txBody>
      </p:sp>
      <p:sp>
        <p:nvSpPr>
          <p:cNvPr id="76860" name="Rectangle 62"/>
          <p:cNvSpPr>
            <a:spLocks noChangeArrowheads="1"/>
          </p:cNvSpPr>
          <p:nvPr/>
        </p:nvSpPr>
        <p:spPr bwMode="auto">
          <a:xfrm>
            <a:off x="3586163" y="309403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1317 (4.8)</a:t>
            </a:r>
            <a:endParaRPr lang="en-US" sz="2000"/>
          </a:p>
        </p:txBody>
      </p:sp>
      <p:sp>
        <p:nvSpPr>
          <p:cNvPr id="76861" name="Rectangle 63"/>
          <p:cNvSpPr>
            <a:spLocks noChangeArrowheads="1"/>
          </p:cNvSpPr>
          <p:nvPr/>
        </p:nvSpPr>
        <p:spPr bwMode="auto">
          <a:xfrm>
            <a:off x="35861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1203 (5.0)</a:t>
            </a:r>
            <a:endParaRPr lang="en-US" sz="2000"/>
          </a:p>
        </p:txBody>
      </p:sp>
      <p:sp>
        <p:nvSpPr>
          <p:cNvPr id="76862" name="Rectangle 64"/>
          <p:cNvSpPr>
            <a:spLocks noChangeArrowheads="1"/>
          </p:cNvSpPr>
          <p:nvPr/>
        </p:nvSpPr>
        <p:spPr bwMode="auto">
          <a:xfrm>
            <a:off x="3694113" y="3849688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633 (5.8)</a:t>
            </a:r>
            <a:endParaRPr lang="en-US" sz="2000"/>
          </a:p>
        </p:txBody>
      </p:sp>
      <p:sp>
        <p:nvSpPr>
          <p:cNvPr id="76863" name="Rectangle 65"/>
          <p:cNvSpPr>
            <a:spLocks noChangeArrowheads="1"/>
          </p:cNvSpPr>
          <p:nvPr/>
        </p:nvSpPr>
        <p:spPr bwMode="auto">
          <a:xfrm>
            <a:off x="3694113" y="42259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398 (7.8)</a:t>
            </a:r>
            <a:endParaRPr lang="en-US" sz="2000"/>
          </a:p>
        </p:txBody>
      </p:sp>
      <p:sp>
        <p:nvSpPr>
          <p:cNvPr id="76864" name="Rectangle 67"/>
          <p:cNvSpPr>
            <a:spLocks noChangeArrowheads="1"/>
          </p:cNvSpPr>
          <p:nvPr/>
        </p:nvSpPr>
        <p:spPr bwMode="auto">
          <a:xfrm rot="5400000">
            <a:off x="5552281" y="2877345"/>
            <a:ext cx="66675" cy="49212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5" name="Rectangle 68"/>
          <p:cNvSpPr>
            <a:spLocks noChangeArrowheads="1"/>
          </p:cNvSpPr>
          <p:nvPr/>
        </p:nvSpPr>
        <p:spPr bwMode="auto">
          <a:xfrm>
            <a:off x="6969125" y="2717800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0.71 (0.52 - 0.98)</a:t>
            </a:r>
            <a:endParaRPr lang="en-US" sz="2000"/>
          </a:p>
        </p:txBody>
      </p:sp>
      <p:sp>
        <p:nvSpPr>
          <p:cNvPr id="76866" name="Line 69"/>
          <p:cNvSpPr>
            <a:spLocks noChangeShapeType="1"/>
          </p:cNvSpPr>
          <p:nvPr/>
        </p:nvSpPr>
        <p:spPr bwMode="auto">
          <a:xfrm rot="5400000" flipV="1">
            <a:off x="5676107" y="2370931"/>
            <a:ext cx="0" cy="1065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7" name="Rectangle 70"/>
          <p:cNvSpPr>
            <a:spLocks noChangeArrowheads="1"/>
          </p:cNvSpPr>
          <p:nvPr/>
        </p:nvSpPr>
        <p:spPr bwMode="auto">
          <a:xfrm rot="5400000">
            <a:off x="5665788" y="3244850"/>
            <a:ext cx="104775" cy="730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68" name="Rectangle 71"/>
          <p:cNvSpPr>
            <a:spLocks noChangeArrowheads="1"/>
          </p:cNvSpPr>
          <p:nvPr/>
        </p:nvSpPr>
        <p:spPr bwMode="auto">
          <a:xfrm>
            <a:off x="6969125" y="309562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0.77 (0.64 - 0.94)</a:t>
            </a:r>
            <a:endParaRPr lang="en-US" sz="2000"/>
          </a:p>
        </p:txBody>
      </p:sp>
      <p:sp>
        <p:nvSpPr>
          <p:cNvPr id="76869" name="Line 72"/>
          <p:cNvSpPr>
            <a:spLocks noChangeShapeType="1"/>
          </p:cNvSpPr>
          <p:nvPr/>
        </p:nvSpPr>
        <p:spPr bwMode="auto">
          <a:xfrm rot="5400000" flipV="1">
            <a:off x="5747544" y="2937669"/>
            <a:ext cx="0" cy="684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0" name="Rectangle 73"/>
          <p:cNvSpPr>
            <a:spLocks noChangeArrowheads="1"/>
          </p:cNvSpPr>
          <p:nvPr/>
        </p:nvSpPr>
        <p:spPr bwMode="auto">
          <a:xfrm rot="5400000">
            <a:off x="5750719" y="3621881"/>
            <a:ext cx="101600" cy="7143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1" name="Rectangle 74"/>
          <p:cNvSpPr>
            <a:spLocks noChangeArrowheads="1"/>
          </p:cNvSpPr>
          <p:nvPr/>
        </p:nvSpPr>
        <p:spPr bwMode="auto">
          <a:xfrm>
            <a:off x="6969125" y="3475038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0.81 (0.67 - 0.97)</a:t>
            </a:r>
            <a:endParaRPr lang="en-US" sz="2000"/>
          </a:p>
        </p:txBody>
      </p:sp>
      <p:sp>
        <p:nvSpPr>
          <p:cNvPr id="76872" name="Line 75"/>
          <p:cNvSpPr>
            <a:spLocks noChangeShapeType="1"/>
          </p:cNvSpPr>
          <p:nvPr/>
        </p:nvSpPr>
        <p:spPr bwMode="auto">
          <a:xfrm rot="5400000" flipV="1">
            <a:off x="5825332" y="3321843"/>
            <a:ext cx="0" cy="671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3" name="Rectangle 76"/>
          <p:cNvSpPr>
            <a:spLocks noChangeArrowheads="1"/>
          </p:cNvSpPr>
          <p:nvPr/>
        </p:nvSpPr>
        <p:spPr bwMode="auto">
          <a:xfrm rot="5400000">
            <a:off x="5323682" y="4012406"/>
            <a:ext cx="69850" cy="4603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4" name="Rectangle 77"/>
          <p:cNvSpPr>
            <a:spLocks noChangeArrowheads="1"/>
          </p:cNvSpPr>
          <p:nvPr/>
        </p:nvSpPr>
        <p:spPr bwMode="auto">
          <a:xfrm>
            <a:off x="6969125" y="385286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0.61 (0.46 - 0.81)</a:t>
            </a:r>
            <a:endParaRPr lang="en-US" sz="2000"/>
          </a:p>
        </p:txBody>
      </p:sp>
      <p:sp>
        <p:nvSpPr>
          <p:cNvPr id="76875" name="Line 78"/>
          <p:cNvSpPr>
            <a:spLocks noChangeShapeType="1"/>
          </p:cNvSpPr>
          <p:nvPr/>
        </p:nvSpPr>
        <p:spPr bwMode="auto">
          <a:xfrm rot="5400000">
            <a:off x="5461001" y="3681412"/>
            <a:ext cx="0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6" name="Freeform 79"/>
          <p:cNvSpPr>
            <a:spLocks/>
          </p:cNvSpPr>
          <p:nvPr/>
        </p:nvSpPr>
        <p:spPr bwMode="auto">
          <a:xfrm rot="5400000">
            <a:off x="5083176" y="4008437"/>
            <a:ext cx="120650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7" name="Rectangle 81"/>
          <p:cNvSpPr>
            <a:spLocks noChangeArrowheads="1"/>
          </p:cNvSpPr>
          <p:nvPr/>
        </p:nvSpPr>
        <p:spPr bwMode="auto">
          <a:xfrm rot="5400000">
            <a:off x="5383213" y="4391025"/>
            <a:ext cx="69850" cy="476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8" name="Line 83"/>
          <p:cNvSpPr>
            <a:spLocks noChangeShapeType="1"/>
          </p:cNvSpPr>
          <p:nvPr/>
        </p:nvSpPr>
        <p:spPr bwMode="auto">
          <a:xfrm rot="5400000">
            <a:off x="5514182" y="4007644"/>
            <a:ext cx="0" cy="8143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79" name="Freeform 84"/>
          <p:cNvSpPr>
            <a:spLocks/>
          </p:cNvSpPr>
          <p:nvPr/>
        </p:nvSpPr>
        <p:spPr bwMode="auto">
          <a:xfrm rot="5400000">
            <a:off x="5084763" y="4386263"/>
            <a:ext cx="117475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0" name="Rectangle 86"/>
          <p:cNvSpPr>
            <a:spLocks noChangeArrowheads="1"/>
          </p:cNvSpPr>
          <p:nvPr/>
        </p:nvSpPr>
        <p:spPr bwMode="auto">
          <a:xfrm>
            <a:off x="6969125" y="482917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0.72 (0.66 - 0.78)</a:t>
            </a:r>
            <a:endParaRPr lang="en-US" sz="2000"/>
          </a:p>
        </p:txBody>
      </p:sp>
      <p:sp>
        <p:nvSpPr>
          <p:cNvPr id="76881" name="Freeform 87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65"/>
              <a:gd name="T1" fmla="*/ 2147483647 h 118"/>
              <a:gd name="T2" fmla="*/ 2147483647 w 65"/>
              <a:gd name="T3" fmla="*/ 2147483647 h 118"/>
              <a:gd name="T4" fmla="*/ 2147483647 w 65"/>
              <a:gd name="T5" fmla="*/ 0 h 118"/>
              <a:gd name="T6" fmla="*/ 0 w 65"/>
              <a:gd name="T7" fmla="*/ 2147483647 h 118"/>
              <a:gd name="T8" fmla="*/ 2147483647 w 65"/>
              <a:gd name="T9" fmla="*/ 2147483647 h 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"/>
              <a:gd name="T16" fmla="*/ 0 h 118"/>
              <a:gd name="T17" fmla="*/ 65 w 65"/>
              <a:gd name="T18" fmla="*/ 118 h 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" h="118">
                <a:moveTo>
                  <a:pt x="33" y="118"/>
                </a:moveTo>
                <a:lnTo>
                  <a:pt x="65" y="64"/>
                </a:lnTo>
                <a:lnTo>
                  <a:pt x="33" y="0"/>
                </a:lnTo>
                <a:lnTo>
                  <a:pt x="0" y="64"/>
                </a:lnTo>
                <a:lnTo>
                  <a:pt x="33" y="118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2" name="Freeform 88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12"/>
              <a:gd name="T1" fmla="*/ 2147483647 h 22"/>
              <a:gd name="T2" fmla="*/ 2147483647 w 12"/>
              <a:gd name="T3" fmla="*/ 2147483647 h 22"/>
              <a:gd name="T4" fmla="*/ 2147483647 w 12"/>
              <a:gd name="T5" fmla="*/ 0 h 22"/>
              <a:gd name="T6" fmla="*/ 0 w 12"/>
              <a:gd name="T7" fmla="*/ 2147483647 h 22"/>
              <a:gd name="T8" fmla="*/ 2147483647 w 12"/>
              <a:gd name="T9" fmla="*/ 2147483647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22"/>
              <a:gd name="T17" fmla="*/ 12 w 12"/>
              <a:gd name="T18" fmla="*/ 22 h 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22">
                <a:moveTo>
                  <a:pt x="6" y="22"/>
                </a:moveTo>
                <a:lnTo>
                  <a:pt x="12" y="12"/>
                </a:lnTo>
                <a:lnTo>
                  <a:pt x="6" y="0"/>
                </a:lnTo>
                <a:lnTo>
                  <a:pt x="0" y="12"/>
                </a:lnTo>
                <a:lnTo>
                  <a:pt x="6" y="2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3" name="Line 92"/>
          <p:cNvSpPr>
            <a:spLocks noChangeShapeType="1"/>
          </p:cNvSpPr>
          <p:nvPr/>
        </p:nvSpPr>
        <p:spPr bwMode="auto">
          <a:xfrm>
            <a:off x="5597752" y="2705100"/>
            <a:ext cx="0" cy="2735263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6884" name="TextBox 90"/>
          <p:cNvSpPr txBox="1">
            <a:spLocks noChangeArrowheads="1"/>
          </p:cNvSpPr>
          <p:nvPr/>
        </p:nvSpPr>
        <p:spPr bwMode="auto">
          <a:xfrm>
            <a:off x="615950" y="6284913"/>
            <a:ext cx="54864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>
                <a:latin typeface="+mn-lt"/>
              </a:rPr>
              <a:t>CTT 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  <p:sp>
        <p:nvSpPr>
          <p:cNvPr id="76885" name="Rectangle 30"/>
          <p:cNvSpPr>
            <a:spLocks noChangeArrowheads="1"/>
          </p:cNvSpPr>
          <p:nvPr/>
        </p:nvSpPr>
        <p:spPr bwMode="auto">
          <a:xfrm>
            <a:off x="-42863" y="1774825"/>
            <a:ext cx="1944688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000">
                <a:latin typeface="Nimbus Sans L"/>
              </a:rPr>
              <a:t>Presenting</a:t>
            </a:r>
          </a:p>
          <a:p>
            <a:pPr algn="ctr"/>
            <a:r>
              <a:rPr lang="en-US" sz="2000">
                <a:latin typeface="Nimbus Sans L"/>
              </a:rPr>
              <a:t>LDL-C (mg/dL)</a:t>
            </a:r>
            <a:endParaRPr lang="en-US" sz="2000"/>
          </a:p>
        </p:txBody>
      </p:sp>
      <p:sp>
        <p:nvSpPr>
          <p:cNvPr id="76886" name="Rectangle 34"/>
          <p:cNvSpPr>
            <a:spLocks noChangeArrowheads="1"/>
          </p:cNvSpPr>
          <p:nvPr/>
        </p:nvSpPr>
        <p:spPr bwMode="auto">
          <a:xfrm>
            <a:off x="427038" y="5876925"/>
            <a:ext cx="35639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Trend test: </a:t>
            </a:r>
            <a:r>
              <a:rPr lang="en-US" sz="1600">
                <a:latin typeface="Nimbus Sans L"/>
                <a:sym typeface="Symbol" pitchFamily="18" charset="2"/>
              </a:rPr>
              <a:t></a:t>
            </a:r>
            <a:r>
              <a:rPr lang="en-US" sz="1600" baseline="30000">
                <a:latin typeface="Nimbus Sans L"/>
                <a:sym typeface="Symbol" pitchFamily="18" charset="2"/>
              </a:rPr>
              <a:t>2</a:t>
            </a:r>
            <a:r>
              <a:rPr lang="en-US" sz="1600">
                <a:latin typeface="Nimbus Sans L"/>
                <a:sym typeface="Symbol" pitchFamily="18" charset="2"/>
              </a:rPr>
              <a:t> on 1 df = 2.04 ; p=0.2</a:t>
            </a:r>
            <a:endParaRPr lang="en-US" sz="1600"/>
          </a:p>
          <a:p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66"/>
          <p:cNvSpPr>
            <a:spLocks noChangeArrowheads="1"/>
          </p:cNvSpPr>
          <p:nvPr/>
        </p:nvSpPr>
        <p:spPr bwMode="auto">
          <a:xfrm>
            <a:off x="2070100" y="-53975"/>
            <a:ext cx="49784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4D, AURORA and SHARP:</a:t>
            </a:r>
          </a:p>
          <a:p>
            <a:pPr algn="ctr" eaLnBrk="0" hangingPunct="0">
              <a:tabLst>
                <a:tab pos="3584575" algn="l"/>
              </a:tabLst>
              <a:defRPr/>
            </a:pPr>
            <a:r>
              <a:rPr lang="en-GB" sz="3600" dirty="0">
                <a:solidFill>
                  <a:srgbClr val="993366"/>
                </a:solidFill>
                <a:latin typeface="+mn-lt"/>
              </a:rPr>
              <a:t>Coronary revascularization</a:t>
            </a:r>
          </a:p>
        </p:txBody>
      </p:sp>
      <p:sp>
        <p:nvSpPr>
          <p:cNvPr id="149507" name="AutoShape 3"/>
          <p:cNvSpPr>
            <a:spLocks noChangeAspect="1" noChangeArrowheads="1" noTextEdit="1"/>
          </p:cNvSpPr>
          <p:nvPr/>
        </p:nvSpPr>
        <p:spPr bwMode="auto">
          <a:xfrm>
            <a:off x="-347663" y="1465263"/>
            <a:ext cx="9372601" cy="408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08" name="Line 5"/>
          <p:cNvSpPr>
            <a:spLocks noChangeShapeType="1"/>
          </p:cNvSpPr>
          <p:nvPr/>
        </p:nvSpPr>
        <p:spPr bwMode="auto">
          <a:xfrm flipV="1">
            <a:off x="6521450" y="2460625"/>
            <a:ext cx="1588" cy="2244725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09" name="Line 6"/>
          <p:cNvSpPr>
            <a:spLocks noChangeShapeType="1"/>
          </p:cNvSpPr>
          <p:nvPr/>
        </p:nvSpPr>
        <p:spPr bwMode="auto">
          <a:xfrm>
            <a:off x="5151438" y="4710113"/>
            <a:ext cx="2620962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0" name="Rectangle 7"/>
          <p:cNvSpPr>
            <a:spLocks noChangeArrowheads="1"/>
          </p:cNvSpPr>
          <p:nvPr/>
        </p:nvSpPr>
        <p:spPr bwMode="auto">
          <a:xfrm>
            <a:off x="5160963" y="4867275"/>
            <a:ext cx="298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0.5</a:t>
            </a:r>
            <a:endParaRPr lang="en-US"/>
          </a:p>
        </p:txBody>
      </p:sp>
      <p:sp>
        <p:nvSpPr>
          <p:cNvPr id="149511" name="Rectangle 8"/>
          <p:cNvSpPr>
            <a:spLocks noChangeArrowheads="1"/>
          </p:cNvSpPr>
          <p:nvPr/>
        </p:nvSpPr>
        <p:spPr bwMode="auto">
          <a:xfrm>
            <a:off x="5837238" y="4867275"/>
            <a:ext cx="3984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</a:t>
            </a:r>
            <a:endParaRPr lang="en-US"/>
          </a:p>
        </p:txBody>
      </p:sp>
      <p:sp>
        <p:nvSpPr>
          <p:cNvPr id="149512" name="Rectangle 9"/>
          <p:cNvSpPr>
            <a:spLocks noChangeArrowheads="1"/>
          </p:cNvSpPr>
          <p:nvPr/>
        </p:nvSpPr>
        <p:spPr bwMode="auto">
          <a:xfrm>
            <a:off x="6465888" y="4867275"/>
            <a:ext cx="166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9513" name="Rectangle 10"/>
          <p:cNvSpPr>
            <a:spLocks noChangeArrowheads="1"/>
          </p:cNvSpPr>
          <p:nvPr/>
        </p:nvSpPr>
        <p:spPr bwMode="auto">
          <a:xfrm>
            <a:off x="7142163" y="4867275"/>
            <a:ext cx="2984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1.5</a:t>
            </a:r>
            <a:endParaRPr lang="en-US"/>
          </a:p>
        </p:txBody>
      </p:sp>
      <p:sp>
        <p:nvSpPr>
          <p:cNvPr id="149514" name="Rectangle 11"/>
          <p:cNvSpPr>
            <a:spLocks noChangeArrowheads="1"/>
          </p:cNvSpPr>
          <p:nvPr/>
        </p:nvSpPr>
        <p:spPr bwMode="auto">
          <a:xfrm>
            <a:off x="7716838" y="4867275"/>
            <a:ext cx="166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15" name="Line 12"/>
          <p:cNvSpPr>
            <a:spLocks noChangeShapeType="1"/>
          </p:cNvSpPr>
          <p:nvPr/>
        </p:nvSpPr>
        <p:spPr bwMode="auto">
          <a:xfrm>
            <a:off x="5268913" y="4705350"/>
            <a:ext cx="1587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6" name="Line 13"/>
          <p:cNvSpPr>
            <a:spLocks noChangeShapeType="1"/>
          </p:cNvSpPr>
          <p:nvPr/>
        </p:nvSpPr>
        <p:spPr bwMode="auto">
          <a:xfrm>
            <a:off x="5997575" y="4705350"/>
            <a:ext cx="1588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7" name="Line 14"/>
          <p:cNvSpPr>
            <a:spLocks noChangeShapeType="1"/>
          </p:cNvSpPr>
          <p:nvPr/>
        </p:nvSpPr>
        <p:spPr bwMode="auto">
          <a:xfrm>
            <a:off x="6521450" y="4705350"/>
            <a:ext cx="1588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8" name="Line 15"/>
          <p:cNvSpPr>
            <a:spLocks noChangeShapeType="1"/>
          </p:cNvSpPr>
          <p:nvPr/>
        </p:nvSpPr>
        <p:spPr bwMode="auto">
          <a:xfrm>
            <a:off x="7250113" y="4705350"/>
            <a:ext cx="1587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19" name="Line 16"/>
          <p:cNvSpPr>
            <a:spLocks noChangeShapeType="1"/>
          </p:cNvSpPr>
          <p:nvPr/>
        </p:nvSpPr>
        <p:spPr bwMode="auto">
          <a:xfrm>
            <a:off x="7772400" y="4705350"/>
            <a:ext cx="1588" cy="523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0" name="Line 17"/>
          <p:cNvSpPr>
            <a:spLocks noChangeShapeType="1"/>
          </p:cNvSpPr>
          <p:nvPr/>
        </p:nvSpPr>
        <p:spPr bwMode="auto">
          <a:xfrm>
            <a:off x="5268913" y="4702175"/>
            <a:ext cx="1587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1" name="Line 18"/>
          <p:cNvSpPr>
            <a:spLocks noChangeShapeType="1"/>
          </p:cNvSpPr>
          <p:nvPr/>
        </p:nvSpPr>
        <p:spPr bwMode="auto">
          <a:xfrm>
            <a:off x="5997575" y="4702175"/>
            <a:ext cx="1588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2" name="Line 19"/>
          <p:cNvSpPr>
            <a:spLocks noChangeShapeType="1"/>
          </p:cNvSpPr>
          <p:nvPr/>
        </p:nvSpPr>
        <p:spPr bwMode="auto">
          <a:xfrm>
            <a:off x="6521450" y="4702175"/>
            <a:ext cx="1588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3" name="Line 20"/>
          <p:cNvSpPr>
            <a:spLocks noChangeShapeType="1"/>
          </p:cNvSpPr>
          <p:nvPr/>
        </p:nvSpPr>
        <p:spPr bwMode="auto">
          <a:xfrm>
            <a:off x="7250113" y="4702175"/>
            <a:ext cx="1587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4" name="Line 21"/>
          <p:cNvSpPr>
            <a:spLocks noChangeShapeType="1"/>
          </p:cNvSpPr>
          <p:nvPr/>
        </p:nvSpPr>
        <p:spPr bwMode="auto">
          <a:xfrm>
            <a:off x="7772400" y="4702175"/>
            <a:ext cx="1588" cy="1031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25" name="Rectangle 22"/>
          <p:cNvSpPr>
            <a:spLocks noChangeArrowheads="1"/>
          </p:cNvSpPr>
          <p:nvPr/>
        </p:nvSpPr>
        <p:spPr bwMode="auto">
          <a:xfrm flipH="1">
            <a:off x="577850" y="2032000"/>
            <a:ext cx="460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endParaRPr lang="en-US"/>
          </a:p>
        </p:txBody>
      </p:sp>
      <p:sp>
        <p:nvSpPr>
          <p:cNvPr id="149526" name="Rectangle 23"/>
          <p:cNvSpPr>
            <a:spLocks noChangeArrowheads="1"/>
          </p:cNvSpPr>
          <p:nvPr/>
        </p:nvSpPr>
        <p:spPr bwMode="auto">
          <a:xfrm>
            <a:off x="3314700" y="1797050"/>
            <a:ext cx="11779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Events (% pa)</a:t>
            </a:r>
            <a:endParaRPr lang="en-US"/>
          </a:p>
        </p:txBody>
      </p:sp>
      <p:sp>
        <p:nvSpPr>
          <p:cNvPr id="149527" name="Rectangle 24"/>
          <p:cNvSpPr>
            <a:spLocks noChangeArrowheads="1"/>
          </p:cNvSpPr>
          <p:nvPr/>
        </p:nvSpPr>
        <p:spPr bwMode="auto">
          <a:xfrm>
            <a:off x="2808288" y="2074863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9528" name="Rectangle 25"/>
          <p:cNvSpPr>
            <a:spLocks noChangeArrowheads="1"/>
          </p:cNvSpPr>
          <p:nvPr/>
        </p:nvSpPr>
        <p:spPr bwMode="auto">
          <a:xfrm>
            <a:off x="2478088" y="2235200"/>
            <a:ext cx="13779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9529" name="Rectangle 26"/>
          <p:cNvSpPr>
            <a:spLocks noChangeArrowheads="1"/>
          </p:cNvSpPr>
          <p:nvPr/>
        </p:nvSpPr>
        <p:spPr bwMode="auto">
          <a:xfrm>
            <a:off x="4122738" y="2074863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Allocated</a:t>
            </a:r>
            <a:endParaRPr lang="en-US"/>
          </a:p>
        </p:txBody>
      </p:sp>
      <p:sp>
        <p:nvSpPr>
          <p:cNvPr id="149530" name="Rectangle 27"/>
          <p:cNvSpPr>
            <a:spLocks noChangeArrowheads="1"/>
          </p:cNvSpPr>
          <p:nvPr/>
        </p:nvSpPr>
        <p:spPr bwMode="auto">
          <a:xfrm>
            <a:off x="4230688" y="2235200"/>
            <a:ext cx="6477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  <a:endParaRPr lang="en-US"/>
          </a:p>
        </p:txBody>
      </p:sp>
      <p:sp>
        <p:nvSpPr>
          <p:cNvPr id="149531" name="Rectangle 28"/>
          <p:cNvSpPr>
            <a:spLocks noChangeArrowheads="1"/>
          </p:cNvSpPr>
          <p:nvPr/>
        </p:nvSpPr>
        <p:spPr bwMode="auto">
          <a:xfrm>
            <a:off x="5816600" y="2074863"/>
            <a:ext cx="154463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Risk ratio (RR) per</a:t>
            </a:r>
            <a:endParaRPr lang="en-US"/>
          </a:p>
        </p:txBody>
      </p:sp>
      <p:sp>
        <p:nvSpPr>
          <p:cNvPr id="149532" name="Rectangle 29"/>
          <p:cNvSpPr>
            <a:spLocks noChangeArrowheads="1"/>
          </p:cNvSpPr>
          <p:nvPr/>
        </p:nvSpPr>
        <p:spPr bwMode="auto">
          <a:xfrm>
            <a:off x="5575300" y="2235200"/>
            <a:ext cx="2024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mmol/L LDL-C reduction</a:t>
            </a:r>
            <a:endParaRPr lang="en-US"/>
          </a:p>
        </p:txBody>
      </p:sp>
      <p:sp>
        <p:nvSpPr>
          <p:cNvPr id="149533" name="Rectangle 30"/>
          <p:cNvSpPr>
            <a:spLocks noChangeArrowheads="1"/>
          </p:cNvSpPr>
          <p:nvPr/>
        </p:nvSpPr>
        <p:spPr bwMode="auto">
          <a:xfrm>
            <a:off x="5294313" y="5043488"/>
            <a:ext cx="13779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LDL-C reduction</a:t>
            </a:r>
            <a:endParaRPr lang="en-US"/>
          </a:p>
        </p:txBody>
      </p:sp>
      <p:sp>
        <p:nvSpPr>
          <p:cNvPr id="149534" name="Rectangle 31"/>
          <p:cNvSpPr>
            <a:spLocks noChangeArrowheads="1"/>
          </p:cNvSpPr>
          <p:nvPr/>
        </p:nvSpPr>
        <p:spPr bwMode="auto">
          <a:xfrm>
            <a:off x="5713413" y="5218113"/>
            <a:ext cx="54768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9535" name="Rectangle 32"/>
          <p:cNvSpPr>
            <a:spLocks noChangeArrowheads="1"/>
          </p:cNvSpPr>
          <p:nvPr/>
        </p:nvSpPr>
        <p:spPr bwMode="auto">
          <a:xfrm>
            <a:off x="6991350" y="5038725"/>
            <a:ext cx="525463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Control</a:t>
            </a:r>
          </a:p>
          <a:p>
            <a:pPr algn="ctr"/>
            <a:r>
              <a:rPr lang="en-US" sz="1100" b="1">
                <a:solidFill>
                  <a:srgbClr val="000000"/>
                </a:solidFill>
                <a:latin typeface="Nimbus Sans L"/>
              </a:rPr>
              <a:t>better</a:t>
            </a:r>
            <a:endParaRPr lang="en-US"/>
          </a:p>
        </p:txBody>
      </p:sp>
      <p:sp>
        <p:nvSpPr>
          <p:cNvPr id="149536" name="Rectangle 33"/>
          <p:cNvSpPr>
            <a:spLocks noChangeArrowheads="1"/>
          </p:cNvSpPr>
          <p:nvPr/>
        </p:nvSpPr>
        <p:spPr bwMode="auto">
          <a:xfrm>
            <a:off x="508000" y="5143500"/>
            <a:ext cx="133350" cy="138113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37" name="Line 34"/>
          <p:cNvSpPr>
            <a:spLocks noChangeShapeType="1"/>
          </p:cNvSpPr>
          <p:nvPr/>
        </p:nvSpPr>
        <p:spPr bwMode="auto">
          <a:xfrm>
            <a:off x="422275" y="5218113"/>
            <a:ext cx="298450" cy="1587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38" name="Rectangle 35"/>
          <p:cNvSpPr>
            <a:spLocks noChangeArrowheads="1"/>
          </p:cNvSpPr>
          <p:nvPr/>
        </p:nvSpPr>
        <p:spPr bwMode="auto">
          <a:xfrm>
            <a:off x="765175" y="5140325"/>
            <a:ext cx="415925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99% or</a:t>
            </a:r>
            <a:endParaRPr lang="en-US"/>
          </a:p>
        </p:txBody>
      </p:sp>
      <p:sp>
        <p:nvSpPr>
          <p:cNvPr id="149539" name="Freeform 36"/>
          <p:cNvSpPr>
            <a:spLocks/>
          </p:cNvSpPr>
          <p:nvPr/>
        </p:nvSpPr>
        <p:spPr bwMode="auto">
          <a:xfrm>
            <a:off x="1292225" y="5124450"/>
            <a:ext cx="315913" cy="173038"/>
          </a:xfrm>
          <a:custGeom>
            <a:avLst/>
            <a:gdLst>
              <a:gd name="T0" fmla="*/ 2147483647 w 190"/>
              <a:gd name="T1" fmla="*/ 0 h 100"/>
              <a:gd name="T2" fmla="*/ 0 w 190"/>
              <a:gd name="T3" fmla="*/ 2147483647 h 100"/>
              <a:gd name="T4" fmla="*/ 2147483647 w 190"/>
              <a:gd name="T5" fmla="*/ 2147483647 h 100"/>
              <a:gd name="T6" fmla="*/ 2147483647 w 190"/>
              <a:gd name="T7" fmla="*/ 2147483647 h 100"/>
              <a:gd name="T8" fmla="*/ 2147483647 w 190"/>
              <a:gd name="T9" fmla="*/ 0 h 10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0"/>
              <a:gd name="T16" fmla="*/ 0 h 100"/>
              <a:gd name="T17" fmla="*/ 190 w 190"/>
              <a:gd name="T18" fmla="*/ 100 h 1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0" h="100">
                <a:moveTo>
                  <a:pt x="90" y="0"/>
                </a:moveTo>
                <a:lnTo>
                  <a:pt x="0" y="50"/>
                </a:lnTo>
                <a:lnTo>
                  <a:pt x="90" y="100"/>
                </a:lnTo>
                <a:lnTo>
                  <a:pt x="190" y="50"/>
                </a:lnTo>
                <a:lnTo>
                  <a:pt x="90" y="0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0" name="Freeform 37"/>
          <p:cNvSpPr>
            <a:spLocks/>
          </p:cNvSpPr>
          <p:nvPr/>
        </p:nvSpPr>
        <p:spPr bwMode="auto">
          <a:xfrm>
            <a:off x="1292225" y="5124450"/>
            <a:ext cx="315913" cy="173038"/>
          </a:xfrm>
          <a:custGeom>
            <a:avLst/>
            <a:gdLst>
              <a:gd name="T0" fmla="*/ 2147483647 w 19"/>
              <a:gd name="T1" fmla="*/ 0 h 10"/>
              <a:gd name="T2" fmla="*/ 0 w 19"/>
              <a:gd name="T3" fmla="*/ 2147483647 h 10"/>
              <a:gd name="T4" fmla="*/ 2147483647 w 19"/>
              <a:gd name="T5" fmla="*/ 2147483647 h 10"/>
              <a:gd name="T6" fmla="*/ 2147483647 w 19"/>
              <a:gd name="T7" fmla="*/ 2147483647 h 10"/>
              <a:gd name="T8" fmla="*/ 2147483647 w 19"/>
              <a:gd name="T9" fmla="*/ 0 h 1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"/>
              <a:gd name="T16" fmla="*/ 0 h 10"/>
              <a:gd name="T17" fmla="*/ 19 w 19"/>
              <a:gd name="T18" fmla="*/ 10 h 1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" h="10">
                <a:moveTo>
                  <a:pt x="9" y="0"/>
                </a:moveTo>
                <a:lnTo>
                  <a:pt x="0" y="5"/>
                </a:lnTo>
                <a:lnTo>
                  <a:pt x="9" y="10"/>
                </a:lnTo>
                <a:lnTo>
                  <a:pt x="19" y="5"/>
                </a:lnTo>
                <a:lnTo>
                  <a:pt x="9" y="0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1" name="Line 38"/>
          <p:cNvSpPr>
            <a:spLocks noChangeShapeType="1"/>
          </p:cNvSpPr>
          <p:nvPr/>
        </p:nvSpPr>
        <p:spPr bwMode="auto">
          <a:xfrm flipV="1">
            <a:off x="1449388" y="5124450"/>
            <a:ext cx="1587" cy="17303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2" name="Rectangle 39"/>
          <p:cNvSpPr>
            <a:spLocks noChangeArrowheads="1"/>
          </p:cNvSpPr>
          <p:nvPr/>
        </p:nvSpPr>
        <p:spPr bwMode="auto">
          <a:xfrm>
            <a:off x="1636713" y="5140325"/>
            <a:ext cx="431800" cy="13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900">
                <a:solidFill>
                  <a:srgbClr val="000000"/>
                </a:solidFill>
                <a:latin typeface="Nimbus Sans L"/>
              </a:rPr>
              <a:t>95% CI</a:t>
            </a:r>
            <a:endParaRPr lang="en-US"/>
          </a:p>
        </p:txBody>
      </p:sp>
      <p:sp>
        <p:nvSpPr>
          <p:cNvPr id="149543" name="Rectangle 40"/>
          <p:cNvSpPr>
            <a:spLocks noChangeArrowheads="1"/>
          </p:cNvSpPr>
          <p:nvPr/>
        </p:nvSpPr>
        <p:spPr bwMode="auto">
          <a:xfrm>
            <a:off x="492125" y="2693988"/>
            <a:ext cx="19034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Coronary revascularization</a:t>
            </a:r>
            <a:endParaRPr lang="en-US"/>
          </a:p>
        </p:txBody>
      </p:sp>
      <p:sp>
        <p:nvSpPr>
          <p:cNvPr id="149544" name="Rectangle 41"/>
          <p:cNvSpPr>
            <a:spLocks noChangeArrowheads="1"/>
          </p:cNvSpPr>
          <p:nvPr/>
        </p:nvSpPr>
        <p:spPr bwMode="auto">
          <a:xfrm>
            <a:off x="565150" y="2960688"/>
            <a:ext cx="2825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4D</a:t>
            </a:r>
            <a:endParaRPr lang="en-US"/>
          </a:p>
        </p:txBody>
      </p:sp>
      <p:sp>
        <p:nvSpPr>
          <p:cNvPr id="149545" name="Rectangle 42"/>
          <p:cNvSpPr>
            <a:spLocks noChangeArrowheads="1"/>
          </p:cNvSpPr>
          <p:nvPr/>
        </p:nvSpPr>
        <p:spPr bwMode="auto">
          <a:xfrm>
            <a:off x="2889250" y="2944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55 (3.31)</a:t>
            </a:r>
            <a:endParaRPr lang="en-US"/>
          </a:p>
        </p:txBody>
      </p:sp>
      <p:sp>
        <p:nvSpPr>
          <p:cNvPr id="149546" name="Rectangle 43"/>
          <p:cNvSpPr>
            <a:spLocks noChangeArrowheads="1"/>
          </p:cNvSpPr>
          <p:nvPr/>
        </p:nvSpPr>
        <p:spPr bwMode="auto">
          <a:xfrm>
            <a:off x="4205288" y="2944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72 (4.29)</a:t>
            </a:r>
            <a:endParaRPr lang="en-US"/>
          </a:p>
        </p:txBody>
      </p:sp>
      <p:sp>
        <p:nvSpPr>
          <p:cNvPr id="149547" name="Rectangle 44"/>
          <p:cNvSpPr>
            <a:spLocks noChangeArrowheads="1"/>
          </p:cNvSpPr>
          <p:nvPr/>
        </p:nvSpPr>
        <p:spPr bwMode="auto">
          <a:xfrm>
            <a:off x="5930900" y="3003550"/>
            <a:ext cx="82550" cy="85725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8" name="Line 45"/>
          <p:cNvSpPr>
            <a:spLocks noChangeShapeType="1"/>
          </p:cNvSpPr>
          <p:nvPr/>
        </p:nvSpPr>
        <p:spPr bwMode="auto">
          <a:xfrm>
            <a:off x="5191125" y="3041650"/>
            <a:ext cx="172561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49" name="Line 46"/>
          <p:cNvSpPr>
            <a:spLocks noChangeShapeType="1"/>
          </p:cNvSpPr>
          <p:nvPr/>
        </p:nvSpPr>
        <p:spPr bwMode="auto">
          <a:xfrm flipH="1">
            <a:off x="5253038" y="3041650"/>
            <a:ext cx="3492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0" name="Freeform 47"/>
          <p:cNvSpPr>
            <a:spLocks/>
          </p:cNvSpPr>
          <p:nvPr/>
        </p:nvSpPr>
        <p:spPr bwMode="auto">
          <a:xfrm>
            <a:off x="5264150" y="2984500"/>
            <a:ext cx="100013" cy="120650"/>
          </a:xfrm>
          <a:custGeom>
            <a:avLst/>
            <a:gdLst>
              <a:gd name="T0" fmla="*/ 2147483647 w 6"/>
              <a:gd name="T1" fmla="*/ 0 h 7"/>
              <a:gd name="T2" fmla="*/ 0 w 6"/>
              <a:gd name="T3" fmla="*/ 2147483647 h 7"/>
              <a:gd name="T4" fmla="*/ 2147483647 w 6"/>
              <a:gd name="T5" fmla="*/ 2147483647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6" y="0"/>
                </a:moveTo>
                <a:lnTo>
                  <a:pt x="0" y="3"/>
                </a:lnTo>
                <a:lnTo>
                  <a:pt x="6" y="7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1" name="Rectangle 48"/>
          <p:cNvSpPr>
            <a:spLocks noChangeArrowheads="1"/>
          </p:cNvSpPr>
          <p:nvPr/>
        </p:nvSpPr>
        <p:spPr bwMode="auto">
          <a:xfrm>
            <a:off x="542925" y="3198813"/>
            <a:ext cx="7794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AURORA</a:t>
            </a:r>
            <a:endParaRPr lang="en-US"/>
          </a:p>
        </p:txBody>
      </p:sp>
      <p:sp>
        <p:nvSpPr>
          <p:cNvPr id="149552" name="Rectangle 49"/>
          <p:cNvSpPr>
            <a:spLocks noChangeArrowheads="1"/>
          </p:cNvSpPr>
          <p:nvPr/>
        </p:nvSpPr>
        <p:spPr bwMode="auto">
          <a:xfrm>
            <a:off x="2889250" y="3198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55 (1.20)</a:t>
            </a:r>
            <a:endParaRPr lang="en-US"/>
          </a:p>
        </p:txBody>
      </p:sp>
      <p:sp>
        <p:nvSpPr>
          <p:cNvPr id="149553" name="Rectangle 50"/>
          <p:cNvSpPr>
            <a:spLocks noChangeArrowheads="1"/>
          </p:cNvSpPr>
          <p:nvPr/>
        </p:nvSpPr>
        <p:spPr bwMode="auto">
          <a:xfrm>
            <a:off x="4205288" y="3198813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70 (1.53)</a:t>
            </a:r>
            <a:endParaRPr lang="en-US"/>
          </a:p>
        </p:txBody>
      </p:sp>
      <p:sp>
        <p:nvSpPr>
          <p:cNvPr id="149554" name="Rectangle 51"/>
          <p:cNvSpPr>
            <a:spLocks noChangeArrowheads="1"/>
          </p:cNvSpPr>
          <p:nvPr/>
        </p:nvSpPr>
        <p:spPr bwMode="auto">
          <a:xfrm>
            <a:off x="6024563" y="3240088"/>
            <a:ext cx="100012" cy="103187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5" name="Line 52"/>
          <p:cNvSpPr>
            <a:spLocks noChangeShapeType="1"/>
          </p:cNvSpPr>
          <p:nvPr/>
        </p:nvSpPr>
        <p:spPr bwMode="auto">
          <a:xfrm>
            <a:off x="5191125" y="3295650"/>
            <a:ext cx="1725613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6" name="Line 53"/>
          <p:cNvSpPr>
            <a:spLocks noChangeShapeType="1"/>
          </p:cNvSpPr>
          <p:nvPr/>
        </p:nvSpPr>
        <p:spPr bwMode="auto">
          <a:xfrm flipH="1">
            <a:off x="5253038" y="3295650"/>
            <a:ext cx="3492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7" name="Freeform 54"/>
          <p:cNvSpPr>
            <a:spLocks/>
          </p:cNvSpPr>
          <p:nvPr/>
        </p:nvSpPr>
        <p:spPr bwMode="auto">
          <a:xfrm>
            <a:off x="5264150" y="3238500"/>
            <a:ext cx="100013" cy="120650"/>
          </a:xfrm>
          <a:custGeom>
            <a:avLst/>
            <a:gdLst>
              <a:gd name="T0" fmla="*/ 2147483647 w 6"/>
              <a:gd name="T1" fmla="*/ 0 h 7"/>
              <a:gd name="T2" fmla="*/ 0 w 6"/>
              <a:gd name="T3" fmla="*/ 2147483647 h 7"/>
              <a:gd name="T4" fmla="*/ 2147483647 w 6"/>
              <a:gd name="T5" fmla="*/ 2147483647 h 7"/>
              <a:gd name="T6" fmla="*/ 0 60000 65536"/>
              <a:gd name="T7" fmla="*/ 0 60000 65536"/>
              <a:gd name="T8" fmla="*/ 0 60000 65536"/>
              <a:gd name="T9" fmla="*/ 0 w 6"/>
              <a:gd name="T10" fmla="*/ 0 h 7"/>
              <a:gd name="T11" fmla="*/ 6 w 6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7">
                <a:moveTo>
                  <a:pt x="6" y="0"/>
                </a:moveTo>
                <a:lnTo>
                  <a:pt x="0" y="3"/>
                </a:lnTo>
                <a:lnTo>
                  <a:pt x="6" y="7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58" name="Rectangle 55"/>
          <p:cNvSpPr>
            <a:spLocks noChangeArrowheads="1"/>
          </p:cNvSpPr>
          <p:nvPr/>
        </p:nvSpPr>
        <p:spPr bwMode="auto">
          <a:xfrm>
            <a:off x="549275" y="3452813"/>
            <a:ext cx="6477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SHARP</a:t>
            </a:r>
            <a:endParaRPr lang="en-US"/>
          </a:p>
        </p:txBody>
      </p:sp>
      <p:sp>
        <p:nvSpPr>
          <p:cNvPr id="149559" name="Rectangle 56"/>
          <p:cNvSpPr>
            <a:spLocks noChangeArrowheads="1"/>
          </p:cNvSpPr>
          <p:nvPr/>
        </p:nvSpPr>
        <p:spPr bwMode="auto">
          <a:xfrm>
            <a:off x="2808288" y="3436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149 (0.79)</a:t>
            </a:r>
            <a:endParaRPr lang="en-US"/>
          </a:p>
        </p:txBody>
      </p:sp>
      <p:sp>
        <p:nvSpPr>
          <p:cNvPr id="149560" name="Rectangle 57"/>
          <p:cNvSpPr>
            <a:spLocks noChangeArrowheads="1"/>
          </p:cNvSpPr>
          <p:nvPr/>
        </p:nvSpPr>
        <p:spPr bwMode="auto">
          <a:xfrm>
            <a:off x="4122738" y="3436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203 (1.09)</a:t>
            </a:r>
            <a:endParaRPr lang="en-US"/>
          </a:p>
        </p:txBody>
      </p:sp>
      <p:sp>
        <p:nvSpPr>
          <p:cNvPr id="149561" name="Rectangle 58"/>
          <p:cNvSpPr>
            <a:spLocks noChangeArrowheads="1"/>
          </p:cNvSpPr>
          <p:nvPr/>
        </p:nvSpPr>
        <p:spPr bwMode="auto">
          <a:xfrm>
            <a:off x="5770563" y="3475038"/>
            <a:ext cx="131762" cy="138112"/>
          </a:xfrm>
          <a:prstGeom prst="rect">
            <a:avLst/>
          </a:prstGeom>
          <a:solidFill>
            <a:srgbClr val="000000"/>
          </a:solidFill>
          <a:ln w="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2" name="Line 59"/>
          <p:cNvSpPr>
            <a:spLocks noChangeShapeType="1"/>
          </p:cNvSpPr>
          <p:nvPr/>
        </p:nvSpPr>
        <p:spPr bwMode="auto">
          <a:xfrm>
            <a:off x="5214938" y="3549650"/>
            <a:ext cx="1211262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3" name="Line 60"/>
          <p:cNvSpPr>
            <a:spLocks noChangeShapeType="1"/>
          </p:cNvSpPr>
          <p:nvPr/>
        </p:nvSpPr>
        <p:spPr bwMode="auto">
          <a:xfrm flipH="1">
            <a:off x="5253038" y="3549650"/>
            <a:ext cx="349250" cy="1588"/>
          </a:xfrm>
          <a:prstGeom prst="line">
            <a:avLst/>
          </a:pr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4" name="Freeform 61"/>
          <p:cNvSpPr>
            <a:spLocks/>
          </p:cNvSpPr>
          <p:nvPr/>
        </p:nvSpPr>
        <p:spPr bwMode="auto">
          <a:xfrm>
            <a:off x="5264150" y="3475038"/>
            <a:ext cx="100013" cy="138112"/>
          </a:xfrm>
          <a:custGeom>
            <a:avLst/>
            <a:gdLst>
              <a:gd name="T0" fmla="*/ 2147483647 w 6"/>
              <a:gd name="T1" fmla="*/ 0 h 8"/>
              <a:gd name="T2" fmla="*/ 0 w 6"/>
              <a:gd name="T3" fmla="*/ 2147483647 h 8"/>
              <a:gd name="T4" fmla="*/ 2147483647 w 6"/>
              <a:gd name="T5" fmla="*/ 2147483647 h 8"/>
              <a:gd name="T6" fmla="*/ 0 60000 65536"/>
              <a:gd name="T7" fmla="*/ 0 60000 65536"/>
              <a:gd name="T8" fmla="*/ 0 60000 65536"/>
              <a:gd name="T9" fmla="*/ 0 w 6"/>
              <a:gd name="T10" fmla="*/ 0 h 8"/>
              <a:gd name="T11" fmla="*/ 6 w 6"/>
              <a:gd name="T12" fmla="*/ 8 h 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" h="8">
                <a:moveTo>
                  <a:pt x="6" y="0"/>
                </a:moveTo>
                <a:lnTo>
                  <a:pt x="0" y="4"/>
                </a:lnTo>
                <a:lnTo>
                  <a:pt x="6" y="8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65" name="Rectangle 62"/>
          <p:cNvSpPr>
            <a:spLocks noChangeArrowheads="1"/>
          </p:cNvSpPr>
          <p:nvPr/>
        </p:nvSpPr>
        <p:spPr bwMode="auto">
          <a:xfrm>
            <a:off x="420688" y="5505450"/>
            <a:ext cx="26892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Heterogeneity between renal trials: </a:t>
            </a:r>
            <a:endParaRPr lang="en-US"/>
          </a:p>
        </p:txBody>
      </p:sp>
      <p:sp>
        <p:nvSpPr>
          <p:cNvPr id="149566" name="Rectangle 63"/>
          <p:cNvSpPr>
            <a:spLocks noChangeArrowheads="1"/>
          </p:cNvSpPr>
          <p:nvPr/>
        </p:nvSpPr>
        <p:spPr bwMode="auto">
          <a:xfrm>
            <a:off x="2819400" y="5487988"/>
            <a:ext cx="2000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9567" name="Rectangle 64"/>
          <p:cNvSpPr>
            <a:spLocks noChangeArrowheads="1"/>
          </p:cNvSpPr>
          <p:nvPr/>
        </p:nvSpPr>
        <p:spPr bwMode="auto">
          <a:xfrm>
            <a:off x="2901950" y="5605463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68" name="Rectangle 65"/>
          <p:cNvSpPr>
            <a:spLocks noChangeArrowheads="1"/>
          </p:cNvSpPr>
          <p:nvPr/>
        </p:nvSpPr>
        <p:spPr bwMode="auto">
          <a:xfrm>
            <a:off x="2901950" y="5494338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69" name="Rectangle 66"/>
          <p:cNvSpPr>
            <a:spLocks noChangeArrowheads="1"/>
          </p:cNvSpPr>
          <p:nvPr/>
        </p:nvSpPr>
        <p:spPr bwMode="auto">
          <a:xfrm>
            <a:off x="2946400" y="5505450"/>
            <a:ext cx="166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9570" name="Rectangle 67"/>
          <p:cNvSpPr>
            <a:spLocks noChangeArrowheads="1"/>
          </p:cNvSpPr>
          <p:nvPr/>
        </p:nvSpPr>
        <p:spPr bwMode="auto">
          <a:xfrm>
            <a:off x="3097213" y="5505450"/>
            <a:ext cx="10620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0.4 (p = 0.82)</a:t>
            </a:r>
            <a:endParaRPr lang="en-US"/>
          </a:p>
        </p:txBody>
      </p:sp>
      <p:sp>
        <p:nvSpPr>
          <p:cNvPr id="149571" name="Rectangle 68"/>
          <p:cNvSpPr>
            <a:spLocks noChangeArrowheads="1"/>
          </p:cNvSpPr>
          <p:nvPr/>
        </p:nvSpPr>
        <p:spPr bwMode="auto">
          <a:xfrm>
            <a:off x="520700" y="3706813"/>
            <a:ext cx="1262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Subtotal: 3 trials</a:t>
            </a:r>
            <a:endParaRPr lang="en-US"/>
          </a:p>
        </p:txBody>
      </p:sp>
      <p:sp>
        <p:nvSpPr>
          <p:cNvPr id="149572" name="Rectangle 69"/>
          <p:cNvSpPr>
            <a:spLocks noChangeArrowheads="1"/>
          </p:cNvSpPr>
          <p:nvPr/>
        </p:nvSpPr>
        <p:spPr bwMode="auto">
          <a:xfrm>
            <a:off x="2808288" y="3690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259 (1.03)</a:t>
            </a:r>
            <a:endParaRPr lang="en-US"/>
          </a:p>
        </p:txBody>
      </p:sp>
      <p:sp>
        <p:nvSpPr>
          <p:cNvPr id="149573" name="Rectangle 70"/>
          <p:cNvSpPr>
            <a:spLocks noChangeArrowheads="1"/>
          </p:cNvSpPr>
          <p:nvPr/>
        </p:nvSpPr>
        <p:spPr bwMode="auto">
          <a:xfrm>
            <a:off x="4122738" y="3690938"/>
            <a:ext cx="82867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345 (1.38)</a:t>
            </a:r>
            <a:endParaRPr lang="en-US"/>
          </a:p>
        </p:txBody>
      </p:sp>
      <p:sp>
        <p:nvSpPr>
          <p:cNvPr id="149574" name="Freeform 71"/>
          <p:cNvSpPr>
            <a:spLocks/>
          </p:cNvSpPr>
          <p:nvPr/>
        </p:nvSpPr>
        <p:spPr bwMode="auto">
          <a:xfrm>
            <a:off x="5572125" y="3729038"/>
            <a:ext cx="679450" cy="138112"/>
          </a:xfrm>
          <a:custGeom>
            <a:avLst/>
            <a:gdLst>
              <a:gd name="T0" fmla="*/ 0 w 41"/>
              <a:gd name="T1" fmla="*/ 2147483647 h 8"/>
              <a:gd name="T2" fmla="*/ 2147483647 w 41"/>
              <a:gd name="T3" fmla="*/ 2147483647 h 8"/>
              <a:gd name="T4" fmla="*/ 2147483647 w 41"/>
              <a:gd name="T5" fmla="*/ 2147483647 h 8"/>
              <a:gd name="T6" fmla="*/ 2147483647 w 41"/>
              <a:gd name="T7" fmla="*/ 0 h 8"/>
              <a:gd name="T8" fmla="*/ 0 w 41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"/>
              <a:gd name="T16" fmla="*/ 0 h 8"/>
              <a:gd name="T17" fmla="*/ 41 w 41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" h="8">
                <a:moveTo>
                  <a:pt x="0" y="4"/>
                </a:moveTo>
                <a:lnTo>
                  <a:pt x="21" y="8"/>
                </a:lnTo>
                <a:lnTo>
                  <a:pt x="41" y="4"/>
                </a:lnTo>
                <a:lnTo>
                  <a:pt x="21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75" name="Rectangle 72"/>
          <p:cNvSpPr>
            <a:spLocks noChangeArrowheads="1"/>
          </p:cNvSpPr>
          <p:nvPr/>
        </p:nvSpPr>
        <p:spPr bwMode="auto">
          <a:xfrm>
            <a:off x="7242175" y="3690938"/>
            <a:ext cx="13446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0.72 (0.60 - 0.86)</a:t>
            </a:r>
            <a:endParaRPr lang="en-US"/>
          </a:p>
        </p:txBody>
      </p:sp>
      <p:sp>
        <p:nvSpPr>
          <p:cNvPr id="149576" name="Rectangle 73"/>
          <p:cNvSpPr>
            <a:spLocks noChangeArrowheads="1"/>
          </p:cNvSpPr>
          <p:nvPr/>
        </p:nvSpPr>
        <p:spPr bwMode="auto">
          <a:xfrm>
            <a:off x="528638" y="3962400"/>
            <a:ext cx="1111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Other 24 trials</a:t>
            </a:r>
            <a:endParaRPr lang="en-US"/>
          </a:p>
        </p:txBody>
      </p:sp>
      <p:sp>
        <p:nvSpPr>
          <p:cNvPr id="149577" name="Rectangle 74"/>
          <p:cNvSpPr>
            <a:spLocks noChangeArrowheads="1"/>
          </p:cNvSpPr>
          <p:nvPr/>
        </p:nvSpPr>
        <p:spPr bwMode="auto">
          <a:xfrm>
            <a:off x="2724150" y="3944938"/>
            <a:ext cx="9128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5243 (1.54)</a:t>
            </a:r>
            <a:endParaRPr lang="en-US"/>
          </a:p>
        </p:txBody>
      </p:sp>
      <p:sp>
        <p:nvSpPr>
          <p:cNvPr id="149578" name="Rectangle 75"/>
          <p:cNvSpPr>
            <a:spLocks noChangeArrowheads="1"/>
          </p:cNvSpPr>
          <p:nvPr/>
        </p:nvSpPr>
        <p:spPr bwMode="auto">
          <a:xfrm>
            <a:off x="4022725" y="3944938"/>
            <a:ext cx="9128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6665 (1.98)</a:t>
            </a:r>
            <a:endParaRPr lang="en-US"/>
          </a:p>
        </p:txBody>
      </p:sp>
      <p:sp>
        <p:nvSpPr>
          <p:cNvPr id="149579" name="Freeform 76"/>
          <p:cNvSpPr>
            <a:spLocks/>
          </p:cNvSpPr>
          <p:nvPr/>
        </p:nvSpPr>
        <p:spPr bwMode="auto">
          <a:xfrm>
            <a:off x="5911850" y="3967163"/>
            <a:ext cx="149225" cy="139700"/>
          </a:xfrm>
          <a:custGeom>
            <a:avLst/>
            <a:gdLst>
              <a:gd name="T0" fmla="*/ 0 w 9"/>
              <a:gd name="T1" fmla="*/ 2147483647 h 8"/>
              <a:gd name="T2" fmla="*/ 2147483647 w 9"/>
              <a:gd name="T3" fmla="*/ 2147483647 h 8"/>
              <a:gd name="T4" fmla="*/ 2147483647 w 9"/>
              <a:gd name="T5" fmla="*/ 2147483647 h 8"/>
              <a:gd name="T6" fmla="*/ 2147483647 w 9"/>
              <a:gd name="T7" fmla="*/ 0 h 8"/>
              <a:gd name="T8" fmla="*/ 0 w 9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8"/>
              <a:gd name="T17" fmla="*/ 9 w 9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8">
                <a:moveTo>
                  <a:pt x="0" y="4"/>
                </a:moveTo>
                <a:lnTo>
                  <a:pt x="5" y="8"/>
                </a:lnTo>
                <a:lnTo>
                  <a:pt x="9" y="4"/>
                </a:lnTo>
                <a:lnTo>
                  <a:pt x="5" y="0"/>
                </a:lnTo>
                <a:lnTo>
                  <a:pt x="0" y="4"/>
                </a:lnTo>
              </a:path>
            </a:pathLst>
          </a:custGeom>
          <a:noFill/>
          <a:ln w="1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80" name="Rectangle 77"/>
          <p:cNvSpPr>
            <a:spLocks noChangeArrowheads="1"/>
          </p:cNvSpPr>
          <p:nvPr/>
        </p:nvSpPr>
        <p:spPr bwMode="auto">
          <a:xfrm>
            <a:off x="7242175" y="3944938"/>
            <a:ext cx="134461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0.75 (0.72 - 0.78)</a:t>
            </a:r>
            <a:endParaRPr lang="en-US"/>
          </a:p>
        </p:txBody>
      </p:sp>
      <p:sp>
        <p:nvSpPr>
          <p:cNvPr id="149581" name="Rectangle 78"/>
          <p:cNvSpPr>
            <a:spLocks noChangeArrowheads="1"/>
          </p:cNvSpPr>
          <p:nvPr/>
        </p:nvSpPr>
        <p:spPr bwMode="auto">
          <a:xfrm>
            <a:off x="544513" y="4200525"/>
            <a:ext cx="7302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All trials</a:t>
            </a:r>
            <a:endParaRPr lang="en-US"/>
          </a:p>
        </p:txBody>
      </p:sp>
      <p:sp>
        <p:nvSpPr>
          <p:cNvPr id="149582" name="Rectangle 79"/>
          <p:cNvSpPr>
            <a:spLocks noChangeArrowheads="1"/>
          </p:cNvSpPr>
          <p:nvPr/>
        </p:nvSpPr>
        <p:spPr bwMode="auto">
          <a:xfrm>
            <a:off x="2724150" y="4200525"/>
            <a:ext cx="928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5502 (1.50)</a:t>
            </a:r>
            <a:endParaRPr lang="en-US"/>
          </a:p>
        </p:txBody>
      </p:sp>
      <p:sp>
        <p:nvSpPr>
          <p:cNvPr id="149583" name="Rectangle 80"/>
          <p:cNvSpPr>
            <a:spLocks noChangeArrowheads="1"/>
          </p:cNvSpPr>
          <p:nvPr/>
        </p:nvSpPr>
        <p:spPr bwMode="auto">
          <a:xfrm>
            <a:off x="4022725" y="4200525"/>
            <a:ext cx="928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7010 (1.94)</a:t>
            </a:r>
            <a:endParaRPr lang="en-US"/>
          </a:p>
        </p:txBody>
      </p:sp>
      <p:sp>
        <p:nvSpPr>
          <p:cNvPr id="149584" name="Freeform 81"/>
          <p:cNvSpPr>
            <a:spLocks/>
          </p:cNvSpPr>
          <p:nvPr/>
        </p:nvSpPr>
        <p:spPr bwMode="auto">
          <a:xfrm>
            <a:off x="5911850" y="4222750"/>
            <a:ext cx="149225" cy="138113"/>
          </a:xfrm>
          <a:custGeom>
            <a:avLst/>
            <a:gdLst>
              <a:gd name="T0" fmla="*/ 0 w 9"/>
              <a:gd name="T1" fmla="*/ 2147483647 h 8"/>
              <a:gd name="T2" fmla="*/ 2147483647 w 9"/>
              <a:gd name="T3" fmla="*/ 2147483647 h 8"/>
              <a:gd name="T4" fmla="*/ 2147483647 w 9"/>
              <a:gd name="T5" fmla="*/ 2147483647 h 8"/>
              <a:gd name="T6" fmla="*/ 2147483647 w 9"/>
              <a:gd name="T7" fmla="*/ 0 h 8"/>
              <a:gd name="T8" fmla="*/ 0 w 9"/>
              <a:gd name="T9" fmla="*/ 2147483647 h 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"/>
              <a:gd name="T16" fmla="*/ 0 h 8"/>
              <a:gd name="T17" fmla="*/ 9 w 9"/>
              <a:gd name="T18" fmla="*/ 8 h 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" h="8">
                <a:moveTo>
                  <a:pt x="0" y="4"/>
                </a:moveTo>
                <a:lnTo>
                  <a:pt x="4" y="8"/>
                </a:lnTo>
                <a:lnTo>
                  <a:pt x="9" y="4"/>
                </a:lnTo>
                <a:lnTo>
                  <a:pt x="4" y="0"/>
                </a:lnTo>
                <a:lnTo>
                  <a:pt x="0" y="4"/>
                </a:lnTo>
              </a:path>
            </a:pathLst>
          </a:custGeom>
          <a:noFill/>
          <a:ln w="2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85" name="Rectangle 82"/>
          <p:cNvSpPr>
            <a:spLocks noChangeArrowheads="1"/>
          </p:cNvSpPr>
          <p:nvPr/>
        </p:nvSpPr>
        <p:spPr bwMode="auto">
          <a:xfrm>
            <a:off x="7242175" y="4200525"/>
            <a:ext cx="13604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 b="1">
                <a:solidFill>
                  <a:srgbClr val="000000"/>
                </a:solidFill>
                <a:latin typeface="Nimbus Sans L"/>
              </a:rPr>
              <a:t>0.75 (0.72 - 0.77)</a:t>
            </a:r>
            <a:endParaRPr lang="en-US"/>
          </a:p>
        </p:txBody>
      </p:sp>
      <p:sp>
        <p:nvSpPr>
          <p:cNvPr id="149586" name="Line 83"/>
          <p:cNvSpPr>
            <a:spLocks noChangeShapeType="1"/>
          </p:cNvSpPr>
          <p:nvPr/>
        </p:nvSpPr>
        <p:spPr bwMode="auto">
          <a:xfrm flipV="1">
            <a:off x="5981700" y="2795588"/>
            <a:ext cx="1588" cy="1914525"/>
          </a:xfrm>
          <a:prstGeom prst="line">
            <a:avLst/>
          </a:prstGeom>
          <a:noFill/>
          <a:ln w="10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49587" name="Rectangle 84"/>
          <p:cNvSpPr>
            <a:spLocks noChangeArrowheads="1"/>
          </p:cNvSpPr>
          <p:nvPr/>
        </p:nvSpPr>
        <p:spPr bwMode="auto">
          <a:xfrm>
            <a:off x="420688" y="5759450"/>
            <a:ext cx="34861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Difference between renal and non-renal trials: </a:t>
            </a:r>
            <a:endParaRPr lang="en-US"/>
          </a:p>
        </p:txBody>
      </p:sp>
      <p:sp>
        <p:nvSpPr>
          <p:cNvPr id="149588" name="Rectangle 85"/>
          <p:cNvSpPr>
            <a:spLocks noChangeArrowheads="1"/>
          </p:cNvSpPr>
          <p:nvPr/>
        </p:nvSpPr>
        <p:spPr bwMode="auto">
          <a:xfrm>
            <a:off x="3532188" y="5741988"/>
            <a:ext cx="2000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Symbol" pitchFamily="18" charset="2"/>
              </a:rPr>
              <a:t>c</a:t>
            </a:r>
            <a:endParaRPr lang="en-US"/>
          </a:p>
        </p:txBody>
      </p:sp>
      <p:sp>
        <p:nvSpPr>
          <p:cNvPr id="149589" name="Rectangle 86"/>
          <p:cNvSpPr>
            <a:spLocks noChangeArrowheads="1"/>
          </p:cNvSpPr>
          <p:nvPr/>
        </p:nvSpPr>
        <p:spPr bwMode="auto">
          <a:xfrm>
            <a:off x="3616325" y="5859463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1</a:t>
            </a:r>
            <a:endParaRPr lang="en-US"/>
          </a:p>
        </p:txBody>
      </p:sp>
      <p:sp>
        <p:nvSpPr>
          <p:cNvPr id="149590" name="Rectangle 87"/>
          <p:cNvSpPr>
            <a:spLocks noChangeArrowheads="1"/>
          </p:cNvSpPr>
          <p:nvPr/>
        </p:nvSpPr>
        <p:spPr bwMode="auto">
          <a:xfrm>
            <a:off x="3616325" y="5748338"/>
            <a:ext cx="100013" cy="12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800">
                <a:solidFill>
                  <a:srgbClr val="000000"/>
                </a:solidFill>
                <a:latin typeface="Nimbus Sans L"/>
              </a:rPr>
              <a:t>2</a:t>
            </a:r>
            <a:endParaRPr lang="en-US"/>
          </a:p>
        </p:txBody>
      </p:sp>
      <p:sp>
        <p:nvSpPr>
          <p:cNvPr id="149591" name="Rectangle 88"/>
          <p:cNvSpPr>
            <a:spLocks noChangeArrowheads="1"/>
          </p:cNvSpPr>
          <p:nvPr/>
        </p:nvSpPr>
        <p:spPr bwMode="auto">
          <a:xfrm>
            <a:off x="3660775" y="5759450"/>
            <a:ext cx="166688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 =</a:t>
            </a:r>
            <a:endParaRPr lang="en-US"/>
          </a:p>
        </p:txBody>
      </p:sp>
      <p:sp>
        <p:nvSpPr>
          <p:cNvPr id="149592" name="Rectangle 89"/>
          <p:cNvSpPr>
            <a:spLocks noChangeArrowheads="1"/>
          </p:cNvSpPr>
          <p:nvPr/>
        </p:nvSpPr>
        <p:spPr bwMode="auto">
          <a:xfrm>
            <a:off x="3795713" y="5759450"/>
            <a:ext cx="1062037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100">
                <a:solidFill>
                  <a:srgbClr val="000000"/>
                </a:solidFill>
                <a:latin typeface="Nimbus Sans L"/>
              </a:rPr>
              <a:t>0.1 (p = 0.72)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766763" y="1223963"/>
          <a:ext cx="7608887" cy="4821237"/>
        </p:xfrm>
        <a:graphic>
          <a:graphicData uri="http://schemas.openxmlformats.org/presentationml/2006/ole">
            <p:oleObj spid="_x0000_s3074" name="Chart" r:id="rId4" imgW="7772490" imgH="4924335" progId="Excel.Sheet.8">
              <p:embed/>
            </p:oleObj>
          </a:graphicData>
        </a:graphic>
      </p:graphicFrame>
      <p:sp>
        <p:nvSpPr>
          <p:cNvPr id="3075" name="Title 4"/>
          <p:cNvSpPr>
            <a:spLocks noGrp="1"/>
          </p:cNvSpPr>
          <p:nvPr>
            <p:ph type="title"/>
          </p:nvPr>
        </p:nvSpPr>
        <p:spPr>
          <a:xfrm>
            <a:off x="0" y="69850"/>
            <a:ext cx="9144000" cy="822325"/>
          </a:xfrm>
        </p:spPr>
        <p:txBody>
          <a:bodyPr/>
          <a:lstStyle/>
          <a:p>
            <a:r>
              <a:rPr lang="en-GB" sz="3400" smtClean="0"/>
              <a:t>4D, AURORA and SHARP: Comparison of outcomes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 smtClean="0"/>
              <a:t>MAJOR ATHEROSCLEROTIC EVENTS BY SUBGROUPS</a:t>
            </a:r>
            <a:endParaRPr lang="en-GB" dirty="0"/>
          </a:p>
        </p:txBody>
      </p:sp>
      <p:sp>
        <p:nvSpPr>
          <p:cNvPr id="150531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 Data Analysis Plan: Published strategy for interpreting results in subgroups</a:t>
            </a:r>
          </a:p>
        </p:txBody>
      </p:sp>
      <p:sp>
        <p:nvSpPr>
          <p:cNvPr id="151555" name="Content Placeholder 5"/>
          <p:cNvSpPr>
            <a:spLocks noGrp="1"/>
          </p:cNvSpPr>
          <p:nvPr>
            <p:ph idx="1"/>
          </p:nvPr>
        </p:nvSpPr>
        <p:spPr>
          <a:xfrm>
            <a:off x="646113" y="1438275"/>
            <a:ext cx="7845425" cy="4821238"/>
          </a:xfrm>
        </p:spPr>
        <p:txBody>
          <a:bodyPr/>
          <a:lstStyle/>
          <a:p>
            <a:r>
              <a:rPr lang="en-GB" sz="2800" dirty="0" smtClean="0"/>
              <a:t>Chance alone can lead to misleading apparent  lack of effect in particular subgroups</a:t>
            </a:r>
          </a:p>
          <a:p>
            <a:pPr>
              <a:buFont typeface="Arial" pitchFamily="34" charset="0"/>
              <a:buNone/>
            </a:pPr>
            <a:endParaRPr lang="en-GB" sz="800" dirty="0" smtClean="0"/>
          </a:p>
          <a:p>
            <a:r>
              <a:rPr lang="en-GB" sz="2800" dirty="0" smtClean="0"/>
              <a:t>Proportional effects in subgroups may be best estimated by overall effect seen in all</a:t>
            </a:r>
            <a:r>
              <a:rPr lang="en-GB" sz="2800" i="1" dirty="0" smtClean="0"/>
              <a:t> </a:t>
            </a:r>
            <a:r>
              <a:rPr lang="en-GB" sz="2800" dirty="0" smtClean="0"/>
              <a:t>patients</a:t>
            </a:r>
          </a:p>
          <a:p>
            <a:pPr>
              <a:buFont typeface="Arial" pitchFamily="34" charset="0"/>
              <a:buNone/>
            </a:pPr>
            <a:endParaRPr lang="en-GB" sz="800" dirty="0" smtClean="0"/>
          </a:p>
          <a:p>
            <a:r>
              <a:rPr lang="en-GB" sz="2800" dirty="0" smtClean="0"/>
              <a:t>Pre-specified strategy for subgroups:</a:t>
            </a:r>
          </a:p>
          <a:p>
            <a:pPr>
              <a:buFont typeface="Arial" pitchFamily="34" charset="0"/>
              <a:buNone/>
            </a:pPr>
            <a:endParaRPr lang="en-GB" sz="600" dirty="0" smtClean="0"/>
          </a:p>
          <a:p>
            <a:pPr lvl="1"/>
            <a:r>
              <a:rPr lang="en-GB" sz="2400" dirty="0" smtClean="0"/>
              <a:t>Tests for heterogeneity </a:t>
            </a:r>
            <a:r>
              <a:rPr lang="en-GB" sz="2400" i="1" dirty="0" smtClean="0"/>
              <a:t>“with allowance for multiple comparisons and other differences between subgroups”</a:t>
            </a:r>
          </a:p>
          <a:p>
            <a:pPr lvl="1">
              <a:buFont typeface="Arial" pitchFamily="34" charset="0"/>
              <a:buNone/>
            </a:pPr>
            <a:endParaRPr lang="en-GB" sz="600" i="1" dirty="0" smtClean="0"/>
          </a:p>
          <a:p>
            <a:pPr lvl="1"/>
            <a:r>
              <a:rPr lang="en-GB" sz="2400" dirty="0" smtClean="0"/>
              <a:t>Test for trend where an ordering is more appropriate </a:t>
            </a:r>
          </a:p>
        </p:txBody>
      </p:sp>
      <p:sp>
        <p:nvSpPr>
          <p:cNvPr id="151556" name="Footer Placeholder 3"/>
          <p:cNvSpPr txBox="1">
            <a:spLocks/>
          </p:cNvSpPr>
          <p:nvPr/>
        </p:nvSpPr>
        <p:spPr bwMode="auto">
          <a:xfrm>
            <a:off x="785813" y="6030913"/>
            <a:ext cx="5021262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266700" indent="-266700">
              <a:buFont typeface="Arial" pitchFamily="34" charset="0"/>
              <a:buNone/>
              <a:tabLst>
                <a:tab pos="266700" algn="l"/>
                <a:tab pos="533400" algn="l"/>
                <a:tab pos="901700" algn="l"/>
              </a:tabLst>
            </a:pPr>
            <a:r>
              <a:rPr lang="en-US" sz="1400" dirty="0">
                <a:latin typeface="Calibri" pitchFamily="34" charset="0"/>
              </a:rPr>
              <a:t>SHARP Collaborative </a:t>
            </a:r>
            <a:r>
              <a:rPr lang="en-US" sz="1400" dirty="0" smtClean="0">
                <a:latin typeface="Calibri" pitchFamily="34" charset="0"/>
              </a:rPr>
              <a:t>Group </a:t>
            </a:r>
            <a:r>
              <a:rPr lang="en-US" sz="1400" i="1" dirty="0">
                <a:latin typeface="Calibri" pitchFamily="34" charset="0"/>
              </a:rPr>
              <a:t>Am Heart J </a:t>
            </a:r>
            <a:r>
              <a:rPr lang="en-US" sz="1400" dirty="0">
                <a:latin typeface="Calibri" pitchFamily="34" charset="0"/>
              </a:rPr>
              <a:t>2010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Major Atherosclerotic Events by subgroups</a:t>
            </a:r>
          </a:p>
        </p:txBody>
      </p:sp>
      <p:sp>
        <p:nvSpPr>
          <p:cNvPr id="152579" name="Content Placeholder 2"/>
          <p:cNvSpPr>
            <a:spLocks noGrp="1"/>
          </p:cNvSpPr>
          <p:nvPr>
            <p:ph idx="1"/>
          </p:nvPr>
        </p:nvSpPr>
        <p:spPr>
          <a:xfrm>
            <a:off x="703263" y="1433513"/>
            <a:ext cx="7772400" cy="5184775"/>
          </a:xfrm>
        </p:spPr>
        <p:txBody>
          <a:bodyPr/>
          <a:lstStyle/>
          <a:p>
            <a:r>
              <a:rPr lang="en-GB" sz="2800" smtClean="0"/>
              <a:t>No significant heterogeneity between subgroups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Broadly similar percentage reductions in MAEs produced by given absolute reduction in LDL-C  irrespective of:</a:t>
            </a:r>
          </a:p>
          <a:p>
            <a:pPr lvl="1"/>
            <a:r>
              <a:rPr lang="en-GB" sz="2400" smtClean="0"/>
              <a:t>Age</a:t>
            </a:r>
          </a:p>
          <a:p>
            <a:pPr lvl="1"/>
            <a:r>
              <a:rPr lang="en-GB" sz="2400" smtClean="0"/>
              <a:t>Sex</a:t>
            </a:r>
          </a:p>
          <a:p>
            <a:pPr lvl="1"/>
            <a:r>
              <a:rPr lang="en-GB" sz="2400" smtClean="0"/>
              <a:t>History of vascular disease</a:t>
            </a:r>
          </a:p>
          <a:p>
            <a:pPr lvl="1"/>
            <a:r>
              <a:rPr lang="en-GB" sz="2400" smtClean="0"/>
              <a:t>Diabetes</a:t>
            </a:r>
          </a:p>
          <a:p>
            <a:pPr lvl="1"/>
            <a:r>
              <a:rPr lang="en-GB" sz="2400" smtClean="0"/>
              <a:t>Presenting lipid profile</a:t>
            </a:r>
          </a:p>
          <a:p>
            <a:pPr lvl="1"/>
            <a:r>
              <a:rPr lang="en-GB" sz="2400" smtClean="0"/>
              <a:t>Severity of renal disease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9"/>
          <p:cNvSpPr>
            <a:spLocks noChangeArrowheads="1"/>
          </p:cNvSpPr>
          <p:nvPr/>
        </p:nvSpPr>
        <p:spPr bwMode="auto">
          <a:xfrm>
            <a:off x="426402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3" name="Rectangle 10"/>
          <p:cNvSpPr>
            <a:spLocks noChangeArrowheads="1"/>
          </p:cNvSpPr>
          <p:nvPr/>
        </p:nvSpPr>
        <p:spPr bwMode="auto">
          <a:xfrm>
            <a:off x="6167438" y="1254125"/>
            <a:ext cx="1741487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4" name="Rectangle 11"/>
          <p:cNvSpPr>
            <a:spLocks noChangeArrowheads="1"/>
          </p:cNvSpPr>
          <p:nvPr/>
        </p:nvSpPr>
        <p:spPr bwMode="auto">
          <a:xfrm>
            <a:off x="458788" y="1265238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5" name="Rectangle 12"/>
          <p:cNvSpPr>
            <a:spLocks noChangeArrowheads="1"/>
          </p:cNvSpPr>
          <p:nvPr/>
        </p:nvSpPr>
        <p:spPr bwMode="auto">
          <a:xfrm>
            <a:off x="4541838" y="1265238"/>
            <a:ext cx="6985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6" name="Rectangle 13"/>
          <p:cNvSpPr>
            <a:spLocks noChangeArrowheads="1"/>
          </p:cNvSpPr>
          <p:nvPr/>
        </p:nvSpPr>
        <p:spPr bwMode="auto">
          <a:xfrm>
            <a:off x="3344863" y="1265238"/>
            <a:ext cx="90011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7" name="Rectangle 14"/>
          <p:cNvSpPr>
            <a:spLocks noChangeArrowheads="1"/>
          </p:cNvSpPr>
          <p:nvPr/>
        </p:nvSpPr>
        <p:spPr bwMode="auto">
          <a:xfrm>
            <a:off x="6059488" y="5480050"/>
            <a:ext cx="8826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08" name="Rectangle 15"/>
          <p:cNvSpPr>
            <a:spLocks noChangeArrowheads="1"/>
          </p:cNvSpPr>
          <p:nvPr/>
        </p:nvSpPr>
        <p:spPr bwMode="auto">
          <a:xfrm>
            <a:off x="7162596" y="5480050"/>
            <a:ext cx="698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700" dirty="0">
                <a:solidFill>
                  <a:srgbClr val="000000"/>
                </a:solidFill>
                <a:latin typeface="Calibri" pitchFamily="34" charset="0"/>
              </a:rPr>
              <a:t>p</a:t>
            </a:r>
            <a:r>
              <a:rPr lang="en-US" sz="1700" dirty="0" smtClean="0">
                <a:solidFill>
                  <a:srgbClr val="000000"/>
                </a:solidFill>
                <a:latin typeface="Calibri" pitchFamily="34" charset="0"/>
              </a:rPr>
              <a:t>lacebo</a:t>
            </a:r>
            <a:endParaRPr lang="en-US" sz="1700" dirty="0">
              <a:solidFill>
                <a:srgbClr val="000000"/>
              </a:solidFill>
              <a:latin typeface="Calibri" pitchFamily="34" charset="0"/>
            </a:endParaRPr>
          </a:p>
          <a:p>
            <a:pPr algn="ctr"/>
            <a:r>
              <a:rPr lang="en-US" sz="1700" dirty="0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3609" name="Rectangle 16"/>
          <p:cNvSpPr>
            <a:spLocks noChangeArrowheads="1"/>
          </p:cNvSpPr>
          <p:nvPr/>
        </p:nvSpPr>
        <p:spPr bwMode="auto">
          <a:xfrm>
            <a:off x="4498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0" name="Rectangle 17"/>
          <p:cNvSpPr>
            <a:spLocks noChangeArrowheads="1"/>
          </p:cNvSpPr>
          <p:nvPr/>
        </p:nvSpPr>
        <p:spPr bwMode="auto">
          <a:xfrm>
            <a:off x="3355975" y="1519238"/>
            <a:ext cx="887413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1" name="Rectangle 18"/>
          <p:cNvSpPr>
            <a:spLocks noChangeArrowheads="1"/>
          </p:cNvSpPr>
          <p:nvPr/>
        </p:nvSpPr>
        <p:spPr bwMode="auto">
          <a:xfrm>
            <a:off x="458788" y="2003425"/>
            <a:ext cx="2540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Sex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2" name="Rectangle 19"/>
          <p:cNvSpPr>
            <a:spLocks noChangeArrowheads="1"/>
          </p:cNvSpPr>
          <p:nvPr/>
        </p:nvSpPr>
        <p:spPr bwMode="auto">
          <a:xfrm>
            <a:off x="458788" y="2244725"/>
            <a:ext cx="5349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Male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3" name="Rectangle 20"/>
          <p:cNvSpPr>
            <a:spLocks noChangeArrowheads="1"/>
          </p:cNvSpPr>
          <p:nvPr/>
        </p:nvSpPr>
        <p:spPr bwMode="auto">
          <a:xfrm>
            <a:off x="3302000" y="224472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4" name="Rectangle 21"/>
          <p:cNvSpPr>
            <a:spLocks noChangeArrowheads="1"/>
          </p:cNvSpPr>
          <p:nvPr/>
        </p:nvSpPr>
        <p:spPr bwMode="auto">
          <a:xfrm>
            <a:off x="3708400" y="22447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(12.9%)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5" name="Rectangle 22"/>
          <p:cNvSpPr>
            <a:spLocks noChangeArrowheads="1"/>
          </p:cNvSpPr>
          <p:nvPr/>
        </p:nvSpPr>
        <p:spPr bwMode="auto">
          <a:xfrm>
            <a:off x="4456113" y="224472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445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6" name="Rectangle 23"/>
          <p:cNvSpPr>
            <a:spLocks noChangeArrowheads="1"/>
          </p:cNvSpPr>
          <p:nvPr/>
        </p:nvSpPr>
        <p:spPr bwMode="auto">
          <a:xfrm>
            <a:off x="4851400" y="224472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17" name="Rectangle 24"/>
          <p:cNvSpPr>
            <a:spLocks noChangeArrowheads="1"/>
          </p:cNvSpPr>
          <p:nvPr/>
        </p:nvSpPr>
        <p:spPr bwMode="auto">
          <a:xfrm>
            <a:off x="6486525" y="2287588"/>
            <a:ext cx="182563" cy="17938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18" name="Line 25"/>
          <p:cNvSpPr>
            <a:spLocks noChangeShapeType="1"/>
          </p:cNvSpPr>
          <p:nvPr/>
        </p:nvSpPr>
        <p:spPr bwMode="auto">
          <a:xfrm>
            <a:off x="6316663" y="2382838"/>
            <a:ext cx="566737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19" name="Rectangle 26"/>
          <p:cNvSpPr>
            <a:spLocks noChangeArrowheads="1"/>
          </p:cNvSpPr>
          <p:nvPr/>
        </p:nvSpPr>
        <p:spPr bwMode="auto">
          <a:xfrm>
            <a:off x="458788" y="2487613"/>
            <a:ext cx="7048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Female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0" name="Rectangle 27"/>
          <p:cNvSpPr>
            <a:spLocks noChangeArrowheads="1"/>
          </p:cNvSpPr>
          <p:nvPr/>
        </p:nvSpPr>
        <p:spPr bwMode="auto">
          <a:xfrm>
            <a:off x="3302000" y="248761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150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1" name="Rectangle 28"/>
          <p:cNvSpPr>
            <a:spLocks noChangeArrowheads="1"/>
          </p:cNvSpPr>
          <p:nvPr/>
        </p:nvSpPr>
        <p:spPr bwMode="auto">
          <a:xfrm>
            <a:off x="3805238" y="2487613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(8.6%)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2" name="Rectangle 29"/>
          <p:cNvSpPr>
            <a:spLocks noChangeArrowheads="1"/>
          </p:cNvSpPr>
          <p:nvPr/>
        </p:nvSpPr>
        <p:spPr bwMode="auto">
          <a:xfrm>
            <a:off x="4456113" y="248761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3" name="Rectangle 30"/>
          <p:cNvSpPr>
            <a:spLocks noChangeArrowheads="1"/>
          </p:cNvSpPr>
          <p:nvPr/>
        </p:nvSpPr>
        <p:spPr bwMode="auto">
          <a:xfrm>
            <a:off x="4851400" y="248761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4" name="Rectangle 31"/>
          <p:cNvSpPr>
            <a:spLocks noChangeArrowheads="1"/>
          </p:cNvSpPr>
          <p:nvPr/>
        </p:nvSpPr>
        <p:spPr bwMode="auto">
          <a:xfrm>
            <a:off x="6551613" y="2571750"/>
            <a:ext cx="117475" cy="106363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25" name="Line 32"/>
          <p:cNvSpPr>
            <a:spLocks noChangeShapeType="1"/>
          </p:cNvSpPr>
          <p:nvPr/>
        </p:nvSpPr>
        <p:spPr bwMode="auto">
          <a:xfrm>
            <a:off x="6199188" y="2625725"/>
            <a:ext cx="91916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26" name="Rectangle 33"/>
          <p:cNvSpPr>
            <a:spLocks noChangeArrowheads="1"/>
          </p:cNvSpPr>
          <p:nvPr/>
        </p:nvSpPr>
        <p:spPr bwMode="auto">
          <a:xfrm>
            <a:off x="458788" y="2957513"/>
            <a:ext cx="21447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Age at randomization (years)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7" name="Rectangle 34"/>
          <p:cNvSpPr>
            <a:spLocks noChangeArrowheads="1"/>
          </p:cNvSpPr>
          <p:nvPr/>
        </p:nvSpPr>
        <p:spPr bwMode="auto">
          <a:xfrm>
            <a:off x="458788" y="3200400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40-49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8" name="Rectangle 35"/>
          <p:cNvSpPr>
            <a:spLocks noChangeArrowheads="1"/>
          </p:cNvSpPr>
          <p:nvPr/>
        </p:nvSpPr>
        <p:spPr bwMode="auto">
          <a:xfrm>
            <a:off x="3398838" y="320040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29" name="Rectangle 36"/>
          <p:cNvSpPr>
            <a:spLocks noChangeArrowheads="1"/>
          </p:cNvSpPr>
          <p:nvPr/>
        </p:nvSpPr>
        <p:spPr bwMode="auto">
          <a:xfrm>
            <a:off x="3805238" y="32004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0" name="Rectangle 37"/>
          <p:cNvSpPr>
            <a:spLocks noChangeArrowheads="1"/>
          </p:cNvSpPr>
          <p:nvPr/>
        </p:nvSpPr>
        <p:spPr bwMode="auto">
          <a:xfrm>
            <a:off x="4552950" y="3200400"/>
            <a:ext cx="3317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1" name="Rectangle 38"/>
          <p:cNvSpPr>
            <a:spLocks noChangeArrowheads="1"/>
          </p:cNvSpPr>
          <p:nvPr/>
        </p:nvSpPr>
        <p:spPr bwMode="auto">
          <a:xfrm>
            <a:off x="4948238" y="32004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(5.5%)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2" name="Rectangle 39"/>
          <p:cNvSpPr>
            <a:spLocks noChangeArrowheads="1"/>
          </p:cNvSpPr>
          <p:nvPr/>
        </p:nvSpPr>
        <p:spPr bwMode="auto">
          <a:xfrm>
            <a:off x="7150100" y="3305175"/>
            <a:ext cx="74613" cy="63500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33" name="Freeform 40"/>
          <p:cNvSpPr>
            <a:spLocks/>
          </p:cNvSpPr>
          <p:nvPr/>
        </p:nvSpPr>
        <p:spPr bwMode="auto">
          <a:xfrm>
            <a:off x="7877175" y="3305175"/>
            <a:ext cx="106363" cy="53975"/>
          </a:xfrm>
          <a:custGeom>
            <a:avLst/>
            <a:gdLst>
              <a:gd name="T0" fmla="*/ 2147483647 w 67"/>
              <a:gd name="T1" fmla="*/ 2147483647 h 34"/>
              <a:gd name="T2" fmla="*/ 0 w 67"/>
              <a:gd name="T3" fmla="*/ 0 h 34"/>
              <a:gd name="T4" fmla="*/ 0 w 67"/>
              <a:gd name="T5" fmla="*/ 2147483647 h 34"/>
              <a:gd name="T6" fmla="*/ 2147483647 w 67"/>
              <a:gd name="T7" fmla="*/ 2147483647 h 34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4"/>
              <a:gd name="T14" fmla="*/ 67 w 67"/>
              <a:gd name="T15" fmla="*/ 34 h 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4">
                <a:moveTo>
                  <a:pt x="67" y="20"/>
                </a:moveTo>
                <a:lnTo>
                  <a:pt x="0" y="0"/>
                </a:lnTo>
                <a:lnTo>
                  <a:pt x="0" y="34"/>
                </a:lnTo>
                <a:lnTo>
                  <a:pt x="67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34" name="Line 41"/>
          <p:cNvSpPr>
            <a:spLocks noChangeShapeType="1"/>
          </p:cNvSpPr>
          <p:nvPr/>
        </p:nvSpPr>
        <p:spPr bwMode="auto">
          <a:xfrm>
            <a:off x="6337300" y="3336925"/>
            <a:ext cx="16462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35" name="Rectangle 42"/>
          <p:cNvSpPr>
            <a:spLocks noChangeArrowheads="1"/>
          </p:cNvSpPr>
          <p:nvPr/>
        </p:nvSpPr>
        <p:spPr bwMode="auto">
          <a:xfrm>
            <a:off x="458788" y="3443288"/>
            <a:ext cx="5873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50-59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6" name="Rectangle 43"/>
          <p:cNvSpPr>
            <a:spLocks noChangeArrowheads="1"/>
          </p:cNvSpPr>
          <p:nvPr/>
        </p:nvSpPr>
        <p:spPr bwMode="auto">
          <a:xfrm>
            <a:off x="3398838" y="344328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7" name="Rectangle 44"/>
          <p:cNvSpPr>
            <a:spLocks noChangeArrowheads="1"/>
          </p:cNvSpPr>
          <p:nvPr/>
        </p:nvSpPr>
        <p:spPr bwMode="auto">
          <a:xfrm>
            <a:off x="3805238" y="344328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(7.3%)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8" name="Rectangle 45"/>
          <p:cNvSpPr>
            <a:spLocks noChangeArrowheads="1"/>
          </p:cNvSpPr>
          <p:nvPr/>
        </p:nvSpPr>
        <p:spPr bwMode="auto">
          <a:xfrm>
            <a:off x="4456113" y="34432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39" name="Rectangle 46"/>
          <p:cNvSpPr>
            <a:spLocks noChangeArrowheads="1"/>
          </p:cNvSpPr>
          <p:nvPr/>
        </p:nvSpPr>
        <p:spPr bwMode="auto">
          <a:xfrm>
            <a:off x="4851400" y="34432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0" name="Rectangle 47"/>
          <p:cNvSpPr>
            <a:spLocks noChangeArrowheads="1"/>
          </p:cNvSpPr>
          <p:nvPr/>
        </p:nvSpPr>
        <p:spPr bwMode="auto">
          <a:xfrm>
            <a:off x="6188075" y="3538538"/>
            <a:ext cx="96838" cy="8413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41" name="Freeform 48"/>
          <p:cNvSpPr>
            <a:spLocks/>
          </p:cNvSpPr>
          <p:nvPr/>
        </p:nvSpPr>
        <p:spPr bwMode="auto">
          <a:xfrm>
            <a:off x="6007100" y="3548063"/>
            <a:ext cx="106363" cy="63500"/>
          </a:xfrm>
          <a:custGeom>
            <a:avLst/>
            <a:gdLst>
              <a:gd name="T0" fmla="*/ 0 w 67"/>
              <a:gd name="T1" fmla="*/ 2147483647 h 40"/>
              <a:gd name="T2" fmla="*/ 2147483647 w 67"/>
              <a:gd name="T3" fmla="*/ 0 h 40"/>
              <a:gd name="T4" fmla="*/ 2147483647 w 67"/>
              <a:gd name="T5" fmla="*/ 2147483647 h 40"/>
              <a:gd name="T6" fmla="*/ 0 w 67"/>
              <a:gd name="T7" fmla="*/ 2147483647 h 40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40"/>
              <a:gd name="T14" fmla="*/ 67 w 67"/>
              <a:gd name="T15" fmla="*/ 40 h 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40">
                <a:moveTo>
                  <a:pt x="0" y="20"/>
                </a:moveTo>
                <a:lnTo>
                  <a:pt x="67" y="0"/>
                </a:lnTo>
                <a:lnTo>
                  <a:pt x="67" y="40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42" name="Line 49"/>
          <p:cNvSpPr>
            <a:spLocks noChangeShapeType="1"/>
          </p:cNvSpPr>
          <p:nvPr/>
        </p:nvSpPr>
        <p:spPr bwMode="auto">
          <a:xfrm>
            <a:off x="6007100" y="3579813"/>
            <a:ext cx="779463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43" name="Rectangle 50"/>
          <p:cNvSpPr>
            <a:spLocks noChangeArrowheads="1"/>
          </p:cNvSpPr>
          <p:nvPr/>
        </p:nvSpPr>
        <p:spPr bwMode="auto">
          <a:xfrm>
            <a:off x="458788" y="3686175"/>
            <a:ext cx="5873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60-69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4" name="Rectangle 51"/>
          <p:cNvSpPr>
            <a:spLocks noChangeArrowheads="1"/>
          </p:cNvSpPr>
          <p:nvPr/>
        </p:nvSpPr>
        <p:spPr bwMode="auto">
          <a:xfrm>
            <a:off x="3302000" y="36861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5" name="Rectangle 52"/>
          <p:cNvSpPr>
            <a:spLocks noChangeArrowheads="1"/>
          </p:cNvSpPr>
          <p:nvPr/>
        </p:nvSpPr>
        <p:spPr bwMode="auto">
          <a:xfrm>
            <a:off x="3708400" y="36861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6" name="Rectangle 53"/>
          <p:cNvSpPr>
            <a:spLocks noChangeArrowheads="1"/>
          </p:cNvSpPr>
          <p:nvPr/>
        </p:nvSpPr>
        <p:spPr bwMode="auto">
          <a:xfrm>
            <a:off x="4456113" y="36861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171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7" name="Rectangle 54"/>
          <p:cNvSpPr>
            <a:spLocks noChangeArrowheads="1"/>
          </p:cNvSpPr>
          <p:nvPr/>
        </p:nvSpPr>
        <p:spPr bwMode="auto">
          <a:xfrm>
            <a:off x="4851400" y="36861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(13.7%)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48" name="Rectangle 55"/>
          <p:cNvSpPr>
            <a:spLocks noChangeArrowheads="1"/>
          </p:cNvSpPr>
          <p:nvPr/>
        </p:nvSpPr>
        <p:spPr bwMode="auto">
          <a:xfrm>
            <a:off x="6883400" y="3770313"/>
            <a:ext cx="117475" cy="115887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49" name="Line 56"/>
          <p:cNvSpPr>
            <a:spLocks noChangeShapeType="1"/>
          </p:cNvSpPr>
          <p:nvPr/>
        </p:nvSpPr>
        <p:spPr bwMode="auto">
          <a:xfrm>
            <a:off x="6465888" y="3822700"/>
            <a:ext cx="1058862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50" name="Rectangle 57"/>
          <p:cNvSpPr>
            <a:spLocks noChangeArrowheads="1"/>
          </p:cNvSpPr>
          <p:nvPr/>
        </p:nvSpPr>
        <p:spPr bwMode="auto">
          <a:xfrm>
            <a:off x="458788" y="39385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70+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1" name="Rectangle 58"/>
          <p:cNvSpPr>
            <a:spLocks noChangeArrowheads="1"/>
          </p:cNvSpPr>
          <p:nvPr/>
        </p:nvSpPr>
        <p:spPr bwMode="auto">
          <a:xfrm>
            <a:off x="3302000" y="39385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222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2" name="Rectangle 59"/>
          <p:cNvSpPr>
            <a:spLocks noChangeArrowheads="1"/>
          </p:cNvSpPr>
          <p:nvPr/>
        </p:nvSpPr>
        <p:spPr bwMode="auto">
          <a:xfrm>
            <a:off x="3708400" y="39385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(17.1%)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3" name="Rectangle 60"/>
          <p:cNvSpPr>
            <a:spLocks noChangeArrowheads="1"/>
          </p:cNvSpPr>
          <p:nvPr/>
        </p:nvSpPr>
        <p:spPr bwMode="auto">
          <a:xfrm>
            <a:off x="4456113" y="393858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279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4" name="Rectangle 61"/>
          <p:cNvSpPr>
            <a:spLocks noChangeArrowheads="1"/>
          </p:cNvSpPr>
          <p:nvPr/>
        </p:nvSpPr>
        <p:spPr bwMode="auto">
          <a:xfrm>
            <a:off x="4851400" y="39385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(21.2%)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5" name="Rectangle 62"/>
          <p:cNvSpPr>
            <a:spLocks noChangeArrowheads="1"/>
          </p:cNvSpPr>
          <p:nvPr/>
        </p:nvSpPr>
        <p:spPr bwMode="auto">
          <a:xfrm>
            <a:off x="6369050" y="4002088"/>
            <a:ext cx="150813" cy="136525"/>
          </a:xfrm>
          <a:prstGeom prst="rect">
            <a:avLst/>
          </a:prstGeom>
          <a:solidFill>
            <a:srgbClr val="000000"/>
          </a:solidFill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3656" name="Line 63"/>
          <p:cNvSpPr>
            <a:spLocks noChangeShapeType="1"/>
          </p:cNvSpPr>
          <p:nvPr/>
        </p:nvSpPr>
        <p:spPr bwMode="auto">
          <a:xfrm>
            <a:off x="6134100" y="4065588"/>
            <a:ext cx="684213" cy="158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57" name="Rectangle 64"/>
          <p:cNvSpPr>
            <a:spLocks noChangeArrowheads="1"/>
          </p:cNvSpPr>
          <p:nvPr/>
        </p:nvSpPr>
        <p:spPr bwMode="auto">
          <a:xfrm>
            <a:off x="458788" y="4448175"/>
            <a:ext cx="2119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8" name="Rectangle 65"/>
          <p:cNvSpPr>
            <a:spLocks noChangeArrowheads="1"/>
          </p:cNvSpPr>
          <p:nvPr/>
        </p:nvSpPr>
        <p:spPr bwMode="auto">
          <a:xfrm>
            <a:off x="3302000" y="44481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59" name="Rectangle 66"/>
          <p:cNvSpPr>
            <a:spLocks noChangeArrowheads="1"/>
          </p:cNvSpPr>
          <p:nvPr/>
        </p:nvSpPr>
        <p:spPr bwMode="auto">
          <a:xfrm>
            <a:off x="3697288" y="44481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0" name="Rectangle 67"/>
          <p:cNvSpPr>
            <a:spLocks noChangeArrowheads="1"/>
          </p:cNvSpPr>
          <p:nvPr/>
        </p:nvSpPr>
        <p:spPr bwMode="auto">
          <a:xfrm>
            <a:off x="4456113" y="44481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1" name="Rectangle 68"/>
          <p:cNvSpPr>
            <a:spLocks noChangeArrowheads="1"/>
          </p:cNvSpPr>
          <p:nvPr/>
        </p:nvSpPr>
        <p:spPr bwMode="auto">
          <a:xfrm>
            <a:off x="4841875" y="44481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2" name="Rectangle 69"/>
          <p:cNvSpPr>
            <a:spLocks noChangeArrowheads="1"/>
          </p:cNvSpPr>
          <p:nvPr/>
        </p:nvSpPr>
        <p:spPr bwMode="auto">
          <a:xfrm>
            <a:off x="7651750" y="436403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3" name="Rectangle 70"/>
          <p:cNvSpPr>
            <a:spLocks noChangeArrowheads="1"/>
          </p:cNvSpPr>
          <p:nvPr/>
        </p:nvSpPr>
        <p:spPr bwMode="auto">
          <a:xfrm>
            <a:off x="7893050" y="4552950"/>
            <a:ext cx="6905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64" name="Freeform 72"/>
          <p:cNvSpPr>
            <a:spLocks/>
          </p:cNvSpPr>
          <p:nvPr/>
        </p:nvSpPr>
        <p:spPr bwMode="auto">
          <a:xfrm>
            <a:off x="6359525" y="4479925"/>
            <a:ext cx="481013" cy="209550"/>
          </a:xfrm>
          <a:custGeom>
            <a:avLst/>
            <a:gdLst>
              <a:gd name="T0" fmla="*/ 2147483647 w 303"/>
              <a:gd name="T1" fmla="*/ 0 h 132"/>
              <a:gd name="T2" fmla="*/ 2147483647 w 303"/>
              <a:gd name="T3" fmla="*/ 2147483647 h 132"/>
              <a:gd name="T4" fmla="*/ 2147483647 w 303"/>
              <a:gd name="T5" fmla="*/ 2147483647 h 132"/>
              <a:gd name="T6" fmla="*/ 0 w 303"/>
              <a:gd name="T7" fmla="*/ 2147483647 h 132"/>
              <a:gd name="T8" fmla="*/ 2147483647 w 303"/>
              <a:gd name="T9" fmla="*/ 0 h 1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2"/>
              <a:gd name="T17" fmla="*/ 303 w 303"/>
              <a:gd name="T18" fmla="*/ 132 h 1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2">
                <a:moveTo>
                  <a:pt x="141" y="0"/>
                </a:moveTo>
                <a:lnTo>
                  <a:pt x="303" y="66"/>
                </a:lnTo>
                <a:lnTo>
                  <a:pt x="141" y="132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5" name="Line 73"/>
          <p:cNvSpPr>
            <a:spLocks noChangeShapeType="1"/>
          </p:cNvSpPr>
          <p:nvPr/>
        </p:nvSpPr>
        <p:spPr bwMode="auto">
          <a:xfrm>
            <a:off x="7000875" y="1662113"/>
            <a:ext cx="1588" cy="34242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6" name="Line 74"/>
          <p:cNvSpPr>
            <a:spLocks noChangeShapeType="1"/>
          </p:cNvSpPr>
          <p:nvPr/>
        </p:nvSpPr>
        <p:spPr bwMode="auto">
          <a:xfrm>
            <a:off x="6007100" y="5194300"/>
            <a:ext cx="1976438" cy="158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7" name="Line 75"/>
          <p:cNvSpPr>
            <a:spLocks noChangeShapeType="1"/>
          </p:cNvSpPr>
          <p:nvPr/>
        </p:nvSpPr>
        <p:spPr bwMode="auto">
          <a:xfrm flipV="1">
            <a:off x="7000875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8" name="Line 76"/>
          <p:cNvSpPr>
            <a:spLocks noChangeShapeType="1"/>
          </p:cNvSpPr>
          <p:nvPr/>
        </p:nvSpPr>
        <p:spPr bwMode="auto">
          <a:xfrm flipV="1">
            <a:off x="7245350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69" name="Line 77"/>
          <p:cNvSpPr>
            <a:spLocks noChangeShapeType="1"/>
          </p:cNvSpPr>
          <p:nvPr/>
        </p:nvSpPr>
        <p:spPr bwMode="auto">
          <a:xfrm flipV="1">
            <a:off x="7491413" y="50990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0" name="Line 78"/>
          <p:cNvSpPr>
            <a:spLocks noChangeShapeType="1"/>
          </p:cNvSpPr>
          <p:nvPr/>
        </p:nvSpPr>
        <p:spPr bwMode="auto">
          <a:xfrm flipV="1">
            <a:off x="7737475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1" name="Line 79"/>
          <p:cNvSpPr>
            <a:spLocks noChangeShapeType="1"/>
          </p:cNvSpPr>
          <p:nvPr/>
        </p:nvSpPr>
        <p:spPr bwMode="auto">
          <a:xfrm flipV="1">
            <a:off x="7983538" y="50990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2" name="Line 80"/>
          <p:cNvSpPr>
            <a:spLocks noChangeShapeType="1"/>
          </p:cNvSpPr>
          <p:nvPr/>
        </p:nvSpPr>
        <p:spPr bwMode="auto">
          <a:xfrm flipV="1">
            <a:off x="6743700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3" name="Line 81"/>
          <p:cNvSpPr>
            <a:spLocks noChangeShapeType="1"/>
          </p:cNvSpPr>
          <p:nvPr/>
        </p:nvSpPr>
        <p:spPr bwMode="auto">
          <a:xfrm flipV="1">
            <a:off x="6497638" y="5099050"/>
            <a:ext cx="1587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4" name="Line 82"/>
          <p:cNvSpPr>
            <a:spLocks noChangeShapeType="1"/>
          </p:cNvSpPr>
          <p:nvPr/>
        </p:nvSpPr>
        <p:spPr bwMode="auto">
          <a:xfrm flipV="1">
            <a:off x="6251575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5" name="Line 83"/>
          <p:cNvSpPr>
            <a:spLocks noChangeShapeType="1"/>
          </p:cNvSpPr>
          <p:nvPr/>
        </p:nvSpPr>
        <p:spPr bwMode="auto">
          <a:xfrm flipV="1">
            <a:off x="6007100" y="5099050"/>
            <a:ext cx="1588" cy="952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3676" name="Rectangle 84"/>
          <p:cNvSpPr>
            <a:spLocks noChangeArrowheads="1"/>
          </p:cNvSpPr>
          <p:nvPr/>
        </p:nvSpPr>
        <p:spPr bwMode="auto">
          <a:xfrm>
            <a:off x="6861175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7" name="Rectangle 85"/>
          <p:cNvSpPr>
            <a:spLocks noChangeArrowheads="1"/>
          </p:cNvSpPr>
          <p:nvPr/>
        </p:nvSpPr>
        <p:spPr bwMode="auto">
          <a:xfrm>
            <a:off x="7353300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8" name="Rectangle 86"/>
          <p:cNvSpPr>
            <a:spLocks noChangeArrowheads="1"/>
          </p:cNvSpPr>
          <p:nvPr/>
        </p:nvSpPr>
        <p:spPr bwMode="auto">
          <a:xfrm>
            <a:off x="7843838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79" name="Rectangle 87"/>
          <p:cNvSpPr>
            <a:spLocks noChangeArrowheads="1"/>
          </p:cNvSpPr>
          <p:nvPr/>
        </p:nvSpPr>
        <p:spPr bwMode="auto">
          <a:xfrm>
            <a:off x="6359525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0" name="Rectangle 88"/>
          <p:cNvSpPr>
            <a:spLocks noChangeArrowheads="1"/>
          </p:cNvSpPr>
          <p:nvPr/>
        </p:nvSpPr>
        <p:spPr bwMode="auto">
          <a:xfrm>
            <a:off x="5867400" y="521493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3681" name="Title 8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smtClean="0"/>
              <a:t>SHARP: Major Atherosclerotic Events</a:t>
            </a:r>
            <a:br>
              <a:rPr lang="en-GB" sz="3600" smtClean="0"/>
            </a:br>
            <a:r>
              <a:rPr lang="en-GB" sz="3600" smtClean="0"/>
              <a:t>by sex and age</a:t>
            </a:r>
          </a:p>
        </p:txBody>
      </p:sp>
      <p:sp>
        <p:nvSpPr>
          <p:cNvPr id="153682" name="Line 57"/>
          <p:cNvSpPr>
            <a:spLocks noChangeShapeType="1"/>
          </p:cNvSpPr>
          <p:nvPr/>
        </p:nvSpPr>
        <p:spPr bwMode="auto">
          <a:xfrm>
            <a:off x="6583363" y="2108200"/>
            <a:ext cx="1587" cy="3084513"/>
          </a:xfrm>
          <a:prstGeom prst="line">
            <a:avLst/>
          </a:prstGeom>
          <a:noFill/>
          <a:ln w="3175">
            <a:solidFill>
              <a:srgbClr val="000000"/>
            </a:solidFill>
            <a:prstDash val="sys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8020" name="TextBox 83"/>
          <p:cNvSpPr txBox="1">
            <a:spLocks noChangeArrowheads="1"/>
          </p:cNvSpPr>
          <p:nvPr/>
        </p:nvSpPr>
        <p:spPr bwMode="auto">
          <a:xfrm>
            <a:off x="460375" y="5024438"/>
            <a:ext cx="4111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No significant heterogeneity: </a:t>
            </a:r>
          </a:p>
          <a:p>
            <a:pPr marL="342900" indent="-342900">
              <a:buFontTx/>
              <a:buAutoNum type="romanLcParenBoth"/>
              <a:defRPr/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by sex (p=0.9)</a:t>
            </a:r>
          </a:p>
          <a:p>
            <a:pPr marL="342900" indent="-342900">
              <a:buFontTx/>
              <a:buAutoNum type="romanLcParenBoth"/>
              <a:defRPr/>
            </a:pPr>
            <a:r>
              <a:rPr lang="en-GB" dirty="0">
                <a:solidFill>
                  <a:srgbClr val="000000"/>
                </a:solidFill>
                <a:latin typeface="Calibri" pitchFamily="34" charset="0"/>
              </a:rPr>
              <a:t>by age (p=0.44)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0"/>
          <p:cNvSpPr>
            <a:spLocks noChangeArrowheads="1"/>
          </p:cNvSpPr>
          <p:nvPr/>
        </p:nvSpPr>
        <p:spPr bwMode="auto">
          <a:xfrm>
            <a:off x="6577013" y="1220788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27" name="Rectangle 11"/>
          <p:cNvSpPr>
            <a:spLocks noChangeArrowheads="1"/>
          </p:cNvSpPr>
          <p:nvPr/>
        </p:nvSpPr>
        <p:spPr bwMode="auto">
          <a:xfrm>
            <a:off x="458788" y="1484313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28" name="Rectangle 12"/>
          <p:cNvSpPr>
            <a:spLocks noChangeArrowheads="1"/>
          </p:cNvSpPr>
          <p:nvPr/>
        </p:nvSpPr>
        <p:spPr bwMode="auto">
          <a:xfrm>
            <a:off x="4819650" y="1220788"/>
            <a:ext cx="73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29" name="Rectangle 13"/>
          <p:cNvSpPr>
            <a:spLocks noChangeArrowheads="1"/>
          </p:cNvSpPr>
          <p:nvPr/>
        </p:nvSpPr>
        <p:spPr bwMode="auto">
          <a:xfrm>
            <a:off x="3344863" y="1220788"/>
            <a:ext cx="9556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0" name="Rectangle 14"/>
          <p:cNvSpPr>
            <a:spLocks noChangeArrowheads="1"/>
          </p:cNvSpPr>
          <p:nvPr/>
        </p:nvSpPr>
        <p:spPr bwMode="auto">
          <a:xfrm>
            <a:off x="6432550" y="5484813"/>
            <a:ext cx="954088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1" name="Rectangle 15"/>
          <p:cNvSpPr>
            <a:spLocks noChangeArrowheads="1"/>
          </p:cNvSpPr>
          <p:nvPr/>
        </p:nvSpPr>
        <p:spPr bwMode="auto">
          <a:xfrm>
            <a:off x="7556500" y="5484813"/>
            <a:ext cx="73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2" name="Rectangle 16"/>
          <p:cNvSpPr>
            <a:spLocks noChangeArrowheads="1"/>
          </p:cNvSpPr>
          <p:nvPr/>
        </p:nvSpPr>
        <p:spPr bwMode="auto">
          <a:xfrm>
            <a:off x="4776788" y="1498600"/>
            <a:ext cx="8477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3" name="Rectangle 17"/>
          <p:cNvSpPr>
            <a:spLocks noChangeArrowheads="1"/>
          </p:cNvSpPr>
          <p:nvPr/>
        </p:nvSpPr>
        <p:spPr bwMode="auto">
          <a:xfrm>
            <a:off x="3355975" y="1498600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34" name="Rectangle 18"/>
          <p:cNvSpPr>
            <a:spLocks noChangeArrowheads="1"/>
          </p:cNvSpPr>
          <p:nvPr/>
        </p:nvSpPr>
        <p:spPr bwMode="auto">
          <a:xfrm>
            <a:off x="458788" y="1893888"/>
            <a:ext cx="181610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Prior vascular disease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5" name="Rectangle 19"/>
          <p:cNvSpPr>
            <a:spLocks noChangeArrowheads="1"/>
          </p:cNvSpPr>
          <p:nvPr/>
        </p:nvSpPr>
        <p:spPr bwMode="auto">
          <a:xfrm>
            <a:off x="458788" y="2136775"/>
            <a:ext cx="14859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Coronary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6" name="Rectangle 20"/>
          <p:cNvSpPr>
            <a:spLocks noChangeArrowheads="1"/>
          </p:cNvSpPr>
          <p:nvPr/>
        </p:nvSpPr>
        <p:spPr bwMode="auto">
          <a:xfrm>
            <a:off x="3398838" y="21367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7" name="Rectangle 21"/>
          <p:cNvSpPr>
            <a:spLocks noChangeArrowheads="1"/>
          </p:cNvSpPr>
          <p:nvPr/>
        </p:nvSpPr>
        <p:spPr bwMode="auto">
          <a:xfrm>
            <a:off x="3708400" y="21367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(21.3%)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8" name="Rectangle 22"/>
          <p:cNvSpPr>
            <a:spLocks noChangeArrowheads="1"/>
          </p:cNvSpPr>
          <p:nvPr/>
        </p:nvSpPr>
        <p:spPr bwMode="auto">
          <a:xfrm>
            <a:off x="4830763" y="21367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39" name="Rectangle 23"/>
          <p:cNvSpPr>
            <a:spLocks noChangeArrowheads="1"/>
          </p:cNvSpPr>
          <p:nvPr/>
        </p:nvSpPr>
        <p:spPr bwMode="auto">
          <a:xfrm>
            <a:off x="5129213" y="21367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(24.6%)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0" name="Rectangle 24"/>
          <p:cNvSpPr>
            <a:spLocks noChangeArrowheads="1"/>
          </p:cNvSpPr>
          <p:nvPr/>
        </p:nvSpPr>
        <p:spPr bwMode="auto">
          <a:xfrm>
            <a:off x="7153275" y="2252663"/>
            <a:ext cx="53975" cy="52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41" name="Freeform 25"/>
          <p:cNvSpPr>
            <a:spLocks/>
          </p:cNvSpPr>
          <p:nvPr/>
        </p:nvSpPr>
        <p:spPr bwMode="auto">
          <a:xfrm>
            <a:off x="6416675" y="2252663"/>
            <a:ext cx="106363" cy="52387"/>
          </a:xfrm>
          <a:custGeom>
            <a:avLst/>
            <a:gdLst>
              <a:gd name="T0" fmla="*/ 0 w 67"/>
              <a:gd name="T1" fmla="*/ 2147483647 h 33"/>
              <a:gd name="T2" fmla="*/ 2147483647 w 67"/>
              <a:gd name="T3" fmla="*/ 0 h 33"/>
              <a:gd name="T4" fmla="*/ 2147483647 w 67"/>
              <a:gd name="T5" fmla="*/ 2147483647 h 33"/>
              <a:gd name="T6" fmla="*/ 0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0" y="13"/>
                </a:moveTo>
                <a:lnTo>
                  <a:pt x="67" y="0"/>
                </a:lnTo>
                <a:lnTo>
                  <a:pt x="67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42" name="Freeform 26"/>
          <p:cNvSpPr>
            <a:spLocks/>
          </p:cNvSpPr>
          <p:nvPr/>
        </p:nvSpPr>
        <p:spPr bwMode="auto">
          <a:xfrm>
            <a:off x="8286750" y="2252663"/>
            <a:ext cx="106363" cy="52387"/>
          </a:xfrm>
          <a:custGeom>
            <a:avLst/>
            <a:gdLst>
              <a:gd name="T0" fmla="*/ 2147483647 w 67"/>
              <a:gd name="T1" fmla="*/ 2147483647 h 33"/>
              <a:gd name="T2" fmla="*/ 0 w 67"/>
              <a:gd name="T3" fmla="*/ 0 h 33"/>
              <a:gd name="T4" fmla="*/ 0 w 67"/>
              <a:gd name="T5" fmla="*/ 2147483647 h 33"/>
              <a:gd name="T6" fmla="*/ 2147483647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67" y="13"/>
                </a:moveTo>
                <a:lnTo>
                  <a:pt x="0" y="0"/>
                </a:lnTo>
                <a:lnTo>
                  <a:pt x="0" y="33"/>
                </a:lnTo>
                <a:lnTo>
                  <a:pt x="67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43" name="Line 27"/>
          <p:cNvSpPr>
            <a:spLocks noChangeShapeType="1"/>
          </p:cNvSpPr>
          <p:nvPr/>
        </p:nvSpPr>
        <p:spPr bwMode="auto">
          <a:xfrm>
            <a:off x="6416675" y="2273300"/>
            <a:ext cx="1976438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44" name="Rectangle 28"/>
          <p:cNvSpPr>
            <a:spLocks noChangeArrowheads="1"/>
          </p:cNvSpPr>
          <p:nvPr/>
        </p:nvSpPr>
        <p:spPr bwMode="auto">
          <a:xfrm>
            <a:off x="458788" y="2389188"/>
            <a:ext cx="21796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Peripheral arterial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5" name="Rectangle 29"/>
          <p:cNvSpPr>
            <a:spLocks noChangeArrowheads="1"/>
          </p:cNvSpPr>
          <p:nvPr/>
        </p:nvSpPr>
        <p:spPr bwMode="auto">
          <a:xfrm>
            <a:off x="3398838" y="238918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6" name="Rectangle 30"/>
          <p:cNvSpPr>
            <a:spLocks noChangeArrowheads="1"/>
          </p:cNvSpPr>
          <p:nvPr/>
        </p:nvSpPr>
        <p:spPr bwMode="auto">
          <a:xfrm>
            <a:off x="3708400" y="23891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(27.0%)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7" name="Rectangle 31"/>
          <p:cNvSpPr>
            <a:spLocks noChangeArrowheads="1"/>
          </p:cNvSpPr>
          <p:nvPr/>
        </p:nvSpPr>
        <p:spPr bwMode="auto">
          <a:xfrm>
            <a:off x="4830763" y="2389188"/>
            <a:ext cx="3317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8" name="Rectangle 32"/>
          <p:cNvSpPr>
            <a:spLocks noChangeArrowheads="1"/>
          </p:cNvSpPr>
          <p:nvPr/>
        </p:nvSpPr>
        <p:spPr bwMode="auto">
          <a:xfrm>
            <a:off x="5129213" y="238918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(29.0%)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49" name="Rectangle 33"/>
          <p:cNvSpPr>
            <a:spLocks noChangeArrowheads="1"/>
          </p:cNvSpPr>
          <p:nvPr/>
        </p:nvSpPr>
        <p:spPr bwMode="auto">
          <a:xfrm>
            <a:off x="7099300" y="2484438"/>
            <a:ext cx="76200" cy="7461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50" name="Line 34"/>
          <p:cNvSpPr>
            <a:spLocks noChangeShapeType="1"/>
          </p:cNvSpPr>
          <p:nvPr/>
        </p:nvSpPr>
        <p:spPr bwMode="auto">
          <a:xfrm>
            <a:off x="6565900" y="2516188"/>
            <a:ext cx="13462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51" name="Rectangle 35"/>
          <p:cNvSpPr>
            <a:spLocks noChangeArrowheads="1"/>
          </p:cNvSpPr>
          <p:nvPr/>
        </p:nvSpPr>
        <p:spPr bwMode="auto">
          <a:xfrm>
            <a:off x="458788" y="2632075"/>
            <a:ext cx="2030412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Cerebrovascular disease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2" name="Rectangle 36"/>
          <p:cNvSpPr>
            <a:spLocks noChangeArrowheads="1"/>
          </p:cNvSpPr>
          <p:nvPr/>
        </p:nvSpPr>
        <p:spPr bwMode="auto">
          <a:xfrm>
            <a:off x="3398838" y="26320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3" name="Rectangle 37"/>
          <p:cNvSpPr>
            <a:spLocks noChangeArrowheads="1"/>
          </p:cNvSpPr>
          <p:nvPr/>
        </p:nvSpPr>
        <p:spPr bwMode="auto">
          <a:xfrm>
            <a:off x="3708400" y="26320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(22.0%)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4" name="Rectangle 38"/>
          <p:cNvSpPr>
            <a:spLocks noChangeArrowheads="1"/>
          </p:cNvSpPr>
          <p:nvPr/>
        </p:nvSpPr>
        <p:spPr bwMode="auto">
          <a:xfrm>
            <a:off x="4830763" y="26320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77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5" name="Rectangle 39"/>
          <p:cNvSpPr>
            <a:spLocks noChangeArrowheads="1"/>
          </p:cNvSpPr>
          <p:nvPr/>
        </p:nvSpPr>
        <p:spPr bwMode="auto">
          <a:xfrm>
            <a:off x="5129213" y="26320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(24.5%)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6" name="Rectangle 40"/>
          <p:cNvSpPr>
            <a:spLocks noChangeArrowheads="1"/>
          </p:cNvSpPr>
          <p:nvPr/>
        </p:nvSpPr>
        <p:spPr bwMode="auto">
          <a:xfrm>
            <a:off x="7089775" y="2727325"/>
            <a:ext cx="74613" cy="746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57" name="Line 41"/>
          <p:cNvSpPr>
            <a:spLocks noChangeShapeType="1"/>
          </p:cNvSpPr>
          <p:nvPr/>
        </p:nvSpPr>
        <p:spPr bwMode="auto">
          <a:xfrm>
            <a:off x="6523038" y="2770188"/>
            <a:ext cx="1443037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58" name="Rectangle 42"/>
          <p:cNvSpPr>
            <a:spLocks noChangeArrowheads="1"/>
          </p:cNvSpPr>
          <p:nvPr/>
        </p:nvSpPr>
        <p:spPr bwMode="auto">
          <a:xfrm>
            <a:off x="458788" y="2874963"/>
            <a:ext cx="2800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At least one of above 3 conditions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59" name="Rectangle 43"/>
          <p:cNvSpPr>
            <a:spLocks noChangeArrowheads="1"/>
          </p:cNvSpPr>
          <p:nvPr/>
        </p:nvSpPr>
        <p:spPr bwMode="auto">
          <a:xfrm>
            <a:off x="3302000" y="28749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0" name="Rectangle 44"/>
          <p:cNvSpPr>
            <a:spLocks noChangeArrowheads="1"/>
          </p:cNvSpPr>
          <p:nvPr/>
        </p:nvSpPr>
        <p:spPr bwMode="auto">
          <a:xfrm>
            <a:off x="3708400" y="28749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(23.5%)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1" name="Rectangle 45"/>
          <p:cNvSpPr>
            <a:spLocks noChangeArrowheads="1"/>
          </p:cNvSpPr>
          <p:nvPr/>
        </p:nvSpPr>
        <p:spPr bwMode="auto">
          <a:xfrm>
            <a:off x="4733925" y="28749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2" name="Rectangle 46"/>
          <p:cNvSpPr>
            <a:spLocks noChangeArrowheads="1"/>
          </p:cNvSpPr>
          <p:nvPr/>
        </p:nvSpPr>
        <p:spPr bwMode="auto">
          <a:xfrm>
            <a:off x="5129213" y="2874963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(25.2%)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3" name="Rectangle 47"/>
          <p:cNvSpPr>
            <a:spLocks noChangeArrowheads="1"/>
          </p:cNvSpPr>
          <p:nvPr/>
        </p:nvSpPr>
        <p:spPr bwMode="auto">
          <a:xfrm>
            <a:off x="7132638" y="2949575"/>
            <a:ext cx="117475" cy="1158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64" name="Line 48"/>
          <p:cNvSpPr>
            <a:spLocks noChangeShapeType="1"/>
          </p:cNvSpPr>
          <p:nvPr/>
        </p:nvSpPr>
        <p:spPr bwMode="auto">
          <a:xfrm>
            <a:off x="6757988" y="3011488"/>
            <a:ext cx="973137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65" name="Rectangle 49"/>
          <p:cNvSpPr>
            <a:spLocks noChangeArrowheads="1"/>
          </p:cNvSpPr>
          <p:nvPr/>
        </p:nvSpPr>
        <p:spPr bwMode="auto">
          <a:xfrm>
            <a:off x="458788" y="3117850"/>
            <a:ext cx="5667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None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6" name="Rectangle 50"/>
          <p:cNvSpPr>
            <a:spLocks noChangeArrowheads="1"/>
          </p:cNvSpPr>
          <p:nvPr/>
        </p:nvSpPr>
        <p:spPr bwMode="auto">
          <a:xfrm>
            <a:off x="3302000" y="31178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359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7" name="Rectangle 51"/>
          <p:cNvSpPr>
            <a:spLocks noChangeArrowheads="1"/>
          </p:cNvSpPr>
          <p:nvPr/>
        </p:nvSpPr>
        <p:spPr bwMode="auto">
          <a:xfrm>
            <a:off x="3805238" y="311785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(9.1%)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8" name="Rectangle 52"/>
          <p:cNvSpPr>
            <a:spLocks noChangeArrowheads="1"/>
          </p:cNvSpPr>
          <p:nvPr/>
        </p:nvSpPr>
        <p:spPr bwMode="auto">
          <a:xfrm>
            <a:off x="4733925" y="31178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447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69" name="Rectangle 53"/>
          <p:cNvSpPr>
            <a:spLocks noChangeArrowheads="1"/>
          </p:cNvSpPr>
          <p:nvPr/>
        </p:nvSpPr>
        <p:spPr bwMode="auto">
          <a:xfrm>
            <a:off x="5129213" y="311785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0" name="Rectangle 54"/>
          <p:cNvSpPr>
            <a:spLocks noChangeArrowheads="1"/>
          </p:cNvSpPr>
          <p:nvPr/>
        </p:nvSpPr>
        <p:spPr bwMode="auto">
          <a:xfrm>
            <a:off x="6800850" y="3170238"/>
            <a:ext cx="180975" cy="179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71" name="Line 55"/>
          <p:cNvSpPr>
            <a:spLocks noChangeShapeType="1"/>
          </p:cNvSpPr>
          <p:nvPr/>
        </p:nvSpPr>
        <p:spPr bwMode="auto">
          <a:xfrm>
            <a:off x="6640513" y="3254375"/>
            <a:ext cx="54451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72" name="Rectangle 56"/>
          <p:cNvSpPr>
            <a:spLocks noChangeArrowheads="1"/>
          </p:cNvSpPr>
          <p:nvPr/>
        </p:nvSpPr>
        <p:spPr bwMode="auto">
          <a:xfrm>
            <a:off x="458788" y="3529013"/>
            <a:ext cx="8016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Diabetes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3" name="Rectangle 57"/>
          <p:cNvSpPr>
            <a:spLocks noChangeArrowheads="1"/>
          </p:cNvSpPr>
          <p:nvPr/>
        </p:nvSpPr>
        <p:spPr bwMode="auto">
          <a:xfrm>
            <a:off x="458788" y="3771900"/>
            <a:ext cx="10795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 diabetes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4" name="Rectangle 58"/>
          <p:cNvSpPr>
            <a:spLocks noChangeArrowheads="1"/>
          </p:cNvSpPr>
          <p:nvPr/>
        </p:nvSpPr>
        <p:spPr bwMode="auto">
          <a:xfrm>
            <a:off x="3302000" y="37719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333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5" name="Rectangle 59"/>
          <p:cNvSpPr>
            <a:spLocks noChangeArrowheads="1"/>
          </p:cNvSpPr>
          <p:nvPr/>
        </p:nvSpPr>
        <p:spPr bwMode="auto">
          <a:xfrm>
            <a:off x="3805238" y="3771900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6" name="Rectangle 60"/>
          <p:cNvSpPr>
            <a:spLocks noChangeArrowheads="1"/>
          </p:cNvSpPr>
          <p:nvPr/>
        </p:nvSpPr>
        <p:spPr bwMode="auto">
          <a:xfrm>
            <a:off x="4733925" y="37719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385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7" name="Rectangle 61"/>
          <p:cNvSpPr>
            <a:spLocks noChangeArrowheads="1"/>
          </p:cNvSpPr>
          <p:nvPr/>
        </p:nvSpPr>
        <p:spPr bwMode="auto">
          <a:xfrm>
            <a:off x="5129213" y="377190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(10.8%)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78" name="Rectangle 62"/>
          <p:cNvSpPr>
            <a:spLocks noChangeArrowheads="1"/>
          </p:cNvSpPr>
          <p:nvPr/>
        </p:nvSpPr>
        <p:spPr bwMode="auto">
          <a:xfrm>
            <a:off x="6961188" y="3824288"/>
            <a:ext cx="171450" cy="16827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79" name="Line 63"/>
          <p:cNvSpPr>
            <a:spLocks noChangeShapeType="1"/>
          </p:cNvSpPr>
          <p:nvPr/>
        </p:nvSpPr>
        <p:spPr bwMode="auto">
          <a:xfrm>
            <a:off x="6757988" y="3908425"/>
            <a:ext cx="6191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80" name="Rectangle 64"/>
          <p:cNvSpPr>
            <a:spLocks noChangeArrowheads="1"/>
          </p:cNvSpPr>
          <p:nvPr/>
        </p:nvSpPr>
        <p:spPr bwMode="auto">
          <a:xfrm>
            <a:off x="458788" y="4014788"/>
            <a:ext cx="82232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Diabetes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1" name="Rectangle 65"/>
          <p:cNvSpPr>
            <a:spLocks noChangeArrowheads="1"/>
          </p:cNvSpPr>
          <p:nvPr/>
        </p:nvSpPr>
        <p:spPr bwMode="auto">
          <a:xfrm>
            <a:off x="3302000" y="40147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193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2" name="Rectangle 66"/>
          <p:cNvSpPr>
            <a:spLocks noChangeArrowheads="1"/>
          </p:cNvSpPr>
          <p:nvPr/>
        </p:nvSpPr>
        <p:spPr bwMode="auto">
          <a:xfrm>
            <a:off x="3708400" y="401478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(18.3%)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3" name="Rectangle 67"/>
          <p:cNvSpPr>
            <a:spLocks noChangeArrowheads="1"/>
          </p:cNvSpPr>
          <p:nvPr/>
        </p:nvSpPr>
        <p:spPr bwMode="auto">
          <a:xfrm>
            <a:off x="4733925" y="401478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4" name="Rectangle 68"/>
          <p:cNvSpPr>
            <a:spLocks noChangeArrowheads="1"/>
          </p:cNvSpPr>
          <p:nvPr/>
        </p:nvSpPr>
        <p:spPr bwMode="auto">
          <a:xfrm>
            <a:off x="5129213" y="401478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(22.5%)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85" name="Rectangle 69"/>
          <p:cNvSpPr>
            <a:spLocks noChangeArrowheads="1"/>
          </p:cNvSpPr>
          <p:nvPr/>
        </p:nvSpPr>
        <p:spPr bwMode="auto">
          <a:xfrm>
            <a:off x="6789738" y="4087813"/>
            <a:ext cx="139700" cy="127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>
              <a:solidFill>
                <a:srgbClr val="000000"/>
              </a:solidFill>
            </a:endParaRPr>
          </a:p>
        </p:txBody>
      </p:sp>
      <p:sp>
        <p:nvSpPr>
          <p:cNvPr id="154686" name="Line 70"/>
          <p:cNvSpPr>
            <a:spLocks noChangeShapeType="1"/>
          </p:cNvSpPr>
          <p:nvPr/>
        </p:nvSpPr>
        <p:spPr bwMode="auto">
          <a:xfrm>
            <a:off x="6523038" y="4151313"/>
            <a:ext cx="7366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87" name="Rectangle 71"/>
          <p:cNvSpPr>
            <a:spLocks noChangeArrowheads="1"/>
          </p:cNvSpPr>
          <p:nvPr/>
        </p:nvSpPr>
        <p:spPr bwMode="auto">
          <a:xfrm>
            <a:off x="458788" y="4489450"/>
            <a:ext cx="24098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88" name="Rectangle 72"/>
          <p:cNvSpPr>
            <a:spLocks noChangeArrowheads="1"/>
          </p:cNvSpPr>
          <p:nvPr/>
        </p:nvSpPr>
        <p:spPr bwMode="auto">
          <a:xfrm>
            <a:off x="3302000" y="448945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89" name="Rectangle 73"/>
          <p:cNvSpPr>
            <a:spLocks noChangeArrowheads="1"/>
          </p:cNvSpPr>
          <p:nvPr/>
        </p:nvSpPr>
        <p:spPr bwMode="auto">
          <a:xfrm>
            <a:off x="3697288" y="4489450"/>
            <a:ext cx="6905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90" name="Rectangle 74"/>
          <p:cNvSpPr>
            <a:spLocks noChangeArrowheads="1"/>
          </p:cNvSpPr>
          <p:nvPr/>
        </p:nvSpPr>
        <p:spPr bwMode="auto">
          <a:xfrm>
            <a:off x="4733925" y="4489450"/>
            <a:ext cx="3603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91" name="Rectangle 75"/>
          <p:cNvSpPr>
            <a:spLocks noChangeArrowheads="1"/>
          </p:cNvSpPr>
          <p:nvPr/>
        </p:nvSpPr>
        <p:spPr bwMode="auto">
          <a:xfrm>
            <a:off x="5119688" y="4489450"/>
            <a:ext cx="692150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>
              <a:solidFill>
                <a:srgbClr val="000000"/>
              </a:solidFill>
            </a:endParaRPr>
          </a:p>
        </p:txBody>
      </p:sp>
      <p:sp>
        <p:nvSpPr>
          <p:cNvPr id="154692" name="Rectangle 76"/>
          <p:cNvSpPr>
            <a:spLocks noChangeArrowheads="1"/>
          </p:cNvSpPr>
          <p:nvPr/>
        </p:nvSpPr>
        <p:spPr bwMode="auto">
          <a:xfrm>
            <a:off x="7799388" y="4375150"/>
            <a:ext cx="117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93" name="Rectangle 77"/>
          <p:cNvSpPr>
            <a:spLocks noChangeArrowheads="1"/>
          </p:cNvSpPr>
          <p:nvPr/>
        </p:nvSpPr>
        <p:spPr bwMode="auto">
          <a:xfrm>
            <a:off x="8040688" y="4564063"/>
            <a:ext cx="692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694" name="Freeform 79"/>
          <p:cNvSpPr>
            <a:spLocks/>
          </p:cNvSpPr>
          <p:nvPr/>
        </p:nvSpPr>
        <p:spPr bwMode="auto">
          <a:xfrm>
            <a:off x="6769100" y="4521200"/>
            <a:ext cx="481013" cy="211138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5" name="Line 80"/>
          <p:cNvSpPr>
            <a:spLocks noChangeShapeType="1"/>
          </p:cNvSpPr>
          <p:nvPr/>
        </p:nvSpPr>
        <p:spPr bwMode="auto">
          <a:xfrm>
            <a:off x="7410450" y="1646238"/>
            <a:ext cx="1588" cy="34877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6" name="Line 81"/>
          <p:cNvSpPr>
            <a:spLocks noChangeShapeType="1"/>
          </p:cNvSpPr>
          <p:nvPr/>
        </p:nvSpPr>
        <p:spPr bwMode="auto">
          <a:xfrm>
            <a:off x="6416675" y="51895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7" name="Line 82"/>
          <p:cNvSpPr>
            <a:spLocks noChangeShapeType="1"/>
          </p:cNvSpPr>
          <p:nvPr/>
        </p:nvSpPr>
        <p:spPr bwMode="auto">
          <a:xfrm flipV="1">
            <a:off x="7410450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8" name="Line 83"/>
          <p:cNvSpPr>
            <a:spLocks noChangeShapeType="1"/>
          </p:cNvSpPr>
          <p:nvPr/>
        </p:nvSpPr>
        <p:spPr bwMode="auto">
          <a:xfrm flipV="1">
            <a:off x="7654925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699" name="Line 84"/>
          <p:cNvSpPr>
            <a:spLocks noChangeShapeType="1"/>
          </p:cNvSpPr>
          <p:nvPr/>
        </p:nvSpPr>
        <p:spPr bwMode="auto">
          <a:xfrm flipV="1">
            <a:off x="7900988" y="51054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0" name="Line 85"/>
          <p:cNvSpPr>
            <a:spLocks noChangeShapeType="1"/>
          </p:cNvSpPr>
          <p:nvPr/>
        </p:nvSpPr>
        <p:spPr bwMode="auto">
          <a:xfrm flipV="1">
            <a:off x="8147050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1" name="Line 86"/>
          <p:cNvSpPr>
            <a:spLocks noChangeShapeType="1"/>
          </p:cNvSpPr>
          <p:nvPr/>
        </p:nvSpPr>
        <p:spPr bwMode="auto">
          <a:xfrm flipV="1">
            <a:off x="8393113" y="51054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2" name="Line 87"/>
          <p:cNvSpPr>
            <a:spLocks noChangeShapeType="1"/>
          </p:cNvSpPr>
          <p:nvPr/>
        </p:nvSpPr>
        <p:spPr bwMode="auto">
          <a:xfrm flipV="1">
            <a:off x="7153275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3" name="Line 88"/>
          <p:cNvSpPr>
            <a:spLocks noChangeShapeType="1"/>
          </p:cNvSpPr>
          <p:nvPr/>
        </p:nvSpPr>
        <p:spPr bwMode="auto">
          <a:xfrm flipV="1">
            <a:off x="6907213" y="5105400"/>
            <a:ext cx="1587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4" name="Line 89"/>
          <p:cNvSpPr>
            <a:spLocks noChangeShapeType="1"/>
          </p:cNvSpPr>
          <p:nvPr/>
        </p:nvSpPr>
        <p:spPr bwMode="auto">
          <a:xfrm flipV="1">
            <a:off x="6661150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5" name="Line 90"/>
          <p:cNvSpPr>
            <a:spLocks noChangeShapeType="1"/>
          </p:cNvSpPr>
          <p:nvPr/>
        </p:nvSpPr>
        <p:spPr bwMode="auto">
          <a:xfrm flipV="1">
            <a:off x="6416675" y="5105400"/>
            <a:ext cx="1588" cy="8413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06" name="Rectangle 91"/>
          <p:cNvSpPr>
            <a:spLocks noChangeArrowheads="1"/>
          </p:cNvSpPr>
          <p:nvPr/>
        </p:nvSpPr>
        <p:spPr bwMode="auto">
          <a:xfrm>
            <a:off x="7270750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07" name="Rectangle 92"/>
          <p:cNvSpPr>
            <a:spLocks noChangeArrowheads="1"/>
          </p:cNvSpPr>
          <p:nvPr/>
        </p:nvSpPr>
        <p:spPr bwMode="auto">
          <a:xfrm>
            <a:off x="7762875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08" name="Rectangle 93"/>
          <p:cNvSpPr>
            <a:spLocks noChangeArrowheads="1"/>
          </p:cNvSpPr>
          <p:nvPr/>
        </p:nvSpPr>
        <p:spPr bwMode="auto">
          <a:xfrm>
            <a:off x="8253413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09" name="Rectangle 94"/>
          <p:cNvSpPr>
            <a:spLocks noChangeArrowheads="1"/>
          </p:cNvSpPr>
          <p:nvPr/>
        </p:nvSpPr>
        <p:spPr bwMode="auto">
          <a:xfrm>
            <a:off x="6769100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10" name="Rectangle 95"/>
          <p:cNvSpPr>
            <a:spLocks noChangeArrowheads="1"/>
          </p:cNvSpPr>
          <p:nvPr/>
        </p:nvSpPr>
        <p:spPr bwMode="auto">
          <a:xfrm>
            <a:off x="6276975" y="52212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>
              <a:solidFill>
                <a:srgbClr val="000000"/>
              </a:solidFill>
            </a:endParaRPr>
          </a:p>
        </p:txBody>
      </p:sp>
      <p:sp>
        <p:nvSpPr>
          <p:cNvPr id="154711" name="Line 112"/>
          <p:cNvSpPr>
            <a:spLocks noChangeShapeType="1"/>
          </p:cNvSpPr>
          <p:nvPr/>
        </p:nvSpPr>
        <p:spPr bwMode="auto">
          <a:xfrm>
            <a:off x="6997700" y="1881188"/>
            <a:ext cx="1588" cy="3311525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4712" name="Title 9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SHARP: Major Atherosclerotic Events</a:t>
            </a:r>
            <a:br>
              <a:rPr lang="en-US" sz="3600" smtClean="0"/>
            </a:br>
            <a:r>
              <a:rPr lang="en-US" sz="3600" smtClean="0"/>
              <a:t>by prior vascular disease or diabetes</a:t>
            </a:r>
            <a:endParaRPr lang="en-GB" sz="3600" smtClean="0"/>
          </a:p>
        </p:txBody>
      </p:sp>
      <p:sp>
        <p:nvSpPr>
          <p:cNvPr id="154713" name="TextBox 89"/>
          <p:cNvSpPr txBox="1">
            <a:spLocks noChangeArrowheads="1"/>
          </p:cNvSpPr>
          <p:nvPr/>
        </p:nvSpPr>
        <p:spPr bwMode="auto">
          <a:xfrm>
            <a:off x="446088" y="5013325"/>
            <a:ext cx="52578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No significant heterogeneity:</a:t>
            </a:r>
          </a:p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(i) by prior vascular disease (p=0.27)</a:t>
            </a:r>
          </a:p>
          <a:p>
            <a:r>
              <a:rPr lang="en-GB">
                <a:solidFill>
                  <a:srgbClr val="000000"/>
                </a:solidFill>
                <a:latin typeface="Calibri" pitchFamily="34" charset="0"/>
              </a:rPr>
              <a:t>(ii) by history of diabetes (p=0.45)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92"/>
          <p:cNvSpPr>
            <a:spLocks noChangeArrowheads="1"/>
          </p:cNvSpPr>
          <p:nvPr/>
        </p:nvSpPr>
        <p:spPr bwMode="auto">
          <a:xfrm>
            <a:off x="0" y="0"/>
            <a:ext cx="9144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GB" sz="3000">
                <a:solidFill>
                  <a:srgbClr val="993366"/>
                </a:solidFill>
                <a:latin typeface="Calibri" pitchFamily="34" charset="0"/>
              </a:rPr>
              <a:t>CTT: Similar relative reductions in MVE risk per 40 mg/dL LDL-C reduction, irrespective of presenting LDL-C</a:t>
            </a:r>
          </a:p>
        </p:txBody>
      </p:sp>
      <p:sp>
        <p:nvSpPr>
          <p:cNvPr id="155651" name="AutoShape 3"/>
          <p:cNvSpPr>
            <a:spLocks noChangeAspect="1" noChangeArrowheads="1" noTextEdit="1"/>
          </p:cNvSpPr>
          <p:nvPr/>
        </p:nvSpPr>
        <p:spPr bwMode="auto">
          <a:xfrm rot="5400000">
            <a:off x="2283619" y="-659606"/>
            <a:ext cx="4843462" cy="958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52" name="Line 5"/>
          <p:cNvSpPr>
            <a:spLocks noChangeShapeType="1"/>
          </p:cNvSpPr>
          <p:nvPr/>
        </p:nvSpPr>
        <p:spPr bwMode="auto">
          <a:xfrm rot="5400000" flipH="1" flipV="1">
            <a:off x="4666456" y="3885407"/>
            <a:ext cx="3076575" cy="2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53" name="Line 6"/>
          <p:cNvSpPr>
            <a:spLocks noChangeShapeType="1"/>
          </p:cNvSpPr>
          <p:nvPr/>
        </p:nvSpPr>
        <p:spPr bwMode="auto">
          <a:xfrm rot="5400000" flipV="1">
            <a:off x="6201569" y="4302919"/>
            <a:ext cx="1587" cy="22637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54" name="Rectangle 7"/>
          <p:cNvSpPr>
            <a:spLocks noChangeArrowheads="1"/>
          </p:cNvSpPr>
          <p:nvPr/>
        </p:nvSpPr>
        <p:spPr bwMode="auto">
          <a:xfrm>
            <a:off x="4957763" y="5553075"/>
            <a:ext cx="2841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0.5</a:t>
            </a:r>
            <a:endParaRPr lang="en-US" sz="1600"/>
          </a:p>
        </p:txBody>
      </p:sp>
      <p:sp>
        <p:nvSpPr>
          <p:cNvPr id="155655" name="Rectangle 8"/>
          <p:cNvSpPr>
            <a:spLocks noChangeArrowheads="1"/>
          </p:cNvSpPr>
          <p:nvPr/>
        </p:nvSpPr>
        <p:spPr bwMode="auto">
          <a:xfrm>
            <a:off x="5481638" y="5554663"/>
            <a:ext cx="4000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0.75</a:t>
            </a:r>
            <a:endParaRPr lang="en-US" sz="1600"/>
          </a:p>
        </p:txBody>
      </p:sp>
      <p:sp>
        <p:nvSpPr>
          <p:cNvPr id="155656" name="Rectangle 9"/>
          <p:cNvSpPr>
            <a:spLocks noChangeArrowheads="1"/>
          </p:cNvSpPr>
          <p:nvPr/>
        </p:nvSpPr>
        <p:spPr bwMode="auto">
          <a:xfrm>
            <a:off x="6153150" y="5553075"/>
            <a:ext cx="11271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</a:t>
            </a:r>
            <a:endParaRPr lang="en-US" sz="1600"/>
          </a:p>
        </p:txBody>
      </p:sp>
      <p:sp>
        <p:nvSpPr>
          <p:cNvPr id="155657" name="Rectangle 10"/>
          <p:cNvSpPr>
            <a:spLocks noChangeArrowheads="1"/>
          </p:cNvSpPr>
          <p:nvPr/>
        </p:nvSpPr>
        <p:spPr bwMode="auto">
          <a:xfrm>
            <a:off x="6607175" y="5554663"/>
            <a:ext cx="3984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1.25</a:t>
            </a:r>
            <a:endParaRPr lang="en-US" sz="1600"/>
          </a:p>
        </p:txBody>
      </p:sp>
      <p:sp>
        <p:nvSpPr>
          <p:cNvPr id="155658" name="Rectangle 11"/>
          <p:cNvSpPr>
            <a:spLocks noChangeArrowheads="1"/>
          </p:cNvSpPr>
          <p:nvPr/>
        </p:nvSpPr>
        <p:spPr bwMode="auto">
          <a:xfrm>
            <a:off x="7219950" y="5553075"/>
            <a:ext cx="28416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1.5</a:t>
            </a:r>
            <a:endParaRPr lang="en-US" sz="1600"/>
          </a:p>
        </p:txBody>
      </p:sp>
      <p:sp>
        <p:nvSpPr>
          <p:cNvPr id="155659" name="Line 12"/>
          <p:cNvSpPr>
            <a:spLocks noChangeShapeType="1"/>
          </p:cNvSpPr>
          <p:nvPr/>
        </p:nvSpPr>
        <p:spPr bwMode="auto">
          <a:xfrm rot="5400000">
            <a:off x="50633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0" name="Line 13"/>
          <p:cNvSpPr>
            <a:spLocks noChangeShapeType="1"/>
          </p:cNvSpPr>
          <p:nvPr/>
        </p:nvSpPr>
        <p:spPr bwMode="auto">
          <a:xfrm rot="5400000">
            <a:off x="5291932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1" name="Line 14"/>
          <p:cNvSpPr>
            <a:spLocks noChangeShapeType="1"/>
          </p:cNvSpPr>
          <p:nvPr/>
        </p:nvSpPr>
        <p:spPr bwMode="auto">
          <a:xfrm rot="5400000">
            <a:off x="55181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2" name="Line 15"/>
          <p:cNvSpPr>
            <a:spLocks noChangeShapeType="1"/>
          </p:cNvSpPr>
          <p:nvPr/>
        </p:nvSpPr>
        <p:spPr bwMode="auto">
          <a:xfrm rot="5400000">
            <a:off x="5746751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3" name="Line 16"/>
          <p:cNvSpPr>
            <a:spLocks noChangeShapeType="1"/>
          </p:cNvSpPr>
          <p:nvPr/>
        </p:nvSpPr>
        <p:spPr bwMode="auto">
          <a:xfrm rot="5400000">
            <a:off x="596185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4" name="Line 17"/>
          <p:cNvSpPr>
            <a:spLocks noChangeShapeType="1"/>
          </p:cNvSpPr>
          <p:nvPr/>
        </p:nvSpPr>
        <p:spPr bwMode="auto">
          <a:xfrm rot="5400000">
            <a:off x="61880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5" name="Line 18"/>
          <p:cNvSpPr>
            <a:spLocks noChangeShapeType="1"/>
          </p:cNvSpPr>
          <p:nvPr/>
        </p:nvSpPr>
        <p:spPr bwMode="auto">
          <a:xfrm rot="5400000">
            <a:off x="6416676" y="5438775"/>
            <a:ext cx="11112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6" name="Line 19"/>
          <p:cNvSpPr>
            <a:spLocks noChangeShapeType="1"/>
          </p:cNvSpPr>
          <p:nvPr/>
        </p:nvSpPr>
        <p:spPr bwMode="auto">
          <a:xfrm rot="5400000">
            <a:off x="66436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7" name="Line 20"/>
          <p:cNvSpPr>
            <a:spLocks noChangeShapeType="1"/>
          </p:cNvSpPr>
          <p:nvPr/>
        </p:nvSpPr>
        <p:spPr bwMode="auto">
          <a:xfrm rot="5400000">
            <a:off x="6872288" y="5438775"/>
            <a:ext cx="111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8" name="Line 21"/>
          <p:cNvSpPr>
            <a:spLocks noChangeShapeType="1"/>
          </p:cNvSpPr>
          <p:nvPr/>
        </p:nvSpPr>
        <p:spPr bwMode="auto">
          <a:xfrm rot="5400000">
            <a:off x="70985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69" name="Line 22"/>
          <p:cNvSpPr>
            <a:spLocks noChangeShapeType="1"/>
          </p:cNvSpPr>
          <p:nvPr/>
        </p:nvSpPr>
        <p:spPr bwMode="auto">
          <a:xfrm rot="5400000">
            <a:off x="7327107" y="5437981"/>
            <a:ext cx="111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70" name="Line 23"/>
          <p:cNvSpPr>
            <a:spLocks noChangeShapeType="1"/>
          </p:cNvSpPr>
          <p:nvPr/>
        </p:nvSpPr>
        <p:spPr bwMode="auto">
          <a:xfrm rot="5400000">
            <a:off x="5051425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71" name="Line 24"/>
          <p:cNvSpPr>
            <a:spLocks noChangeShapeType="1"/>
          </p:cNvSpPr>
          <p:nvPr/>
        </p:nvSpPr>
        <p:spPr bwMode="auto">
          <a:xfrm rot="5400000">
            <a:off x="561498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72" name="Line 25"/>
          <p:cNvSpPr>
            <a:spLocks noChangeShapeType="1"/>
          </p:cNvSpPr>
          <p:nvPr/>
        </p:nvSpPr>
        <p:spPr bwMode="auto">
          <a:xfrm rot="5400000">
            <a:off x="6176169" y="5450682"/>
            <a:ext cx="3492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73" name="Line 26"/>
          <p:cNvSpPr>
            <a:spLocks noChangeShapeType="1"/>
          </p:cNvSpPr>
          <p:nvPr/>
        </p:nvSpPr>
        <p:spPr bwMode="auto">
          <a:xfrm rot="5400000">
            <a:off x="6751638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74" name="Line 27"/>
          <p:cNvSpPr>
            <a:spLocks noChangeShapeType="1"/>
          </p:cNvSpPr>
          <p:nvPr/>
        </p:nvSpPr>
        <p:spPr bwMode="auto">
          <a:xfrm rot="5400000">
            <a:off x="7315200" y="5449888"/>
            <a:ext cx="349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75" name="Rectangle 28"/>
          <p:cNvSpPr>
            <a:spLocks noChangeArrowheads="1"/>
          </p:cNvSpPr>
          <p:nvPr/>
        </p:nvSpPr>
        <p:spPr bwMode="auto">
          <a:xfrm>
            <a:off x="2185988" y="1684338"/>
            <a:ext cx="2333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No. of events (% pa)</a:t>
            </a:r>
            <a:endParaRPr lang="en-US" sz="2000"/>
          </a:p>
        </p:txBody>
      </p:sp>
      <p:sp>
        <p:nvSpPr>
          <p:cNvPr id="155676" name="Rectangle 30"/>
          <p:cNvSpPr>
            <a:spLocks noChangeArrowheads="1"/>
          </p:cNvSpPr>
          <p:nvPr/>
        </p:nvSpPr>
        <p:spPr bwMode="auto">
          <a:xfrm>
            <a:off x="1958975" y="2071688"/>
            <a:ext cx="1266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More statin</a:t>
            </a:r>
            <a:endParaRPr lang="en-US" sz="2000"/>
          </a:p>
        </p:txBody>
      </p:sp>
      <p:sp>
        <p:nvSpPr>
          <p:cNvPr id="155677" name="Rectangle 32"/>
          <p:cNvSpPr>
            <a:spLocks noChangeArrowheads="1"/>
          </p:cNvSpPr>
          <p:nvPr/>
        </p:nvSpPr>
        <p:spPr bwMode="auto">
          <a:xfrm>
            <a:off x="4044950" y="1943100"/>
            <a:ext cx="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5678" name="Rectangle 33"/>
          <p:cNvSpPr>
            <a:spLocks noChangeArrowheads="1"/>
          </p:cNvSpPr>
          <p:nvPr/>
        </p:nvSpPr>
        <p:spPr bwMode="auto">
          <a:xfrm>
            <a:off x="3586163" y="2071688"/>
            <a:ext cx="1223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Less statin</a:t>
            </a:r>
            <a:endParaRPr lang="en-US" sz="2000"/>
          </a:p>
        </p:txBody>
      </p:sp>
      <p:sp>
        <p:nvSpPr>
          <p:cNvPr id="155679" name="Rectangle 34"/>
          <p:cNvSpPr>
            <a:spLocks noChangeArrowheads="1"/>
          </p:cNvSpPr>
          <p:nvPr/>
        </p:nvSpPr>
        <p:spPr bwMode="auto">
          <a:xfrm>
            <a:off x="6934200" y="2063750"/>
            <a:ext cx="18954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Relative risk (CI)</a:t>
            </a:r>
            <a:endParaRPr lang="en-US" sz="2000"/>
          </a:p>
        </p:txBody>
      </p:sp>
      <p:sp>
        <p:nvSpPr>
          <p:cNvPr id="155680" name="Rectangle 35"/>
          <p:cNvSpPr>
            <a:spLocks noChangeArrowheads="1"/>
          </p:cNvSpPr>
          <p:nvPr/>
        </p:nvSpPr>
        <p:spPr bwMode="auto">
          <a:xfrm>
            <a:off x="4835525" y="5840413"/>
            <a:ext cx="1141413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More statin</a:t>
            </a:r>
            <a:endParaRPr lang="en-US"/>
          </a:p>
        </p:txBody>
      </p:sp>
      <p:sp>
        <p:nvSpPr>
          <p:cNvPr id="155681" name="Rectangle 36"/>
          <p:cNvSpPr>
            <a:spLocks noChangeArrowheads="1"/>
          </p:cNvSpPr>
          <p:nvPr/>
        </p:nvSpPr>
        <p:spPr bwMode="auto">
          <a:xfrm>
            <a:off x="5118100" y="6116638"/>
            <a:ext cx="5889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155682" name="Rectangle 37"/>
          <p:cNvSpPr>
            <a:spLocks noChangeArrowheads="1"/>
          </p:cNvSpPr>
          <p:nvPr/>
        </p:nvSpPr>
        <p:spPr bwMode="auto">
          <a:xfrm>
            <a:off x="6357938" y="5840413"/>
            <a:ext cx="110331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Less statin</a:t>
            </a:r>
            <a:endParaRPr lang="en-US"/>
          </a:p>
        </p:txBody>
      </p:sp>
      <p:sp>
        <p:nvSpPr>
          <p:cNvPr id="155683" name="Rectangle 38"/>
          <p:cNvSpPr>
            <a:spLocks noChangeArrowheads="1"/>
          </p:cNvSpPr>
          <p:nvPr/>
        </p:nvSpPr>
        <p:spPr bwMode="auto">
          <a:xfrm>
            <a:off x="6632575" y="6116638"/>
            <a:ext cx="5905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latin typeface="Nimbus Sans L"/>
              </a:rPr>
              <a:t>better</a:t>
            </a:r>
            <a:endParaRPr lang="en-US" sz="2000"/>
          </a:p>
        </p:txBody>
      </p:sp>
      <p:sp>
        <p:nvSpPr>
          <p:cNvPr id="155684" name="Line 39"/>
          <p:cNvSpPr>
            <a:spLocks noChangeShapeType="1"/>
          </p:cNvSpPr>
          <p:nvPr/>
        </p:nvSpPr>
        <p:spPr bwMode="auto">
          <a:xfrm rot="5400000" flipV="1">
            <a:off x="4657725" y="-1887537"/>
            <a:ext cx="3175" cy="8963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685" name="Rectangle 51"/>
          <p:cNvSpPr>
            <a:spLocks noChangeArrowheads="1"/>
          </p:cNvSpPr>
          <p:nvPr/>
        </p:nvSpPr>
        <p:spPr bwMode="auto">
          <a:xfrm>
            <a:off x="314325" y="421481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155686" name="Rectangle 52"/>
          <p:cNvSpPr>
            <a:spLocks noChangeArrowheads="1"/>
          </p:cNvSpPr>
          <p:nvPr/>
        </p:nvSpPr>
        <p:spPr bwMode="auto">
          <a:xfrm>
            <a:off x="458788" y="4233863"/>
            <a:ext cx="42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140</a:t>
            </a:r>
            <a:endParaRPr lang="en-US" sz="2000"/>
          </a:p>
        </p:txBody>
      </p:sp>
      <p:sp>
        <p:nvSpPr>
          <p:cNvPr id="155687" name="Rectangle 53"/>
          <p:cNvSpPr>
            <a:spLocks noChangeArrowheads="1"/>
          </p:cNvSpPr>
          <p:nvPr/>
        </p:nvSpPr>
        <p:spPr bwMode="auto">
          <a:xfrm>
            <a:off x="207963" y="4867275"/>
            <a:ext cx="6080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 Total</a:t>
            </a:r>
            <a:endParaRPr lang="en-US" sz="2000"/>
          </a:p>
        </p:txBody>
      </p:sp>
      <p:sp>
        <p:nvSpPr>
          <p:cNvPr id="155688" name="Rectangle 60"/>
          <p:cNvSpPr>
            <a:spLocks noChangeArrowheads="1"/>
          </p:cNvSpPr>
          <p:nvPr/>
        </p:nvSpPr>
        <p:spPr bwMode="auto">
          <a:xfrm>
            <a:off x="20494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3837 (4.5)</a:t>
            </a:r>
            <a:endParaRPr lang="en-US" sz="2000"/>
          </a:p>
        </p:txBody>
      </p:sp>
      <p:sp>
        <p:nvSpPr>
          <p:cNvPr id="155689" name="Rectangle 66"/>
          <p:cNvSpPr>
            <a:spLocks noChangeArrowheads="1"/>
          </p:cNvSpPr>
          <p:nvPr/>
        </p:nvSpPr>
        <p:spPr bwMode="auto">
          <a:xfrm>
            <a:off x="3586163" y="482758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4416 (5.3)</a:t>
            </a:r>
            <a:endParaRPr lang="en-US" sz="2000"/>
          </a:p>
        </p:txBody>
      </p:sp>
      <p:sp>
        <p:nvSpPr>
          <p:cNvPr id="155690" name="Rectangle 82"/>
          <p:cNvSpPr>
            <a:spLocks noChangeArrowheads="1"/>
          </p:cNvSpPr>
          <p:nvPr/>
        </p:nvSpPr>
        <p:spPr bwMode="auto">
          <a:xfrm>
            <a:off x="6969125" y="421481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0.64 (0.47 - 0.86)</a:t>
            </a:r>
            <a:endParaRPr lang="en-US" sz="2000"/>
          </a:p>
        </p:txBody>
      </p:sp>
      <p:sp>
        <p:nvSpPr>
          <p:cNvPr id="155691" name="Rectangle 40"/>
          <p:cNvSpPr>
            <a:spLocks noChangeArrowheads="1"/>
          </p:cNvSpPr>
          <p:nvPr/>
        </p:nvSpPr>
        <p:spPr bwMode="auto">
          <a:xfrm>
            <a:off x="314325" y="27336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&lt;</a:t>
            </a:r>
            <a:endParaRPr lang="en-US" sz="2000"/>
          </a:p>
        </p:txBody>
      </p:sp>
      <p:sp>
        <p:nvSpPr>
          <p:cNvPr id="155692" name="Rectangle 41"/>
          <p:cNvSpPr>
            <a:spLocks noChangeArrowheads="1"/>
          </p:cNvSpPr>
          <p:nvPr/>
        </p:nvSpPr>
        <p:spPr bwMode="auto">
          <a:xfrm>
            <a:off x="458788" y="2751138"/>
            <a:ext cx="285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80</a:t>
            </a:r>
            <a:endParaRPr lang="en-US" sz="2000"/>
          </a:p>
        </p:txBody>
      </p:sp>
      <p:sp>
        <p:nvSpPr>
          <p:cNvPr id="155693" name="Rectangle 42"/>
          <p:cNvSpPr>
            <a:spLocks noChangeArrowheads="1"/>
          </p:cNvSpPr>
          <p:nvPr/>
        </p:nvSpPr>
        <p:spPr bwMode="auto">
          <a:xfrm>
            <a:off x="314325" y="3076575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155694" name="Rectangle 43"/>
          <p:cNvSpPr>
            <a:spLocks noChangeArrowheads="1"/>
          </p:cNvSpPr>
          <p:nvPr/>
        </p:nvSpPr>
        <p:spPr bwMode="auto">
          <a:xfrm>
            <a:off x="457200" y="3095625"/>
            <a:ext cx="9334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80 &lt;100</a:t>
            </a:r>
            <a:endParaRPr lang="en-US" sz="2000"/>
          </a:p>
        </p:txBody>
      </p:sp>
      <p:sp>
        <p:nvSpPr>
          <p:cNvPr id="155695" name="Rectangle 44"/>
          <p:cNvSpPr>
            <a:spLocks noChangeArrowheads="1"/>
          </p:cNvSpPr>
          <p:nvPr/>
        </p:nvSpPr>
        <p:spPr bwMode="auto">
          <a:xfrm>
            <a:off x="568325" y="3095625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155696" name="Rectangle 45"/>
          <p:cNvSpPr>
            <a:spLocks noChangeArrowheads="1"/>
          </p:cNvSpPr>
          <p:nvPr/>
        </p:nvSpPr>
        <p:spPr bwMode="auto">
          <a:xfrm>
            <a:off x="314325" y="3471863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155697" name="Rectangle 46"/>
          <p:cNvSpPr>
            <a:spLocks noChangeArrowheads="1"/>
          </p:cNvSpPr>
          <p:nvPr/>
        </p:nvSpPr>
        <p:spPr bwMode="auto">
          <a:xfrm>
            <a:off x="457200" y="3490913"/>
            <a:ext cx="1076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100 &lt;120</a:t>
            </a:r>
            <a:endParaRPr lang="en-US" sz="2000"/>
          </a:p>
        </p:txBody>
      </p:sp>
      <p:sp>
        <p:nvSpPr>
          <p:cNvPr id="155698" name="Rectangle 47"/>
          <p:cNvSpPr>
            <a:spLocks noChangeArrowheads="1"/>
          </p:cNvSpPr>
          <p:nvPr/>
        </p:nvSpPr>
        <p:spPr bwMode="auto">
          <a:xfrm>
            <a:off x="723900" y="3490913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155699" name="Rectangle 48"/>
          <p:cNvSpPr>
            <a:spLocks noChangeArrowheads="1"/>
          </p:cNvSpPr>
          <p:nvPr/>
        </p:nvSpPr>
        <p:spPr bwMode="auto">
          <a:xfrm>
            <a:off x="314325" y="3849688"/>
            <a:ext cx="1412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Symbol" pitchFamily="18" charset="2"/>
              </a:rPr>
              <a:t>³</a:t>
            </a:r>
            <a:endParaRPr lang="en-US" sz="2000"/>
          </a:p>
        </p:txBody>
      </p:sp>
      <p:sp>
        <p:nvSpPr>
          <p:cNvPr id="155700" name="Rectangle 49"/>
          <p:cNvSpPr>
            <a:spLocks noChangeArrowheads="1"/>
          </p:cNvSpPr>
          <p:nvPr/>
        </p:nvSpPr>
        <p:spPr bwMode="auto">
          <a:xfrm>
            <a:off x="457200" y="3868738"/>
            <a:ext cx="10763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120 &lt;140</a:t>
            </a:r>
            <a:endParaRPr lang="en-US" sz="2000"/>
          </a:p>
        </p:txBody>
      </p:sp>
      <p:sp>
        <p:nvSpPr>
          <p:cNvPr id="155701" name="Rectangle 50"/>
          <p:cNvSpPr>
            <a:spLocks noChangeArrowheads="1"/>
          </p:cNvSpPr>
          <p:nvPr/>
        </p:nvSpPr>
        <p:spPr bwMode="auto">
          <a:xfrm>
            <a:off x="568325" y="3868738"/>
            <a:ext cx="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 sz="2000"/>
          </a:p>
        </p:txBody>
      </p:sp>
      <p:sp>
        <p:nvSpPr>
          <p:cNvPr id="155702" name="Rectangle 55"/>
          <p:cNvSpPr>
            <a:spLocks noChangeArrowheads="1"/>
          </p:cNvSpPr>
          <p:nvPr/>
        </p:nvSpPr>
        <p:spPr bwMode="auto">
          <a:xfrm>
            <a:off x="2159000" y="27146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704 (4.6)</a:t>
            </a:r>
            <a:endParaRPr lang="en-US" sz="2000"/>
          </a:p>
        </p:txBody>
      </p:sp>
      <p:sp>
        <p:nvSpPr>
          <p:cNvPr id="155703" name="Rectangle 56"/>
          <p:cNvSpPr>
            <a:spLocks noChangeArrowheads="1"/>
          </p:cNvSpPr>
          <p:nvPr/>
        </p:nvSpPr>
        <p:spPr bwMode="auto">
          <a:xfrm>
            <a:off x="2047875" y="3095625"/>
            <a:ext cx="11477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1189 (4.2)</a:t>
            </a:r>
            <a:endParaRPr lang="en-US" sz="2000"/>
          </a:p>
        </p:txBody>
      </p:sp>
      <p:sp>
        <p:nvSpPr>
          <p:cNvPr id="155704" name="Rectangle 57"/>
          <p:cNvSpPr>
            <a:spLocks noChangeArrowheads="1"/>
          </p:cNvSpPr>
          <p:nvPr/>
        </p:nvSpPr>
        <p:spPr bwMode="auto">
          <a:xfrm>
            <a:off x="20494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1065 (4.5)</a:t>
            </a:r>
            <a:endParaRPr lang="en-US" sz="2000"/>
          </a:p>
        </p:txBody>
      </p:sp>
      <p:sp>
        <p:nvSpPr>
          <p:cNvPr id="155705" name="Rectangle 58"/>
          <p:cNvSpPr>
            <a:spLocks noChangeArrowheads="1"/>
          </p:cNvSpPr>
          <p:nvPr/>
        </p:nvSpPr>
        <p:spPr bwMode="auto">
          <a:xfrm>
            <a:off x="2159000" y="3849688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517 (4.5)</a:t>
            </a:r>
            <a:endParaRPr lang="en-US" sz="2000"/>
          </a:p>
        </p:txBody>
      </p:sp>
      <p:sp>
        <p:nvSpPr>
          <p:cNvPr id="155706" name="Rectangle 59"/>
          <p:cNvSpPr>
            <a:spLocks noChangeArrowheads="1"/>
          </p:cNvSpPr>
          <p:nvPr/>
        </p:nvSpPr>
        <p:spPr bwMode="auto">
          <a:xfrm>
            <a:off x="2159000" y="4225925"/>
            <a:ext cx="10239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303 (5.7)</a:t>
            </a:r>
            <a:endParaRPr lang="en-US" sz="2000"/>
          </a:p>
        </p:txBody>
      </p:sp>
      <p:sp>
        <p:nvSpPr>
          <p:cNvPr id="155707" name="Rectangle 61"/>
          <p:cNvSpPr>
            <a:spLocks noChangeArrowheads="1"/>
          </p:cNvSpPr>
          <p:nvPr/>
        </p:nvSpPr>
        <p:spPr bwMode="auto">
          <a:xfrm>
            <a:off x="3694113" y="27146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795 (5.2)</a:t>
            </a:r>
            <a:endParaRPr lang="en-US" sz="2000"/>
          </a:p>
        </p:txBody>
      </p:sp>
      <p:sp>
        <p:nvSpPr>
          <p:cNvPr id="155708" name="Rectangle 62"/>
          <p:cNvSpPr>
            <a:spLocks noChangeArrowheads="1"/>
          </p:cNvSpPr>
          <p:nvPr/>
        </p:nvSpPr>
        <p:spPr bwMode="auto">
          <a:xfrm>
            <a:off x="3586163" y="3094038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1317 (4.8)</a:t>
            </a:r>
            <a:endParaRPr lang="en-US" sz="2000"/>
          </a:p>
        </p:txBody>
      </p:sp>
      <p:sp>
        <p:nvSpPr>
          <p:cNvPr id="155709" name="Rectangle 63"/>
          <p:cNvSpPr>
            <a:spLocks noChangeArrowheads="1"/>
          </p:cNvSpPr>
          <p:nvPr/>
        </p:nvSpPr>
        <p:spPr bwMode="auto">
          <a:xfrm>
            <a:off x="3586163" y="3473450"/>
            <a:ext cx="11668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1203 (5.0)</a:t>
            </a:r>
            <a:endParaRPr lang="en-US" sz="2000"/>
          </a:p>
        </p:txBody>
      </p:sp>
      <p:sp>
        <p:nvSpPr>
          <p:cNvPr id="155710" name="Rectangle 64"/>
          <p:cNvSpPr>
            <a:spLocks noChangeArrowheads="1"/>
          </p:cNvSpPr>
          <p:nvPr/>
        </p:nvSpPr>
        <p:spPr bwMode="auto">
          <a:xfrm>
            <a:off x="3694113" y="3849688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633 (5.8)</a:t>
            </a:r>
            <a:endParaRPr lang="en-US" sz="2000"/>
          </a:p>
        </p:txBody>
      </p:sp>
      <p:sp>
        <p:nvSpPr>
          <p:cNvPr id="155711" name="Rectangle 65"/>
          <p:cNvSpPr>
            <a:spLocks noChangeArrowheads="1"/>
          </p:cNvSpPr>
          <p:nvPr/>
        </p:nvSpPr>
        <p:spPr bwMode="auto">
          <a:xfrm>
            <a:off x="3694113" y="4225925"/>
            <a:ext cx="10239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398 (7.8)</a:t>
            </a:r>
            <a:endParaRPr lang="en-US" sz="2000"/>
          </a:p>
        </p:txBody>
      </p:sp>
      <p:sp>
        <p:nvSpPr>
          <p:cNvPr id="155712" name="Rectangle 67"/>
          <p:cNvSpPr>
            <a:spLocks noChangeArrowheads="1"/>
          </p:cNvSpPr>
          <p:nvPr/>
        </p:nvSpPr>
        <p:spPr bwMode="auto">
          <a:xfrm rot="5400000">
            <a:off x="5552281" y="2877345"/>
            <a:ext cx="66675" cy="49212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13" name="Rectangle 68"/>
          <p:cNvSpPr>
            <a:spLocks noChangeArrowheads="1"/>
          </p:cNvSpPr>
          <p:nvPr/>
        </p:nvSpPr>
        <p:spPr bwMode="auto">
          <a:xfrm>
            <a:off x="6969125" y="2717800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0.71 (0.52 - 0.98)</a:t>
            </a:r>
            <a:endParaRPr lang="en-US" sz="2000"/>
          </a:p>
        </p:txBody>
      </p:sp>
      <p:sp>
        <p:nvSpPr>
          <p:cNvPr id="155714" name="Line 69"/>
          <p:cNvSpPr>
            <a:spLocks noChangeShapeType="1"/>
          </p:cNvSpPr>
          <p:nvPr/>
        </p:nvSpPr>
        <p:spPr bwMode="auto">
          <a:xfrm rot="5400000" flipV="1">
            <a:off x="5676107" y="2370931"/>
            <a:ext cx="0" cy="1065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15" name="Rectangle 70"/>
          <p:cNvSpPr>
            <a:spLocks noChangeArrowheads="1"/>
          </p:cNvSpPr>
          <p:nvPr/>
        </p:nvSpPr>
        <p:spPr bwMode="auto">
          <a:xfrm rot="5400000">
            <a:off x="5665788" y="3244850"/>
            <a:ext cx="104775" cy="730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16" name="Rectangle 71"/>
          <p:cNvSpPr>
            <a:spLocks noChangeArrowheads="1"/>
          </p:cNvSpPr>
          <p:nvPr/>
        </p:nvSpPr>
        <p:spPr bwMode="auto">
          <a:xfrm>
            <a:off x="6969125" y="309562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0.77 (0.64 - 0.94)</a:t>
            </a:r>
            <a:endParaRPr lang="en-US" sz="2000"/>
          </a:p>
        </p:txBody>
      </p:sp>
      <p:sp>
        <p:nvSpPr>
          <p:cNvPr id="155717" name="Line 72"/>
          <p:cNvSpPr>
            <a:spLocks noChangeShapeType="1"/>
          </p:cNvSpPr>
          <p:nvPr/>
        </p:nvSpPr>
        <p:spPr bwMode="auto">
          <a:xfrm rot="5400000" flipV="1">
            <a:off x="5747544" y="2937669"/>
            <a:ext cx="0" cy="6842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18" name="Rectangle 73"/>
          <p:cNvSpPr>
            <a:spLocks noChangeArrowheads="1"/>
          </p:cNvSpPr>
          <p:nvPr/>
        </p:nvSpPr>
        <p:spPr bwMode="auto">
          <a:xfrm rot="5400000">
            <a:off x="5750719" y="3621881"/>
            <a:ext cx="101600" cy="71438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19" name="Rectangle 74"/>
          <p:cNvSpPr>
            <a:spLocks noChangeArrowheads="1"/>
          </p:cNvSpPr>
          <p:nvPr/>
        </p:nvSpPr>
        <p:spPr bwMode="auto">
          <a:xfrm>
            <a:off x="6969125" y="3475038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0.81 (0.67 - 0.97)</a:t>
            </a:r>
            <a:endParaRPr lang="en-US" sz="2000"/>
          </a:p>
        </p:txBody>
      </p:sp>
      <p:sp>
        <p:nvSpPr>
          <p:cNvPr id="155720" name="Line 75"/>
          <p:cNvSpPr>
            <a:spLocks noChangeShapeType="1"/>
          </p:cNvSpPr>
          <p:nvPr/>
        </p:nvSpPr>
        <p:spPr bwMode="auto">
          <a:xfrm rot="5400000" flipV="1">
            <a:off x="5825332" y="3321843"/>
            <a:ext cx="0" cy="6715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1" name="Rectangle 76"/>
          <p:cNvSpPr>
            <a:spLocks noChangeArrowheads="1"/>
          </p:cNvSpPr>
          <p:nvPr/>
        </p:nvSpPr>
        <p:spPr bwMode="auto">
          <a:xfrm rot="5400000">
            <a:off x="5323682" y="4012406"/>
            <a:ext cx="69850" cy="46037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2" name="Rectangle 77"/>
          <p:cNvSpPr>
            <a:spLocks noChangeArrowheads="1"/>
          </p:cNvSpPr>
          <p:nvPr/>
        </p:nvSpPr>
        <p:spPr bwMode="auto">
          <a:xfrm>
            <a:off x="6969125" y="3852863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0.61 (0.46 - 0.81)</a:t>
            </a:r>
            <a:endParaRPr lang="en-US" sz="2000"/>
          </a:p>
        </p:txBody>
      </p:sp>
      <p:sp>
        <p:nvSpPr>
          <p:cNvPr id="155723" name="Line 78"/>
          <p:cNvSpPr>
            <a:spLocks noChangeShapeType="1"/>
          </p:cNvSpPr>
          <p:nvPr/>
        </p:nvSpPr>
        <p:spPr bwMode="auto">
          <a:xfrm rot="5400000">
            <a:off x="5461001" y="3681412"/>
            <a:ext cx="0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4" name="Freeform 79"/>
          <p:cNvSpPr>
            <a:spLocks/>
          </p:cNvSpPr>
          <p:nvPr/>
        </p:nvSpPr>
        <p:spPr bwMode="auto">
          <a:xfrm rot="5400000">
            <a:off x="5083176" y="4008437"/>
            <a:ext cx="120650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5" name="Rectangle 81"/>
          <p:cNvSpPr>
            <a:spLocks noChangeArrowheads="1"/>
          </p:cNvSpPr>
          <p:nvPr/>
        </p:nvSpPr>
        <p:spPr bwMode="auto">
          <a:xfrm rot="5400000">
            <a:off x="5383213" y="4391025"/>
            <a:ext cx="69850" cy="47625"/>
          </a:xfrm>
          <a:prstGeom prst="rect">
            <a:avLst/>
          </a:prstGeom>
          <a:solidFill>
            <a:schemeClr val="tx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6" name="Line 83"/>
          <p:cNvSpPr>
            <a:spLocks noChangeShapeType="1"/>
          </p:cNvSpPr>
          <p:nvPr/>
        </p:nvSpPr>
        <p:spPr bwMode="auto">
          <a:xfrm rot="5400000">
            <a:off x="5514182" y="4007644"/>
            <a:ext cx="0" cy="8143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7" name="Freeform 84"/>
          <p:cNvSpPr>
            <a:spLocks/>
          </p:cNvSpPr>
          <p:nvPr/>
        </p:nvSpPr>
        <p:spPr bwMode="auto">
          <a:xfrm rot="5400000">
            <a:off x="5084763" y="4386263"/>
            <a:ext cx="117475" cy="73025"/>
          </a:xfrm>
          <a:custGeom>
            <a:avLst/>
            <a:gdLst>
              <a:gd name="T0" fmla="*/ 0 w 7"/>
              <a:gd name="T1" fmla="*/ 0 h 6"/>
              <a:gd name="T2" fmla="*/ 2147483647 w 7"/>
              <a:gd name="T3" fmla="*/ 2147483647 h 6"/>
              <a:gd name="T4" fmla="*/ 2147483647 w 7"/>
              <a:gd name="T5" fmla="*/ 0 h 6"/>
              <a:gd name="T6" fmla="*/ 0 60000 65536"/>
              <a:gd name="T7" fmla="*/ 0 60000 65536"/>
              <a:gd name="T8" fmla="*/ 0 60000 65536"/>
              <a:gd name="T9" fmla="*/ 0 w 7"/>
              <a:gd name="T10" fmla="*/ 0 h 6"/>
              <a:gd name="T11" fmla="*/ 7 w 7"/>
              <a:gd name="T12" fmla="*/ 6 h 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6">
                <a:moveTo>
                  <a:pt x="0" y="0"/>
                </a:moveTo>
                <a:lnTo>
                  <a:pt x="3" y="6"/>
                </a:lnTo>
                <a:lnTo>
                  <a:pt x="7" y="0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28" name="Rectangle 86"/>
          <p:cNvSpPr>
            <a:spLocks noChangeArrowheads="1"/>
          </p:cNvSpPr>
          <p:nvPr/>
        </p:nvSpPr>
        <p:spPr bwMode="auto">
          <a:xfrm>
            <a:off x="6969125" y="4829175"/>
            <a:ext cx="1962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2000">
                <a:latin typeface="Nimbus Sans L"/>
              </a:rPr>
              <a:t>0.72 (0.66 - 0.78)</a:t>
            </a:r>
            <a:endParaRPr lang="en-US" sz="2000"/>
          </a:p>
        </p:txBody>
      </p:sp>
      <p:sp>
        <p:nvSpPr>
          <p:cNvPr id="155729" name="Freeform 87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65"/>
              <a:gd name="T1" fmla="*/ 2147483647 h 118"/>
              <a:gd name="T2" fmla="*/ 2147483647 w 65"/>
              <a:gd name="T3" fmla="*/ 2147483647 h 118"/>
              <a:gd name="T4" fmla="*/ 2147483647 w 65"/>
              <a:gd name="T5" fmla="*/ 0 h 118"/>
              <a:gd name="T6" fmla="*/ 0 w 65"/>
              <a:gd name="T7" fmla="*/ 2147483647 h 118"/>
              <a:gd name="T8" fmla="*/ 2147483647 w 65"/>
              <a:gd name="T9" fmla="*/ 2147483647 h 11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65"/>
              <a:gd name="T16" fmla="*/ 0 h 118"/>
              <a:gd name="T17" fmla="*/ 65 w 65"/>
              <a:gd name="T18" fmla="*/ 118 h 11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65" h="118">
                <a:moveTo>
                  <a:pt x="33" y="118"/>
                </a:moveTo>
                <a:lnTo>
                  <a:pt x="65" y="64"/>
                </a:lnTo>
                <a:lnTo>
                  <a:pt x="33" y="0"/>
                </a:lnTo>
                <a:lnTo>
                  <a:pt x="0" y="64"/>
                </a:lnTo>
                <a:lnTo>
                  <a:pt x="33" y="118"/>
                </a:lnTo>
                <a:close/>
              </a:path>
            </a:pathLst>
          </a:custGeom>
          <a:solidFill>
            <a:srgbClr val="FF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30" name="Freeform 88"/>
          <p:cNvSpPr>
            <a:spLocks/>
          </p:cNvSpPr>
          <p:nvPr/>
        </p:nvSpPr>
        <p:spPr bwMode="auto">
          <a:xfrm rot="5400000">
            <a:off x="5494338" y="4905375"/>
            <a:ext cx="230188" cy="261937"/>
          </a:xfrm>
          <a:custGeom>
            <a:avLst/>
            <a:gdLst>
              <a:gd name="T0" fmla="*/ 2147483647 w 12"/>
              <a:gd name="T1" fmla="*/ 2147483647 h 22"/>
              <a:gd name="T2" fmla="*/ 2147483647 w 12"/>
              <a:gd name="T3" fmla="*/ 2147483647 h 22"/>
              <a:gd name="T4" fmla="*/ 2147483647 w 12"/>
              <a:gd name="T5" fmla="*/ 0 h 22"/>
              <a:gd name="T6" fmla="*/ 0 w 12"/>
              <a:gd name="T7" fmla="*/ 2147483647 h 22"/>
              <a:gd name="T8" fmla="*/ 2147483647 w 12"/>
              <a:gd name="T9" fmla="*/ 2147483647 h 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22"/>
              <a:gd name="T17" fmla="*/ 12 w 12"/>
              <a:gd name="T18" fmla="*/ 22 h 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22">
                <a:moveTo>
                  <a:pt x="6" y="22"/>
                </a:moveTo>
                <a:lnTo>
                  <a:pt x="12" y="12"/>
                </a:lnTo>
                <a:lnTo>
                  <a:pt x="6" y="0"/>
                </a:lnTo>
                <a:lnTo>
                  <a:pt x="0" y="12"/>
                </a:lnTo>
                <a:lnTo>
                  <a:pt x="6" y="22"/>
                </a:lnTo>
              </a:path>
            </a:pathLst>
          </a:cu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31" name="Line 92"/>
          <p:cNvSpPr>
            <a:spLocks noChangeShapeType="1"/>
          </p:cNvSpPr>
          <p:nvPr/>
        </p:nvSpPr>
        <p:spPr bwMode="auto">
          <a:xfrm>
            <a:off x="5583238" y="2705100"/>
            <a:ext cx="0" cy="2735263"/>
          </a:xfrm>
          <a:prstGeom prst="line">
            <a:avLst/>
          </a:prstGeom>
          <a:noFill/>
          <a:ln w="1587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5732" name="TextBox 90"/>
          <p:cNvSpPr txBox="1">
            <a:spLocks noChangeArrowheads="1"/>
          </p:cNvSpPr>
          <p:nvPr/>
        </p:nvSpPr>
        <p:spPr bwMode="auto">
          <a:xfrm>
            <a:off x="615950" y="6284913"/>
            <a:ext cx="54864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>
                <a:latin typeface="+mn-lt"/>
              </a:rPr>
              <a:t>CTT 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  <p:sp>
        <p:nvSpPr>
          <p:cNvPr id="155733" name="Rectangle 30"/>
          <p:cNvSpPr>
            <a:spLocks noChangeArrowheads="1"/>
          </p:cNvSpPr>
          <p:nvPr/>
        </p:nvSpPr>
        <p:spPr bwMode="auto">
          <a:xfrm>
            <a:off x="-42863" y="1774825"/>
            <a:ext cx="1944688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2000">
                <a:latin typeface="Nimbus Sans L"/>
              </a:rPr>
              <a:t>Presenting</a:t>
            </a:r>
          </a:p>
          <a:p>
            <a:pPr algn="ctr"/>
            <a:r>
              <a:rPr lang="en-US" sz="2000">
                <a:latin typeface="Nimbus Sans L"/>
              </a:rPr>
              <a:t>LDL-C (mg/dL)</a:t>
            </a:r>
            <a:endParaRPr lang="en-US" sz="2000"/>
          </a:p>
        </p:txBody>
      </p:sp>
      <p:sp>
        <p:nvSpPr>
          <p:cNvPr id="155734" name="Rectangle 34"/>
          <p:cNvSpPr>
            <a:spLocks noChangeArrowheads="1"/>
          </p:cNvSpPr>
          <p:nvPr/>
        </p:nvSpPr>
        <p:spPr bwMode="auto">
          <a:xfrm>
            <a:off x="427038" y="5876925"/>
            <a:ext cx="3563937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Trend test: </a:t>
            </a:r>
            <a:r>
              <a:rPr lang="en-US" sz="1600">
                <a:latin typeface="Nimbus Sans L"/>
                <a:sym typeface="Symbol" pitchFamily="18" charset="2"/>
              </a:rPr>
              <a:t></a:t>
            </a:r>
            <a:r>
              <a:rPr lang="en-US" sz="1600" baseline="30000">
                <a:latin typeface="Nimbus Sans L"/>
                <a:sym typeface="Symbol" pitchFamily="18" charset="2"/>
              </a:rPr>
              <a:t>2</a:t>
            </a:r>
            <a:r>
              <a:rPr lang="en-US" sz="1600">
                <a:latin typeface="Nimbus Sans L"/>
                <a:sym typeface="Symbol" pitchFamily="18" charset="2"/>
              </a:rPr>
              <a:t> on 1 df = 2.04 ; p=0.2</a:t>
            </a:r>
            <a:endParaRPr lang="en-US" sz="1600"/>
          </a:p>
          <a:p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0"/>
          <p:cNvSpPr>
            <a:spLocks noChangeArrowheads="1"/>
          </p:cNvSpPr>
          <p:nvPr/>
        </p:nvSpPr>
        <p:spPr bwMode="auto">
          <a:xfrm>
            <a:off x="6577013" y="1533525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/>
          </a:p>
        </p:txBody>
      </p:sp>
      <p:sp>
        <p:nvSpPr>
          <p:cNvPr id="156675" name="Rectangle 12"/>
          <p:cNvSpPr>
            <a:spLocks noChangeArrowheads="1"/>
          </p:cNvSpPr>
          <p:nvPr/>
        </p:nvSpPr>
        <p:spPr bwMode="auto">
          <a:xfrm>
            <a:off x="4748213" y="1533525"/>
            <a:ext cx="742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/>
          </a:p>
        </p:txBody>
      </p:sp>
      <p:sp>
        <p:nvSpPr>
          <p:cNvPr id="156676" name="Rectangle 13"/>
          <p:cNvSpPr>
            <a:spLocks noChangeArrowheads="1"/>
          </p:cNvSpPr>
          <p:nvPr/>
        </p:nvSpPr>
        <p:spPr bwMode="auto">
          <a:xfrm>
            <a:off x="3344863" y="1533525"/>
            <a:ext cx="93503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56677" name="Rectangle 14"/>
          <p:cNvSpPr>
            <a:spLocks noChangeArrowheads="1"/>
          </p:cNvSpPr>
          <p:nvPr/>
        </p:nvSpPr>
        <p:spPr bwMode="auto">
          <a:xfrm>
            <a:off x="6410325" y="5076825"/>
            <a:ext cx="9620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6678" name="Rectangle 15"/>
          <p:cNvSpPr>
            <a:spLocks noChangeArrowheads="1"/>
          </p:cNvSpPr>
          <p:nvPr/>
        </p:nvSpPr>
        <p:spPr bwMode="auto">
          <a:xfrm>
            <a:off x="7583488" y="5076825"/>
            <a:ext cx="742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6679" name="Rectangle 16"/>
          <p:cNvSpPr>
            <a:spLocks noChangeArrowheads="1"/>
          </p:cNvSpPr>
          <p:nvPr/>
        </p:nvSpPr>
        <p:spPr bwMode="auto">
          <a:xfrm>
            <a:off x="4705350" y="1811338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/>
          </a:p>
        </p:txBody>
      </p:sp>
      <p:sp>
        <p:nvSpPr>
          <p:cNvPr id="156680" name="Rectangle 17"/>
          <p:cNvSpPr>
            <a:spLocks noChangeArrowheads="1"/>
          </p:cNvSpPr>
          <p:nvPr/>
        </p:nvSpPr>
        <p:spPr bwMode="auto">
          <a:xfrm>
            <a:off x="3355975" y="1811338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/>
          </a:p>
        </p:txBody>
      </p:sp>
      <p:sp>
        <p:nvSpPr>
          <p:cNvPr id="156681" name="Rectangle 18"/>
          <p:cNvSpPr>
            <a:spLocks noChangeArrowheads="1"/>
          </p:cNvSpPr>
          <p:nvPr/>
        </p:nvSpPr>
        <p:spPr bwMode="auto">
          <a:xfrm>
            <a:off x="458788" y="2349500"/>
            <a:ext cx="17668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LDL cholesterol (mg/dL)</a:t>
            </a:r>
            <a:endParaRPr lang="en-US"/>
          </a:p>
        </p:txBody>
      </p:sp>
      <p:sp>
        <p:nvSpPr>
          <p:cNvPr id="156682" name="Rectangle 19"/>
          <p:cNvSpPr>
            <a:spLocks noChangeArrowheads="1"/>
          </p:cNvSpPr>
          <p:nvPr/>
        </p:nvSpPr>
        <p:spPr bwMode="auto">
          <a:xfrm>
            <a:off x="458788" y="2662238"/>
            <a:ext cx="3127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&lt;97 </a:t>
            </a:r>
            <a:endParaRPr lang="en-US"/>
          </a:p>
        </p:txBody>
      </p:sp>
      <p:sp>
        <p:nvSpPr>
          <p:cNvPr id="156683" name="Rectangle 20"/>
          <p:cNvSpPr>
            <a:spLocks noChangeArrowheads="1"/>
          </p:cNvSpPr>
          <p:nvPr/>
        </p:nvSpPr>
        <p:spPr bwMode="auto">
          <a:xfrm>
            <a:off x="3302000" y="2662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202 </a:t>
            </a:r>
            <a:endParaRPr lang="en-US"/>
          </a:p>
        </p:txBody>
      </p:sp>
      <p:sp>
        <p:nvSpPr>
          <p:cNvPr id="156684" name="Rectangle 21"/>
          <p:cNvSpPr>
            <a:spLocks noChangeArrowheads="1"/>
          </p:cNvSpPr>
          <p:nvPr/>
        </p:nvSpPr>
        <p:spPr bwMode="auto">
          <a:xfrm>
            <a:off x="3708400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6685" name="Rectangle 22"/>
          <p:cNvSpPr>
            <a:spLocks noChangeArrowheads="1"/>
          </p:cNvSpPr>
          <p:nvPr/>
        </p:nvSpPr>
        <p:spPr bwMode="auto">
          <a:xfrm>
            <a:off x="4662488" y="26622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207 </a:t>
            </a:r>
            <a:endParaRPr lang="en-US"/>
          </a:p>
        </p:txBody>
      </p:sp>
      <p:sp>
        <p:nvSpPr>
          <p:cNvPr id="156686" name="Rectangle 23"/>
          <p:cNvSpPr>
            <a:spLocks noChangeArrowheads="1"/>
          </p:cNvSpPr>
          <p:nvPr/>
        </p:nvSpPr>
        <p:spPr bwMode="auto">
          <a:xfrm>
            <a:off x="5057775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(12.1%) </a:t>
            </a:r>
            <a:endParaRPr lang="en-US"/>
          </a:p>
        </p:txBody>
      </p:sp>
      <p:sp>
        <p:nvSpPr>
          <p:cNvPr id="156687" name="Rectangle 24"/>
          <p:cNvSpPr>
            <a:spLocks noChangeArrowheads="1"/>
          </p:cNvSpPr>
          <p:nvPr/>
        </p:nvSpPr>
        <p:spPr bwMode="auto">
          <a:xfrm>
            <a:off x="7196138" y="2736850"/>
            <a:ext cx="139700" cy="127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88" name="Line 25"/>
          <p:cNvSpPr>
            <a:spLocks noChangeShapeType="1"/>
          </p:cNvSpPr>
          <p:nvPr/>
        </p:nvSpPr>
        <p:spPr bwMode="auto">
          <a:xfrm>
            <a:off x="6854825" y="2800350"/>
            <a:ext cx="9080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89" name="Rectangle 26"/>
          <p:cNvSpPr>
            <a:spLocks noChangeArrowheads="1"/>
          </p:cNvSpPr>
          <p:nvPr/>
        </p:nvSpPr>
        <p:spPr bwMode="auto">
          <a:xfrm>
            <a:off x="458788" y="2976563"/>
            <a:ext cx="8699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≥97 to &lt;116</a:t>
            </a:r>
            <a:endParaRPr lang="en-US" sz="1400"/>
          </a:p>
        </p:txBody>
      </p:sp>
      <p:sp>
        <p:nvSpPr>
          <p:cNvPr id="156690" name="Rectangle 27"/>
          <p:cNvSpPr>
            <a:spLocks noChangeArrowheads="1"/>
          </p:cNvSpPr>
          <p:nvPr/>
        </p:nvSpPr>
        <p:spPr bwMode="auto">
          <a:xfrm>
            <a:off x="555625" y="2905125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6691" name="Rectangle 28"/>
          <p:cNvSpPr>
            <a:spLocks noChangeArrowheads="1"/>
          </p:cNvSpPr>
          <p:nvPr/>
        </p:nvSpPr>
        <p:spPr bwMode="auto">
          <a:xfrm>
            <a:off x="3302000" y="29765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115 </a:t>
            </a:r>
            <a:endParaRPr lang="en-US"/>
          </a:p>
        </p:txBody>
      </p:sp>
      <p:sp>
        <p:nvSpPr>
          <p:cNvPr id="156692" name="Rectangle 29"/>
          <p:cNvSpPr>
            <a:spLocks noChangeArrowheads="1"/>
          </p:cNvSpPr>
          <p:nvPr/>
        </p:nvSpPr>
        <p:spPr bwMode="auto">
          <a:xfrm>
            <a:off x="3708400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(10.9%) </a:t>
            </a:r>
            <a:endParaRPr lang="en-US"/>
          </a:p>
        </p:txBody>
      </p:sp>
      <p:sp>
        <p:nvSpPr>
          <p:cNvPr id="156693" name="Rectangle 30"/>
          <p:cNvSpPr>
            <a:spLocks noChangeArrowheads="1"/>
          </p:cNvSpPr>
          <p:nvPr/>
        </p:nvSpPr>
        <p:spPr bwMode="auto">
          <a:xfrm>
            <a:off x="4662488" y="29765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135 </a:t>
            </a:r>
            <a:endParaRPr lang="en-US"/>
          </a:p>
        </p:txBody>
      </p:sp>
      <p:sp>
        <p:nvSpPr>
          <p:cNvPr id="156694" name="Rectangle 31"/>
          <p:cNvSpPr>
            <a:spLocks noChangeArrowheads="1"/>
          </p:cNvSpPr>
          <p:nvPr/>
        </p:nvSpPr>
        <p:spPr bwMode="auto">
          <a:xfrm>
            <a:off x="5057775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(13.0%) </a:t>
            </a:r>
            <a:endParaRPr lang="en-US"/>
          </a:p>
        </p:txBody>
      </p:sp>
      <p:sp>
        <p:nvSpPr>
          <p:cNvPr id="156695" name="Rectangle 32"/>
          <p:cNvSpPr>
            <a:spLocks noChangeArrowheads="1"/>
          </p:cNvSpPr>
          <p:nvPr/>
        </p:nvSpPr>
        <p:spPr bwMode="auto">
          <a:xfrm>
            <a:off x="6918325" y="3060700"/>
            <a:ext cx="96838" cy="10636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96" name="Line 33"/>
          <p:cNvSpPr>
            <a:spLocks noChangeShapeType="1"/>
          </p:cNvSpPr>
          <p:nvPr/>
        </p:nvSpPr>
        <p:spPr bwMode="auto">
          <a:xfrm>
            <a:off x="6511925" y="3114675"/>
            <a:ext cx="10255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697" name="Rectangle 34"/>
          <p:cNvSpPr>
            <a:spLocks noChangeArrowheads="1"/>
          </p:cNvSpPr>
          <p:nvPr/>
        </p:nvSpPr>
        <p:spPr bwMode="auto">
          <a:xfrm>
            <a:off x="458788" y="3292475"/>
            <a:ext cx="3635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≥116</a:t>
            </a:r>
            <a:endParaRPr lang="en-US" sz="1400"/>
          </a:p>
        </p:txBody>
      </p:sp>
      <p:sp>
        <p:nvSpPr>
          <p:cNvPr id="156698" name="Rectangle 35"/>
          <p:cNvSpPr>
            <a:spLocks noChangeArrowheads="1"/>
          </p:cNvSpPr>
          <p:nvPr/>
        </p:nvSpPr>
        <p:spPr bwMode="auto">
          <a:xfrm>
            <a:off x="555625" y="3219450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6699" name="Rectangle 36"/>
          <p:cNvSpPr>
            <a:spLocks noChangeArrowheads="1"/>
          </p:cNvSpPr>
          <p:nvPr/>
        </p:nvSpPr>
        <p:spPr bwMode="auto">
          <a:xfrm>
            <a:off x="3302000" y="3292475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186 </a:t>
            </a:r>
            <a:endParaRPr lang="en-US"/>
          </a:p>
        </p:txBody>
      </p:sp>
      <p:sp>
        <p:nvSpPr>
          <p:cNvPr id="156700" name="Rectangle 37"/>
          <p:cNvSpPr>
            <a:spLocks noChangeArrowheads="1"/>
          </p:cNvSpPr>
          <p:nvPr/>
        </p:nvSpPr>
        <p:spPr bwMode="auto">
          <a:xfrm>
            <a:off x="3708400" y="32924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6701" name="Rectangle 38"/>
          <p:cNvSpPr>
            <a:spLocks noChangeArrowheads="1"/>
          </p:cNvSpPr>
          <p:nvPr/>
        </p:nvSpPr>
        <p:spPr bwMode="auto">
          <a:xfrm>
            <a:off x="4662488" y="3292475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259 </a:t>
            </a:r>
            <a:endParaRPr lang="en-US"/>
          </a:p>
        </p:txBody>
      </p:sp>
      <p:sp>
        <p:nvSpPr>
          <p:cNvPr id="156702" name="Rectangle 39"/>
          <p:cNvSpPr>
            <a:spLocks noChangeArrowheads="1"/>
          </p:cNvSpPr>
          <p:nvPr/>
        </p:nvSpPr>
        <p:spPr bwMode="auto">
          <a:xfrm>
            <a:off x="5057775" y="3292475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(15.4%) </a:t>
            </a:r>
            <a:endParaRPr lang="en-US"/>
          </a:p>
        </p:txBody>
      </p:sp>
      <p:sp>
        <p:nvSpPr>
          <p:cNvPr id="156703" name="Rectangle 40"/>
          <p:cNvSpPr>
            <a:spLocks noChangeArrowheads="1"/>
          </p:cNvSpPr>
          <p:nvPr/>
        </p:nvSpPr>
        <p:spPr bwMode="auto">
          <a:xfrm>
            <a:off x="6661150" y="3365500"/>
            <a:ext cx="139700" cy="138113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04" name="Line 41"/>
          <p:cNvSpPr>
            <a:spLocks noChangeShapeType="1"/>
          </p:cNvSpPr>
          <p:nvPr/>
        </p:nvSpPr>
        <p:spPr bwMode="auto">
          <a:xfrm>
            <a:off x="6416675" y="3429000"/>
            <a:ext cx="68262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05" name="Rectangle 42"/>
          <p:cNvSpPr>
            <a:spLocks noChangeArrowheads="1"/>
          </p:cNvSpPr>
          <p:nvPr/>
        </p:nvSpPr>
        <p:spPr bwMode="auto">
          <a:xfrm>
            <a:off x="458788" y="3875088"/>
            <a:ext cx="24098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/>
          </a:p>
        </p:txBody>
      </p:sp>
      <p:sp>
        <p:nvSpPr>
          <p:cNvPr id="156706" name="Rectangle 43"/>
          <p:cNvSpPr>
            <a:spLocks noChangeArrowheads="1"/>
          </p:cNvSpPr>
          <p:nvPr/>
        </p:nvSpPr>
        <p:spPr bwMode="auto">
          <a:xfrm>
            <a:off x="3302000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/>
          </a:p>
        </p:txBody>
      </p:sp>
      <p:sp>
        <p:nvSpPr>
          <p:cNvPr id="156707" name="Rectangle 44"/>
          <p:cNvSpPr>
            <a:spLocks noChangeArrowheads="1"/>
          </p:cNvSpPr>
          <p:nvPr/>
        </p:nvSpPr>
        <p:spPr bwMode="auto">
          <a:xfrm>
            <a:off x="3697288" y="3875088"/>
            <a:ext cx="6905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/>
          </a:p>
        </p:txBody>
      </p:sp>
      <p:sp>
        <p:nvSpPr>
          <p:cNvPr id="156708" name="Rectangle 45"/>
          <p:cNvSpPr>
            <a:spLocks noChangeArrowheads="1"/>
          </p:cNvSpPr>
          <p:nvPr/>
        </p:nvSpPr>
        <p:spPr bwMode="auto">
          <a:xfrm>
            <a:off x="4662488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/>
          </a:p>
        </p:txBody>
      </p:sp>
      <p:sp>
        <p:nvSpPr>
          <p:cNvPr id="156709" name="Rectangle 46"/>
          <p:cNvSpPr>
            <a:spLocks noChangeArrowheads="1"/>
          </p:cNvSpPr>
          <p:nvPr/>
        </p:nvSpPr>
        <p:spPr bwMode="auto">
          <a:xfrm>
            <a:off x="5048250" y="3875088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/>
          </a:p>
        </p:txBody>
      </p:sp>
      <p:sp>
        <p:nvSpPr>
          <p:cNvPr id="156710" name="Rectangle 47"/>
          <p:cNvSpPr>
            <a:spLocks noChangeArrowheads="1"/>
          </p:cNvSpPr>
          <p:nvPr/>
        </p:nvSpPr>
        <p:spPr bwMode="auto">
          <a:xfrm>
            <a:off x="7753350" y="3773488"/>
            <a:ext cx="117316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/>
          </a:p>
        </p:txBody>
      </p:sp>
      <p:sp>
        <p:nvSpPr>
          <p:cNvPr id="156711" name="Rectangle 48"/>
          <p:cNvSpPr>
            <a:spLocks noChangeArrowheads="1"/>
          </p:cNvSpPr>
          <p:nvPr/>
        </p:nvSpPr>
        <p:spPr bwMode="auto">
          <a:xfrm>
            <a:off x="7993063" y="3963988"/>
            <a:ext cx="6921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/>
          </a:p>
        </p:txBody>
      </p:sp>
      <p:sp>
        <p:nvSpPr>
          <p:cNvPr id="156712" name="Freeform 50"/>
          <p:cNvSpPr>
            <a:spLocks/>
          </p:cNvSpPr>
          <p:nvPr/>
        </p:nvSpPr>
        <p:spPr bwMode="auto">
          <a:xfrm>
            <a:off x="6769100" y="3906838"/>
            <a:ext cx="481013" cy="211137"/>
          </a:xfrm>
          <a:custGeom>
            <a:avLst/>
            <a:gdLst>
              <a:gd name="T0" fmla="*/ 2147483647 w 303"/>
              <a:gd name="T1" fmla="*/ 0 h 133"/>
              <a:gd name="T2" fmla="*/ 2147483647 w 303"/>
              <a:gd name="T3" fmla="*/ 2147483647 h 133"/>
              <a:gd name="T4" fmla="*/ 2147483647 w 303"/>
              <a:gd name="T5" fmla="*/ 2147483647 h 133"/>
              <a:gd name="T6" fmla="*/ 0 w 303"/>
              <a:gd name="T7" fmla="*/ 2147483647 h 133"/>
              <a:gd name="T8" fmla="*/ 2147483647 w 303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3"/>
              <a:gd name="T16" fmla="*/ 0 h 133"/>
              <a:gd name="T17" fmla="*/ 303 w 303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3" h="133">
                <a:moveTo>
                  <a:pt x="141" y="0"/>
                </a:moveTo>
                <a:lnTo>
                  <a:pt x="303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3" name="Line 51"/>
          <p:cNvSpPr>
            <a:spLocks noChangeShapeType="1"/>
          </p:cNvSpPr>
          <p:nvPr/>
        </p:nvSpPr>
        <p:spPr bwMode="auto">
          <a:xfrm>
            <a:off x="7410450" y="2062163"/>
            <a:ext cx="1588" cy="25908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4" name="Line 52"/>
          <p:cNvSpPr>
            <a:spLocks noChangeShapeType="1"/>
          </p:cNvSpPr>
          <p:nvPr/>
        </p:nvSpPr>
        <p:spPr bwMode="auto">
          <a:xfrm>
            <a:off x="6416675" y="47196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5" name="Line 53"/>
          <p:cNvSpPr>
            <a:spLocks noChangeShapeType="1"/>
          </p:cNvSpPr>
          <p:nvPr/>
        </p:nvSpPr>
        <p:spPr bwMode="auto">
          <a:xfrm flipV="1">
            <a:off x="74104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6" name="Line 54"/>
          <p:cNvSpPr>
            <a:spLocks noChangeShapeType="1"/>
          </p:cNvSpPr>
          <p:nvPr/>
        </p:nvSpPr>
        <p:spPr bwMode="auto">
          <a:xfrm flipV="1">
            <a:off x="765492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7" name="Line 55"/>
          <p:cNvSpPr>
            <a:spLocks noChangeShapeType="1"/>
          </p:cNvSpPr>
          <p:nvPr/>
        </p:nvSpPr>
        <p:spPr bwMode="auto">
          <a:xfrm flipV="1">
            <a:off x="7900988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8" name="Line 56"/>
          <p:cNvSpPr>
            <a:spLocks noChangeShapeType="1"/>
          </p:cNvSpPr>
          <p:nvPr/>
        </p:nvSpPr>
        <p:spPr bwMode="auto">
          <a:xfrm flipV="1">
            <a:off x="81470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19" name="Line 57"/>
          <p:cNvSpPr>
            <a:spLocks noChangeShapeType="1"/>
          </p:cNvSpPr>
          <p:nvPr/>
        </p:nvSpPr>
        <p:spPr bwMode="auto">
          <a:xfrm flipV="1">
            <a:off x="83931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0" name="Line 58"/>
          <p:cNvSpPr>
            <a:spLocks noChangeShapeType="1"/>
          </p:cNvSpPr>
          <p:nvPr/>
        </p:nvSpPr>
        <p:spPr bwMode="auto">
          <a:xfrm flipV="1">
            <a:off x="71532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1" name="Line 59"/>
          <p:cNvSpPr>
            <a:spLocks noChangeShapeType="1"/>
          </p:cNvSpPr>
          <p:nvPr/>
        </p:nvSpPr>
        <p:spPr bwMode="auto">
          <a:xfrm flipV="1">
            <a:off x="69072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2" name="Line 60"/>
          <p:cNvSpPr>
            <a:spLocks noChangeShapeType="1"/>
          </p:cNvSpPr>
          <p:nvPr/>
        </p:nvSpPr>
        <p:spPr bwMode="auto">
          <a:xfrm flipV="1">
            <a:off x="66611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3" name="Line 61"/>
          <p:cNvSpPr>
            <a:spLocks noChangeShapeType="1"/>
          </p:cNvSpPr>
          <p:nvPr/>
        </p:nvSpPr>
        <p:spPr bwMode="auto">
          <a:xfrm flipV="1">
            <a:off x="64166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24" name="Rectangle 62"/>
          <p:cNvSpPr>
            <a:spLocks noChangeArrowheads="1"/>
          </p:cNvSpPr>
          <p:nvPr/>
        </p:nvSpPr>
        <p:spPr bwMode="auto">
          <a:xfrm>
            <a:off x="727075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56725" name="Rectangle 63"/>
          <p:cNvSpPr>
            <a:spLocks noChangeArrowheads="1"/>
          </p:cNvSpPr>
          <p:nvPr/>
        </p:nvSpPr>
        <p:spPr bwMode="auto">
          <a:xfrm>
            <a:off x="77628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56726" name="Rectangle 64"/>
          <p:cNvSpPr>
            <a:spLocks noChangeArrowheads="1"/>
          </p:cNvSpPr>
          <p:nvPr/>
        </p:nvSpPr>
        <p:spPr bwMode="auto">
          <a:xfrm>
            <a:off x="8253413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56727" name="Rectangle 65"/>
          <p:cNvSpPr>
            <a:spLocks noChangeArrowheads="1"/>
          </p:cNvSpPr>
          <p:nvPr/>
        </p:nvSpPr>
        <p:spPr bwMode="auto">
          <a:xfrm>
            <a:off x="676910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56728" name="Rectangle 66"/>
          <p:cNvSpPr>
            <a:spLocks noChangeArrowheads="1"/>
          </p:cNvSpPr>
          <p:nvPr/>
        </p:nvSpPr>
        <p:spPr bwMode="auto">
          <a:xfrm>
            <a:off x="62769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56729" name="Line 112"/>
          <p:cNvSpPr>
            <a:spLocks noChangeShapeType="1"/>
          </p:cNvSpPr>
          <p:nvPr/>
        </p:nvSpPr>
        <p:spPr bwMode="auto">
          <a:xfrm>
            <a:off x="6997700" y="2565400"/>
            <a:ext cx="12700" cy="2151063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6730" name="Title 6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SHARP: Major Atherosclerotic Events</a:t>
            </a:r>
            <a:br>
              <a:rPr lang="en-US" sz="3600" smtClean="0"/>
            </a:br>
            <a:r>
              <a:rPr lang="en-US" sz="3600" smtClean="0"/>
              <a:t>by presenting LDL cholesterol</a:t>
            </a:r>
            <a:endParaRPr lang="en-GB" sz="3600" smtClean="0"/>
          </a:p>
        </p:txBody>
      </p:sp>
      <p:sp>
        <p:nvSpPr>
          <p:cNvPr id="156731" name="TextBox 83"/>
          <p:cNvSpPr txBox="1">
            <a:spLocks noChangeArrowheads="1"/>
          </p:cNvSpPr>
          <p:nvPr/>
        </p:nvSpPr>
        <p:spPr bwMode="auto">
          <a:xfrm>
            <a:off x="460375" y="5013325"/>
            <a:ext cx="411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Test for trend: p=0.06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Net compliance and change in LDL-C at study midpoint, by </a:t>
            </a:r>
            <a:r>
              <a:rPr lang="en-US" smtClean="0"/>
              <a:t>presenting </a:t>
            </a:r>
            <a:r>
              <a:rPr lang="en-GB" smtClean="0"/>
              <a:t>LDL-C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319088" y="1689100"/>
          <a:ext cx="8505825" cy="3700780"/>
        </p:xfrm>
        <a:graphic>
          <a:graphicData uri="http://schemas.openxmlformats.org/drawingml/2006/table">
            <a:tbl>
              <a:tblPr/>
              <a:tblGrid>
                <a:gridCol w="1844675"/>
                <a:gridCol w="879475"/>
                <a:gridCol w="1147762"/>
                <a:gridCol w="1460500"/>
                <a:gridCol w="827088"/>
                <a:gridCol w="1106487"/>
                <a:gridCol w="1239838"/>
              </a:tblGrid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 cholesterol (mg/dL)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 lowering drug use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LDL-C difference (mg/dL)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810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Net compliance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eze/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simva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placebo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Absolute difference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&lt; 97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60%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24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≥97 &lt;116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7%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66%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  -4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≥116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13%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-17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41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All patients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71%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9%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61%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-39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pitchFamily="34" charset="0"/>
                        </a:rPr>
                        <a:t>33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AutoShape 7"/>
          <p:cNvSpPr>
            <a:spLocks noChangeAspect="1" noChangeArrowheads="1" noTextEdit="1"/>
          </p:cNvSpPr>
          <p:nvPr/>
        </p:nvSpPr>
        <p:spPr bwMode="auto">
          <a:xfrm rot="5400000">
            <a:off x="3617119" y="-1750218"/>
            <a:ext cx="3386137" cy="1028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27" name="AutoShape 2"/>
          <p:cNvSpPr>
            <a:spLocks noChangeAspect="1" noChangeArrowheads="1"/>
          </p:cNvSpPr>
          <p:nvPr/>
        </p:nvSpPr>
        <p:spPr bwMode="auto">
          <a:xfrm>
            <a:off x="3443288" y="0"/>
            <a:ext cx="22574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28" name="AutoShape 5"/>
          <p:cNvSpPr>
            <a:spLocks noChangeAspect="1" noChangeArrowheads="1"/>
          </p:cNvSpPr>
          <p:nvPr/>
        </p:nvSpPr>
        <p:spPr bwMode="auto">
          <a:xfrm>
            <a:off x="3443288" y="0"/>
            <a:ext cx="22574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29" name="Title 9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CTT: Previous lack of evidence for reduction in MVE risk in people with eGFR below 30 mL/min/1.73m</a:t>
            </a:r>
            <a:r>
              <a:rPr lang="en-GB" sz="3200" baseline="30000" smtClean="0"/>
              <a:t>2</a:t>
            </a:r>
          </a:p>
        </p:txBody>
      </p:sp>
      <p:sp>
        <p:nvSpPr>
          <p:cNvPr id="89" name="Rectangle 88"/>
          <p:cNvSpPr/>
          <p:nvPr/>
        </p:nvSpPr>
        <p:spPr>
          <a:xfrm>
            <a:off x="138113" y="2701925"/>
            <a:ext cx="8878887" cy="2968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7831" name="Line 9"/>
          <p:cNvSpPr>
            <a:spLocks noChangeShapeType="1"/>
          </p:cNvSpPr>
          <p:nvPr/>
        </p:nvSpPr>
        <p:spPr bwMode="auto">
          <a:xfrm rot="5400000" flipH="1" flipV="1">
            <a:off x="4861720" y="3891756"/>
            <a:ext cx="2881312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32" name="Line 10"/>
          <p:cNvSpPr>
            <a:spLocks noChangeShapeType="1"/>
          </p:cNvSpPr>
          <p:nvPr/>
        </p:nvSpPr>
        <p:spPr bwMode="auto">
          <a:xfrm rot="5400000" flipV="1">
            <a:off x="6092826" y="4275137"/>
            <a:ext cx="0" cy="20986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33" name="Rectangle 11"/>
          <p:cNvSpPr>
            <a:spLocks noChangeArrowheads="1"/>
          </p:cNvSpPr>
          <p:nvPr/>
        </p:nvSpPr>
        <p:spPr bwMode="auto">
          <a:xfrm>
            <a:off x="4987925" y="5516563"/>
            <a:ext cx="176213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0.4</a:t>
            </a:r>
            <a:endParaRPr lang="en-US" sz="1000"/>
          </a:p>
        </p:txBody>
      </p:sp>
      <p:sp>
        <p:nvSpPr>
          <p:cNvPr id="77834" name="Rectangle 12"/>
          <p:cNvSpPr>
            <a:spLocks noChangeArrowheads="1"/>
          </p:cNvSpPr>
          <p:nvPr/>
        </p:nvSpPr>
        <p:spPr bwMode="auto">
          <a:xfrm>
            <a:off x="5395913" y="5516563"/>
            <a:ext cx="176212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0.6</a:t>
            </a:r>
            <a:endParaRPr lang="en-US" sz="1000"/>
          </a:p>
        </p:txBody>
      </p:sp>
      <p:sp>
        <p:nvSpPr>
          <p:cNvPr id="77835" name="Rectangle 13"/>
          <p:cNvSpPr>
            <a:spLocks noChangeArrowheads="1"/>
          </p:cNvSpPr>
          <p:nvPr/>
        </p:nvSpPr>
        <p:spPr bwMode="auto">
          <a:xfrm>
            <a:off x="5815013" y="5516563"/>
            <a:ext cx="176212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0.8</a:t>
            </a:r>
            <a:endParaRPr lang="en-US" sz="1000"/>
          </a:p>
        </p:txBody>
      </p:sp>
      <p:sp>
        <p:nvSpPr>
          <p:cNvPr id="77836" name="Rectangle 14"/>
          <p:cNvSpPr>
            <a:spLocks noChangeArrowheads="1"/>
          </p:cNvSpPr>
          <p:nvPr/>
        </p:nvSpPr>
        <p:spPr bwMode="auto">
          <a:xfrm>
            <a:off x="6280150" y="5514975"/>
            <a:ext cx="69850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1</a:t>
            </a:r>
            <a:endParaRPr lang="en-US" sz="1000"/>
          </a:p>
        </p:txBody>
      </p:sp>
      <p:sp>
        <p:nvSpPr>
          <p:cNvPr id="77837" name="Rectangle 15"/>
          <p:cNvSpPr>
            <a:spLocks noChangeArrowheads="1"/>
          </p:cNvSpPr>
          <p:nvPr/>
        </p:nvSpPr>
        <p:spPr bwMode="auto">
          <a:xfrm>
            <a:off x="6654800" y="5516563"/>
            <a:ext cx="176213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1.2</a:t>
            </a:r>
            <a:endParaRPr lang="en-US" sz="1000"/>
          </a:p>
        </p:txBody>
      </p:sp>
      <p:sp>
        <p:nvSpPr>
          <p:cNvPr id="77838" name="Rectangle 16"/>
          <p:cNvSpPr>
            <a:spLocks noChangeArrowheads="1"/>
          </p:cNvSpPr>
          <p:nvPr/>
        </p:nvSpPr>
        <p:spPr bwMode="auto">
          <a:xfrm>
            <a:off x="7073900" y="5516563"/>
            <a:ext cx="176213" cy="15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>
                <a:latin typeface="Nimbus Sans L"/>
              </a:rPr>
              <a:t>1.4</a:t>
            </a:r>
            <a:endParaRPr lang="en-US" sz="1000"/>
          </a:p>
        </p:txBody>
      </p:sp>
      <p:sp>
        <p:nvSpPr>
          <p:cNvPr id="77839" name="Line 17"/>
          <p:cNvSpPr>
            <a:spLocks noChangeShapeType="1"/>
          </p:cNvSpPr>
          <p:nvPr/>
        </p:nvSpPr>
        <p:spPr bwMode="auto">
          <a:xfrm rot="5400000">
            <a:off x="5033962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0" name="Line 18"/>
          <p:cNvSpPr>
            <a:spLocks noChangeShapeType="1"/>
          </p:cNvSpPr>
          <p:nvPr/>
        </p:nvSpPr>
        <p:spPr bwMode="auto">
          <a:xfrm rot="5400000">
            <a:off x="5250656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1" name="Line 19"/>
          <p:cNvSpPr>
            <a:spLocks noChangeShapeType="1"/>
          </p:cNvSpPr>
          <p:nvPr/>
        </p:nvSpPr>
        <p:spPr bwMode="auto">
          <a:xfrm rot="5400000">
            <a:off x="5453062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2" name="Line 20"/>
          <p:cNvSpPr>
            <a:spLocks noChangeShapeType="1"/>
          </p:cNvSpPr>
          <p:nvPr/>
        </p:nvSpPr>
        <p:spPr bwMode="auto">
          <a:xfrm rot="5400000">
            <a:off x="5669756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3" name="Line 21"/>
          <p:cNvSpPr>
            <a:spLocks noChangeShapeType="1"/>
          </p:cNvSpPr>
          <p:nvPr/>
        </p:nvSpPr>
        <p:spPr bwMode="auto">
          <a:xfrm rot="5400000">
            <a:off x="5872162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4" name="Line 22"/>
          <p:cNvSpPr>
            <a:spLocks noChangeShapeType="1"/>
          </p:cNvSpPr>
          <p:nvPr/>
        </p:nvSpPr>
        <p:spPr bwMode="auto">
          <a:xfrm rot="5400000">
            <a:off x="6091237" y="5332413"/>
            <a:ext cx="17463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5" name="Line 23"/>
          <p:cNvSpPr>
            <a:spLocks noChangeShapeType="1"/>
          </p:cNvSpPr>
          <p:nvPr/>
        </p:nvSpPr>
        <p:spPr bwMode="auto">
          <a:xfrm rot="5400000">
            <a:off x="6293644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6" name="Line 24"/>
          <p:cNvSpPr>
            <a:spLocks noChangeShapeType="1"/>
          </p:cNvSpPr>
          <p:nvPr/>
        </p:nvSpPr>
        <p:spPr bwMode="auto">
          <a:xfrm rot="5400000">
            <a:off x="6496050" y="5332413"/>
            <a:ext cx="17463" cy="158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7" name="Line 25"/>
          <p:cNvSpPr>
            <a:spLocks noChangeShapeType="1"/>
          </p:cNvSpPr>
          <p:nvPr/>
        </p:nvSpPr>
        <p:spPr bwMode="auto">
          <a:xfrm rot="5400000">
            <a:off x="6712744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8" name="Line 26"/>
          <p:cNvSpPr>
            <a:spLocks noChangeShapeType="1"/>
          </p:cNvSpPr>
          <p:nvPr/>
        </p:nvSpPr>
        <p:spPr bwMode="auto">
          <a:xfrm rot="5400000">
            <a:off x="6917531" y="5331619"/>
            <a:ext cx="17463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49" name="Line 27"/>
          <p:cNvSpPr>
            <a:spLocks noChangeShapeType="1"/>
          </p:cNvSpPr>
          <p:nvPr/>
        </p:nvSpPr>
        <p:spPr bwMode="auto">
          <a:xfrm rot="5400000">
            <a:off x="7134225" y="5332413"/>
            <a:ext cx="17463" cy="158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0" name="Line 28"/>
          <p:cNvSpPr>
            <a:spLocks noChangeShapeType="1"/>
          </p:cNvSpPr>
          <p:nvPr/>
        </p:nvSpPr>
        <p:spPr bwMode="auto">
          <a:xfrm rot="5400000">
            <a:off x="5017294" y="5349081"/>
            <a:ext cx="50800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1" name="Line 29"/>
          <p:cNvSpPr>
            <a:spLocks noChangeShapeType="1"/>
          </p:cNvSpPr>
          <p:nvPr/>
        </p:nvSpPr>
        <p:spPr bwMode="auto">
          <a:xfrm rot="5400000">
            <a:off x="5438775" y="5346700"/>
            <a:ext cx="46038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2" name="Line 30"/>
          <p:cNvSpPr>
            <a:spLocks noChangeShapeType="1"/>
          </p:cNvSpPr>
          <p:nvPr/>
        </p:nvSpPr>
        <p:spPr bwMode="auto">
          <a:xfrm rot="5400000">
            <a:off x="5857875" y="5346700"/>
            <a:ext cx="46038" cy="1588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3" name="Line 31"/>
          <p:cNvSpPr>
            <a:spLocks noChangeShapeType="1"/>
          </p:cNvSpPr>
          <p:nvPr/>
        </p:nvSpPr>
        <p:spPr bwMode="auto">
          <a:xfrm rot="5400000">
            <a:off x="6279357" y="5345906"/>
            <a:ext cx="46038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4" name="Line 32"/>
          <p:cNvSpPr>
            <a:spLocks noChangeShapeType="1"/>
          </p:cNvSpPr>
          <p:nvPr/>
        </p:nvSpPr>
        <p:spPr bwMode="auto">
          <a:xfrm rot="5400000">
            <a:off x="6698457" y="5345906"/>
            <a:ext cx="46038" cy="31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5" name="Line 33"/>
          <p:cNvSpPr>
            <a:spLocks noChangeShapeType="1"/>
          </p:cNvSpPr>
          <p:nvPr/>
        </p:nvSpPr>
        <p:spPr bwMode="auto">
          <a:xfrm rot="5400000">
            <a:off x="7119938" y="5346700"/>
            <a:ext cx="46038" cy="158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56" name="Rectangle 34"/>
          <p:cNvSpPr>
            <a:spLocks noChangeArrowheads="1"/>
          </p:cNvSpPr>
          <p:nvPr/>
        </p:nvSpPr>
        <p:spPr bwMode="auto">
          <a:xfrm>
            <a:off x="3122613" y="1519238"/>
            <a:ext cx="126682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No. of events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57" name="Rectangle 35"/>
          <p:cNvSpPr>
            <a:spLocks noChangeArrowheads="1"/>
          </p:cNvSpPr>
          <p:nvPr/>
        </p:nvSpPr>
        <p:spPr bwMode="auto">
          <a:xfrm>
            <a:off x="2738438" y="1852613"/>
            <a:ext cx="5588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Statin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58" name="Rectangle 36"/>
          <p:cNvSpPr>
            <a:spLocks noChangeArrowheads="1"/>
          </p:cNvSpPr>
          <p:nvPr/>
        </p:nvSpPr>
        <p:spPr bwMode="auto">
          <a:xfrm>
            <a:off x="4071938" y="1852613"/>
            <a:ext cx="7048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Control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59" name="Rectangle 38"/>
          <p:cNvSpPr>
            <a:spLocks noChangeArrowheads="1"/>
          </p:cNvSpPr>
          <p:nvPr/>
        </p:nvSpPr>
        <p:spPr bwMode="auto">
          <a:xfrm>
            <a:off x="7377113" y="1838325"/>
            <a:ext cx="1541462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b="1">
                <a:latin typeface="Calibri" pitchFamily="34" charset="0"/>
                <a:cs typeface="Calibri" pitchFamily="34" charset="0"/>
              </a:rPr>
              <a:t>Relative risk (CI)</a:t>
            </a:r>
            <a:endParaRPr lang="en-US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860" name="Rectangle 39"/>
          <p:cNvSpPr>
            <a:spLocks noChangeArrowheads="1"/>
          </p:cNvSpPr>
          <p:nvPr/>
        </p:nvSpPr>
        <p:spPr bwMode="auto">
          <a:xfrm>
            <a:off x="5091113" y="5776913"/>
            <a:ext cx="7842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200">
                <a:latin typeface="Nimbus Sans L"/>
              </a:rPr>
              <a:t>Statin/more</a:t>
            </a:r>
          </a:p>
          <a:p>
            <a:pPr algn="ctr"/>
            <a:r>
              <a:rPr lang="en-US" sz="1200">
                <a:latin typeface="Nimbus Sans L"/>
              </a:rPr>
              <a:t>better</a:t>
            </a:r>
            <a:endParaRPr lang="en-US" sz="1200"/>
          </a:p>
        </p:txBody>
      </p:sp>
      <p:sp>
        <p:nvSpPr>
          <p:cNvPr id="77861" name="Rectangle 40"/>
          <p:cNvSpPr>
            <a:spLocks noChangeArrowheads="1"/>
          </p:cNvSpPr>
          <p:nvPr/>
        </p:nvSpPr>
        <p:spPr bwMode="auto">
          <a:xfrm>
            <a:off x="6337300" y="5775325"/>
            <a:ext cx="809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200">
                <a:latin typeface="Nimbus Sans L"/>
              </a:rPr>
              <a:t>Control/less</a:t>
            </a:r>
          </a:p>
          <a:p>
            <a:pPr algn="ctr"/>
            <a:r>
              <a:rPr lang="en-US" sz="1200">
                <a:latin typeface="Nimbus Sans L"/>
              </a:rPr>
              <a:t>better</a:t>
            </a:r>
            <a:endParaRPr lang="en-US" sz="1200"/>
          </a:p>
        </p:txBody>
      </p:sp>
      <p:sp>
        <p:nvSpPr>
          <p:cNvPr id="77862" name="Line 41"/>
          <p:cNvSpPr>
            <a:spLocks noChangeShapeType="1"/>
          </p:cNvSpPr>
          <p:nvPr/>
        </p:nvSpPr>
        <p:spPr bwMode="auto">
          <a:xfrm rot="5400000" flipV="1">
            <a:off x="4558507" y="-2182019"/>
            <a:ext cx="1588" cy="86772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63" name="Rectangle 42"/>
          <p:cNvSpPr>
            <a:spLocks noChangeArrowheads="1"/>
          </p:cNvSpPr>
          <p:nvPr/>
        </p:nvSpPr>
        <p:spPr bwMode="auto">
          <a:xfrm>
            <a:off x="331788" y="1635125"/>
            <a:ext cx="1582737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Nimbus Sans L"/>
              </a:rPr>
              <a:t>Estimated GFR</a:t>
            </a:r>
          </a:p>
          <a:p>
            <a:r>
              <a:rPr lang="en-US" sz="1600" b="1">
                <a:latin typeface="Nimbus Sans L"/>
              </a:rPr>
              <a:t>(mL/min/1.73m</a:t>
            </a:r>
            <a:r>
              <a:rPr lang="en-US" sz="1600" b="1" baseline="30000">
                <a:latin typeface="Nimbus Sans L"/>
              </a:rPr>
              <a:t>2</a:t>
            </a:r>
            <a:r>
              <a:rPr lang="en-US" sz="1600" b="1">
                <a:latin typeface="Nimbus Sans L"/>
              </a:rPr>
              <a:t>)</a:t>
            </a:r>
            <a:endParaRPr lang="en-US" sz="1600"/>
          </a:p>
        </p:txBody>
      </p:sp>
      <p:sp>
        <p:nvSpPr>
          <p:cNvPr id="77864" name="Rectangle 45"/>
          <p:cNvSpPr>
            <a:spLocks noChangeArrowheads="1"/>
          </p:cNvSpPr>
          <p:nvPr/>
        </p:nvSpPr>
        <p:spPr bwMode="auto">
          <a:xfrm>
            <a:off x="374650" y="2732088"/>
            <a:ext cx="463550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 &lt; 30</a:t>
            </a:r>
            <a:endParaRPr lang="en-US" sz="1600"/>
          </a:p>
        </p:txBody>
      </p:sp>
      <p:sp>
        <p:nvSpPr>
          <p:cNvPr id="77865" name="Rectangle 46"/>
          <p:cNvSpPr>
            <a:spLocks noChangeArrowheads="1"/>
          </p:cNvSpPr>
          <p:nvPr/>
        </p:nvSpPr>
        <p:spPr bwMode="auto">
          <a:xfrm>
            <a:off x="433388" y="3119438"/>
            <a:ext cx="803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30 &lt; 45</a:t>
            </a:r>
            <a:endParaRPr lang="en-US" sz="1600"/>
          </a:p>
        </p:txBody>
      </p:sp>
      <p:sp>
        <p:nvSpPr>
          <p:cNvPr id="77866" name="Rectangle 49"/>
          <p:cNvSpPr>
            <a:spLocks noChangeArrowheads="1"/>
          </p:cNvSpPr>
          <p:nvPr/>
        </p:nvSpPr>
        <p:spPr bwMode="auto">
          <a:xfrm>
            <a:off x="433388" y="3509963"/>
            <a:ext cx="8032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45 &lt; 60</a:t>
            </a:r>
            <a:endParaRPr lang="en-US" sz="1600"/>
          </a:p>
        </p:txBody>
      </p:sp>
      <p:sp>
        <p:nvSpPr>
          <p:cNvPr id="77867" name="Rectangle 52"/>
          <p:cNvSpPr>
            <a:spLocks noChangeArrowheads="1"/>
          </p:cNvSpPr>
          <p:nvPr/>
        </p:nvSpPr>
        <p:spPr bwMode="auto">
          <a:xfrm>
            <a:off x="433388" y="3943350"/>
            <a:ext cx="8032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60 &lt; 90</a:t>
            </a:r>
            <a:endParaRPr lang="en-US" sz="1600"/>
          </a:p>
        </p:txBody>
      </p:sp>
      <p:sp>
        <p:nvSpPr>
          <p:cNvPr id="77868" name="Rectangle 55"/>
          <p:cNvSpPr>
            <a:spLocks noChangeArrowheads="1"/>
          </p:cNvSpPr>
          <p:nvPr/>
        </p:nvSpPr>
        <p:spPr bwMode="auto">
          <a:xfrm>
            <a:off x="433388" y="4351338"/>
            <a:ext cx="3397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Symbol" pitchFamily="18" charset="2"/>
              </a:rPr>
              <a:t>³</a:t>
            </a:r>
            <a:r>
              <a:rPr lang="en-US" sz="1600">
                <a:latin typeface="Nimbus Sans L"/>
              </a:rPr>
              <a:t>90</a:t>
            </a:r>
            <a:endParaRPr lang="en-US" sz="1600"/>
          </a:p>
        </p:txBody>
      </p:sp>
      <p:sp>
        <p:nvSpPr>
          <p:cNvPr id="77869" name="Rectangle 57"/>
          <p:cNvSpPr>
            <a:spLocks noChangeArrowheads="1"/>
          </p:cNvSpPr>
          <p:nvPr/>
        </p:nvSpPr>
        <p:spPr bwMode="auto">
          <a:xfrm>
            <a:off x="374650" y="4849813"/>
            <a:ext cx="4746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Nimbus Sans L"/>
              </a:rPr>
              <a:t>Total</a:t>
            </a:r>
            <a:endParaRPr lang="en-US" sz="1600"/>
          </a:p>
        </p:txBody>
      </p:sp>
      <p:sp>
        <p:nvSpPr>
          <p:cNvPr id="77870" name="Rectangle 59"/>
          <p:cNvSpPr>
            <a:spLocks noChangeArrowheads="1"/>
          </p:cNvSpPr>
          <p:nvPr/>
        </p:nvSpPr>
        <p:spPr bwMode="auto">
          <a:xfrm>
            <a:off x="2686050" y="2719388"/>
            <a:ext cx="8905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46 (4.8%)</a:t>
            </a:r>
            <a:endParaRPr lang="en-US" sz="1600"/>
          </a:p>
        </p:txBody>
      </p:sp>
      <p:sp>
        <p:nvSpPr>
          <p:cNvPr id="77871" name="Rectangle 60"/>
          <p:cNvSpPr>
            <a:spLocks noChangeArrowheads="1"/>
          </p:cNvSpPr>
          <p:nvPr/>
        </p:nvSpPr>
        <p:spPr bwMode="auto">
          <a:xfrm>
            <a:off x="2570163" y="3114675"/>
            <a:ext cx="10064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313 (4.7%)</a:t>
            </a:r>
            <a:endParaRPr lang="en-US" sz="1600"/>
          </a:p>
        </p:txBody>
      </p:sp>
      <p:sp>
        <p:nvSpPr>
          <p:cNvPr id="77872" name="Rectangle 61"/>
          <p:cNvSpPr>
            <a:spLocks noChangeArrowheads="1"/>
          </p:cNvSpPr>
          <p:nvPr/>
        </p:nvSpPr>
        <p:spPr bwMode="auto">
          <a:xfrm>
            <a:off x="2473325" y="3524250"/>
            <a:ext cx="1103313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1154 (3.9%)</a:t>
            </a:r>
            <a:endParaRPr lang="en-US" sz="1600"/>
          </a:p>
        </p:txBody>
      </p:sp>
      <p:sp>
        <p:nvSpPr>
          <p:cNvPr id="77873" name="Rectangle 62"/>
          <p:cNvSpPr>
            <a:spLocks noChangeArrowheads="1"/>
          </p:cNvSpPr>
          <p:nvPr/>
        </p:nvSpPr>
        <p:spPr bwMode="auto">
          <a:xfrm>
            <a:off x="2457450" y="3957638"/>
            <a:ext cx="1119188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3416 (3.2%)</a:t>
            </a:r>
            <a:endParaRPr lang="en-US" sz="1600"/>
          </a:p>
        </p:txBody>
      </p:sp>
      <p:sp>
        <p:nvSpPr>
          <p:cNvPr id="77874" name="Rectangle 63"/>
          <p:cNvSpPr>
            <a:spLocks noChangeArrowheads="1"/>
          </p:cNvSpPr>
          <p:nvPr/>
        </p:nvSpPr>
        <p:spPr bwMode="auto">
          <a:xfrm>
            <a:off x="2570163" y="4351338"/>
            <a:ext cx="10064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671 (2.9%)</a:t>
            </a:r>
            <a:endParaRPr lang="en-US" sz="1600"/>
          </a:p>
        </p:txBody>
      </p:sp>
      <p:sp>
        <p:nvSpPr>
          <p:cNvPr id="77875" name="Rectangle 64"/>
          <p:cNvSpPr>
            <a:spLocks noChangeArrowheads="1"/>
          </p:cNvSpPr>
          <p:nvPr/>
        </p:nvSpPr>
        <p:spPr bwMode="auto">
          <a:xfrm>
            <a:off x="2457450" y="4835525"/>
            <a:ext cx="111918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r"/>
            <a:r>
              <a:rPr lang="en-US" sz="1600">
                <a:latin typeface="Nimbus Sans L"/>
              </a:rPr>
              <a:t>5802 (3.1%)</a:t>
            </a:r>
            <a:endParaRPr lang="en-US" sz="1600"/>
          </a:p>
        </p:txBody>
      </p:sp>
      <p:grpSp>
        <p:nvGrpSpPr>
          <p:cNvPr id="77876" name="Group 90"/>
          <p:cNvGrpSpPr>
            <a:grpSpLocks/>
          </p:cNvGrpSpPr>
          <p:nvPr/>
        </p:nvGrpSpPr>
        <p:grpSpPr bwMode="auto">
          <a:xfrm>
            <a:off x="3863975" y="2719388"/>
            <a:ext cx="1119188" cy="2362200"/>
            <a:chOff x="3863975" y="2719388"/>
            <a:chExt cx="1119188" cy="2362200"/>
          </a:xfrm>
        </p:grpSpPr>
        <p:sp>
          <p:nvSpPr>
            <p:cNvPr id="77908" name="Rectangle 65"/>
            <p:cNvSpPr>
              <a:spLocks noChangeArrowheads="1"/>
            </p:cNvSpPr>
            <p:nvPr/>
          </p:nvSpPr>
          <p:spPr bwMode="auto">
            <a:xfrm>
              <a:off x="4092575" y="2719388"/>
              <a:ext cx="8905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43 (6.1%)</a:t>
              </a:r>
              <a:endParaRPr lang="en-US" sz="1600"/>
            </a:p>
          </p:txBody>
        </p:sp>
        <p:sp>
          <p:nvSpPr>
            <p:cNvPr id="77909" name="Rectangle 66"/>
            <p:cNvSpPr>
              <a:spLocks noChangeArrowheads="1"/>
            </p:cNvSpPr>
            <p:nvPr/>
          </p:nvSpPr>
          <p:spPr bwMode="auto">
            <a:xfrm>
              <a:off x="3978275" y="3114675"/>
              <a:ext cx="10048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393 (6.0%)</a:t>
              </a:r>
              <a:endParaRPr lang="en-US" sz="1600"/>
            </a:p>
          </p:txBody>
        </p:sp>
        <p:sp>
          <p:nvSpPr>
            <p:cNvPr id="77910" name="Rectangle 67"/>
            <p:cNvSpPr>
              <a:spLocks noChangeArrowheads="1"/>
            </p:cNvSpPr>
            <p:nvPr/>
          </p:nvSpPr>
          <p:spPr bwMode="auto">
            <a:xfrm>
              <a:off x="3863975" y="3524250"/>
              <a:ext cx="11191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1480 (5.1%)</a:t>
              </a:r>
              <a:endParaRPr lang="en-US" sz="1600"/>
            </a:p>
          </p:txBody>
        </p:sp>
        <p:sp>
          <p:nvSpPr>
            <p:cNvPr id="77911" name="Rectangle 68"/>
            <p:cNvSpPr>
              <a:spLocks noChangeArrowheads="1"/>
            </p:cNvSpPr>
            <p:nvPr/>
          </p:nvSpPr>
          <p:spPr bwMode="auto">
            <a:xfrm>
              <a:off x="3863975" y="3957638"/>
              <a:ext cx="11191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4244 (4.1%)</a:t>
              </a:r>
              <a:endParaRPr lang="en-US" sz="1600"/>
            </a:p>
          </p:txBody>
        </p:sp>
        <p:sp>
          <p:nvSpPr>
            <p:cNvPr id="77912" name="Rectangle 69"/>
            <p:cNvSpPr>
              <a:spLocks noChangeArrowheads="1"/>
            </p:cNvSpPr>
            <p:nvPr/>
          </p:nvSpPr>
          <p:spPr bwMode="auto">
            <a:xfrm>
              <a:off x="3978275" y="4351338"/>
              <a:ext cx="1004888" cy="2460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915 (4.1%)</a:t>
              </a:r>
              <a:endParaRPr lang="en-US" sz="1600"/>
            </a:p>
          </p:txBody>
        </p:sp>
        <p:sp>
          <p:nvSpPr>
            <p:cNvPr id="77913" name="Rectangle 70"/>
            <p:cNvSpPr>
              <a:spLocks noChangeArrowheads="1"/>
            </p:cNvSpPr>
            <p:nvPr/>
          </p:nvSpPr>
          <p:spPr bwMode="auto">
            <a:xfrm>
              <a:off x="3863975" y="4835525"/>
              <a:ext cx="1119188" cy="246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algn="r"/>
              <a:r>
                <a:rPr lang="en-US" sz="1600">
                  <a:latin typeface="Nimbus Sans L"/>
                </a:rPr>
                <a:t>7344 (4.0%)</a:t>
              </a:r>
              <a:endParaRPr lang="en-US" sz="1600"/>
            </a:p>
          </p:txBody>
        </p:sp>
      </p:grpSp>
      <p:sp>
        <p:nvSpPr>
          <p:cNvPr id="77877" name="Rectangle 71"/>
          <p:cNvSpPr>
            <a:spLocks noChangeArrowheads="1"/>
          </p:cNvSpPr>
          <p:nvPr/>
        </p:nvSpPr>
        <p:spPr bwMode="auto">
          <a:xfrm rot="5400000">
            <a:off x="5918994" y="2842419"/>
            <a:ext cx="14287" cy="317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78" name="Rectangle 72"/>
          <p:cNvSpPr>
            <a:spLocks noChangeArrowheads="1"/>
          </p:cNvSpPr>
          <p:nvPr/>
        </p:nvSpPr>
        <p:spPr bwMode="auto">
          <a:xfrm>
            <a:off x="7358063" y="2717800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0.82 (0.44 - 1.55)</a:t>
            </a:r>
            <a:endParaRPr lang="en-US" sz="1600"/>
          </a:p>
        </p:txBody>
      </p:sp>
      <p:sp>
        <p:nvSpPr>
          <p:cNvPr id="77879" name="Line 73"/>
          <p:cNvSpPr>
            <a:spLocks noChangeShapeType="1"/>
          </p:cNvSpPr>
          <p:nvPr/>
        </p:nvSpPr>
        <p:spPr bwMode="auto">
          <a:xfrm rot="5400000" flipV="1">
            <a:off x="6126957" y="1839118"/>
            <a:ext cx="0" cy="2024063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0" name="Freeform 74"/>
          <p:cNvSpPr>
            <a:spLocks/>
          </p:cNvSpPr>
          <p:nvPr/>
        </p:nvSpPr>
        <p:spPr bwMode="auto">
          <a:xfrm rot="5400000">
            <a:off x="7042943" y="2793207"/>
            <a:ext cx="100013" cy="101600"/>
          </a:xfrm>
          <a:custGeom>
            <a:avLst/>
            <a:gdLst>
              <a:gd name="T0" fmla="*/ 2147483647 w 7"/>
              <a:gd name="T1" fmla="*/ 2147483647 h 7"/>
              <a:gd name="T2" fmla="*/ 2147483647 w 7"/>
              <a:gd name="T3" fmla="*/ 0 h 7"/>
              <a:gd name="T4" fmla="*/ 0 w 7"/>
              <a:gd name="T5" fmla="*/ 2147483647 h 7"/>
              <a:gd name="T6" fmla="*/ 0 60000 65536"/>
              <a:gd name="T7" fmla="*/ 0 60000 65536"/>
              <a:gd name="T8" fmla="*/ 0 60000 65536"/>
              <a:gd name="T9" fmla="*/ 0 w 7"/>
              <a:gd name="T10" fmla="*/ 0 h 7"/>
              <a:gd name="T11" fmla="*/ 7 w 7"/>
              <a:gd name="T12" fmla="*/ 7 h 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" h="7">
                <a:moveTo>
                  <a:pt x="7" y="7"/>
                </a:moveTo>
                <a:lnTo>
                  <a:pt x="4" y="0"/>
                </a:lnTo>
                <a:lnTo>
                  <a:pt x="0" y="7"/>
                </a:lnTo>
              </a:path>
            </a:pathLst>
          </a:custGeom>
          <a:noFill/>
          <a:ln w="13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1" name="Rectangle 76"/>
          <p:cNvSpPr>
            <a:spLocks noChangeArrowheads="1"/>
          </p:cNvSpPr>
          <p:nvPr/>
        </p:nvSpPr>
        <p:spPr bwMode="auto">
          <a:xfrm rot="5400000">
            <a:off x="5810251" y="3230562"/>
            <a:ext cx="42862" cy="42863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82" name="Rectangle 77"/>
          <p:cNvSpPr>
            <a:spLocks noChangeArrowheads="1"/>
          </p:cNvSpPr>
          <p:nvPr/>
        </p:nvSpPr>
        <p:spPr bwMode="auto">
          <a:xfrm>
            <a:off x="7358063" y="3114675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0.77 (0.65 - 0.93)</a:t>
            </a:r>
            <a:endParaRPr lang="en-US" sz="1600"/>
          </a:p>
        </p:txBody>
      </p:sp>
      <p:sp>
        <p:nvSpPr>
          <p:cNvPr id="77883" name="Line 78"/>
          <p:cNvSpPr>
            <a:spLocks noChangeShapeType="1"/>
          </p:cNvSpPr>
          <p:nvPr/>
        </p:nvSpPr>
        <p:spPr bwMode="auto">
          <a:xfrm rot="5400000" flipV="1">
            <a:off x="5859463" y="2959100"/>
            <a:ext cx="0" cy="58737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4" name="Rectangle 79"/>
          <p:cNvSpPr>
            <a:spLocks noChangeArrowheads="1"/>
          </p:cNvSpPr>
          <p:nvPr/>
        </p:nvSpPr>
        <p:spPr bwMode="auto">
          <a:xfrm rot="5400000">
            <a:off x="5810250" y="3578225"/>
            <a:ext cx="88900" cy="88900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85" name="Rectangle 80"/>
          <p:cNvSpPr>
            <a:spLocks noChangeArrowheads="1"/>
          </p:cNvSpPr>
          <p:nvPr/>
        </p:nvSpPr>
        <p:spPr bwMode="auto">
          <a:xfrm>
            <a:off x="7358063" y="3524250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0.79 (0.72 - 0.86)</a:t>
            </a:r>
            <a:endParaRPr lang="en-US" sz="1600"/>
          </a:p>
        </p:txBody>
      </p:sp>
      <p:sp>
        <p:nvSpPr>
          <p:cNvPr id="77886" name="Line 81"/>
          <p:cNvSpPr>
            <a:spLocks noChangeShapeType="1"/>
          </p:cNvSpPr>
          <p:nvPr/>
        </p:nvSpPr>
        <p:spPr bwMode="auto">
          <a:xfrm rot="5400000" flipH="1" flipV="1">
            <a:off x="5864225" y="3468688"/>
            <a:ext cx="0" cy="311150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87" name="Rectangle 82"/>
          <p:cNvSpPr>
            <a:spLocks noChangeArrowheads="1"/>
          </p:cNvSpPr>
          <p:nvPr/>
        </p:nvSpPr>
        <p:spPr bwMode="auto">
          <a:xfrm rot="5400000">
            <a:off x="5811044" y="3988594"/>
            <a:ext cx="158750" cy="160338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88" name="Rectangle 83"/>
          <p:cNvSpPr>
            <a:spLocks noChangeArrowheads="1"/>
          </p:cNvSpPr>
          <p:nvPr/>
        </p:nvSpPr>
        <p:spPr bwMode="auto">
          <a:xfrm>
            <a:off x="7358063" y="3957638"/>
            <a:ext cx="1577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0.80 (0.76 - 0.84)</a:t>
            </a:r>
            <a:endParaRPr lang="en-US" sz="1600"/>
          </a:p>
        </p:txBody>
      </p:sp>
      <p:sp>
        <p:nvSpPr>
          <p:cNvPr id="77889" name="Line 84"/>
          <p:cNvSpPr>
            <a:spLocks noChangeShapeType="1"/>
          </p:cNvSpPr>
          <p:nvPr/>
        </p:nvSpPr>
        <p:spPr bwMode="auto">
          <a:xfrm rot="5400000" flipV="1">
            <a:off x="5882482" y="3988594"/>
            <a:ext cx="1587" cy="174625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0" name="Rectangle 85"/>
          <p:cNvSpPr>
            <a:spLocks noChangeArrowheads="1"/>
          </p:cNvSpPr>
          <p:nvPr/>
        </p:nvSpPr>
        <p:spPr bwMode="auto">
          <a:xfrm rot="5400000">
            <a:off x="5702301" y="4424362"/>
            <a:ext cx="57150" cy="73025"/>
          </a:xfrm>
          <a:prstGeom prst="rect">
            <a:avLst/>
          </a:prstGeom>
          <a:solidFill>
            <a:schemeClr val="tx1"/>
          </a:solidFill>
          <a:ln w="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GB" sz="1600"/>
          </a:p>
        </p:txBody>
      </p:sp>
      <p:sp>
        <p:nvSpPr>
          <p:cNvPr id="77891" name="Rectangle 86"/>
          <p:cNvSpPr>
            <a:spLocks noChangeArrowheads="1"/>
          </p:cNvSpPr>
          <p:nvPr/>
        </p:nvSpPr>
        <p:spPr bwMode="auto">
          <a:xfrm>
            <a:off x="7358063" y="4351338"/>
            <a:ext cx="15779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0.73 (0.65 - 0.82)</a:t>
            </a:r>
            <a:endParaRPr lang="en-US" sz="1600"/>
          </a:p>
        </p:txBody>
      </p:sp>
      <p:sp>
        <p:nvSpPr>
          <p:cNvPr id="77892" name="Line 87"/>
          <p:cNvSpPr>
            <a:spLocks noChangeShapeType="1"/>
          </p:cNvSpPr>
          <p:nvPr/>
        </p:nvSpPr>
        <p:spPr bwMode="auto">
          <a:xfrm rot="5400000" flipH="1" flipV="1">
            <a:off x="5741988" y="4297363"/>
            <a:ext cx="1587" cy="325437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3" name="Rectangle 88"/>
          <p:cNvSpPr>
            <a:spLocks noChangeArrowheads="1"/>
          </p:cNvSpPr>
          <p:nvPr/>
        </p:nvSpPr>
        <p:spPr bwMode="auto">
          <a:xfrm>
            <a:off x="7358063" y="4835525"/>
            <a:ext cx="15779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latin typeface="Nimbus Sans L"/>
              </a:rPr>
              <a:t>0.78 (0.76 - 0.81)</a:t>
            </a:r>
            <a:endParaRPr lang="en-US" sz="1600"/>
          </a:p>
        </p:txBody>
      </p:sp>
      <p:sp>
        <p:nvSpPr>
          <p:cNvPr id="77894" name="Freeform 89"/>
          <p:cNvSpPr>
            <a:spLocks/>
          </p:cNvSpPr>
          <p:nvPr/>
        </p:nvSpPr>
        <p:spPr bwMode="auto">
          <a:xfrm rot="5400000">
            <a:off x="5767387" y="4914901"/>
            <a:ext cx="174625" cy="88900"/>
          </a:xfrm>
          <a:custGeom>
            <a:avLst/>
            <a:gdLst>
              <a:gd name="T0" fmla="*/ 2147483647 w 73"/>
              <a:gd name="T1" fmla="*/ 2147483647 h 37"/>
              <a:gd name="T2" fmla="*/ 2147483647 w 73"/>
              <a:gd name="T3" fmla="*/ 2147483647 h 37"/>
              <a:gd name="T4" fmla="*/ 2147483647 w 73"/>
              <a:gd name="T5" fmla="*/ 0 h 37"/>
              <a:gd name="T6" fmla="*/ 0 w 73"/>
              <a:gd name="T7" fmla="*/ 2147483647 h 37"/>
              <a:gd name="T8" fmla="*/ 2147483647 w 73"/>
              <a:gd name="T9" fmla="*/ 2147483647 h 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"/>
              <a:gd name="T16" fmla="*/ 0 h 37"/>
              <a:gd name="T17" fmla="*/ 73 w 73"/>
              <a:gd name="T18" fmla="*/ 37 h 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" h="37">
                <a:moveTo>
                  <a:pt x="36" y="37"/>
                </a:moveTo>
                <a:lnTo>
                  <a:pt x="73" y="19"/>
                </a:lnTo>
                <a:lnTo>
                  <a:pt x="36" y="0"/>
                </a:lnTo>
                <a:lnTo>
                  <a:pt x="0" y="19"/>
                </a:lnTo>
                <a:lnTo>
                  <a:pt x="36" y="37"/>
                </a:lnTo>
                <a:close/>
              </a:path>
            </a:pathLst>
          </a:custGeom>
          <a:solidFill>
            <a:srgbClr val="FFFFFF"/>
          </a:solidFill>
          <a:ln w="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77895" name="Group 93"/>
          <p:cNvGrpSpPr>
            <a:grpSpLocks/>
          </p:cNvGrpSpPr>
          <p:nvPr/>
        </p:nvGrpSpPr>
        <p:grpSpPr bwMode="auto">
          <a:xfrm>
            <a:off x="371475" y="5472113"/>
            <a:ext cx="422275" cy="58737"/>
            <a:chOff x="371475" y="5475471"/>
            <a:chExt cx="422275" cy="58737"/>
          </a:xfrm>
        </p:grpSpPr>
        <p:sp>
          <p:nvSpPr>
            <p:cNvPr id="77906" name="Rectangle 91"/>
            <p:cNvSpPr>
              <a:spLocks noChangeArrowheads="1"/>
            </p:cNvSpPr>
            <p:nvPr/>
          </p:nvSpPr>
          <p:spPr bwMode="auto">
            <a:xfrm rot="5400000">
              <a:off x="553244" y="5468327"/>
              <a:ext cx="58737" cy="73025"/>
            </a:xfrm>
            <a:prstGeom prst="rect">
              <a:avLst/>
            </a:prstGeom>
            <a:solidFill>
              <a:schemeClr val="tx1"/>
            </a:solidFill>
            <a:ln w="0">
              <a:solidFill>
                <a:schemeClr val="tx1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GB" sz="1200"/>
            </a:p>
          </p:txBody>
        </p:sp>
        <p:sp>
          <p:nvSpPr>
            <p:cNvPr id="77907" name="Line 92"/>
            <p:cNvSpPr>
              <a:spLocks noChangeShapeType="1"/>
            </p:cNvSpPr>
            <p:nvPr/>
          </p:nvSpPr>
          <p:spPr bwMode="auto">
            <a:xfrm rot="5400000" flipV="1">
              <a:off x="581819" y="5293702"/>
              <a:ext cx="1587" cy="422275"/>
            </a:xfrm>
            <a:prstGeom prst="line">
              <a:avLst/>
            </a:prstGeom>
            <a:noFill/>
            <a:ln w="13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77896" name="Rectangle 93"/>
          <p:cNvSpPr>
            <a:spLocks noChangeArrowheads="1"/>
          </p:cNvSpPr>
          <p:nvPr/>
        </p:nvSpPr>
        <p:spPr bwMode="auto">
          <a:xfrm>
            <a:off x="881063" y="5416550"/>
            <a:ext cx="5715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99%   or</a:t>
            </a:r>
            <a:endParaRPr lang="en-US" sz="1200"/>
          </a:p>
        </p:txBody>
      </p:sp>
      <p:sp>
        <p:nvSpPr>
          <p:cNvPr id="77897" name="Freeform 95"/>
          <p:cNvSpPr>
            <a:spLocks/>
          </p:cNvSpPr>
          <p:nvPr/>
        </p:nvSpPr>
        <p:spPr bwMode="auto">
          <a:xfrm rot="5400000">
            <a:off x="1778000" y="5299076"/>
            <a:ext cx="115887" cy="404812"/>
          </a:xfrm>
          <a:custGeom>
            <a:avLst/>
            <a:gdLst>
              <a:gd name="T0" fmla="*/ 0 w 8"/>
              <a:gd name="T1" fmla="*/ 2147483647 h 28"/>
              <a:gd name="T2" fmla="*/ 2147483647 w 8"/>
              <a:gd name="T3" fmla="*/ 2147483647 h 28"/>
              <a:gd name="T4" fmla="*/ 2147483647 w 8"/>
              <a:gd name="T5" fmla="*/ 2147483647 h 28"/>
              <a:gd name="T6" fmla="*/ 2147483647 w 8"/>
              <a:gd name="T7" fmla="*/ 0 h 28"/>
              <a:gd name="T8" fmla="*/ 0 w 8"/>
              <a:gd name="T9" fmla="*/ 2147483647 h 2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"/>
              <a:gd name="T16" fmla="*/ 0 h 28"/>
              <a:gd name="T17" fmla="*/ 8 w 8"/>
              <a:gd name="T18" fmla="*/ 28 h 2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" h="28">
                <a:moveTo>
                  <a:pt x="0" y="14"/>
                </a:moveTo>
                <a:lnTo>
                  <a:pt x="4" y="28"/>
                </a:lnTo>
                <a:lnTo>
                  <a:pt x="8" y="14"/>
                </a:lnTo>
                <a:lnTo>
                  <a:pt x="4" y="0"/>
                </a:lnTo>
                <a:lnTo>
                  <a:pt x="0" y="14"/>
                </a:lnTo>
              </a:path>
            </a:pathLst>
          </a:custGeom>
          <a:noFill/>
          <a:ln w="13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8" name="Line 96"/>
          <p:cNvSpPr>
            <a:spLocks noChangeShapeType="1"/>
          </p:cNvSpPr>
          <p:nvPr/>
        </p:nvSpPr>
        <p:spPr bwMode="auto">
          <a:xfrm rot="5400000" flipH="1">
            <a:off x="1777207" y="5499894"/>
            <a:ext cx="119062" cy="0"/>
          </a:xfrm>
          <a:prstGeom prst="line">
            <a:avLst/>
          </a:prstGeom>
          <a:noFill/>
          <a:ln w="13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899" name="Rectangle 97"/>
          <p:cNvSpPr>
            <a:spLocks noChangeArrowheads="1"/>
          </p:cNvSpPr>
          <p:nvPr/>
        </p:nvSpPr>
        <p:spPr bwMode="auto">
          <a:xfrm>
            <a:off x="2128838" y="5416550"/>
            <a:ext cx="5032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>
                <a:latin typeface="Nimbus Sans L"/>
              </a:rPr>
              <a:t>95% CI</a:t>
            </a:r>
            <a:endParaRPr lang="en-US" sz="1200"/>
          </a:p>
        </p:txBody>
      </p:sp>
      <p:sp>
        <p:nvSpPr>
          <p:cNvPr id="77900" name="Rectangle 34"/>
          <p:cNvSpPr>
            <a:spLocks noChangeArrowheads="1"/>
          </p:cNvSpPr>
          <p:nvPr/>
        </p:nvSpPr>
        <p:spPr bwMode="auto">
          <a:xfrm>
            <a:off x="427038" y="5876925"/>
            <a:ext cx="357822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600">
                <a:latin typeface="Nimbus Sans L"/>
              </a:rPr>
              <a:t>Trend test: </a:t>
            </a:r>
            <a:r>
              <a:rPr lang="en-US" sz="1600">
                <a:latin typeface="Nimbus Sans L"/>
                <a:sym typeface="Symbol" pitchFamily="18" charset="2"/>
              </a:rPr>
              <a:t></a:t>
            </a:r>
            <a:r>
              <a:rPr lang="en-US" sz="1600" baseline="30000">
                <a:latin typeface="Nimbus Sans L"/>
                <a:sym typeface="Symbol" pitchFamily="18" charset="2"/>
              </a:rPr>
              <a:t>2</a:t>
            </a:r>
            <a:r>
              <a:rPr lang="en-US" sz="1600">
                <a:latin typeface="Nimbus Sans L"/>
                <a:sym typeface="Symbol" pitchFamily="18" charset="2"/>
              </a:rPr>
              <a:t> on 1 df = 0.61 ; p=0.43</a:t>
            </a:r>
            <a:endParaRPr lang="en-US" sz="1600"/>
          </a:p>
          <a:p>
            <a:endParaRPr lang="en-US" sz="1200"/>
          </a:p>
        </p:txBody>
      </p:sp>
      <p:sp>
        <p:nvSpPr>
          <p:cNvPr id="77901" name="AutoShape 3"/>
          <p:cNvSpPr>
            <a:spLocks noChangeAspect="1" noChangeArrowheads="1"/>
          </p:cNvSpPr>
          <p:nvPr/>
        </p:nvSpPr>
        <p:spPr bwMode="auto">
          <a:xfrm>
            <a:off x="1143000" y="2300288"/>
            <a:ext cx="6858000" cy="2257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2" name="Line 84"/>
          <p:cNvSpPr>
            <a:spLocks noChangeShapeType="1"/>
          </p:cNvSpPr>
          <p:nvPr/>
        </p:nvSpPr>
        <p:spPr bwMode="auto">
          <a:xfrm rot="5400000" flipV="1">
            <a:off x="5890419" y="3993356"/>
            <a:ext cx="0" cy="160338"/>
          </a:xfrm>
          <a:prstGeom prst="line">
            <a:avLst/>
          </a:prstGeom>
          <a:noFill/>
          <a:ln w="13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3" name="Freeform 90"/>
          <p:cNvSpPr>
            <a:spLocks/>
          </p:cNvSpPr>
          <p:nvPr/>
        </p:nvSpPr>
        <p:spPr bwMode="auto">
          <a:xfrm rot="5400000">
            <a:off x="5767387" y="4914901"/>
            <a:ext cx="174625" cy="88900"/>
          </a:xfrm>
          <a:custGeom>
            <a:avLst/>
            <a:gdLst>
              <a:gd name="T0" fmla="*/ 2147483647 w 12"/>
              <a:gd name="T1" fmla="*/ 2147483647 h 6"/>
              <a:gd name="T2" fmla="*/ 2147483647 w 12"/>
              <a:gd name="T3" fmla="*/ 2147483647 h 6"/>
              <a:gd name="T4" fmla="*/ 2147483647 w 12"/>
              <a:gd name="T5" fmla="*/ 0 h 6"/>
              <a:gd name="T6" fmla="*/ 0 w 12"/>
              <a:gd name="T7" fmla="*/ 2147483647 h 6"/>
              <a:gd name="T8" fmla="*/ 2147483647 w 12"/>
              <a:gd name="T9" fmla="*/ 2147483647 h 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"/>
              <a:gd name="T16" fmla="*/ 0 h 6"/>
              <a:gd name="T17" fmla="*/ 12 w 12"/>
              <a:gd name="T18" fmla="*/ 6 h 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" h="6">
                <a:moveTo>
                  <a:pt x="6" y="6"/>
                </a:moveTo>
                <a:lnTo>
                  <a:pt x="12" y="3"/>
                </a:lnTo>
                <a:lnTo>
                  <a:pt x="6" y="0"/>
                </a:lnTo>
                <a:lnTo>
                  <a:pt x="0" y="3"/>
                </a:lnTo>
                <a:lnTo>
                  <a:pt x="6" y="6"/>
                </a:lnTo>
              </a:path>
            </a:pathLst>
          </a:custGeom>
          <a:solidFill>
            <a:schemeClr val="bg1"/>
          </a:solidFill>
          <a:ln w="13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4" name="Line 9"/>
          <p:cNvSpPr>
            <a:spLocks noChangeAspect="1" noChangeShapeType="1"/>
          </p:cNvSpPr>
          <p:nvPr/>
        </p:nvSpPr>
        <p:spPr bwMode="auto">
          <a:xfrm rot="5400000" flipH="1" flipV="1">
            <a:off x="4479132" y="3929856"/>
            <a:ext cx="2762250" cy="20637"/>
          </a:xfrm>
          <a:prstGeom prst="line">
            <a:avLst/>
          </a:prstGeom>
          <a:noFill/>
          <a:ln w="13" cmpd="dbl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77905" name="TextBox 90"/>
          <p:cNvSpPr txBox="1">
            <a:spLocks noChangeArrowheads="1"/>
          </p:cNvSpPr>
          <p:nvPr/>
        </p:nvSpPr>
        <p:spPr bwMode="auto">
          <a:xfrm>
            <a:off x="615950" y="6284913"/>
            <a:ext cx="5486400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 dirty="0">
                <a:latin typeface="+mn-lt"/>
              </a:rPr>
              <a:t>CTT Collaboration </a:t>
            </a:r>
            <a:r>
              <a:rPr lang="en-GB" sz="1400" i="1" dirty="0">
                <a:latin typeface="+mn-lt"/>
              </a:rPr>
              <a:t>Lancet</a:t>
            </a:r>
            <a:r>
              <a:rPr lang="en-GB" sz="1400" dirty="0">
                <a:latin typeface="+mn-lt"/>
              </a:rPr>
              <a:t> 2010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10"/>
          <p:cNvSpPr>
            <a:spLocks noChangeArrowheads="1"/>
          </p:cNvSpPr>
          <p:nvPr/>
        </p:nvSpPr>
        <p:spPr bwMode="auto">
          <a:xfrm>
            <a:off x="6577013" y="1533525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/>
          </a:p>
        </p:txBody>
      </p:sp>
      <p:sp>
        <p:nvSpPr>
          <p:cNvPr id="158723" name="Rectangle 11"/>
          <p:cNvSpPr>
            <a:spLocks noChangeArrowheads="1"/>
          </p:cNvSpPr>
          <p:nvPr/>
        </p:nvSpPr>
        <p:spPr bwMode="auto">
          <a:xfrm>
            <a:off x="458788" y="1797050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158724" name="Rectangle 12"/>
          <p:cNvSpPr>
            <a:spLocks noChangeArrowheads="1"/>
          </p:cNvSpPr>
          <p:nvPr/>
        </p:nvSpPr>
        <p:spPr bwMode="auto">
          <a:xfrm>
            <a:off x="4748213" y="1533525"/>
            <a:ext cx="739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/>
          </a:p>
        </p:txBody>
      </p:sp>
      <p:sp>
        <p:nvSpPr>
          <p:cNvPr id="158725" name="Rectangle 13"/>
          <p:cNvSpPr>
            <a:spLocks noChangeArrowheads="1"/>
          </p:cNvSpPr>
          <p:nvPr/>
        </p:nvSpPr>
        <p:spPr bwMode="auto">
          <a:xfrm>
            <a:off x="3344863" y="1533525"/>
            <a:ext cx="9921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58726" name="Rectangle 14"/>
          <p:cNvSpPr>
            <a:spLocks noChangeArrowheads="1"/>
          </p:cNvSpPr>
          <p:nvPr/>
        </p:nvSpPr>
        <p:spPr bwMode="auto">
          <a:xfrm>
            <a:off x="6426200" y="5076825"/>
            <a:ext cx="9334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8727" name="Rectangle 15"/>
          <p:cNvSpPr>
            <a:spLocks noChangeArrowheads="1"/>
          </p:cNvSpPr>
          <p:nvPr/>
        </p:nvSpPr>
        <p:spPr bwMode="auto">
          <a:xfrm>
            <a:off x="7585075" y="5076825"/>
            <a:ext cx="7397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58728" name="Rectangle 16"/>
          <p:cNvSpPr>
            <a:spLocks noChangeArrowheads="1"/>
          </p:cNvSpPr>
          <p:nvPr/>
        </p:nvSpPr>
        <p:spPr bwMode="auto">
          <a:xfrm>
            <a:off x="4705350" y="1825625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/>
          </a:p>
        </p:txBody>
      </p:sp>
      <p:sp>
        <p:nvSpPr>
          <p:cNvPr id="158729" name="Rectangle 17"/>
          <p:cNvSpPr>
            <a:spLocks noChangeArrowheads="1"/>
          </p:cNvSpPr>
          <p:nvPr/>
        </p:nvSpPr>
        <p:spPr bwMode="auto">
          <a:xfrm>
            <a:off x="3355975" y="1825625"/>
            <a:ext cx="8461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/>
          </a:p>
        </p:txBody>
      </p:sp>
      <p:sp>
        <p:nvSpPr>
          <p:cNvPr id="158730" name="Rectangle 18"/>
          <p:cNvSpPr>
            <a:spLocks noChangeArrowheads="1"/>
          </p:cNvSpPr>
          <p:nvPr/>
        </p:nvSpPr>
        <p:spPr bwMode="auto">
          <a:xfrm>
            <a:off x="458788" y="2349500"/>
            <a:ext cx="1882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LDL </a:t>
            </a:r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cholesterol</a:t>
            </a:r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 (mg/dL)</a:t>
            </a:r>
            <a:endParaRPr lang="en-US"/>
          </a:p>
        </p:txBody>
      </p:sp>
      <p:sp>
        <p:nvSpPr>
          <p:cNvPr id="158731" name="Rectangle 19"/>
          <p:cNvSpPr>
            <a:spLocks noChangeArrowheads="1"/>
          </p:cNvSpPr>
          <p:nvPr/>
        </p:nvSpPr>
        <p:spPr bwMode="auto">
          <a:xfrm>
            <a:off x="458788" y="2662238"/>
            <a:ext cx="3127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&lt;97 </a:t>
            </a:r>
            <a:endParaRPr lang="en-US"/>
          </a:p>
        </p:txBody>
      </p:sp>
      <p:sp>
        <p:nvSpPr>
          <p:cNvPr id="158732" name="Rectangle 20"/>
          <p:cNvSpPr>
            <a:spLocks noChangeArrowheads="1"/>
          </p:cNvSpPr>
          <p:nvPr/>
        </p:nvSpPr>
        <p:spPr bwMode="auto">
          <a:xfrm>
            <a:off x="3302000" y="2662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202 </a:t>
            </a:r>
            <a:endParaRPr lang="en-US"/>
          </a:p>
        </p:txBody>
      </p:sp>
      <p:sp>
        <p:nvSpPr>
          <p:cNvPr id="158733" name="Rectangle 21"/>
          <p:cNvSpPr>
            <a:spLocks noChangeArrowheads="1"/>
          </p:cNvSpPr>
          <p:nvPr/>
        </p:nvSpPr>
        <p:spPr bwMode="auto">
          <a:xfrm>
            <a:off x="3708400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8734" name="Rectangle 22"/>
          <p:cNvSpPr>
            <a:spLocks noChangeArrowheads="1"/>
          </p:cNvSpPr>
          <p:nvPr/>
        </p:nvSpPr>
        <p:spPr bwMode="auto">
          <a:xfrm>
            <a:off x="4662488" y="2662238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207 </a:t>
            </a:r>
            <a:endParaRPr lang="en-US"/>
          </a:p>
        </p:txBody>
      </p:sp>
      <p:sp>
        <p:nvSpPr>
          <p:cNvPr id="158735" name="Rectangle 23"/>
          <p:cNvSpPr>
            <a:spLocks noChangeArrowheads="1"/>
          </p:cNvSpPr>
          <p:nvPr/>
        </p:nvSpPr>
        <p:spPr bwMode="auto">
          <a:xfrm>
            <a:off x="5057775" y="26622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(12.1%) </a:t>
            </a:r>
            <a:endParaRPr lang="en-US"/>
          </a:p>
        </p:txBody>
      </p:sp>
      <p:sp>
        <p:nvSpPr>
          <p:cNvPr id="158736" name="Rectangle 24"/>
          <p:cNvSpPr>
            <a:spLocks noChangeArrowheads="1"/>
          </p:cNvSpPr>
          <p:nvPr/>
        </p:nvSpPr>
        <p:spPr bwMode="auto">
          <a:xfrm>
            <a:off x="7142163" y="2757488"/>
            <a:ext cx="85725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37" name="Line 25"/>
          <p:cNvSpPr>
            <a:spLocks noChangeShapeType="1"/>
          </p:cNvSpPr>
          <p:nvPr/>
        </p:nvSpPr>
        <p:spPr bwMode="auto">
          <a:xfrm>
            <a:off x="6586538" y="2800350"/>
            <a:ext cx="1411287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38" name="Rectangle 26"/>
          <p:cNvSpPr>
            <a:spLocks noChangeArrowheads="1"/>
          </p:cNvSpPr>
          <p:nvPr/>
        </p:nvSpPr>
        <p:spPr bwMode="auto">
          <a:xfrm>
            <a:off x="458788" y="2976563"/>
            <a:ext cx="8699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≥97 to &lt;116</a:t>
            </a:r>
            <a:endParaRPr lang="en-US"/>
          </a:p>
        </p:txBody>
      </p:sp>
      <p:sp>
        <p:nvSpPr>
          <p:cNvPr id="158739" name="Rectangle 27"/>
          <p:cNvSpPr>
            <a:spLocks noChangeArrowheads="1"/>
          </p:cNvSpPr>
          <p:nvPr/>
        </p:nvSpPr>
        <p:spPr bwMode="auto">
          <a:xfrm>
            <a:off x="555625" y="2905125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8740" name="Rectangle 28"/>
          <p:cNvSpPr>
            <a:spLocks noChangeArrowheads="1"/>
          </p:cNvSpPr>
          <p:nvPr/>
        </p:nvSpPr>
        <p:spPr bwMode="auto">
          <a:xfrm>
            <a:off x="3302000" y="29765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115 </a:t>
            </a:r>
            <a:endParaRPr lang="en-US"/>
          </a:p>
        </p:txBody>
      </p:sp>
      <p:sp>
        <p:nvSpPr>
          <p:cNvPr id="158741" name="Rectangle 29"/>
          <p:cNvSpPr>
            <a:spLocks noChangeArrowheads="1"/>
          </p:cNvSpPr>
          <p:nvPr/>
        </p:nvSpPr>
        <p:spPr bwMode="auto">
          <a:xfrm>
            <a:off x="3708400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(10.9%) </a:t>
            </a:r>
            <a:endParaRPr lang="en-US"/>
          </a:p>
        </p:txBody>
      </p:sp>
      <p:sp>
        <p:nvSpPr>
          <p:cNvPr id="158742" name="Rectangle 30"/>
          <p:cNvSpPr>
            <a:spLocks noChangeArrowheads="1"/>
          </p:cNvSpPr>
          <p:nvPr/>
        </p:nvSpPr>
        <p:spPr bwMode="auto">
          <a:xfrm>
            <a:off x="4662488" y="29765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135 </a:t>
            </a:r>
            <a:endParaRPr lang="en-US"/>
          </a:p>
        </p:txBody>
      </p:sp>
      <p:sp>
        <p:nvSpPr>
          <p:cNvPr id="158743" name="Rectangle 31"/>
          <p:cNvSpPr>
            <a:spLocks noChangeArrowheads="1"/>
          </p:cNvSpPr>
          <p:nvPr/>
        </p:nvSpPr>
        <p:spPr bwMode="auto">
          <a:xfrm>
            <a:off x="5057775" y="2976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(13.0%) </a:t>
            </a:r>
            <a:endParaRPr lang="en-US"/>
          </a:p>
        </p:txBody>
      </p:sp>
      <p:sp>
        <p:nvSpPr>
          <p:cNvPr id="158744" name="Rectangle 32"/>
          <p:cNvSpPr>
            <a:spLocks noChangeArrowheads="1"/>
          </p:cNvSpPr>
          <p:nvPr/>
        </p:nvSpPr>
        <p:spPr bwMode="auto">
          <a:xfrm>
            <a:off x="6854825" y="3071813"/>
            <a:ext cx="95250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45" name="Freeform 33"/>
          <p:cNvSpPr>
            <a:spLocks/>
          </p:cNvSpPr>
          <p:nvPr/>
        </p:nvSpPr>
        <p:spPr bwMode="auto">
          <a:xfrm>
            <a:off x="6416675" y="3082925"/>
            <a:ext cx="106363" cy="52388"/>
          </a:xfrm>
          <a:custGeom>
            <a:avLst/>
            <a:gdLst>
              <a:gd name="T0" fmla="*/ 0 w 67"/>
              <a:gd name="T1" fmla="*/ 2147483647 h 33"/>
              <a:gd name="T2" fmla="*/ 2147483647 w 67"/>
              <a:gd name="T3" fmla="*/ 0 h 33"/>
              <a:gd name="T4" fmla="*/ 2147483647 w 67"/>
              <a:gd name="T5" fmla="*/ 2147483647 h 33"/>
              <a:gd name="T6" fmla="*/ 0 w 67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7"/>
              <a:gd name="T13" fmla="*/ 0 h 33"/>
              <a:gd name="T14" fmla="*/ 67 w 67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7" h="33">
                <a:moveTo>
                  <a:pt x="0" y="20"/>
                </a:moveTo>
                <a:lnTo>
                  <a:pt x="67" y="0"/>
                </a:lnTo>
                <a:lnTo>
                  <a:pt x="67" y="33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46" name="Line 34"/>
          <p:cNvSpPr>
            <a:spLocks noChangeShapeType="1"/>
          </p:cNvSpPr>
          <p:nvPr/>
        </p:nvSpPr>
        <p:spPr bwMode="auto">
          <a:xfrm>
            <a:off x="6416675" y="3114675"/>
            <a:ext cx="11430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47" name="Rectangle 35"/>
          <p:cNvSpPr>
            <a:spLocks noChangeArrowheads="1"/>
          </p:cNvSpPr>
          <p:nvPr/>
        </p:nvSpPr>
        <p:spPr bwMode="auto">
          <a:xfrm>
            <a:off x="458788" y="3289300"/>
            <a:ext cx="36353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latin typeface="Calibri" pitchFamily="34" charset="0"/>
              </a:rPr>
              <a:t>≥116</a:t>
            </a:r>
            <a:endParaRPr lang="en-US" sz="1400"/>
          </a:p>
        </p:txBody>
      </p:sp>
      <p:sp>
        <p:nvSpPr>
          <p:cNvPr id="158748" name="Rectangle 36"/>
          <p:cNvSpPr>
            <a:spLocks noChangeArrowheads="1"/>
          </p:cNvSpPr>
          <p:nvPr/>
        </p:nvSpPr>
        <p:spPr bwMode="auto">
          <a:xfrm>
            <a:off x="555625" y="3260725"/>
            <a:ext cx="96838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8749" name="Rectangle 37"/>
          <p:cNvSpPr>
            <a:spLocks noChangeArrowheads="1"/>
          </p:cNvSpPr>
          <p:nvPr/>
        </p:nvSpPr>
        <p:spPr bwMode="auto">
          <a:xfrm>
            <a:off x="3302000" y="328930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186 </a:t>
            </a:r>
            <a:endParaRPr lang="en-US"/>
          </a:p>
        </p:txBody>
      </p:sp>
      <p:sp>
        <p:nvSpPr>
          <p:cNvPr id="158750" name="Rectangle 38"/>
          <p:cNvSpPr>
            <a:spLocks noChangeArrowheads="1"/>
          </p:cNvSpPr>
          <p:nvPr/>
        </p:nvSpPr>
        <p:spPr bwMode="auto">
          <a:xfrm>
            <a:off x="3708400" y="32893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(11.4%) </a:t>
            </a:r>
            <a:endParaRPr lang="en-US"/>
          </a:p>
        </p:txBody>
      </p:sp>
      <p:sp>
        <p:nvSpPr>
          <p:cNvPr id="158751" name="Rectangle 39"/>
          <p:cNvSpPr>
            <a:spLocks noChangeArrowheads="1"/>
          </p:cNvSpPr>
          <p:nvPr/>
        </p:nvSpPr>
        <p:spPr bwMode="auto">
          <a:xfrm>
            <a:off x="4662488" y="328930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259 </a:t>
            </a:r>
            <a:endParaRPr lang="en-US"/>
          </a:p>
        </p:txBody>
      </p:sp>
      <p:sp>
        <p:nvSpPr>
          <p:cNvPr id="158752" name="Rectangle 40"/>
          <p:cNvSpPr>
            <a:spLocks noChangeArrowheads="1"/>
          </p:cNvSpPr>
          <p:nvPr/>
        </p:nvSpPr>
        <p:spPr bwMode="auto">
          <a:xfrm>
            <a:off x="5057775" y="328930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(15.4%) </a:t>
            </a:r>
            <a:endParaRPr lang="en-US"/>
          </a:p>
        </p:txBody>
      </p:sp>
      <p:sp>
        <p:nvSpPr>
          <p:cNvPr id="158753" name="Rectangle 41"/>
          <p:cNvSpPr>
            <a:spLocks noChangeArrowheads="1"/>
          </p:cNvSpPr>
          <p:nvPr/>
        </p:nvSpPr>
        <p:spPr bwMode="auto">
          <a:xfrm>
            <a:off x="6694488" y="3352800"/>
            <a:ext cx="138112" cy="14763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54" name="Line 42"/>
          <p:cNvSpPr>
            <a:spLocks noChangeShapeType="1"/>
          </p:cNvSpPr>
          <p:nvPr/>
        </p:nvSpPr>
        <p:spPr bwMode="auto">
          <a:xfrm>
            <a:off x="6469063" y="3425825"/>
            <a:ext cx="6413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55" name="Rectangle 43"/>
          <p:cNvSpPr>
            <a:spLocks noChangeArrowheads="1"/>
          </p:cNvSpPr>
          <p:nvPr/>
        </p:nvSpPr>
        <p:spPr bwMode="auto">
          <a:xfrm>
            <a:off x="458788" y="3875088"/>
            <a:ext cx="240982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/>
          </a:p>
        </p:txBody>
      </p:sp>
      <p:sp>
        <p:nvSpPr>
          <p:cNvPr id="158756" name="Rectangle 44"/>
          <p:cNvSpPr>
            <a:spLocks noChangeArrowheads="1"/>
          </p:cNvSpPr>
          <p:nvPr/>
        </p:nvSpPr>
        <p:spPr bwMode="auto">
          <a:xfrm>
            <a:off x="3302000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/>
          </a:p>
        </p:txBody>
      </p:sp>
      <p:sp>
        <p:nvSpPr>
          <p:cNvPr id="158757" name="Rectangle 45"/>
          <p:cNvSpPr>
            <a:spLocks noChangeArrowheads="1"/>
          </p:cNvSpPr>
          <p:nvPr/>
        </p:nvSpPr>
        <p:spPr bwMode="auto">
          <a:xfrm>
            <a:off x="3697288" y="3875088"/>
            <a:ext cx="690562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/>
          </a:p>
        </p:txBody>
      </p:sp>
      <p:sp>
        <p:nvSpPr>
          <p:cNvPr id="158758" name="Rectangle 46"/>
          <p:cNvSpPr>
            <a:spLocks noChangeArrowheads="1"/>
          </p:cNvSpPr>
          <p:nvPr/>
        </p:nvSpPr>
        <p:spPr bwMode="auto">
          <a:xfrm>
            <a:off x="4662488" y="3875088"/>
            <a:ext cx="358775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/>
          </a:p>
        </p:txBody>
      </p:sp>
      <p:sp>
        <p:nvSpPr>
          <p:cNvPr id="158759" name="Rectangle 47"/>
          <p:cNvSpPr>
            <a:spLocks noChangeArrowheads="1"/>
          </p:cNvSpPr>
          <p:nvPr/>
        </p:nvSpPr>
        <p:spPr bwMode="auto">
          <a:xfrm>
            <a:off x="5048250" y="3875088"/>
            <a:ext cx="690563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/>
          </a:p>
        </p:txBody>
      </p:sp>
      <p:sp>
        <p:nvSpPr>
          <p:cNvPr id="158760" name="Rectangle 48"/>
          <p:cNvSpPr>
            <a:spLocks noChangeArrowheads="1"/>
          </p:cNvSpPr>
          <p:nvPr/>
        </p:nvSpPr>
        <p:spPr bwMode="auto">
          <a:xfrm>
            <a:off x="7729538" y="3797300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0.81 (0.70-0.93)</a:t>
            </a:r>
            <a:endParaRPr lang="en-US"/>
          </a:p>
        </p:txBody>
      </p:sp>
      <p:sp>
        <p:nvSpPr>
          <p:cNvPr id="158761" name="Rectangle 49"/>
          <p:cNvSpPr>
            <a:spLocks noChangeArrowheads="1"/>
          </p:cNvSpPr>
          <p:nvPr/>
        </p:nvSpPr>
        <p:spPr bwMode="auto">
          <a:xfrm>
            <a:off x="7950200" y="3987800"/>
            <a:ext cx="730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US"/>
          </a:p>
        </p:txBody>
      </p:sp>
      <p:sp>
        <p:nvSpPr>
          <p:cNvPr id="158762" name="Freeform 51"/>
          <p:cNvSpPr>
            <a:spLocks/>
          </p:cNvSpPr>
          <p:nvPr/>
        </p:nvSpPr>
        <p:spPr bwMode="auto">
          <a:xfrm>
            <a:off x="6672263" y="3917950"/>
            <a:ext cx="544512" cy="179388"/>
          </a:xfrm>
          <a:custGeom>
            <a:avLst/>
            <a:gdLst>
              <a:gd name="T0" fmla="*/ 2147483647 w 343"/>
              <a:gd name="T1" fmla="*/ 0 h 113"/>
              <a:gd name="T2" fmla="*/ 2147483647 w 343"/>
              <a:gd name="T3" fmla="*/ 2147483647 h 113"/>
              <a:gd name="T4" fmla="*/ 2147483647 w 343"/>
              <a:gd name="T5" fmla="*/ 2147483647 h 113"/>
              <a:gd name="T6" fmla="*/ 0 w 343"/>
              <a:gd name="T7" fmla="*/ 2147483647 h 113"/>
              <a:gd name="T8" fmla="*/ 2147483647 w 343"/>
              <a:gd name="T9" fmla="*/ 0 h 1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3"/>
              <a:gd name="T16" fmla="*/ 0 h 113"/>
              <a:gd name="T17" fmla="*/ 343 w 343"/>
              <a:gd name="T18" fmla="*/ 113 h 1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3" h="113">
                <a:moveTo>
                  <a:pt x="162" y="0"/>
                </a:moveTo>
                <a:lnTo>
                  <a:pt x="343" y="59"/>
                </a:lnTo>
                <a:lnTo>
                  <a:pt x="162" y="113"/>
                </a:lnTo>
                <a:lnTo>
                  <a:pt x="0" y="59"/>
                </a:lnTo>
                <a:lnTo>
                  <a:pt x="16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3" name="Line 52"/>
          <p:cNvSpPr>
            <a:spLocks noChangeShapeType="1"/>
          </p:cNvSpPr>
          <p:nvPr/>
        </p:nvSpPr>
        <p:spPr bwMode="auto">
          <a:xfrm>
            <a:off x="7410450" y="2062163"/>
            <a:ext cx="1588" cy="259080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4" name="Line 53"/>
          <p:cNvSpPr>
            <a:spLocks noChangeShapeType="1"/>
          </p:cNvSpPr>
          <p:nvPr/>
        </p:nvSpPr>
        <p:spPr bwMode="auto">
          <a:xfrm>
            <a:off x="6416675" y="4719638"/>
            <a:ext cx="1976438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5" name="Line 54"/>
          <p:cNvSpPr>
            <a:spLocks noChangeShapeType="1"/>
          </p:cNvSpPr>
          <p:nvPr/>
        </p:nvSpPr>
        <p:spPr bwMode="auto">
          <a:xfrm flipV="1">
            <a:off x="74104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6" name="Line 55"/>
          <p:cNvSpPr>
            <a:spLocks noChangeShapeType="1"/>
          </p:cNvSpPr>
          <p:nvPr/>
        </p:nvSpPr>
        <p:spPr bwMode="auto">
          <a:xfrm flipV="1">
            <a:off x="765492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7" name="Line 56"/>
          <p:cNvSpPr>
            <a:spLocks noChangeShapeType="1"/>
          </p:cNvSpPr>
          <p:nvPr/>
        </p:nvSpPr>
        <p:spPr bwMode="auto">
          <a:xfrm flipV="1">
            <a:off x="7900988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8" name="Line 57"/>
          <p:cNvSpPr>
            <a:spLocks noChangeShapeType="1"/>
          </p:cNvSpPr>
          <p:nvPr/>
        </p:nvSpPr>
        <p:spPr bwMode="auto">
          <a:xfrm flipV="1">
            <a:off x="81470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69" name="Line 58"/>
          <p:cNvSpPr>
            <a:spLocks noChangeShapeType="1"/>
          </p:cNvSpPr>
          <p:nvPr/>
        </p:nvSpPr>
        <p:spPr bwMode="auto">
          <a:xfrm flipV="1">
            <a:off x="83931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0" name="Line 59"/>
          <p:cNvSpPr>
            <a:spLocks noChangeShapeType="1"/>
          </p:cNvSpPr>
          <p:nvPr/>
        </p:nvSpPr>
        <p:spPr bwMode="auto">
          <a:xfrm flipV="1">
            <a:off x="71532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1" name="Line 60"/>
          <p:cNvSpPr>
            <a:spLocks noChangeShapeType="1"/>
          </p:cNvSpPr>
          <p:nvPr/>
        </p:nvSpPr>
        <p:spPr bwMode="auto">
          <a:xfrm flipV="1">
            <a:off x="6907213" y="4633913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2" name="Line 61"/>
          <p:cNvSpPr>
            <a:spLocks noChangeShapeType="1"/>
          </p:cNvSpPr>
          <p:nvPr/>
        </p:nvSpPr>
        <p:spPr bwMode="auto">
          <a:xfrm flipV="1">
            <a:off x="6661150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3" name="Line 62"/>
          <p:cNvSpPr>
            <a:spLocks noChangeShapeType="1"/>
          </p:cNvSpPr>
          <p:nvPr/>
        </p:nvSpPr>
        <p:spPr bwMode="auto">
          <a:xfrm flipV="1">
            <a:off x="6416675" y="4633913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74" name="Rectangle 63"/>
          <p:cNvSpPr>
            <a:spLocks noChangeArrowheads="1"/>
          </p:cNvSpPr>
          <p:nvPr/>
        </p:nvSpPr>
        <p:spPr bwMode="auto">
          <a:xfrm>
            <a:off x="727075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58775" name="Rectangle 64"/>
          <p:cNvSpPr>
            <a:spLocks noChangeArrowheads="1"/>
          </p:cNvSpPr>
          <p:nvPr/>
        </p:nvSpPr>
        <p:spPr bwMode="auto">
          <a:xfrm>
            <a:off x="77628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58776" name="Rectangle 65"/>
          <p:cNvSpPr>
            <a:spLocks noChangeArrowheads="1"/>
          </p:cNvSpPr>
          <p:nvPr/>
        </p:nvSpPr>
        <p:spPr bwMode="auto">
          <a:xfrm>
            <a:off x="8253413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58777" name="Rectangle 66"/>
          <p:cNvSpPr>
            <a:spLocks noChangeArrowheads="1"/>
          </p:cNvSpPr>
          <p:nvPr/>
        </p:nvSpPr>
        <p:spPr bwMode="auto">
          <a:xfrm>
            <a:off x="6769100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58778" name="Rectangle 67"/>
          <p:cNvSpPr>
            <a:spLocks noChangeArrowheads="1"/>
          </p:cNvSpPr>
          <p:nvPr/>
        </p:nvSpPr>
        <p:spPr bwMode="auto">
          <a:xfrm>
            <a:off x="6276975" y="4749800"/>
            <a:ext cx="384175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58779" name="Line 112"/>
          <p:cNvSpPr>
            <a:spLocks noChangeShapeType="1"/>
          </p:cNvSpPr>
          <p:nvPr/>
        </p:nvSpPr>
        <p:spPr bwMode="auto">
          <a:xfrm flipH="1">
            <a:off x="6923088" y="2636838"/>
            <a:ext cx="3175" cy="2095500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8780" name="Title 6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smtClean="0"/>
              <a:t>SHARP: Effects on Major Atherosclerotic Events (per 40 mg/dL LDL-C reduction) by </a:t>
            </a:r>
            <a:r>
              <a:rPr lang="en-US" sz="3200" smtClean="0"/>
              <a:t>presenting </a:t>
            </a:r>
            <a:r>
              <a:rPr lang="en-US" sz="3400" smtClean="0"/>
              <a:t>LDL-C </a:t>
            </a:r>
            <a:endParaRPr lang="en-GB" sz="3400" smtClean="0"/>
          </a:p>
        </p:txBody>
      </p:sp>
      <p:sp>
        <p:nvSpPr>
          <p:cNvPr id="158781" name="TextBox 83"/>
          <p:cNvSpPr txBox="1">
            <a:spLocks noChangeArrowheads="1"/>
          </p:cNvSpPr>
          <p:nvPr/>
        </p:nvSpPr>
        <p:spPr bwMode="auto">
          <a:xfrm>
            <a:off x="460375" y="5013325"/>
            <a:ext cx="411162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Test for trend after LDL weighting: p=0.26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7"/>
          <p:cNvSpPr>
            <a:spLocks noChangeArrowheads="1"/>
          </p:cNvSpPr>
          <p:nvPr/>
        </p:nvSpPr>
        <p:spPr bwMode="auto">
          <a:xfrm>
            <a:off x="0" y="196850"/>
            <a:ext cx="9144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 sz="3400">
                <a:solidFill>
                  <a:srgbClr val="993366"/>
                </a:solidFill>
                <a:latin typeface="Calibri" pitchFamily="34" charset="0"/>
              </a:rPr>
              <a:t>SHARP: Major Atherosclerotic Events by CKD stage</a:t>
            </a:r>
            <a:endParaRPr lang="en-US" sz="3400"/>
          </a:p>
        </p:txBody>
      </p:sp>
      <p:sp>
        <p:nvSpPr>
          <p:cNvPr id="159747" name="Rectangle 8"/>
          <p:cNvSpPr>
            <a:spLocks noChangeArrowheads="1"/>
          </p:cNvSpPr>
          <p:nvPr/>
        </p:nvSpPr>
        <p:spPr bwMode="auto">
          <a:xfrm>
            <a:off x="4510088" y="327025"/>
            <a:ext cx="38417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3100">
                <a:solidFill>
                  <a:srgbClr val="993366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59748" name="Rectangle 9"/>
          <p:cNvSpPr>
            <a:spLocks noChangeArrowheads="1"/>
          </p:cNvSpPr>
          <p:nvPr/>
        </p:nvSpPr>
        <p:spPr bwMode="auto">
          <a:xfrm>
            <a:off x="3902075" y="1001713"/>
            <a:ext cx="2032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 </a:t>
            </a:r>
            <a:endParaRPr lang="en-US"/>
          </a:p>
        </p:txBody>
      </p:sp>
      <p:sp>
        <p:nvSpPr>
          <p:cNvPr id="159749" name="Rectangle 10"/>
          <p:cNvSpPr>
            <a:spLocks noChangeArrowheads="1"/>
          </p:cNvSpPr>
          <p:nvPr/>
        </p:nvSpPr>
        <p:spPr bwMode="auto">
          <a:xfrm>
            <a:off x="5613400" y="1082675"/>
            <a:ext cx="1741488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/>
          </a:p>
        </p:txBody>
      </p:sp>
      <p:sp>
        <p:nvSpPr>
          <p:cNvPr id="159750" name="Rectangle 12"/>
          <p:cNvSpPr>
            <a:spLocks noChangeArrowheads="1"/>
          </p:cNvSpPr>
          <p:nvPr/>
        </p:nvSpPr>
        <p:spPr bwMode="auto">
          <a:xfrm>
            <a:off x="546100" y="1082675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159751" name="Rectangle 13"/>
          <p:cNvSpPr>
            <a:spLocks noChangeArrowheads="1"/>
          </p:cNvSpPr>
          <p:nvPr/>
        </p:nvSpPr>
        <p:spPr bwMode="auto">
          <a:xfrm>
            <a:off x="8186738" y="1082675"/>
            <a:ext cx="9366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 value for</a:t>
            </a:r>
          </a:p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Het/Trend</a:t>
            </a:r>
            <a:endParaRPr lang="en-US"/>
          </a:p>
        </p:txBody>
      </p:sp>
      <p:sp>
        <p:nvSpPr>
          <p:cNvPr id="159752" name="Rectangle 14"/>
          <p:cNvSpPr>
            <a:spLocks noChangeArrowheads="1"/>
          </p:cNvSpPr>
          <p:nvPr/>
        </p:nvSpPr>
        <p:spPr bwMode="auto">
          <a:xfrm>
            <a:off x="4127500" y="1082675"/>
            <a:ext cx="6985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/>
          </a:p>
        </p:txBody>
      </p:sp>
      <p:sp>
        <p:nvSpPr>
          <p:cNvPr id="159753" name="Rectangle 15"/>
          <p:cNvSpPr>
            <a:spLocks noChangeArrowheads="1"/>
          </p:cNvSpPr>
          <p:nvPr/>
        </p:nvSpPr>
        <p:spPr bwMode="auto">
          <a:xfrm>
            <a:off x="3059113" y="1082675"/>
            <a:ext cx="881062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/>
          </a:p>
        </p:txBody>
      </p:sp>
      <p:sp>
        <p:nvSpPr>
          <p:cNvPr id="159754" name="Rectangle 16"/>
          <p:cNvSpPr>
            <a:spLocks noChangeArrowheads="1"/>
          </p:cNvSpPr>
          <p:nvPr/>
        </p:nvSpPr>
        <p:spPr bwMode="auto">
          <a:xfrm>
            <a:off x="4927600" y="6481763"/>
            <a:ext cx="15287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eze/simva better </a:t>
            </a:r>
            <a:endParaRPr lang="en-US"/>
          </a:p>
        </p:txBody>
      </p:sp>
      <p:sp>
        <p:nvSpPr>
          <p:cNvPr id="159755" name="Rectangle 17"/>
          <p:cNvSpPr>
            <a:spLocks noChangeArrowheads="1"/>
          </p:cNvSpPr>
          <p:nvPr/>
        </p:nvSpPr>
        <p:spPr bwMode="auto">
          <a:xfrm>
            <a:off x="6511925" y="6481763"/>
            <a:ext cx="1346200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placebo better </a:t>
            </a:r>
            <a:endParaRPr lang="en-US"/>
          </a:p>
        </p:txBody>
      </p:sp>
      <p:sp>
        <p:nvSpPr>
          <p:cNvPr id="159756" name="Rectangle 18"/>
          <p:cNvSpPr>
            <a:spLocks noChangeArrowheads="1"/>
          </p:cNvSpPr>
          <p:nvPr/>
        </p:nvSpPr>
        <p:spPr bwMode="auto">
          <a:xfrm>
            <a:off x="4084638" y="1336675"/>
            <a:ext cx="88741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/>
          </a:p>
        </p:txBody>
      </p:sp>
      <p:sp>
        <p:nvSpPr>
          <p:cNvPr id="159757" name="Rectangle 19"/>
          <p:cNvSpPr>
            <a:spLocks noChangeArrowheads="1"/>
          </p:cNvSpPr>
          <p:nvPr/>
        </p:nvSpPr>
        <p:spPr bwMode="auto">
          <a:xfrm>
            <a:off x="3068638" y="1336675"/>
            <a:ext cx="887412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/>
          </a:p>
        </p:txBody>
      </p:sp>
      <p:sp>
        <p:nvSpPr>
          <p:cNvPr id="159758" name="Rectangle 20"/>
          <p:cNvSpPr>
            <a:spLocks noChangeArrowheads="1"/>
          </p:cNvSpPr>
          <p:nvPr/>
        </p:nvSpPr>
        <p:spPr bwMode="auto">
          <a:xfrm>
            <a:off x="546100" y="1768475"/>
            <a:ext cx="2951163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MDRD estimated GFR (mL/min/1.73m²)</a:t>
            </a:r>
            <a:endParaRPr lang="en-US"/>
          </a:p>
        </p:txBody>
      </p:sp>
      <p:sp>
        <p:nvSpPr>
          <p:cNvPr id="159759" name="Rectangle 21"/>
          <p:cNvSpPr>
            <a:spLocks noChangeArrowheads="1"/>
          </p:cNvSpPr>
          <p:nvPr/>
        </p:nvSpPr>
        <p:spPr bwMode="auto">
          <a:xfrm>
            <a:off x="546100" y="2022475"/>
            <a:ext cx="9794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60 (stage 2)</a:t>
            </a:r>
            <a:endParaRPr lang="en-US"/>
          </a:p>
        </p:txBody>
      </p:sp>
      <p:sp>
        <p:nvSpPr>
          <p:cNvPr id="159760" name="Rectangle 22"/>
          <p:cNvSpPr>
            <a:spLocks noChangeArrowheads="1"/>
          </p:cNvSpPr>
          <p:nvPr/>
        </p:nvSpPr>
        <p:spPr bwMode="auto">
          <a:xfrm>
            <a:off x="642938" y="2022475"/>
            <a:ext cx="96837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61" name="Rectangle 23"/>
          <p:cNvSpPr>
            <a:spLocks noChangeArrowheads="1"/>
          </p:cNvSpPr>
          <p:nvPr/>
        </p:nvSpPr>
        <p:spPr bwMode="auto">
          <a:xfrm>
            <a:off x="3219450" y="202247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59762" name="Rectangle 24"/>
          <p:cNvSpPr>
            <a:spLocks noChangeArrowheads="1"/>
          </p:cNvSpPr>
          <p:nvPr/>
        </p:nvSpPr>
        <p:spPr bwMode="auto">
          <a:xfrm>
            <a:off x="3443288" y="20224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(6.8%) </a:t>
            </a:r>
            <a:endParaRPr lang="en-US"/>
          </a:p>
        </p:txBody>
      </p:sp>
      <p:sp>
        <p:nvSpPr>
          <p:cNvPr id="159763" name="Rectangle 25"/>
          <p:cNvSpPr>
            <a:spLocks noChangeArrowheads="1"/>
          </p:cNvSpPr>
          <p:nvPr/>
        </p:nvSpPr>
        <p:spPr bwMode="auto">
          <a:xfrm>
            <a:off x="4244975" y="202247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 </a:t>
            </a:r>
            <a:endParaRPr lang="en-US"/>
          </a:p>
        </p:txBody>
      </p:sp>
      <p:sp>
        <p:nvSpPr>
          <p:cNvPr id="159764" name="Rectangle 26"/>
          <p:cNvSpPr>
            <a:spLocks noChangeArrowheads="1"/>
          </p:cNvSpPr>
          <p:nvPr/>
        </p:nvSpPr>
        <p:spPr bwMode="auto">
          <a:xfrm>
            <a:off x="4468813" y="20224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(6.8%) </a:t>
            </a:r>
            <a:endParaRPr lang="en-US"/>
          </a:p>
        </p:txBody>
      </p:sp>
      <p:sp>
        <p:nvSpPr>
          <p:cNvPr id="159765" name="Rectangle 27"/>
          <p:cNvSpPr>
            <a:spLocks noChangeArrowheads="1"/>
          </p:cNvSpPr>
          <p:nvPr/>
        </p:nvSpPr>
        <p:spPr bwMode="auto">
          <a:xfrm>
            <a:off x="8469313" y="2022475"/>
            <a:ext cx="3190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0.50</a:t>
            </a:r>
            <a:endParaRPr lang="en-US"/>
          </a:p>
        </p:txBody>
      </p:sp>
      <p:sp>
        <p:nvSpPr>
          <p:cNvPr id="159766" name="Rectangle 28"/>
          <p:cNvSpPr>
            <a:spLocks noChangeArrowheads="1"/>
          </p:cNvSpPr>
          <p:nvPr/>
        </p:nvSpPr>
        <p:spPr bwMode="auto">
          <a:xfrm>
            <a:off x="6040438" y="2146300"/>
            <a:ext cx="20637" cy="127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67" name="Freeform 29"/>
          <p:cNvSpPr>
            <a:spLocks/>
          </p:cNvSpPr>
          <p:nvPr/>
        </p:nvSpPr>
        <p:spPr bwMode="auto">
          <a:xfrm>
            <a:off x="5453063" y="2127250"/>
            <a:ext cx="117475" cy="52388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68" name="Freeform 30"/>
          <p:cNvSpPr>
            <a:spLocks/>
          </p:cNvSpPr>
          <p:nvPr/>
        </p:nvSpPr>
        <p:spPr bwMode="auto">
          <a:xfrm>
            <a:off x="7332663" y="2127250"/>
            <a:ext cx="107950" cy="52388"/>
          </a:xfrm>
          <a:custGeom>
            <a:avLst/>
            <a:gdLst>
              <a:gd name="T0" fmla="*/ 2147483647 w 68"/>
              <a:gd name="T1" fmla="*/ 2147483647 h 33"/>
              <a:gd name="T2" fmla="*/ 0 w 68"/>
              <a:gd name="T3" fmla="*/ 0 h 33"/>
              <a:gd name="T4" fmla="*/ 0 w 68"/>
              <a:gd name="T5" fmla="*/ 2147483647 h 33"/>
              <a:gd name="T6" fmla="*/ 2147483647 w 68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68"/>
              <a:gd name="T13" fmla="*/ 0 h 33"/>
              <a:gd name="T14" fmla="*/ 68 w 68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8" h="33">
                <a:moveTo>
                  <a:pt x="68" y="13"/>
                </a:moveTo>
                <a:lnTo>
                  <a:pt x="0" y="0"/>
                </a:lnTo>
                <a:lnTo>
                  <a:pt x="0" y="33"/>
                </a:lnTo>
                <a:lnTo>
                  <a:pt x="68" y="13"/>
                </a:lnTo>
                <a:close/>
              </a:path>
            </a:pathLst>
          </a:custGeom>
          <a:solidFill>
            <a:srgbClr val="000000"/>
          </a:solidFill>
          <a:ln w="7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69" name="Line 31"/>
          <p:cNvSpPr>
            <a:spLocks noChangeShapeType="1"/>
          </p:cNvSpPr>
          <p:nvPr/>
        </p:nvSpPr>
        <p:spPr bwMode="auto">
          <a:xfrm>
            <a:off x="5453063" y="2146300"/>
            <a:ext cx="1987550" cy="317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70" name="Rectangle 32"/>
          <p:cNvSpPr>
            <a:spLocks noChangeArrowheads="1"/>
          </p:cNvSpPr>
          <p:nvPr/>
        </p:nvSpPr>
        <p:spPr bwMode="auto">
          <a:xfrm>
            <a:off x="546100" y="2263775"/>
            <a:ext cx="13795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45&lt; 60 (stage 3a)</a:t>
            </a:r>
            <a:endParaRPr lang="en-US"/>
          </a:p>
        </p:txBody>
      </p:sp>
      <p:sp>
        <p:nvSpPr>
          <p:cNvPr id="159771" name="Rectangle 33"/>
          <p:cNvSpPr>
            <a:spLocks noChangeArrowheads="1"/>
          </p:cNvSpPr>
          <p:nvPr/>
        </p:nvSpPr>
        <p:spPr bwMode="auto">
          <a:xfrm>
            <a:off x="642938" y="2263775"/>
            <a:ext cx="96837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72" name="Rectangle 34"/>
          <p:cNvSpPr>
            <a:spLocks noChangeArrowheads="1"/>
          </p:cNvSpPr>
          <p:nvPr/>
        </p:nvSpPr>
        <p:spPr bwMode="auto">
          <a:xfrm>
            <a:off x="3219450" y="2263775"/>
            <a:ext cx="2349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 </a:t>
            </a:r>
            <a:endParaRPr lang="en-US"/>
          </a:p>
        </p:txBody>
      </p:sp>
      <p:sp>
        <p:nvSpPr>
          <p:cNvPr id="159773" name="Rectangle 35"/>
          <p:cNvSpPr>
            <a:spLocks noChangeArrowheads="1"/>
          </p:cNvSpPr>
          <p:nvPr/>
        </p:nvSpPr>
        <p:spPr bwMode="auto">
          <a:xfrm>
            <a:off x="3443288" y="2263775"/>
            <a:ext cx="6413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(4.2%) </a:t>
            </a:r>
            <a:endParaRPr lang="en-US"/>
          </a:p>
        </p:txBody>
      </p:sp>
      <p:sp>
        <p:nvSpPr>
          <p:cNvPr id="159774" name="Rectangle 36"/>
          <p:cNvSpPr>
            <a:spLocks noChangeArrowheads="1"/>
          </p:cNvSpPr>
          <p:nvPr/>
        </p:nvSpPr>
        <p:spPr bwMode="auto">
          <a:xfrm>
            <a:off x="4148138" y="2263775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17 </a:t>
            </a:r>
            <a:endParaRPr lang="en-US"/>
          </a:p>
        </p:txBody>
      </p:sp>
      <p:sp>
        <p:nvSpPr>
          <p:cNvPr id="159775" name="Rectangle 37"/>
          <p:cNvSpPr>
            <a:spLocks noChangeArrowheads="1"/>
          </p:cNvSpPr>
          <p:nvPr/>
        </p:nvSpPr>
        <p:spPr bwMode="auto">
          <a:xfrm>
            <a:off x="4373563" y="2263775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(10.8%) </a:t>
            </a:r>
            <a:endParaRPr lang="en-US"/>
          </a:p>
        </p:txBody>
      </p:sp>
      <p:sp>
        <p:nvSpPr>
          <p:cNvPr id="159776" name="Freeform 38"/>
          <p:cNvSpPr>
            <a:spLocks/>
          </p:cNvSpPr>
          <p:nvPr/>
        </p:nvSpPr>
        <p:spPr bwMode="auto">
          <a:xfrm>
            <a:off x="5453063" y="2368550"/>
            <a:ext cx="117475" cy="53975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20"/>
                </a:moveTo>
                <a:lnTo>
                  <a:pt x="74" y="0"/>
                </a:lnTo>
                <a:lnTo>
                  <a:pt x="74" y="33"/>
                </a:lnTo>
                <a:lnTo>
                  <a:pt x="0" y="2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77" name="Line 39"/>
          <p:cNvSpPr>
            <a:spLocks noChangeShapeType="1"/>
          </p:cNvSpPr>
          <p:nvPr/>
        </p:nvSpPr>
        <p:spPr bwMode="auto">
          <a:xfrm>
            <a:off x="5453063" y="2400300"/>
            <a:ext cx="779462" cy="317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78" name="Rectangle 40"/>
          <p:cNvSpPr>
            <a:spLocks noChangeArrowheads="1"/>
          </p:cNvSpPr>
          <p:nvPr/>
        </p:nvSpPr>
        <p:spPr bwMode="auto">
          <a:xfrm>
            <a:off x="546100" y="2505075"/>
            <a:ext cx="13874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30 &lt;45 (stage 3b)</a:t>
            </a:r>
            <a:endParaRPr lang="en-US"/>
          </a:p>
        </p:txBody>
      </p:sp>
      <p:sp>
        <p:nvSpPr>
          <p:cNvPr id="159779" name="Rectangle 41"/>
          <p:cNvSpPr>
            <a:spLocks noChangeArrowheads="1"/>
          </p:cNvSpPr>
          <p:nvPr/>
        </p:nvSpPr>
        <p:spPr bwMode="auto">
          <a:xfrm>
            <a:off x="642938" y="2505075"/>
            <a:ext cx="96837" cy="5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80" name="Rectangle 42"/>
          <p:cNvSpPr>
            <a:spLocks noChangeArrowheads="1"/>
          </p:cNvSpPr>
          <p:nvPr/>
        </p:nvSpPr>
        <p:spPr bwMode="auto">
          <a:xfrm>
            <a:off x="3122613" y="25050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81 </a:t>
            </a:r>
            <a:endParaRPr lang="en-US"/>
          </a:p>
        </p:txBody>
      </p:sp>
      <p:sp>
        <p:nvSpPr>
          <p:cNvPr id="159781" name="Rectangle 43"/>
          <p:cNvSpPr>
            <a:spLocks noChangeArrowheads="1"/>
          </p:cNvSpPr>
          <p:nvPr/>
        </p:nvSpPr>
        <p:spPr bwMode="auto">
          <a:xfrm>
            <a:off x="3443288" y="2505075"/>
            <a:ext cx="64135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(8.5%) </a:t>
            </a:r>
            <a:endParaRPr lang="en-US"/>
          </a:p>
        </p:txBody>
      </p:sp>
      <p:sp>
        <p:nvSpPr>
          <p:cNvPr id="159782" name="Rectangle 44"/>
          <p:cNvSpPr>
            <a:spLocks noChangeArrowheads="1"/>
          </p:cNvSpPr>
          <p:nvPr/>
        </p:nvSpPr>
        <p:spPr bwMode="auto">
          <a:xfrm>
            <a:off x="4148138" y="25050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93 </a:t>
            </a:r>
            <a:endParaRPr lang="en-US"/>
          </a:p>
        </p:txBody>
      </p:sp>
      <p:sp>
        <p:nvSpPr>
          <p:cNvPr id="159783" name="Rectangle 45"/>
          <p:cNvSpPr>
            <a:spLocks noChangeArrowheads="1"/>
          </p:cNvSpPr>
          <p:nvPr/>
        </p:nvSpPr>
        <p:spPr bwMode="auto">
          <a:xfrm>
            <a:off x="4373563" y="2505075"/>
            <a:ext cx="7381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(10.4%) </a:t>
            </a:r>
            <a:endParaRPr lang="en-US"/>
          </a:p>
        </p:txBody>
      </p:sp>
      <p:sp>
        <p:nvSpPr>
          <p:cNvPr id="159784" name="Rectangle 46"/>
          <p:cNvSpPr>
            <a:spLocks noChangeArrowheads="1"/>
          </p:cNvSpPr>
          <p:nvPr/>
        </p:nvSpPr>
        <p:spPr bwMode="auto">
          <a:xfrm>
            <a:off x="5943600" y="2600325"/>
            <a:ext cx="85725" cy="857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85" name="Line 47"/>
          <p:cNvSpPr>
            <a:spLocks noChangeShapeType="1"/>
          </p:cNvSpPr>
          <p:nvPr/>
        </p:nvSpPr>
        <p:spPr bwMode="auto">
          <a:xfrm>
            <a:off x="5473700" y="2644775"/>
            <a:ext cx="12192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86" name="Rectangle 48"/>
          <p:cNvSpPr>
            <a:spLocks noChangeArrowheads="1"/>
          </p:cNvSpPr>
          <p:nvPr/>
        </p:nvSpPr>
        <p:spPr bwMode="auto">
          <a:xfrm>
            <a:off x="546100" y="2749550"/>
            <a:ext cx="13335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≥ 15 &lt; 30 (stage 4)</a:t>
            </a:r>
            <a:endParaRPr lang="en-US"/>
          </a:p>
        </p:txBody>
      </p:sp>
      <p:sp>
        <p:nvSpPr>
          <p:cNvPr id="159787" name="Rectangle 49"/>
          <p:cNvSpPr>
            <a:spLocks noChangeArrowheads="1"/>
          </p:cNvSpPr>
          <p:nvPr/>
        </p:nvSpPr>
        <p:spPr bwMode="auto">
          <a:xfrm>
            <a:off x="642938" y="2749550"/>
            <a:ext cx="96837" cy="52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endParaRPr lang="en-US"/>
          </a:p>
        </p:txBody>
      </p:sp>
      <p:sp>
        <p:nvSpPr>
          <p:cNvPr id="159788" name="Rectangle 50"/>
          <p:cNvSpPr>
            <a:spLocks noChangeArrowheads="1"/>
          </p:cNvSpPr>
          <p:nvPr/>
        </p:nvSpPr>
        <p:spPr bwMode="auto">
          <a:xfrm>
            <a:off x="3025775" y="2749550"/>
            <a:ext cx="42703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127 </a:t>
            </a:r>
            <a:endParaRPr lang="en-US"/>
          </a:p>
        </p:txBody>
      </p:sp>
      <p:sp>
        <p:nvSpPr>
          <p:cNvPr id="159789" name="Rectangle 51"/>
          <p:cNvSpPr>
            <a:spLocks noChangeArrowheads="1"/>
          </p:cNvSpPr>
          <p:nvPr/>
        </p:nvSpPr>
        <p:spPr bwMode="auto">
          <a:xfrm>
            <a:off x="3346450" y="274955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(10.2%) </a:t>
            </a:r>
            <a:endParaRPr lang="en-US"/>
          </a:p>
        </p:txBody>
      </p:sp>
      <p:sp>
        <p:nvSpPr>
          <p:cNvPr id="159790" name="Rectangle 52"/>
          <p:cNvSpPr>
            <a:spLocks noChangeArrowheads="1"/>
          </p:cNvSpPr>
          <p:nvPr/>
        </p:nvSpPr>
        <p:spPr bwMode="auto">
          <a:xfrm>
            <a:off x="4052888" y="2749550"/>
            <a:ext cx="42703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168 </a:t>
            </a:r>
            <a:endParaRPr lang="en-US"/>
          </a:p>
        </p:txBody>
      </p:sp>
      <p:sp>
        <p:nvSpPr>
          <p:cNvPr id="159791" name="Rectangle 53"/>
          <p:cNvSpPr>
            <a:spLocks noChangeArrowheads="1"/>
          </p:cNvSpPr>
          <p:nvPr/>
        </p:nvSpPr>
        <p:spPr bwMode="auto">
          <a:xfrm>
            <a:off x="4373563" y="274955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(12.7%) </a:t>
            </a:r>
            <a:endParaRPr lang="en-US"/>
          </a:p>
        </p:txBody>
      </p:sp>
      <p:sp>
        <p:nvSpPr>
          <p:cNvPr id="159792" name="Rectangle 54"/>
          <p:cNvSpPr>
            <a:spLocks noChangeArrowheads="1"/>
          </p:cNvSpPr>
          <p:nvPr/>
        </p:nvSpPr>
        <p:spPr bwMode="auto">
          <a:xfrm>
            <a:off x="5848350" y="2832100"/>
            <a:ext cx="106363" cy="10795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93" name="Line 55"/>
          <p:cNvSpPr>
            <a:spLocks noChangeShapeType="1"/>
          </p:cNvSpPr>
          <p:nvPr/>
        </p:nvSpPr>
        <p:spPr bwMode="auto">
          <a:xfrm>
            <a:off x="5505450" y="2886075"/>
            <a:ext cx="887413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794" name="Rectangle 56"/>
          <p:cNvSpPr>
            <a:spLocks noChangeArrowheads="1"/>
          </p:cNvSpPr>
          <p:nvPr/>
        </p:nvSpPr>
        <p:spPr bwMode="auto">
          <a:xfrm>
            <a:off x="546100" y="3000375"/>
            <a:ext cx="9794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&lt;15 (stage 5) </a:t>
            </a:r>
            <a:endParaRPr lang="en-US"/>
          </a:p>
        </p:txBody>
      </p:sp>
      <p:sp>
        <p:nvSpPr>
          <p:cNvPr id="159795" name="Rectangle 57"/>
          <p:cNvSpPr>
            <a:spLocks noChangeArrowheads="1"/>
          </p:cNvSpPr>
          <p:nvPr/>
        </p:nvSpPr>
        <p:spPr bwMode="auto">
          <a:xfrm>
            <a:off x="3122613" y="30003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67 </a:t>
            </a:r>
            <a:endParaRPr lang="en-US"/>
          </a:p>
        </p:txBody>
      </p:sp>
      <p:sp>
        <p:nvSpPr>
          <p:cNvPr id="159796" name="Rectangle 58"/>
          <p:cNvSpPr>
            <a:spLocks noChangeArrowheads="1"/>
          </p:cNvSpPr>
          <p:nvPr/>
        </p:nvSpPr>
        <p:spPr bwMode="auto">
          <a:xfrm>
            <a:off x="3346450" y="3000375"/>
            <a:ext cx="738188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(10.9%) </a:t>
            </a:r>
            <a:endParaRPr lang="en-US"/>
          </a:p>
        </p:txBody>
      </p:sp>
      <p:sp>
        <p:nvSpPr>
          <p:cNvPr id="159797" name="Rectangle 59"/>
          <p:cNvSpPr>
            <a:spLocks noChangeArrowheads="1"/>
          </p:cNvSpPr>
          <p:nvPr/>
        </p:nvSpPr>
        <p:spPr bwMode="auto">
          <a:xfrm>
            <a:off x="4148138" y="3000375"/>
            <a:ext cx="3317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81 </a:t>
            </a:r>
            <a:endParaRPr lang="en-US"/>
          </a:p>
        </p:txBody>
      </p:sp>
      <p:sp>
        <p:nvSpPr>
          <p:cNvPr id="159798" name="Rectangle 60"/>
          <p:cNvSpPr>
            <a:spLocks noChangeArrowheads="1"/>
          </p:cNvSpPr>
          <p:nvPr/>
        </p:nvSpPr>
        <p:spPr bwMode="auto">
          <a:xfrm>
            <a:off x="4373563" y="3000375"/>
            <a:ext cx="738187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(13.3%) </a:t>
            </a:r>
            <a:endParaRPr lang="en-US"/>
          </a:p>
        </p:txBody>
      </p:sp>
      <p:sp>
        <p:nvSpPr>
          <p:cNvPr id="159799" name="Rectangle 61"/>
          <p:cNvSpPr>
            <a:spLocks noChangeArrowheads="1"/>
          </p:cNvSpPr>
          <p:nvPr/>
        </p:nvSpPr>
        <p:spPr bwMode="auto">
          <a:xfrm>
            <a:off x="5954713" y="3095625"/>
            <a:ext cx="85725" cy="762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00" name="Freeform 62"/>
          <p:cNvSpPr>
            <a:spLocks/>
          </p:cNvSpPr>
          <p:nvPr/>
        </p:nvSpPr>
        <p:spPr bwMode="auto">
          <a:xfrm>
            <a:off x="5453063" y="3108325"/>
            <a:ext cx="117475" cy="52388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01" name="Line 63"/>
          <p:cNvSpPr>
            <a:spLocks noChangeShapeType="1"/>
          </p:cNvSpPr>
          <p:nvPr/>
        </p:nvSpPr>
        <p:spPr bwMode="auto">
          <a:xfrm>
            <a:off x="5453063" y="3127375"/>
            <a:ext cx="1314450" cy="317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02" name="Rectangle 64"/>
          <p:cNvSpPr>
            <a:spLocks noChangeArrowheads="1"/>
          </p:cNvSpPr>
          <p:nvPr/>
        </p:nvSpPr>
        <p:spPr bwMode="auto">
          <a:xfrm>
            <a:off x="546100" y="3403600"/>
            <a:ext cx="20955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Not on dialysis </a:t>
            </a:r>
            <a:endParaRPr lang="en-US"/>
          </a:p>
        </p:txBody>
      </p:sp>
      <p:sp>
        <p:nvSpPr>
          <p:cNvPr id="159803" name="Rectangle 65"/>
          <p:cNvSpPr>
            <a:spLocks noChangeArrowheads="1"/>
          </p:cNvSpPr>
          <p:nvPr/>
        </p:nvSpPr>
        <p:spPr bwMode="auto">
          <a:xfrm>
            <a:off x="3025775" y="34036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296 </a:t>
            </a:r>
            <a:endParaRPr lang="en-US"/>
          </a:p>
        </p:txBody>
      </p:sp>
      <p:sp>
        <p:nvSpPr>
          <p:cNvPr id="159804" name="Rectangle 66"/>
          <p:cNvSpPr>
            <a:spLocks noChangeArrowheads="1"/>
          </p:cNvSpPr>
          <p:nvPr/>
        </p:nvSpPr>
        <p:spPr bwMode="auto">
          <a:xfrm>
            <a:off x="3432175" y="3403600"/>
            <a:ext cx="65246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/>
          </a:p>
        </p:txBody>
      </p:sp>
      <p:sp>
        <p:nvSpPr>
          <p:cNvPr id="159805" name="Rectangle 67"/>
          <p:cNvSpPr>
            <a:spLocks noChangeArrowheads="1"/>
          </p:cNvSpPr>
          <p:nvPr/>
        </p:nvSpPr>
        <p:spPr bwMode="auto">
          <a:xfrm>
            <a:off x="4052888" y="3403600"/>
            <a:ext cx="43815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/>
          </a:p>
        </p:txBody>
      </p:sp>
      <p:sp>
        <p:nvSpPr>
          <p:cNvPr id="159806" name="Rectangle 68"/>
          <p:cNvSpPr>
            <a:spLocks noChangeArrowheads="1"/>
          </p:cNvSpPr>
          <p:nvPr/>
        </p:nvSpPr>
        <p:spPr bwMode="auto">
          <a:xfrm>
            <a:off x="4362450" y="3403600"/>
            <a:ext cx="747713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/>
          </a:p>
        </p:txBody>
      </p:sp>
      <p:sp>
        <p:nvSpPr>
          <p:cNvPr id="159807" name="Rectangle 69"/>
          <p:cNvSpPr>
            <a:spLocks noChangeArrowheads="1"/>
          </p:cNvSpPr>
          <p:nvPr/>
        </p:nvSpPr>
        <p:spPr bwMode="auto">
          <a:xfrm>
            <a:off x="7034213" y="3403600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0.78 (0.67-0.91)</a:t>
            </a:r>
            <a:endParaRPr lang="en-US"/>
          </a:p>
        </p:txBody>
      </p:sp>
      <p:sp>
        <p:nvSpPr>
          <p:cNvPr id="159808" name="Rectangle 70"/>
          <p:cNvSpPr>
            <a:spLocks noChangeArrowheads="1"/>
          </p:cNvSpPr>
          <p:nvPr/>
        </p:nvSpPr>
        <p:spPr bwMode="auto">
          <a:xfrm>
            <a:off x="7275513" y="3590925"/>
            <a:ext cx="690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p=0.0016</a:t>
            </a:r>
            <a:endParaRPr lang="en-US"/>
          </a:p>
        </p:txBody>
      </p:sp>
      <p:sp>
        <p:nvSpPr>
          <p:cNvPr id="159809" name="Freeform 72"/>
          <p:cNvSpPr>
            <a:spLocks/>
          </p:cNvSpPr>
          <p:nvPr/>
        </p:nvSpPr>
        <p:spPr bwMode="auto">
          <a:xfrm>
            <a:off x="5634038" y="3454400"/>
            <a:ext cx="598487" cy="168275"/>
          </a:xfrm>
          <a:custGeom>
            <a:avLst/>
            <a:gdLst>
              <a:gd name="T0" fmla="*/ 2147483647 w 377"/>
              <a:gd name="T1" fmla="*/ 0 h 106"/>
              <a:gd name="T2" fmla="*/ 2147483647 w 377"/>
              <a:gd name="T3" fmla="*/ 2147483647 h 106"/>
              <a:gd name="T4" fmla="*/ 2147483647 w 377"/>
              <a:gd name="T5" fmla="*/ 2147483647 h 106"/>
              <a:gd name="T6" fmla="*/ 0 w 377"/>
              <a:gd name="T7" fmla="*/ 2147483647 h 106"/>
              <a:gd name="T8" fmla="*/ 2147483647 w 377"/>
              <a:gd name="T9" fmla="*/ 0 h 1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77"/>
              <a:gd name="T16" fmla="*/ 0 h 106"/>
              <a:gd name="T17" fmla="*/ 377 w 377"/>
              <a:gd name="T18" fmla="*/ 106 h 1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77" h="106">
                <a:moveTo>
                  <a:pt x="175" y="0"/>
                </a:moveTo>
                <a:lnTo>
                  <a:pt x="377" y="53"/>
                </a:lnTo>
                <a:lnTo>
                  <a:pt x="175" y="106"/>
                </a:lnTo>
                <a:lnTo>
                  <a:pt x="0" y="53"/>
                </a:lnTo>
                <a:lnTo>
                  <a:pt x="175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10" name="Rectangle 73"/>
          <p:cNvSpPr>
            <a:spLocks noChangeArrowheads="1"/>
          </p:cNvSpPr>
          <p:nvPr/>
        </p:nvSpPr>
        <p:spPr bwMode="auto">
          <a:xfrm>
            <a:off x="546100" y="3749675"/>
            <a:ext cx="60483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Dialysis </a:t>
            </a:r>
            <a:endParaRPr lang="en-US"/>
          </a:p>
        </p:txBody>
      </p:sp>
      <p:sp>
        <p:nvSpPr>
          <p:cNvPr id="159811" name="Rectangle 74"/>
          <p:cNvSpPr>
            <a:spLocks noChangeArrowheads="1"/>
          </p:cNvSpPr>
          <p:nvPr/>
        </p:nvSpPr>
        <p:spPr bwMode="auto">
          <a:xfrm>
            <a:off x="546100" y="3992563"/>
            <a:ext cx="10064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Hemodialysis </a:t>
            </a:r>
            <a:endParaRPr lang="en-US"/>
          </a:p>
        </p:txBody>
      </p:sp>
      <p:sp>
        <p:nvSpPr>
          <p:cNvPr id="159812" name="Rectangle 75"/>
          <p:cNvSpPr>
            <a:spLocks noChangeArrowheads="1"/>
          </p:cNvSpPr>
          <p:nvPr/>
        </p:nvSpPr>
        <p:spPr bwMode="auto">
          <a:xfrm>
            <a:off x="3025775" y="3992563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194 </a:t>
            </a:r>
            <a:endParaRPr lang="en-US"/>
          </a:p>
        </p:txBody>
      </p:sp>
      <p:sp>
        <p:nvSpPr>
          <p:cNvPr id="159813" name="Rectangle 76"/>
          <p:cNvSpPr>
            <a:spLocks noChangeArrowheads="1"/>
          </p:cNvSpPr>
          <p:nvPr/>
        </p:nvSpPr>
        <p:spPr bwMode="auto">
          <a:xfrm>
            <a:off x="3346450" y="3992563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(15.2%) </a:t>
            </a:r>
            <a:endParaRPr lang="en-US"/>
          </a:p>
        </p:txBody>
      </p:sp>
      <p:sp>
        <p:nvSpPr>
          <p:cNvPr id="159814" name="Rectangle 77"/>
          <p:cNvSpPr>
            <a:spLocks noChangeArrowheads="1"/>
          </p:cNvSpPr>
          <p:nvPr/>
        </p:nvSpPr>
        <p:spPr bwMode="auto">
          <a:xfrm>
            <a:off x="4052888" y="3992563"/>
            <a:ext cx="42703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199 </a:t>
            </a:r>
            <a:endParaRPr lang="en-US"/>
          </a:p>
        </p:txBody>
      </p:sp>
      <p:sp>
        <p:nvSpPr>
          <p:cNvPr id="159815" name="Rectangle 78"/>
          <p:cNvSpPr>
            <a:spLocks noChangeArrowheads="1"/>
          </p:cNvSpPr>
          <p:nvPr/>
        </p:nvSpPr>
        <p:spPr bwMode="auto">
          <a:xfrm>
            <a:off x="4373563" y="3992563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(15.9%) </a:t>
            </a:r>
            <a:endParaRPr lang="en-US"/>
          </a:p>
        </p:txBody>
      </p:sp>
      <p:sp>
        <p:nvSpPr>
          <p:cNvPr id="159816" name="Rectangle 79"/>
          <p:cNvSpPr>
            <a:spLocks noChangeArrowheads="1"/>
          </p:cNvSpPr>
          <p:nvPr/>
        </p:nvSpPr>
        <p:spPr bwMode="auto">
          <a:xfrm>
            <a:off x="8469313" y="3992563"/>
            <a:ext cx="3190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0.21</a:t>
            </a:r>
            <a:endParaRPr lang="en-US"/>
          </a:p>
        </p:txBody>
      </p:sp>
      <p:sp>
        <p:nvSpPr>
          <p:cNvPr id="159817" name="Rectangle 80"/>
          <p:cNvSpPr>
            <a:spLocks noChangeArrowheads="1"/>
          </p:cNvSpPr>
          <p:nvPr/>
        </p:nvSpPr>
        <p:spPr bwMode="auto">
          <a:xfrm>
            <a:off x="6254750" y="4065588"/>
            <a:ext cx="127000" cy="127000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18" name="Line 81"/>
          <p:cNvSpPr>
            <a:spLocks noChangeShapeType="1"/>
          </p:cNvSpPr>
          <p:nvPr/>
        </p:nvSpPr>
        <p:spPr bwMode="auto">
          <a:xfrm>
            <a:off x="5891213" y="4129088"/>
            <a:ext cx="939800" cy="158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19" name="Rectangle 82"/>
          <p:cNvSpPr>
            <a:spLocks noChangeArrowheads="1"/>
          </p:cNvSpPr>
          <p:nvPr/>
        </p:nvSpPr>
        <p:spPr bwMode="auto">
          <a:xfrm>
            <a:off x="546100" y="4235450"/>
            <a:ext cx="1549400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Peritoneal dialysis </a:t>
            </a:r>
            <a:endParaRPr lang="en-US"/>
          </a:p>
        </p:txBody>
      </p:sp>
      <p:sp>
        <p:nvSpPr>
          <p:cNvPr id="159820" name="Rectangle 83"/>
          <p:cNvSpPr>
            <a:spLocks noChangeArrowheads="1"/>
          </p:cNvSpPr>
          <p:nvPr/>
        </p:nvSpPr>
        <p:spPr bwMode="auto">
          <a:xfrm>
            <a:off x="3122613" y="423545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36 </a:t>
            </a:r>
            <a:endParaRPr lang="en-US"/>
          </a:p>
        </p:txBody>
      </p:sp>
      <p:sp>
        <p:nvSpPr>
          <p:cNvPr id="159821" name="Rectangle 84"/>
          <p:cNvSpPr>
            <a:spLocks noChangeArrowheads="1"/>
          </p:cNvSpPr>
          <p:nvPr/>
        </p:nvSpPr>
        <p:spPr bwMode="auto">
          <a:xfrm>
            <a:off x="3346450" y="4235450"/>
            <a:ext cx="7381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(14.0%) </a:t>
            </a:r>
            <a:endParaRPr lang="en-US"/>
          </a:p>
        </p:txBody>
      </p:sp>
      <p:sp>
        <p:nvSpPr>
          <p:cNvPr id="159822" name="Rectangle 85"/>
          <p:cNvSpPr>
            <a:spLocks noChangeArrowheads="1"/>
          </p:cNvSpPr>
          <p:nvPr/>
        </p:nvSpPr>
        <p:spPr bwMode="auto">
          <a:xfrm>
            <a:off x="4148138" y="4235450"/>
            <a:ext cx="3317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47 </a:t>
            </a:r>
            <a:endParaRPr lang="en-US"/>
          </a:p>
        </p:txBody>
      </p:sp>
      <p:sp>
        <p:nvSpPr>
          <p:cNvPr id="159823" name="Rectangle 86"/>
          <p:cNvSpPr>
            <a:spLocks noChangeArrowheads="1"/>
          </p:cNvSpPr>
          <p:nvPr/>
        </p:nvSpPr>
        <p:spPr bwMode="auto">
          <a:xfrm>
            <a:off x="4373563" y="4235450"/>
            <a:ext cx="738187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(19.7%) </a:t>
            </a:r>
            <a:endParaRPr lang="en-US"/>
          </a:p>
        </p:txBody>
      </p:sp>
      <p:sp>
        <p:nvSpPr>
          <p:cNvPr id="159824" name="Rectangle 87"/>
          <p:cNvSpPr>
            <a:spLocks noChangeArrowheads="1"/>
          </p:cNvSpPr>
          <p:nvPr/>
        </p:nvSpPr>
        <p:spPr bwMode="auto">
          <a:xfrm>
            <a:off x="5676900" y="4351338"/>
            <a:ext cx="63500" cy="5238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25" name="Freeform 88"/>
          <p:cNvSpPr>
            <a:spLocks/>
          </p:cNvSpPr>
          <p:nvPr/>
        </p:nvSpPr>
        <p:spPr bwMode="auto">
          <a:xfrm>
            <a:off x="5453063" y="4351338"/>
            <a:ext cx="117475" cy="52387"/>
          </a:xfrm>
          <a:custGeom>
            <a:avLst/>
            <a:gdLst>
              <a:gd name="T0" fmla="*/ 0 w 74"/>
              <a:gd name="T1" fmla="*/ 2147483647 h 33"/>
              <a:gd name="T2" fmla="*/ 2147483647 w 74"/>
              <a:gd name="T3" fmla="*/ 0 h 33"/>
              <a:gd name="T4" fmla="*/ 2147483647 w 74"/>
              <a:gd name="T5" fmla="*/ 2147483647 h 33"/>
              <a:gd name="T6" fmla="*/ 0 w 74"/>
              <a:gd name="T7" fmla="*/ 2147483647 h 33"/>
              <a:gd name="T8" fmla="*/ 0 60000 65536"/>
              <a:gd name="T9" fmla="*/ 0 60000 65536"/>
              <a:gd name="T10" fmla="*/ 0 60000 65536"/>
              <a:gd name="T11" fmla="*/ 0 60000 65536"/>
              <a:gd name="T12" fmla="*/ 0 w 74"/>
              <a:gd name="T13" fmla="*/ 0 h 33"/>
              <a:gd name="T14" fmla="*/ 74 w 74"/>
              <a:gd name="T15" fmla="*/ 33 h 3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" h="33">
                <a:moveTo>
                  <a:pt x="0" y="13"/>
                </a:moveTo>
                <a:lnTo>
                  <a:pt x="74" y="0"/>
                </a:lnTo>
                <a:lnTo>
                  <a:pt x="74" y="33"/>
                </a:lnTo>
                <a:lnTo>
                  <a:pt x="0" y="13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26" name="Line 89"/>
          <p:cNvSpPr>
            <a:spLocks noChangeShapeType="1"/>
          </p:cNvSpPr>
          <p:nvPr/>
        </p:nvSpPr>
        <p:spPr bwMode="auto">
          <a:xfrm>
            <a:off x="5453063" y="4371975"/>
            <a:ext cx="1196975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27" name="Rectangle 90"/>
          <p:cNvSpPr>
            <a:spLocks noChangeArrowheads="1"/>
          </p:cNvSpPr>
          <p:nvPr/>
        </p:nvSpPr>
        <p:spPr bwMode="auto">
          <a:xfrm>
            <a:off x="546100" y="4646613"/>
            <a:ext cx="1784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Subtotal: On dialysis </a:t>
            </a:r>
            <a:endParaRPr lang="en-US"/>
          </a:p>
        </p:txBody>
      </p:sp>
      <p:sp>
        <p:nvSpPr>
          <p:cNvPr id="159828" name="Rectangle 91"/>
          <p:cNvSpPr>
            <a:spLocks noChangeArrowheads="1"/>
          </p:cNvSpPr>
          <p:nvPr/>
        </p:nvSpPr>
        <p:spPr bwMode="auto">
          <a:xfrm>
            <a:off x="3025775" y="464661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/>
          </a:p>
        </p:txBody>
      </p:sp>
      <p:sp>
        <p:nvSpPr>
          <p:cNvPr id="159829" name="Rectangle 92"/>
          <p:cNvSpPr>
            <a:spLocks noChangeArrowheads="1"/>
          </p:cNvSpPr>
          <p:nvPr/>
        </p:nvSpPr>
        <p:spPr bwMode="auto">
          <a:xfrm>
            <a:off x="3336925" y="4646613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/>
          </a:p>
        </p:txBody>
      </p:sp>
      <p:sp>
        <p:nvSpPr>
          <p:cNvPr id="159830" name="Rectangle 93"/>
          <p:cNvSpPr>
            <a:spLocks noChangeArrowheads="1"/>
          </p:cNvSpPr>
          <p:nvPr/>
        </p:nvSpPr>
        <p:spPr bwMode="auto">
          <a:xfrm>
            <a:off x="4052888" y="4646613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/>
          </a:p>
        </p:txBody>
      </p:sp>
      <p:sp>
        <p:nvSpPr>
          <p:cNvPr id="159831" name="Rectangle 94"/>
          <p:cNvSpPr>
            <a:spLocks noChangeArrowheads="1"/>
          </p:cNvSpPr>
          <p:nvPr/>
        </p:nvSpPr>
        <p:spPr bwMode="auto">
          <a:xfrm>
            <a:off x="4362450" y="4646613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/>
          </a:p>
        </p:txBody>
      </p:sp>
      <p:sp>
        <p:nvSpPr>
          <p:cNvPr id="159832" name="Rectangle 95"/>
          <p:cNvSpPr>
            <a:spLocks noChangeArrowheads="1"/>
          </p:cNvSpPr>
          <p:nvPr/>
        </p:nvSpPr>
        <p:spPr bwMode="auto">
          <a:xfrm>
            <a:off x="7034213" y="4646613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0.90 (0.75-1.08)</a:t>
            </a:r>
            <a:endParaRPr lang="en-US"/>
          </a:p>
        </p:txBody>
      </p:sp>
      <p:sp>
        <p:nvSpPr>
          <p:cNvPr id="159833" name="Rectangle 96"/>
          <p:cNvSpPr>
            <a:spLocks noChangeArrowheads="1"/>
          </p:cNvSpPr>
          <p:nvPr/>
        </p:nvSpPr>
        <p:spPr bwMode="auto">
          <a:xfrm>
            <a:off x="7346950" y="4835525"/>
            <a:ext cx="547688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p=0.25 </a:t>
            </a:r>
            <a:endParaRPr lang="en-US"/>
          </a:p>
        </p:txBody>
      </p:sp>
      <p:sp>
        <p:nvSpPr>
          <p:cNvPr id="159834" name="Freeform 98"/>
          <p:cNvSpPr>
            <a:spLocks/>
          </p:cNvSpPr>
          <p:nvPr/>
        </p:nvSpPr>
        <p:spPr bwMode="auto">
          <a:xfrm>
            <a:off x="5837238" y="4710113"/>
            <a:ext cx="801687" cy="147637"/>
          </a:xfrm>
          <a:custGeom>
            <a:avLst/>
            <a:gdLst>
              <a:gd name="T0" fmla="*/ 2147483647 w 505"/>
              <a:gd name="T1" fmla="*/ 0 h 93"/>
              <a:gd name="T2" fmla="*/ 2147483647 w 505"/>
              <a:gd name="T3" fmla="*/ 2147483647 h 93"/>
              <a:gd name="T4" fmla="*/ 2147483647 w 505"/>
              <a:gd name="T5" fmla="*/ 2147483647 h 93"/>
              <a:gd name="T6" fmla="*/ 0 w 505"/>
              <a:gd name="T7" fmla="*/ 2147483647 h 93"/>
              <a:gd name="T8" fmla="*/ 2147483647 w 505"/>
              <a:gd name="T9" fmla="*/ 0 h 9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505"/>
              <a:gd name="T16" fmla="*/ 0 h 93"/>
              <a:gd name="T17" fmla="*/ 505 w 505"/>
              <a:gd name="T18" fmla="*/ 93 h 9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505" h="93">
                <a:moveTo>
                  <a:pt x="229" y="0"/>
                </a:moveTo>
                <a:lnTo>
                  <a:pt x="505" y="46"/>
                </a:lnTo>
                <a:lnTo>
                  <a:pt x="229" y="93"/>
                </a:lnTo>
                <a:lnTo>
                  <a:pt x="0" y="46"/>
                </a:lnTo>
                <a:lnTo>
                  <a:pt x="229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35" name="Rectangle 99"/>
          <p:cNvSpPr>
            <a:spLocks noChangeArrowheads="1"/>
          </p:cNvSpPr>
          <p:nvPr/>
        </p:nvSpPr>
        <p:spPr bwMode="auto">
          <a:xfrm>
            <a:off x="546100" y="5430838"/>
            <a:ext cx="23733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/>
          </a:p>
        </p:txBody>
      </p:sp>
      <p:sp>
        <p:nvSpPr>
          <p:cNvPr id="159836" name="Rectangle 100"/>
          <p:cNvSpPr>
            <a:spLocks noChangeArrowheads="1"/>
          </p:cNvSpPr>
          <p:nvPr/>
        </p:nvSpPr>
        <p:spPr bwMode="auto">
          <a:xfrm>
            <a:off x="3025775" y="5430838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/>
          </a:p>
        </p:txBody>
      </p:sp>
      <p:sp>
        <p:nvSpPr>
          <p:cNvPr id="159837" name="Rectangle 101"/>
          <p:cNvSpPr>
            <a:spLocks noChangeArrowheads="1"/>
          </p:cNvSpPr>
          <p:nvPr/>
        </p:nvSpPr>
        <p:spPr bwMode="auto">
          <a:xfrm>
            <a:off x="3336925" y="5430838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/>
          </a:p>
        </p:txBody>
      </p:sp>
      <p:sp>
        <p:nvSpPr>
          <p:cNvPr id="159838" name="Rectangle 102"/>
          <p:cNvSpPr>
            <a:spLocks noChangeArrowheads="1"/>
          </p:cNvSpPr>
          <p:nvPr/>
        </p:nvSpPr>
        <p:spPr bwMode="auto">
          <a:xfrm>
            <a:off x="4052888" y="5430838"/>
            <a:ext cx="4381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/>
          </a:p>
        </p:txBody>
      </p:sp>
      <p:sp>
        <p:nvSpPr>
          <p:cNvPr id="159839" name="Rectangle 103"/>
          <p:cNvSpPr>
            <a:spLocks noChangeArrowheads="1"/>
          </p:cNvSpPr>
          <p:nvPr/>
        </p:nvSpPr>
        <p:spPr bwMode="auto">
          <a:xfrm>
            <a:off x="4362450" y="5430838"/>
            <a:ext cx="747713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/>
          </a:p>
        </p:txBody>
      </p:sp>
      <p:sp>
        <p:nvSpPr>
          <p:cNvPr id="159840" name="Rectangle 104"/>
          <p:cNvSpPr>
            <a:spLocks noChangeArrowheads="1"/>
          </p:cNvSpPr>
          <p:nvPr/>
        </p:nvSpPr>
        <p:spPr bwMode="auto">
          <a:xfrm>
            <a:off x="7034213" y="5334000"/>
            <a:ext cx="11731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0.83 (0.74-0.94)</a:t>
            </a:r>
            <a:endParaRPr lang="en-US"/>
          </a:p>
        </p:txBody>
      </p:sp>
      <p:sp>
        <p:nvSpPr>
          <p:cNvPr id="159841" name="Rectangle 105"/>
          <p:cNvSpPr>
            <a:spLocks noChangeArrowheads="1"/>
          </p:cNvSpPr>
          <p:nvPr/>
        </p:nvSpPr>
        <p:spPr bwMode="auto">
          <a:xfrm>
            <a:off x="7275513" y="5524500"/>
            <a:ext cx="6905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</a:t>
            </a:r>
            <a:endParaRPr lang="en-US"/>
          </a:p>
        </p:txBody>
      </p:sp>
      <p:sp>
        <p:nvSpPr>
          <p:cNvPr id="159842" name="Freeform 107"/>
          <p:cNvSpPr>
            <a:spLocks/>
          </p:cNvSpPr>
          <p:nvPr/>
        </p:nvSpPr>
        <p:spPr bwMode="auto">
          <a:xfrm>
            <a:off x="5816600" y="5462588"/>
            <a:ext cx="479425" cy="211137"/>
          </a:xfrm>
          <a:custGeom>
            <a:avLst/>
            <a:gdLst>
              <a:gd name="T0" fmla="*/ 2147483647 w 302"/>
              <a:gd name="T1" fmla="*/ 0 h 133"/>
              <a:gd name="T2" fmla="*/ 2147483647 w 302"/>
              <a:gd name="T3" fmla="*/ 2147483647 h 133"/>
              <a:gd name="T4" fmla="*/ 2147483647 w 302"/>
              <a:gd name="T5" fmla="*/ 2147483647 h 133"/>
              <a:gd name="T6" fmla="*/ 0 w 302"/>
              <a:gd name="T7" fmla="*/ 2147483647 h 133"/>
              <a:gd name="T8" fmla="*/ 2147483647 w 302"/>
              <a:gd name="T9" fmla="*/ 0 h 13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02"/>
              <a:gd name="T16" fmla="*/ 0 h 133"/>
              <a:gd name="T17" fmla="*/ 302 w 302"/>
              <a:gd name="T18" fmla="*/ 133 h 13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02" h="133">
                <a:moveTo>
                  <a:pt x="141" y="0"/>
                </a:moveTo>
                <a:lnTo>
                  <a:pt x="302" y="66"/>
                </a:lnTo>
                <a:lnTo>
                  <a:pt x="141" y="133"/>
                </a:lnTo>
                <a:lnTo>
                  <a:pt x="0" y="66"/>
                </a:lnTo>
                <a:lnTo>
                  <a:pt x="141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3" name="Line 108"/>
          <p:cNvSpPr>
            <a:spLocks noChangeShapeType="1"/>
          </p:cNvSpPr>
          <p:nvPr/>
        </p:nvSpPr>
        <p:spPr bwMode="auto">
          <a:xfrm>
            <a:off x="6446838" y="1657350"/>
            <a:ext cx="1587" cy="4337050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4" name="Line 109"/>
          <p:cNvSpPr>
            <a:spLocks noChangeShapeType="1"/>
          </p:cNvSpPr>
          <p:nvPr/>
        </p:nvSpPr>
        <p:spPr bwMode="auto">
          <a:xfrm>
            <a:off x="5453063" y="6067425"/>
            <a:ext cx="198755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5" name="Line 110"/>
          <p:cNvSpPr>
            <a:spLocks noChangeShapeType="1"/>
          </p:cNvSpPr>
          <p:nvPr/>
        </p:nvSpPr>
        <p:spPr bwMode="auto">
          <a:xfrm flipV="1">
            <a:off x="6446838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6" name="Line 111"/>
          <p:cNvSpPr>
            <a:spLocks noChangeShapeType="1"/>
          </p:cNvSpPr>
          <p:nvPr/>
        </p:nvSpPr>
        <p:spPr bwMode="auto">
          <a:xfrm flipV="1">
            <a:off x="6702425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7" name="Line 112"/>
          <p:cNvSpPr>
            <a:spLocks noChangeShapeType="1"/>
          </p:cNvSpPr>
          <p:nvPr/>
        </p:nvSpPr>
        <p:spPr bwMode="auto">
          <a:xfrm flipV="1">
            <a:off x="6948488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8" name="Line 113"/>
          <p:cNvSpPr>
            <a:spLocks noChangeShapeType="1"/>
          </p:cNvSpPr>
          <p:nvPr/>
        </p:nvSpPr>
        <p:spPr bwMode="auto">
          <a:xfrm flipV="1">
            <a:off x="7194550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49" name="Line 114"/>
          <p:cNvSpPr>
            <a:spLocks noChangeShapeType="1"/>
          </p:cNvSpPr>
          <p:nvPr/>
        </p:nvSpPr>
        <p:spPr bwMode="auto">
          <a:xfrm flipV="1">
            <a:off x="7440613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0" name="Line 115"/>
          <p:cNvSpPr>
            <a:spLocks noChangeShapeType="1"/>
          </p:cNvSpPr>
          <p:nvPr/>
        </p:nvSpPr>
        <p:spPr bwMode="auto">
          <a:xfrm flipV="1">
            <a:off x="6200775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1" name="Line 116"/>
          <p:cNvSpPr>
            <a:spLocks noChangeShapeType="1"/>
          </p:cNvSpPr>
          <p:nvPr/>
        </p:nvSpPr>
        <p:spPr bwMode="auto">
          <a:xfrm flipV="1">
            <a:off x="5954713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2" name="Line 117"/>
          <p:cNvSpPr>
            <a:spLocks noChangeShapeType="1"/>
          </p:cNvSpPr>
          <p:nvPr/>
        </p:nvSpPr>
        <p:spPr bwMode="auto">
          <a:xfrm flipV="1">
            <a:off x="5708650" y="5981700"/>
            <a:ext cx="1588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3" name="Line 118"/>
          <p:cNvSpPr>
            <a:spLocks noChangeShapeType="1"/>
          </p:cNvSpPr>
          <p:nvPr/>
        </p:nvSpPr>
        <p:spPr bwMode="auto">
          <a:xfrm flipV="1">
            <a:off x="5453063" y="5981700"/>
            <a:ext cx="1587" cy="85725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59854" name="Rectangle 119"/>
          <p:cNvSpPr>
            <a:spLocks noChangeArrowheads="1"/>
          </p:cNvSpPr>
          <p:nvPr/>
        </p:nvSpPr>
        <p:spPr bwMode="auto">
          <a:xfrm>
            <a:off x="6307138" y="624046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59855" name="Rectangle 120"/>
          <p:cNvSpPr>
            <a:spLocks noChangeArrowheads="1"/>
          </p:cNvSpPr>
          <p:nvPr/>
        </p:nvSpPr>
        <p:spPr bwMode="auto">
          <a:xfrm>
            <a:off x="6810375" y="624046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59856" name="Rectangle 121"/>
          <p:cNvSpPr>
            <a:spLocks noChangeArrowheads="1"/>
          </p:cNvSpPr>
          <p:nvPr/>
        </p:nvSpPr>
        <p:spPr bwMode="auto">
          <a:xfrm>
            <a:off x="7300913" y="624046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59857" name="Rectangle 122"/>
          <p:cNvSpPr>
            <a:spLocks noChangeArrowheads="1"/>
          </p:cNvSpPr>
          <p:nvPr/>
        </p:nvSpPr>
        <p:spPr bwMode="auto">
          <a:xfrm>
            <a:off x="5816600" y="6240463"/>
            <a:ext cx="3952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59858" name="Rectangle 123"/>
          <p:cNvSpPr>
            <a:spLocks noChangeArrowheads="1"/>
          </p:cNvSpPr>
          <p:nvPr/>
        </p:nvSpPr>
        <p:spPr bwMode="auto">
          <a:xfrm>
            <a:off x="5313363" y="6240463"/>
            <a:ext cx="3952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59859" name="Line 112"/>
          <p:cNvSpPr>
            <a:spLocks noChangeShapeType="1"/>
          </p:cNvSpPr>
          <p:nvPr/>
        </p:nvSpPr>
        <p:spPr bwMode="auto">
          <a:xfrm>
            <a:off x="6040438" y="1974850"/>
            <a:ext cx="12700" cy="4078288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10"/>
          <p:cNvSpPr>
            <a:spLocks noChangeArrowheads="1"/>
          </p:cNvSpPr>
          <p:nvPr/>
        </p:nvSpPr>
        <p:spPr bwMode="auto">
          <a:xfrm>
            <a:off x="6577013" y="1597025"/>
            <a:ext cx="17557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Risk ratio &amp; 95% CI</a:t>
            </a:r>
            <a:endParaRPr lang="en-US" sz="2000"/>
          </a:p>
        </p:txBody>
      </p:sp>
      <p:sp>
        <p:nvSpPr>
          <p:cNvPr id="160771" name="Rectangle 11"/>
          <p:cNvSpPr>
            <a:spLocks noChangeArrowheads="1"/>
          </p:cNvSpPr>
          <p:nvPr/>
        </p:nvSpPr>
        <p:spPr bwMode="auto">
          <a:xfrm>
            <a:off x="458788" y="1860550"/>
            <a:ext cx="14922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700">
                <a:solidFill>
                  <a:srgbClr val="000000"/>
                </a:solidFill>
                <a:latin typeface="Calibri" pitchFamily="34" charset="0"/>
              </a:rPr>
              <a:t> </a:t>
            </a:r>
            <a:endParaRPr lang="en-US"/>
          </a:p>
        </p:txBody>
      </p:sp>
      <p:sp>
        <p:nvSpPr>
          <p:cNvPr id="160772" name="Rectangle 12"/>
          <p:cNvSpPr>
            <a:spLocks noChangeArrowheads="1"/>
          </p:cNvSpPr>
          <p:nvPr/>
        </p:nvSpPr>
        <p:spPr bwMode="auto">
          <a:xfrm>
            <a:off x="4892675" y="1597025"/>
            <a:ext cx="742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  <a:endParaRPr lang="en-US" sz="2000"/>
          </a:p>
        </p:txBody>
      </p:sp>
      <p:sp>
        <p:nvSpPr>
          <p:cNvPr id="160773" name="Rectangle 13"/>
          <p:cNvSpPr>
            <a:spLocks noChangeArrowheads="1"/>
          </p:cNvSpPr>
          <p:nvPr/>
        </p:nvSpPr>
        <p:spPr bwMode="auto">
          <a:xfrm>
            <a:off x="3344863" y="1597025"/>
            <a:ext cx="946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  <a:endParaRPr lang="en-US" sz="2000"/>
          </a:p>
        </p:txBody>
      </p:sp>
      <p:sp>
        <p:nvSpPr>
          <p:cNvPr id="160774" name="Rectangle 14"/>
          <p:cNvSpPr>
            <a:spLocks noChangeArrowheads="1"/>
          </p:cNvSpPr>
          <p:nvPr/>
        </p:nvSpPr>
        <p:spPr bwMode="auto">
          <a:xfrm>
            <a:off x="6016625" y="4932363"/>
            <a:ext cx="1041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eze/simva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60775" name="Rectangle 15"/>
          <p:cNvSpPr>
            <a:spLocks noChangeArrowheads="1"/>
          </p:cNvSpPr>
          <p:nvPr/>
        </p:nvSpPr>
        <p:spPr bwMode="auto">
          <a:xfrm>
            <a:off x="8004175" y="4924425"/>
            <a:ext cx="7429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placebo</a:t>
            </a:r>
          </a:p>
          <a:p>
            <a:pPr algn="ctr"/>
            <a:r>
              <a:rPr lang="en-US">
                <a:solidFill>
                  <a:srgbClr val="000000"/>
                </a:solidFill>
                <a:latin typeface="Calibri" pitchFamily="34" charset="0"/>
              </a:rPr>
              <a:t>better </a:t>
            </a:r>
            <a:endParaRPr lang="en-US" sz="2000"/>
          </a:p>
        </p:txBody>
      </p:sp>
      <p:sp>
        <p:nvSpPr>
          <p:cNvPr id="160776" name="Rectangle 16"/>
          <p:cNvSpPr>
            <a:spLocks noChangeArrowheads="1"/>
          </p:cNvSpPr>
          <p:nvPr/>
        </p:nvSpPr>
        <p:spPr bwMode="auto">
          <a:xfrm>
            <a:off x="4849813" y="1889125"/>
            <a:ext cx="8461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(n=4620)</a:t>
            </a:r>
            <a:endParaRPr lang="en-US" sz="2000"/>
          </a:p>
        </p:txBody>
      </p:sp>
      <p:sp>
        <p:nvSpPr>
          <p:cNvPr id="160777" name="Rectangle 17"/>
          <p:cNvSpPr>
            <a:spLocks noChangeArrowheads="1"/>
          </p:cNvSpPr>
          <p:nvPr/>
        </p:nvSpPr>
        <p:spPr bwMode="auto">
          <a:xfrm>
            <a:off x="3355975" y="1889125"/>
            <a:ext cx="846138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Calibri" pitchFamily="34" charset="0"/>
              </a:rPr>
              <a:t>(n=4650)</a:t>
            </a:r>
            <a:endParaRPr lang="en-US" sz="2000"/>
          </a:p>
        </p:txBody>
      </p:sp>
      <p:sp>
        <p:nvSpPr>
          <p:cNvPr id="160778" name="Rectangle 19"/>
          <p:cNvSpPr>
            <a:spLocks noChangeArrowheads="1"/>
          </p:cNvSpPr>
          <p:nvPr/>
        </p:nvSpPr>
        <p:spPr bwMode="auto">
          <a:xfrm>
            <a:off x="458788" y="2916238"/>
            <a:ext cx="8858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Non-dialysis</a:t>
            </a:r>
            <a:endParaRPr lang="en-US"/>
          </a:p>
        </p:txBody>
      </p:sp>
      <p:sp>
        <p:nvSpPr>
          <p:cNvPr id="160779" name="Rectangle 20"/>
          <p:cNvSpPr>
            <a:spLocks noChangeArrowheads="1"/>
          </p:cNvSpPr>
          <p:nvPr/>
        </p:nvSpPr>
        <p:spPr bwMode="auto">
          <a:xfrm>
            <a:off x="3302000" y="2916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296 </a:t>
            </a:r>
            <a:endParaRPr lang="en-US"/>
          </a:p>
        </p:txBody>
      </p:sp>
      <p:sp>
        <p:nvSpPr>
          <p:cNvPr id="160780" name="Rectangle 21"/>
          <p:cNvSpPr>
            <a:spLocks noChangeArrowheads="1"/>
          </p:cNvSpPr>
          <p:nvPr/>
        </p:nvSpPr>
        <p:spPr bwMode="auto">
          <a:xfrm>
            <a:off x="3805238" y="2916238"/>
            <a:ext cx="641350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(9.5%) </a:t>
            </a:r>
            <a:endParaRPr lang="en-US"/>
          </a:p>
        </p:txBody>
      </p:sp>
      <p:sp>
        <p:nvSpPr>
          <p:cNvPr id="160781" name="Rectangle 22"/>
          <p:cNvSpPr>
            <a:spLocks noChangeArrowheads="1"/>
          </p:cNvSpPr>
          <p:nvPr/>
        </p:nvSpPr>
        <p:spPr bwMode="auto">
          <a:xfrm>
            <a:off x="4806950" y="29162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373 </a:t>
            </a:r>
            <a:endParaRPr lang="en-US"/>
          </a:p>
        </p:txBody>
      </p:sp>
      <p:sp>
        <p:nvSpPr>
          <p:cNvPr id="160782" name="Rectangle 23"/>
          <p:cNvSpPr>
            <a:spLocks noChangeArrowheads="1"/>
          </p:cNvSpPr>
          <p:nvPr/>
        </p:nvSpPr>
        <p:spPr bwMode="auto">
          <a:xfrm>
            <a:off x="5202238" y="291623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(11.9%) </a:t>
            </a:r>
            <a:endParaRPr lang="en-US"/>
          </a:p>
        </p:txBody>
      </p:sp>
      <p:sp>
        <p:nvSpPr>
          <p:cNvPr id="160783" name="Rectangle 24"/>
          <p:cNvSpPr>
            <a:spLocks noChangeArrowheads="1"/>
          </p:cNvSpPr>
          <p:nvPr/>
        </p:nvSpPr>
        <p:spPr bwMode="auto">
          <a:xfrm>
            <a:off x="6769100" y="2970213"/>
            <a:ext cx="160338" cy="157162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84" name="Line 25"/>
          <p:cNvSpPr>
            <a:spLocks noChangeShapeType="1"/>
          </p:cNvSpPr>
          <p:nvPr/>
        </p:nvSpPr>
        <p:spPr bwMode="auto">
          <a:xfrm>
            <a:off x="6565900" y="3054350"/>
            <a:ext cx="609600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85" name="Rectangle 26"/>
          <p:cNvSpPr>
            <a:spLocks noChangeArrowheads="1"/>
          </p:cNvSpPr>
          <p:nvPr/>
        </p:nvSpPr>
        <p:spPr bwMode="auto">
          <a:xfrm>
            <a:off x="458788" y="3284538"/>
            <a:ext cx="54292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Dialysis</a:t>
            </a:r>
            <a:endParaRPr lang="en-US"/>
          </a:p>
        </p:txBody>
      </p:sp>
      <p:sp>
        <p:nvSpPr>
          <p:cNvPr id="160786" name="Rectangle 27"/>
          <p:cNvSpPr>
            <a:spLocks noChangeArrowheads="1"/>
          </p:cNvSpPr>
          <p:nvPr/>
        </p:nvSpPr>
        <p:spPr bwMode="auto">
          <a:xfrm>
            <a:off x="3302000" y="32845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230 </a:t>
            </a:r>
            <a:endParaRPr lang="en-US"/>
          </a:p>
        </p:txBody>
      </p:sp>
      <p:sp>
        <p:nvSpPr>
          <p:cNvPr id="160787" name="Rectangle 28"/>
          <p:cNvSpPr>
            <a:spLocks noChangeArrowheads="1"/>
          </p:cNvSpPr>
          <p:nvPr/>
        </p:nvSpPr>
        <p:spPr bwMode="auto">
          <a:xfrm>
            <a:off x="3708400" y="3284538"/>
            <a:ext cx="73818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(15.0%) </a:t>
            </a:r>
            <a:endParaRPr lang="en-US"/>
          </a:p>
        </p:txBody>
      </p:sp>
      <p:sp>
        <p:nvSpPr>
          <p:cNvPr id="160788" name="Rectangle 29"/>
          <p:cNvSpPr>
            <a:spLocks noChangeArrowheads="1"/>
          </p:cNvSpPr>
          <p:nvPr/>
        </p:nvSpPr>
        <p:spPr bwMode="auto">
          <a:xfrm>
            <a:off x="4806950" y="3284538"/>
            <a:ext cx="427038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246 </a:t>
            </a:r>
            <a:endParaRPr lang="en-US"/>
          </a:p>
        </p:txBody>
      </p:sp>
      <p:sp>
        <p:nvSpPr>
          <p:cNvPr id="160789" name="Rectangle 30"/>
          <p:cNvSpPr>
            <a:spLocks noChangeArrowheads="1"/>
          </p:cNvSpPr>
          <p:nvPr/>
        </p:nvSpPr>
        <p:spPr bwMode="auto">
          <a:xfrm>
            <a:off x="5202238" y="3284538"/>
            <a:ext cx="738187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0000"/>
                </a:solidFill>
                <a:latin typeface="Calibri" pitchFamily="34" charset="0"/>
              </a:rPr>
              <a:t>(16.5%) </a:t>
            </a:r>
            <a:endParaRPr lang="en-US"/>
          </a:p>
        </p:txBody>
      </p:sp>
      <p:sp>
        <p:nvSpPr>
          <p:cNvPr id="160790" name="Rectangle 31"/>
          <p:cNvSpPr>
            <a:spLocks noChangeArrowheads="1"/>
          </p:cNvSpPr>
          <p:nvPr/>
        </p:nvSpPr>
        <p:spPr bwMode="auto">
          <a:xfrm>
            <a:off x="6961188" y="3379788"/>
            <a:ext cx="85725" cy="841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91" name="Line 32"/>
          <p:cNvSpPr>
            <a:spLocks noChangeShapeType="1"/>
          </p:cNvSpPr>
          <p:nvPr/>
        </p:nvSpPr>
        <p:spPr bwMode="auto">
          <a:xfrm>
            <a:off x="6469063" y="3422650"/>
            <a:ext cx="1262062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792" name="Rectangle 33"/>
          <p:cNvSpPr>
            <a:spLocks noChangeArrowheads="1"/>
          </p:cNvSpPr>
          <p:nvPr/>
        </p:nvSpPr>
        <p:spPr bwMode="auto">
          <a:xfrm>
            <a:off x="458788" y="3695700"/>
            <a:ext cx="240982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Major atherosclerotic event </a:t>
            </a:r>
            <a:endParaRPr lang="en-US" sz="2000"/>
          </a:p>
        </p:txBody>
      </p:sp>
      <p:sp>
        <p:nvSpPr>
          <p:cNvPr id="160793" name="Rectangle 34"/>
          <p:cNvSpPr>
            <a:spLocks noChangeArrowheads="1"/>
          </p:cNvSpPr>
          <p:nvPr/>
        </p:nvSpPr>
        <p:spPr bwMode="auto">
          <a:xfrm>
            <a:off x="3302000" y="369570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526 </a:t>
            </a:r>
            <a:endParaRPr lang="en-US" sz="2000"/>
          </a:p>
        </p:txBody>
      </p:sp>
      <p:sp>
        <p:nvSpPr>
          <p:cNvPr id="160794" name="Rectangle 35"/>
          <p:cNvSpPr>
            <a:spLocks noChangeArrowheads="1"/>
          </p:cNvSpPr>
          <p:nvPr/>
        </p:nvSpPr>
        <p:spPr bwMode="auto">
          <a:xfrm>
            <a:off x="3697288" y="3695700"/>
            <a:ext cx="6905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(11.3%) </a:t>
            </a:r>
            <a:endParaRPr lang="en-US" sz="2000"/>
          </a:p>
        </p:txBody>
      </p:sp>
      <p:sp>
        <p:nvSpPr>
          <p:cNvPr id="160795" name="Rectangle 36"/>
          <p:cNvSpPr>
            <a:spLocks noChangeArrowheads="1"/>
          </p:cNvSpPr>
          <p:nvPr/>
        </p:nvSpPr>
        <p:spPr bwMode="auto">
          <a:xfrm>
            <a:off x="4806950" y="3695700"/>
            <a:ext cx="3587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619 </a:t>
            </a:r>
            <a:endParaRPr lang="en-US" sz="2000"/>
          </a:p>
        </p:txBody>
      </p:sp>
      <p:sp>
        <p:nvSpPr>
          <p:cNvPr id="160796" name="Rectangle 37"/>
          <p:cNvSpPr>
            <a:spLocks noChangeArrowheads="1"/>
          </p:cNvSpPr>
          <p:nvPr/>
        </p:nvSpPr>
        <p:spPr bwMode="auto">
          <a:xfrm>
            <a:off x="5192713" y="3695700"/>
            <a:ext cx="690562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latin typeface="Calibri" pitchFamily="34" charset="0"/>
              </a:rPr>
              <a:t>(13.4%) </a:t>
            </a:r>
            <a:endParaRPr lang="en-US" sz="2000"/>
          </a:p>
        </p:txBody>
      </p:sp>
      <p:sp>
        <p:nvSpPr>
          <p:cNvPr id="160797" name="Rectangle 38"/>
          <p:cNvSpPr>
            <a:spLocks noChangeArrowheads="1"/>
          </p:cNvSpPr>
          <p:nvPr/>
        </p:nvSpPr>
        <p:spPr bwMode="auto">
          <a:xfrm>
            <a:off x="7847013" y="3595688"/>
            <a:ext cx="11747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0.81 (0.70-0.93)</a:t>
            </a:r>
            <a:endParaRPr lang="en-US"/>
          </a:p>
        </p:txBody>
      </p:sp>
      <p:sp>
        <p:nvSpPr>
          <p:cNvPr id="160798" name="Rectangle 39"/>
          <p:cNvSpPr>
            <a:spLocks noChangeArrowheads="1"/>
          </p:cNvSpPr>
          <p:nvPr/>
        </p:nvSpPr>
        <p:spPr bwMode="auto">
          <a:xfrm>
            <a:off x="7977188" y="3786188"/>
            <a:ext cx="9144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per mmol/L </a:t>
            </a:r>
            <a:endParaRPr lang="en-US"/>
          </a:p>
        </p:txBody>
      </p:sp>
      <p:sp>
        <p:nvSpPr>
          <p:cNvPr id="160799" name="Freeform 41"/>
          <p:cNvSpPr>
            <a:spLocks/>
          </p:cNvSpPr>
          <p:nvPr/>
        </p:nvSpPr>
        <p:spPr bwMode="auto">
          <a:xfrm>
            <a:off x="6672263" y="3738563"/>
            <a:ext cx="544512" cy="179387"/>
          </a:xfrm>
          <a:custGeom>
            <a:avLst/>
            <a:gdLst>
              <a:gd name="T0" fmla="*/ 2147483647 w 343"/>
              <a:gd name="T1" fmla="*/ 0 h 113"/>
              <a:gd name="T2" fmla="*/ 2147483647 w 343"/>
              <a:gd name="T3" fmla="*/ 2147483647 h 113"/>
              <a:gd name="T4" fmla="*/ 2147483647 w 343"/>
              <a:gd name="T5" fmla="*/ 2147483647 h 113"/>
              <a:gd name="T6" fmla="*/ 0 w 343"/>
              <a:gd name="T7" fmla="*/ 2147483647 h 113"/>
              <a:gd name="T8" fmla="*/ 2147483647 w 343"/>
              <a:gd name="T9" fmla="*/ 0 h 11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43"/>
              <a:gd name="T16" fmla="*/ 0 h 113"/>
              <a:gd name="T17" fmla="*/ 343 w 343"/>
              <a:gd name="T18" fmla="*/ 113 h 11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43" h="113">
                <a:moveTo>
                  <a:pt x="162" y="0"/>
                </a:moveTo>
                <a:lnTo>
                  <a:pt x="343" y="60"/>
                </a:lnTo>
                <a:lnTo>
                  <a:pt x="162" y="113"/>
                </a:lnTo>
                <a:lnTo>
                  <a:pt x="0" y="60"/>
                </a:lnTo>
                <a:lnTo>
                  <a:pt x="162" y="0"/>
                </a:lnTo>
                <a:close/>
              </a:path>
            </a:pathLst>
          </a:custGeom>
          <a:solidFill>
            <a:srgbClr val="000000"/>
          </a:solidFill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0" name="Line 42"/>
          <p:cNvSpPr>
            <a:spLocks noChangeShapeType="1"/>
          </p:cNvSpPr>
          <p:nvPr/>
        </p:nvSpPr>
        <p:spPr bwMode="auto">
          <a:xfrm>
            <a:off x="7410450" y="1903413"/>
            <a:ext cx="1588" cy="26368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1" name="Line 43"/>
          <p:cNvSpPr>
            <a:spLocks noChangeShapeType="1"/>
          </p:cNvSpPr>
          <p:nvPr/>
        </p:nvSpPr>
        <p:spPr bwMode="auto">
          <a:xfrm>
            <a:off x="6416675" y="4540250"/>
            <a:ext cx="1976438" cy="1588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2" name="Line 44"/>
          <p:cNvSpPr>
            <a:spLocks noChangeShapeType="1"/>
          </p:cNvSpPr>
          <p:nvPr/>
        </p:nvSpPr>
        <p:spPr bwMode="auto">
          <a:xfrm flipV="1">
            <a:off x="7410450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3" name="Line 45"/>
          <p:cNvSpPr>
            <a:spLocks noChangeShapeType="1"/>
          </p:cNvSpPr>
          <p:nvPr/>
        </p:nvSpPr>
        <p:spPr bwMode="auto">
          <a:xfrm flipV="1">
            <a:off x="7654925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4" name="Line 46"/>
          <p:cNvSpPr>
            <a:spLocks noChangeShapeType="1"/>
          </p:cNvSpPr>
          <p:nvPr/>
        </p:nvSpPr>
        <p:spPr bwMode="auto">
          <a:xfrm flipV="1">
            <a:off x="7900988" y="4456113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5" name="Line 47"/>
          <p:cNvSpPr>
            <a:spLocks noChangeShapeType="1"/>
          </p:cNvSpPr>
          <p:nvPr/>
        </p:nvSpPr>
        <p:spPr bwMode="auto">
          <a:xfrm flipV="1">
            <a:off x="8147050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6" name="Line 48"/>
          <p:cNvSpPr>
            <a:spLocks noChangeShapeType="1"/>
          </p:cNvSpPr>
          <p:nvPr/>
        </p:nvSpPr>
        <p:spPr bwMode="auto">
          <a:xfrm flipV="1">
            <a:off x="8393113" y="4456113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7" name="Line 49"/>
          <p:cNvSpPr>
            <a:spLocks noChangeShapeType="1"/>
          </p:cNvSpPr>
          <p:nvPr/>
        </p:nvSpPr>
        <p:spPr bwMode="auto">
          <a:xfrm flipV="1">
            <a:off x="7153275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8" name="Line 50"/>
          <p:cNvSpPr>
            <a:spLocks noChangeShapeType="1"/>
          </p:cNvSpPr>
          <p:nvPr/>
        </p:nvSpPr>
        <p:spPr bwMode="auto">
          <a:xfrm flipV="1">
            <a:off x="6907213" y="4456113"/>
            <a:ext cx="1587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09" name="Line 51"/>
          <p:cNvSpPr>
            <a:spLocks noChangeShapeType="1"/>
          </p:cNvSpPr>
          <p:nvPr/>
        </p:nvSpPr>
        <p:spPr bwMode="auto">
          <a:xfrm flipV="1">
            <a:off x="6661150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10" name="Line 52"/>
          <p:cNvSpPr>
            <a:spLocks noChangeShapeType="1"/>
          </p:cNvSpPr>
          <p:nvPr/>
        </p:nvSpPr>
        <p:spPr bwMode="auto">
          <a:xfrm flipV="1">
            <a:off x="6416675" y="4456113"/>
            <a:ext cx="1588" cy="84137"/>
          </a:xfrm>
          <a:prstGeom prst="line">
            <a:avLst/>
          </a:prstGeom>
          <a:noFill/>
          <a:ln w="13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11" name="Rectangle 53"/>
          <p:cNvSpPr>
            <a:spLocks noChangeArrowheads="1"/>
          </p:cNvSpPr>
          <p:nvPr/>
        </p:nvSpPr>
        <p:spPr bwMode="auto">
          <a:xfrm>
            <a:off x="7270750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1.0 </a:t>
            </a:r>
            <a:endParaRPr lang="en-US"/>
          </a:p>
        </p:txBody>
      </p:sp>
      <p:sp>
        <p:nvSpPr>
          <p:cNvPr id="160812" name="Rectangle 54"/>
          <p:cNvSpPr>
            <a:spLocks noChangeArrowheads="1"/>
          </p:cNvSpPr>
          <p:nvPr/>
        </p:nvSpPr>
        <p:spPr bwMode="auto">
          <a:xfrm>
            <a:off x="7762875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1.2 </a:t>
            </a:r>
            <a:endParaRPr lang="en-US"/>
          </a:p>
        </p:txBody>
      </p:sp>
      <p:sp>
        <p:nvSpPr>
          <p:cNvPr id="160813" name="Rectangle 55"/>
          <p:cNvSpPr>
            <a:spLocks noChangeArrowheads="1"/>
          </p:cNvSpPr>
          <p:nvPr/>
        </p:nvSpPr>
        <p:spPr bwMode="auto">
          <a:xfrm>
            <a:off x="8253413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1.4 </a:t>
            </a:r>
            <a:endParaRPr lang="en-US"/>
          </a:p>
        </p:txBody>
      </p:sp>
      <p:sp>
        <p:nvSpPr>
          <p:cNvPr id="160814" name="Rectangle 56"/>
          <p:cNvSpPr>
            <a:spLocks noChangeArrowheads="1"/>
          </p:cNvSpPr>
          <p:nvPr/>
        </p:nvSpPr>
        <p:spPr bwMode="auto">
          <a:xfrm>
            <a:off x="6769100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0.8 </a:t>
            </a:r>
            <a:endParaRPr lang="en-US"/>
          </a:p>
        </p:txBody>
      </p:sp>
      <p:sp>
        <p:nvSpPr>
          <p:cNvPr id="160815" name="Rectangle 57"/>
          <p:cNvSpPr>
            <a:spLocks noChangeArrowheads="1"/>
          </p:cNvSpPr>
          <p:nvPr/>
        </p:nvSpPr>
        <p:spPr bwMode="auto">
          <a:xfrm>
            <a:off x="6276975" y="4560888"/>
            <a:ext cx="384175" cy="28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0.6 </a:t>
            </a:r>
            <a:endParaRPr lang="en-US"/>
          </a:p>
        </p:txBody>
      </p:sp>
      <p:sp>
        <p:nvSpPr>
          <p:cNvPr id="160816" name="Line 112"/>
          <p:cNvSpPr>
            <a:spLocks noChangeShapeType="1"/>
          </p:cNvSpPr>
          <p:nvPr/>
        </p:nvSpPr>
        <p:spPr bwMode="auto">
          <a:xfrm>
            <a:off x="6929438" y="2733675"/>
            <a:ext cx="1587" cy="1789113"/>
          </a:xfrm>
          <a:prstGeom prst="line">
            <a:avLst/>
          </a:prstGeom>
          <a:noFill/>
          <a:ln w="13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160817" name="Title 5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/>
              <a:t>SHARP: Effects on Major Atherosclerotic Events (per 40 mg/dL LDL-C reduction) by renal status</a:t>
            </a:r>
            <a:endParaRPr lang="en-GB" sz="3600" smtClean="0"/>
          </a:p>
        </p:txBody>
      </p:sp>
      <p:sp>
        <p:nvSpPr>
          <p:cNvPr id="160818" name="TextBox 83"/>
          <p:cNvSpPr txBox="1">
            <a:spLocks noChangeArrowheads="1"/>
          </p:cNvSpPr>
          <p:nvPr/>
        </p:nvSpPr>
        <p:spPr bwMode="auto">
          <a:xfrm>
            <a:off x="460375" y="5013325"/>
            <a:ext cx="48371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000000"/>
                </a:solidFill>
                <a:latin typeface="Calibri" pitchFamily="34" charset="0"/>
              </a:rPr>
              <a:t>Test for heterogeneity after LDL weighting p=0.65</a:t>
            </a:r>
          </a:p>
        </p:txBody>
      </p:sp>
      <p:sp>
        <p:nvSpPr>
          <p:cNvPr id="160819" name="Rectangle 39"/>
          <p:cNvSpPr>
            <a:spLocks noChangeArrowheads="1"/>
          </p:cNvSpPr>
          <p:nvPr/>
        </p:nvSpPr>
        <p:spPr bwMode="auto">
          <a:xfrm>
            <a:off x="8069263" y="3970338"/>
            <a:ext cx="730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0000"/>
                </a:solidFill>
                <a:latin typeface="Calibri" pitchFamily="34" charset="0"/>
              </a:rPr>
              <a:t>p=0.0021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Title 1"/>
          <p:cNvSpPr>
            <a:spLocks noGrp="1"/>
          </p:cNvSpPr>
          <p:nvPr>
            <p:ph type="ctrTitle"/>
          </p:nvPr>
        </p:nvSpPr>
        <p:spPr>
          <a:xfrm>
            <a:off x="550863" y="1657350"/>
            <a:ext cx="8056562" cy="1609725"/>
          </a:xfrm>
        </p:spPr>
        <p:txBody>
          <a:bodyPr/>
          <a:lstStyle/>
          <a:p>
            <a:r>
              <a:rPr lang="en-GB" sz="3600" smtClean="0"/>
              <a:t>Study of Heart and Renal Protection (SHARP): Design points and Conclusions</a:t>
            </a:r>
          </a:p>
        </p:txBody>
      </p:sp>
      <p:sp>
        <p:nvSpPr>
          <p:cNvPr id="162819" name="Subtitle 3"/>
          <p:cNvSpPr>
            <a:spLocks noGrp="1"/>
          </p:cNvSpPr>
          <p:nvPr>
            <p:ph type="subTitle" idx="1"/>
          </p:nvPr>
        </p:nvSpPr>
        <p:spPr>
          <a:xfrm>
            <a:off x="1371600" y="4221163"/>
            <a:ext cx="6400800" cy="1752600"/>
          </a:xfrm>
        </p:spPr>
        <p:txBody>
          <a:bodyPr/>
          <a:lstStyle/>
          <a:p>
            <a:r>
              <a:rPr lang="en-GB" smtClean="0"/>
              <a:t>Rory Collins</a:t>
            </a:r>
          </a:p>
          <a:p>
            <a:r>
              <a:rPr lang="en-GB" smtClean="0"/>
              <a:t>University of Oxford, UK</a:t>
            </a:r>
          </a:p>
          <a:p>
            <a:r>
              <a:rPr lang="en-GB" smtClean="0"/>
              <a:t>Chair, SHARP Steering Committee</a:t>
            </a:r>
          </a:p>
        </p:txBody>
      </p:sp>
      <p:sp>
        <p:nvSpPr>
          <p:cNvPr id="162820" name="TextBox 3"/>
          <p:cNvSpPr txBox="1">
            <a:spLocks noChangeArrowheads="1"/>
          </p:cNvSpPr>
          <p:nvPr/>
        </p:nvSpPr>
        <p:spPr bwMode="auto">
          <a:xfrm>
            <a:off x="180975" y="31750"/>
            <a:ext cx="87534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i="1"/>
              <a:t>US FDA Endocrinologic and Metabolic Drugs</a:t>
            </a:r>
          </a:p>
          <a:p>
            <a:pPr algn="ctr"/>
            <a:r>
              <a:rPr lang="en-GB" sz="2800" i="1"/>
              <a:t>Advisory Committee, 2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Organisational structure</a:t>
            </a:r>
          </a:p>
        </p:txBody>
      </p:sp>
      <p:sp>
        <p:nvSpPr>
          <p:cNvPr id="163843" name="Content Placeholder 2"/>
          <p:cNvSpPr>
            <a:spLocks noGrp="1"/>
          </p:cNvSpPr>
          <p:nvPr>
            <p:ph idx="1"/>
          </p:nvPr>
        </p:nvSpPr>
        <p:spPr>
          <a:xfrm>
            <a:off x="877888" y="1273175"/>
            <a:ext cx="7481887" cy="4997450"/>
          </a:xfrm>
        </p:spPr>
        <p:txBody>
          <a:bodyPr/>
          <a:lstStyle/>
          <a:p>
            <a:r>
              <a:rPr lang="en-GB" sz="2800" smtClean="0"/>
              <a:t>Trial sponsor was University of Oxford, UK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Coordination of 380 sites by 7 regional centres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Independent Steering Committee</a:t>
            </a:r>
          </a:p>
          <a:p>
            <a:pPr lvl="1"/>
            <a:r>
              <a:rPr lang="en-GB" sz="2400" smtClean="0"/>
              <a:t>Representatives from each of 18 countries</a:t>
            </a:r>
          </a:p>
          <a:p>
            <a:pPr lvl="1"/>
            <a:r>
              <a:rPr lang="en-GB" sz="2400" smtClean="0"/>
              <a:t>2 non-voting representatives from funder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Independent Data Monitoring Committee</a:t>
            </a:r>
          </a:p>
          <a:p>
            <a:pPr lvl="1"/>
            <a:r>
              <a:rPr lang="en-GB" sz="2400" smtClean="0"/>
              <a:t>6-monthly review of unblinded data report</a:t>
            </a:r>
          </a:p>
          <a:p>
            <a:pPr lvl="1"/>
            <a:r>
              <a:rPr lang="en-GB" sz="2400" smtClean="0"/>
              <a:t>No recommendation made to stop during trial</a:t>
            </a:r>
          </a:p>
          <a:p>
            <a:pPr lvl="1">
              <a:buFont typeface="Arial" pitchFamily="34" charset="0"/>
              <a:buNone/>
            </a:pPr>
            <a:endParaRPr lang="en-GB" sz="800" smtClean="0"/>
          </a:p>
          <a:p>
            <a:r>
              <a:rPr lang="en-GB" sz="2800" smtClean="0"/>
              <a:t>Principal funder was Merck/Schering-Plough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Rationale for randomization structure</a:t>
            </a:r>
          </a:p>
        </p:txBody>
      </p:sp>
      <p:sp>
        <p:nvSpPr>
          <p:cNvPr id="165891" name="Content Placeholder 2"/>
          <p:cNvSpPr>
            <a:spLocks noGrp="1"/>
          </p:cNvSpPr>
          <p:nvPr>
            <p:ph idx="1"/>
          </p:nvPr>
        </p:nvSpPr>
        <p:spPr>
          <a:xfrm>
            <a:off x="457200" y="1193800"/>
            <a:ext cx="8229600" cy="4960938"/>
          </a:xfrm>
        </p:spPr>
        <p:txBody>
          <a:bodyPr/>
          <a:lstStyle/>
          <a:p>
            <a:r>
              <a:rPr lang="en-GB" dirty="0" smtClean="0"/>
              <a:t>3-way randomization for first year only</a:t>
            </a:r>
          </a:p>
          <a:p>
            <a:pPr lvl="1"/>
            <a:r>
              <a:rPr lang="en-GB" dirty="0" smtClean="0"/>
              <a:t>Simvastatin </a:t>
            </a:r>
            <a:r>
              <a:rPr lang="en-GB" dirty="0" err="1" smtClean="0"/>
              <a:t>vs</a:t>
            </a:r>
            <a:r>
              <a:rPr lang="en-GB" dirty="0" smtClean="0"/>
              <a:t> placebo</a:t>
            </a:r>
          </a:p>
          <a:p>
            <a:pPr lvl="2"/>
            <a:r>
              <a:rPr lang="en-GB" dirty="0" err="1" smtClean="0"/>
              <a:t>LDL</a:t>
            </a:r>
            <a:r>
              <a:rPr lang="en-GB" dirty="0" smtClean="0"/>
              <a:t>-lowering effects of simvastatin</a:t>
            </a:r>
          </a:p>
          <a:p>
            <a:pPr lvl="1"/>
            <a:r>
              <a:rPr lang="en-GB" dirty="0" err="1" smtClean="0"/>
              <a:t>Eze/simva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simvastatin</a:t>
            </a:r>
          </a:p>
          <a:p>
            <a:pPr lvl="2"/>
            <a:r>
              <a:rPr lang="en-GB" dirty="0" smtClean="0"/>
              <a:t>Additional </a:t>
            </a:r>
            <a:r>
              <a:rPr lang="en-GB" dirty="0" err="1" smtClean="0"/>
              <a:t>LDL</a:t>
            </a:r>
            <a:r>
              <a:rPr lang="en-GB" dirty="0" smtClean="0"/>
              <a:t>-lowering effects of ezetimibe</a:t>
            </a:r>
          </a:p>
          <a:p>
            <a:pPr lvl="2"/>
            <a:r>
              <a:rPr lang="en-GB" dirty="0" smtClean="0"/>
              <a:t>Early safety of adding ezetimibe to simvastatin</a:t>
            </a:r>
          </a:p>
          <a:p>
            <a:r>
              <a:rPr lang="en-GB" dirty="0" smtClean="0"/>
              <a:t>2-way randomization of </a:t>
            </a:r>
            <a:r>
              <a:rPr lang="en-GB" dirty="0" err="1" smtClean="0"/>
              <a:t>eze/simva</a:t>
            </a:r>
            <a:r>
              <a:rPr lang="en-GB" dirty="0" smtClean="0"/>
              <a:t> </a:t>
            </a:r>
            <a:r>
              <a:rPr lang="en-GB" dirty="0" err="1" smtClean="0"/>
              <a:t>vs</a:t>
            </a:r>
            <a:r>
              <a:rPr lang="en-GB" dirty="0" smtClean="0"/>
              <a:t> placebo</a:t>
            </a:r>
          </a:p>
          <a:p>
            <a:pPr lvl="1"/>
            <a:r>
              <a:rPr lang="en-GB" dirty="0" smtClean="0"/>
              <a:t>5-year effects of </a:t>
            </a:r>
            <a:r>
              <a:rPr lang="en-GB" dirty="0" err="1" smtClean="0"/>
              <a:t>eze/simva</a:t>
            </a:r>
            <a:r>
              <a:rPr lang="en-GB" dirty="0" smtClean="0"/>
              <a:t> on clinical outcomes</a:t>
            </a:r>
          </a:p>
          <a:p>
            <a:pPr lvl="1"/>
            <a:r>
              <a:rPr lang="en-GB" dirty="0" smtClean="0"/>
              <a:t>Simvastatin-allocated patients re-randomized to maximize power for assessment of </a:t>
            </a:r>
            <a:r>
              <a:rPr lang="en-GB" dirty="0" err="1" smtClean="0"/>
              <a:t>eze/simva</a:t>
            </a:r>
            <a:endParaRPr lang="en-GB" dirty="0" smtClean="0"/>
          </a:p>
          <a:p>
            <a:pPr lvl="1">
              <a:buFont typeface="Arial" pitchFamily="34" charset="0"/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SHARP: Sensitive to potential benefits</a:t>
            </a:r>
          </a:p>
        </p:txBody>
      </p:sp>
      <p:sp>
        <p:nvSpPr>
          <p:cNvPr id="166915" name="Content Placeholder 2"/>
          <p:cNvSpPr>
            <a:spLocks noGrp="1"/>
          </p:cNvSpPr>
          <p:nvPr>
            <p:ph idx="1"/>
          </p:nvPr>
        </p:nvSpPr>
        <p:spPr>
          <a:xfrm>
            <a:off x="544513" y="1600200"/>
            <a:ext cx="7975600" cy="4284663"/>
          </a:xfrm>
        </p:spPr>
        <p:txBody>
          <a:bodyPr/>
          <a:lstStyle/>
          <a:p>
            <a:r>
              <a:rPr lang="en-GB" smtClean="0"/>
              <a:t>Emphasis on detecting effects of eze/simva on ATHEROSCLEROTIC outcomes</a:t>
            </a:r>
          </a:p>
          <a:p>
            <a:pPr>
              <a:buFont typeface="Arial" pitchFamily="34" charset="0"/>
              <a:buNone/>
            </a:pPr>
            <a:endParaRPr lang="en-GB" sz="800" smtClean="0"/>
          </a:p>
          <a:p>
            <a:pPr lvl="1"/>
            <a:r>
              <a:rPr lang="en-GB" smtClean="0"/>
              <a:t>INCLUSION of coronary and non-coronary revascularization procedures </a:t>
            </a:r>
          </a:p>
          <a:p>
            <a:pPr lvl="1"/>
            <a:r>
              <a:rPr lang="en-GB" smtClean="0"/>
              <a:t>EXCLUSION of non-coronary cardiac death and hemorrhagic stroke from key outcome</a:t>
            </a:r>
          </a:p>
          <a:p>
            <a:pPr lvl="1">
              <a:buFont typeface="Arial" pitchFamily="34" charset="0"/>
              <a:buNone/>
            </a:pPr>
            <a:endParaRPr lang="en-GB" sz="1200" smtClean="0"/>
          </a:p>
          <a:p>
            <a:r>
              <a:rPr lang="en-GB" smtClean="0"/>
              <a:t>Large number of </a:t>
            </a:r>
            <a:r>
              <a:rPr lang="en-GB" u="sng" smtClean="0"/>
              <a:t>relevant</a:t>
            </a:r>
            <a:r>
              <a:rPr lang="en-GB" i="1" smtClean="0"/>
              <a:t> </a:t>
            </a:r>
            <a:r>
              <a:rPr lang="en-GB" smtClean="0"/>
              <a:t>outcomes and long duration of treatment to maximize power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Title 1"/>
          <p:cNvSpPr>
            <a:spLocks noGrp="1"/>
          </p:cNvSpPr>
          <p:nvPr>
            <p:ph type="title" idx="4294967295"/>
          </p:nvPr>
        </p:nvSpPr>
        <p:spPr>
          <a:xfrm>
            <a:off x="0" y="0"/>
            <a:ext cx="9144000" cy="985838"/>
          </a:xfrm>
        </p:spPr>
        <p:txBody>
          <a:bodyPr/>
          <a:lstStyle/>
          <a:p>
            <a:pPr eaLnBrk="1" hangingPunct="1"/>
            <a:r>
              <a:rPr lang="en-GB" sz="3400" smtClean="0"/>
              <a:t>Importance of considering external and internal evidence regarding study power during trials</a:t>
            </a:r>
          </a:p>
        </p:txBody>
      </p:sp>
      <p:sp>
        <p:nvSpPr>
          <p:cNvPr id="167939" name="Content Placeholder 2"/>
          <p:cNvSpPr>
            <a:spLocks noGrp="1"/>
          </p:cNvSpPr>
          <p:nvPr>
            <p:ph idx="4294967295"/>
          </p:nvPr>
        </p:nvSpPr>
        <p:spPr>
          <a:xfrm>
            <a:off x="714375" y="1316038"/>
            <a:ext cx="7772400" cy="333375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</a:pPr>
            <a:endParaRPr lang="en-GB" i="1" smtClean="0"/>
          </a:p>
          <a:p>
            <a:pPr marL="0" indent="0" algn="ctr" eaLnBrk="1" hangingPunct="1">
              <a:lnSpc>
                <a:spcPct val="90000"/>
              </a:lnSpc>
              <a:buFontTx/>
              <a:buNone/>
            </a:pPr>
            <a:r>
              <a:rPr lang="en-GB" sz="3600" i="1" smtClean="0"/>
              <a:t>“The primary variable [outcome] …should be the variable capable of providing the most clinically relevant and convincing evidence directly related to the primary objective of the trial”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22275" y="48641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tabLst>
                <a:tab pos="3584575" algn="l"/>
              </a:tabLst>
              <a:defRPr/>
            </a:pPr>
            <a:r>
              <a:rPr lang="en-GB" sz="3200" dirty="0">
                <a:latin typeface="+mn-lt"/>
                <a:ea typeface="+mj-ea"/>
                <a:cs typeface="Times New Roman" pitchFamily="18" charset="0"/>
              </a:rPr>
              <a:t>Section 2.2.2 in Statistical Principles </a:t>
            </a:r>
            <a:br>
              <a:rPr lang="en-GB" sz="3200" dirty="0">
                <a:latin typeface="+mn-lt"/>
                <a:ea typeface="+mj-ea"/>
                <a:cs typeface="Times New Roman" pitchFamily="18" charset="0"/>
              </a:rPr>
            </a:br>
            <a:r>
              <a:rPr lang="en-GB" sz="3200" dirty="0">
                <a:latin typeface="+mn-lt"/>
                <a:ea typeface="+mj-ea"/>
                <a:cs typeface="Times New Roman" pitchFamily="18" charset="0"/>
              </a:rPr>
              <a:t>for Clinical Trials (ICH E9)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smtClean="0"/>
              <a:t>Steering Committee’s </a:t>
            </a:r>
            <a:r>
              <a:rPr lang="en-GB" sz="3200" u="sng" smtClean="0"/>
              <a:t>blinded</a:t>
            </a:r>
            <a:r>
              <a:rPr lang="en-GB" sz="3200" i="1" smtClean="0"/>
              <a:t> </a:t>
            </a:r>
            <a:r>
              <a:rPr lang="en-GB" sz="3200" smtClean="0"/>
              <a:t>decision to emphasize “key outcome” of Major Atherosclerotic Events</a:t>
            </a:r>
          </a:p>
        </p:txBody>
      </p:sp>
      <p:sp>
        <p:nvSpPr>
          <p:cNvPr id="168963" name="Content Placeholder 2"/>
          <p:cNvSpPr>
            <a:spLocks noGrp="1"/>
          </p:cNvSpPr>
          <p:nvPr>
            <p:ph idx="1"/>
          </p:nvPr>
        </p:nvSpPr>
        <p:spPr>
          <a:xfrm>
            <a:off x="457200" y="1173163"/>
            <a:ext cx="8229600" cy="5321300"/>
          </a:xfrm>
        </p:spPr>
        <p:txBody>
          <a:bodyPr/>
          <a:lstStyle/>
          <a:p>
            <a:r>
              <a:rPr lang="en-GB" sz="2400" smtClean="0"/>
              <a:t>Original primary: “major vascular event” (MVE: non-fatal MI or cardiac death, any stroke, or any revascularization)</a:t>
            </a:r>
          </a:p>
          <a:p>
            <a:endParaRPr lang="en-GB" sz="1000" smtClean="0"/>
          </a:p>
          <a:p>
            <a:r>
              <a:rPr lang="en-GB" sz="2400" smtClean="0"/>
              <a:t>October 2009 meeting of Steering Committee:</a:t>
            </a:r>
          </a:p>
          <a:p>
            <a:pPr lvl="1"/>
            <a:r>
              <a:rPr lang="en-GB" sz="2400" smtClean="0"/>
              <a:t>LDL difference lower than expected (33 vs 39 mg/dL)</a:t>
            </a:r>
          </a:p>
          <a:p>
            <a:pPr lvl="1"/>
            <a:r>
              <a:rPr lang="en-GB" sz="2400" smtClean="0"/>
              <a:t>1/3 of MVEs adjudicated as non-coronary cardiac deaths  or hemorrhagic strokes</a:t>
            </a:r>
          </a:p>
          <a:p>
            <a:pPr lvl="1">
              <a:buFont typeface="Arial" pitchFamily="34" charset="0"/>
              <a:buNone/>
            </a:pPr>
            <a:endParaRPr lang="en-GB" sz="1000" smtClean="0"/>
          </a:p>
          <a:p>
            <a:r>
              <a:rPr lang="en-GB" sz="2400" smtClean="0"/>
              <a:t>Steering Committee decided to change primary outcome to “major atherosclerotic event”</a:t>
            </a:r>
            <a:r>
              <a:rPr lang="en-GB" sz="2400" i="1" smtClean="0"/>
              <a:t> </a:t>
            </a:r>
            <a:r>
              <a:rPr lang="en-GB" sz="2400" smtClean="0"/>
              <a:t>(MAE: non-fatal MI or coronary death, non-hemorrhagic stroke, or any revascularization)</a:t>
            </a:r>
          </a:p>
          <a:p>
            <a:pPr>
              <a:buFont typeface="Arial" pitchFamily="34" charset="0"/>
              <a:buNone/>
            </a:pPr>
            <a:endParaRPr lang="en-GB" sz="1000" smtClean="0"/>
          </a:p>
          <a:p>
            <a:r>
              <a:rPr lang="en-GB" sz="2400" smtClean="0"/>
              <a:t>Statistical Analysis Plan published with MAE as “key outcome” (but protocol could not be changed without funder approval)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0"/>
            <a:ext cx="7735887" cy="981075"/>
          </a:xfrm>
        </p:spPr>
        <p:txBody>
          <a:bodyPr/>
          <a:lstStyle/>
          <a:p>
            <a:pPr eaLnBrk="1" hangingPunct="1"/>
            <a:r>
              <a:rPr lang="en-GB" smtClean="0"/>
              <a:t>SHARP: Estimated difference in power for expected effects on MVE and MAE</a:t>
            </a:r>
            <a:endParaRPr lang="en-US" smtClean="0"/>
          </a:p>
        </p:txBody>
      </p:sp>
      <p:graphicFrame>
        <p:nvGraphicFramePr>
          <p:cNvPr id="138263" name="Group 23"/>
          <p:cNvGraphicFramePr>
            <a:graphicFrameLocks noGrp="1"/>
          </p:cNvGraphicFramePr>
          <p:nvPr>
            <p:ph idx="1"/>
          </p:nvPr>
        </p:nvGraphicFramePr>
        <p:xfrm>
          <a:off x="798513" y="1644650"/>
          <a:ext cx="7721600" cy="4583113"/>
        </p:xfrm>
        <a:graphic>
          <a:graphicData uri="http://schemas.openxmlformats.org/drawingml/2006/table">
            <a:tbl>
              <a:tblPr/>
              <a:tblGrid>
                <a:gridCol w="2365375"/>
                <a:gridCol w="1350962"/>
                <a:gridCol w="2103438"/>
                <a:gridCol w="1901825"/>
              </a:tblGrid>
              <a:tr h="1346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Outcome (and risk reduction)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Patients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Expected result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Power at p=0.01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47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MVE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(13%)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737 vs 845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MAE 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18%)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8400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525 vs 639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509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9438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576 vs 701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88%</a:t>
                      </a: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Presentation1">
  <a:themeElements>
    <a:clrScheme name="5_Presentation1 13">
      <a:dk1>
        <a:srgbClr val="808080"/>
      </a:dk1>
      <a:lt1>
        <a:srgbClr val="FFFFFF"/>
      </a:lt1>
      <a:dk2>
        <a:srgbClr val="2F2F8C"/>
      </a:dk2>
      <a:lt2>
        <a:srgbClr val="FFFF00"/>
      </a:lt2>
      <a:accent1>
        <a:srgbClr val="BBE0E3"/>
      </a:accent1>
      <a:accent2>
        <a:srgbClr val="333399"/>
      </a:accent2>
      <a:accent3>
        <a:srgbClr val="ADADC5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Presentation1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3">
        <a:dk1>
          <a:srgbClr val="808080"/>
        </a:dk1>
        <a:lt1>
          <a:srgbClr val="FFFFFF"/>
        </a:lt1>
        <a:dk2>
          <a:srgbClr val="2F2F8C"/>
        </a:dk2>
        <a:lt2>
          <a:srgbClr val="FFFF00"/>
        </a:lt2>
        <a:accent1>
          <a:srgbClr val="BBE0E3"/>
        </a:accent1>
        <a:accent2>
          <a:srgbClr val="333399"/>
        </a:accent2>
        <a:accent3>
          <a:srgbClr val="ADADC5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6_Presentation1">
  <a:themeElements>
    <a:clrScheme name="5_Presentation1 13">
      <a:dk1>
        <a:srgbClr val="808080"/>
      </a:dk1>
      <a:lt1>
        <a:srgbClr val="FFFFFF"/>
      </a:lt1>
      <a:dk2>
        <a:srgbClr val="2F2F8C"/>
      </a:dk2>
      <a:lt2>
        <a:srgbClr val="FFFF00"/>
      </a:lt2>
      <a:accent1>
        <a:srgbClr val="BBE0E3"/>
      </a:accent1>
      <a:accent2>
        <a:srgbClr val="333399"/>
      </a:accent2>
      <a:accent3>
        <a:srgbClr val="ADADC5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5_Presentation1">
      <a:majorFont>
        <a:latin typeface="Arial Narrow"/>
        <a:ea typeface=""/>
        <a:cs typeface="Arial"/>
      </a:majorFont>
      <a:minorFont>
        <a:latin typeface="Arial Narrow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5_Presentation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5_Presentation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5_Presentation1 13">
        <a:dk1>
          <a:srgbClr val="808080"/>
        </a:dk1>
        <a:lt1>
          <a:srgbClr val="FFFFFF"/>
        </a:lt1>
        <a:dk2>
          <a:srgbClr val="2F2F8C"/>
        </a:dk2>
        <a:lt2>
          <a:srgbClr val="FFFF00"/>
        </a:lt2>
        <a:accent1>
          <a:srgbClr val="BBE0E3"/>
        </a:accent1>
        <a:accent2>
          <a:srgbClr val="333399"/>
        </a:accent2>
        <a:accent3>
          <a:srgbClr val="ADADC5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17131</TotalTime>
  <Words>8291</Words>
  <Application>Microsoft Office PowerPoint</Application>
  <PresentationFormat>On-screen Show (4:3)</PresentationFormat>
  <Paragraphs>2961</Paragraphs>
  <Slides>111</Slides>
  <Notes>99</Notes>
  <HiddenSlides>0</HiddenSlides>
  <MMClips>0</MMClips>
  <ScaleCrop>false</ScaleCrop>
  <HeadingPairs>
    <vt:vector size="6" baseType="variant">
      <vt:variant>
        <vt:lpstr>Theme</vt:lpstr>
      </vt:variant>
      <vt:variant>
        <vt:i4>7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111</vt:i4>
      </vt:variant>
    </vt:vector>
  </HeadingPairs>
  <TitlesOfParts>
    <vt:vector size="119" baseType="lpstr">
      <vt:lpstr>Office Theme</vt:lpstr>
      <vt:lpstr>5_Office Theme</vt:lpstr>
      <vt:lpstr>5_Presentation1</vt:lpstr>
      <vt:lpstr>6_Presentation1</vt:lpstr>
      <vt:lpstr>12_Office Theme</vt:lpstr>
      <vt:lpstr>4_Office Theme</vt:lpstr>
      <vt:lpstr>9_Office Theme</vt:lpstr>
      <vt:lpstr>Chart</vt:lpstr>
      <vt:lpstr>Study of Heart and Renal Protection (SHARP): Safety and efficacy of ezetimibe/simvastatin in patients with Chronic Kidney Disease (CKD)</vt:lpstr>
      <vt:lpstr>Outline of SHARP presentation </vt:lpstr>
      <vt:lpstr>CKD is common in the US population</vt:lpstr>
      <vt:lpstr>Kaiser Permanente Renal Registry: Reduced kidney function is associated with higher risk of CV events </vt:lpstr>
      <vt:lpstr>Slide 5</vt:lpstr>
      <vt:lpstr>All-cause mortality versus total cholesterol among 12,000 hemodialysis patients</vt:lpstr>
      <vt:lpstr>Cholesterol Treatment Trialists (CTT) Collaboration </vt:lpstr>
      <vt:lpstr>Slide 8</vt:lpstr>
      <vt:lpstr>CTT: Previous lack of evidence for reduction in MVE risk in people with eGFR below 30 mL/min/1.73m2</vt:lpstr>
      <vt:lpstr>Kidney Disease Outcomes Quality Initiative (K/DOQI) guidelines for dyslipidemia in CKD</vt:lpstr>
      <vt:lpstr>4D trial: Inconclusive evidence about the benefits of statin therapy in CKD patients</vt:lpstr>
      <vt:lpstr>AURORA trial: Inconclusive evidence about the benefits of statin therapy in CKD patients</vt:lpstr>
      <vt:lpstr>Persisting uncertainty after AURORA</vt:lpstr>
      <vt:lpstr>SHARP fills a gap in the evidence on lowering LDL-C in CKD patients</vt:lpstr>
      <vt:lpstr>Cardio-renal phenotype: Reasons the effects of LDL-lowering may differ in CKD patients</vt:lpstr>
      <vt:lpstr>SHARP: Sensitive to potential benefits</vt:lpstr>
      <vt:lpstr>Heart Protection Study: Statins prevent both    coronary and non-coronary revascularizations</vt:lpstr>
      <vt:lpstr>SHARP: Sensitive to potential benefits</vt:lpstr>
      <vt:lpstr>Dialysis patients: Small minority of vascular deaths are atherosclerotic</vt:lpstr>
      <vt:lpstr>Statins do not prevent non-coronary cardiac deaths: Evidence from two large trials in heart failure</vt:lpstr>
      <vt:lpstr>Slide 21</vt:lpstr>
      <vt:lpstr>SHARP: Sensitive to potential benefits</vt:lpstr>
      <vt:lpstr>SHARP: Much larger, longer duration, and key focus on atherosclerotic outcomes</vt:lpstr>
      <vt:lpstr>Study design</vt:lpstr>
      <vt:lpstr>SHARP: Wide inclusion criteria</vt:lpstr>
      <vt:lpstr>SHARP: Initial randomization</vt:lpstr>
      <vt:lpstr>1 year SAFETY and  lipid differences</vt:lpstr>
      <vt:lpstr>Slide 28</vt:lpstr>
      <vt:lpstr>Effect on LDL-cholesterol (LDL-C) at 1 year of three-quarters compliance with eze/simva</vt:lpstr>
      <vt:lpstr>Main comparison: all PARTICIPANTS randomized eze/simva vs placebo</vt:lpstr>
      <vt:lpstr>SHARP: Randomization structure</vt:lpstr>
      <vt:lpstr>Sex and age at randomization</vt:lpstr>
      <vt:lpstr>Numbers randomized in each region</vt:lpstr>
      <vt:lpstr>Vascular disease and diabetes at randomization</vt:lpstr>
      <vt:lpstr>Renal status at randomization</vt:lpstr>
      <vt:lpstr>Lipid profile (mg/dL) at randomization</vt:lpstr>
      <vt:lpstr>Effect of eze/simva on lipid profile at approximate study midpoint (mg/dL)</vt:lpstr>
      <vt:lpstr>Impact of net compliance  with study treatment on achieved LDL-C differences during the trial</vt:lpstr>
      <vt:lpstr>Impact of net compliance  with study treatment on achieved LDL-C differences during the trial</vt:lpstr>
      <vt:lpstr>Reasons for stopping study treatment</vt:lpstr>
      <vt:lpstr>Reasons for stopping study treatment: Use of contraindicated treatment</vt:lpstr>
      <vt:lpstr>Completeness of follow-up at study end</vt:lpstr>
      <vt:lpstr>STATISTICAL analysis plan</vt:lpstr>
      <vt:lpstr>Statistical Analysis Plan: Key analyses</vt:lpstr>
      <vt:lpstr>Statistical Analysis Plan: Subsidiary analyses</vt:lpstr>
      <vt:lpstr>SHARP: Statistical power for detecting expected effects on specific outcomes</vt:lpstr>
      <vt:lpstr>Statistical Analysis Plan: Tertiary analyses</vt:lpstr>
      <vt:lpstr>Statistical Analysis Plan: Safety outcomes</vt:lpstr>
      <vt:lpstr>Event adjudication procedures</vt:lpstr>
      <vt:lpstr>MAIN COMPARISON: Safety data</vt:lpstr>
      <vt:lpstr>Slide 51</vt:lpstr>
      <vt:lpstr>Slide 52</vt:lpstr>
      <vt:lpstr>Slide 53</vt:lpstr>
      <vt:lpstr>Slide 54</vt:lpstr>
      <vt:lpstr>SHARP: Other non-fatal SAEs*</vt:lpstr>
      <vt:lpstr>SHARP: Non-fatal respiratory SAEs</vt:lpstr>
      <vt:lpstr>Hypothesis-generating result in SEAS trial, and  hypothesis-testing in SHARP and IMPROVE-IT</vt:lpstr>
      <vt:lpstr>Slide 58</vt:lpstr>
      <vt:lpstr>Slide 59</vt:lpstr>
      <vt:lpstr>Slide 60</vt:lpstr>
      <vt:lpstr>Slide 61</vt:lpstr>
      <vt:lpstr>Slide 62</vt:lpstr>
      <vt:lpstr>RENAL OUTCOMES</vt:lpstr>
      <vt:lpstr>No beneficial (or adverse) effect on  pre-specified renal outcomes</vt:lpstr>
      <vt:lpstr>Slide 65</vt:lpstr>
      <vt:lpstr>Efficacy outcomes</vt:lpstr>
      <vt:lpstr>Key outcome: Major Atherosclerotic Events</vt:lpstr>
      <vt:lpstr>Benefit for both MAEs and MVEs</vt:lpstr>
      <vt:lpstr>SHARP: Major Vascular Events</vt:lpstr>
      <vt:lpstr>SHARP: MVEs and MAEs by timing of randomization to eze/simva vs placebo</vt:lpstr>
      <vt:lpstr>SHARP: Statistical power for detecting expected effects on specific outcomes</vt:lpstr>
      <vt:lpstr>SHARP: Vascular mortality</vt:lpstr>
      <vt:lpstr>SHARP consistent with 4d and aurora trials in dialysis patients</vt:lpstr>
      <vt:lpstr>Comparing 4D, AURORA and SHARP: methodological considerations </vt:lpstr>
      <vt:lpstr>AURORA: Adjudication rules coded  almost all cardiac deaths as coronary</vt:lpstr>
      <vt:lpstr>Comparing 4D, AURORA and SHARP: methodological considerations </vt:lpstr>
      <vt:lpstr>Slide 77</vt:lpstr>
      <vt:lpstr>Slide 78</vt:lpstr>
      <vt:lpstr>Slide 79</vt:lpstr>
      <vt:lpstr>Slide 80</vt:lpstr>
      <vt:lpstr>4D, AURORA and SHARP: Comparison of outcomes</vt:lpstr>
      <vt:lpstr>MAJOR ATHEROSCLEROTIC EVENTS BY SUBGROUPS</vt:lpstr>
      <vt:lpstr>SHARP Data Analysis Plan: Published strategy for interpreting results in subgroups</vt:lpstr>
      <vt:lpstr>Major Atherosclerotic Events by subgroups</vt:lpstr>
      <vt:lpstr>SHARP: Major Atherosclerotic Events by sex and age</vt:lpstr>
      <vt:lpstr>SHARP: Major Atherosclerotic Events by prior vascular disease or diabetes</vt:lpstr>
      <vt:lpstr>Slide 87</vt:lpstr>
      <vt:lpstr>SHARP: Major Atherosclerotic Events by presenting LDL cholesterol</vt:lpstr>
      <vt:lpstr>Net compliance and change in LDL-C at study midpoint, by presenting LDL-C</vt:lpstr>
      <vt:lpstr>SHARP: Effects on Major Atherosclerotic Events (per 40 mg/dL LDL-C reduction) by presenting LDL-C </vt:lpstr>
      <vt:lpstr>Slide 91</vt:lpstr>
      <vt:lpstr>SHARP: Effects on Major Atherosclerotic Events (per 40 mg/dL LDL-C reduction) by renal status</vt:lpstr>
      <vt:lpstr>Study of Heart and Renal Protection (SHARP): Design points and Conclusions</vt:lpstr>
      <vt:lpstr>SHARP: Organisational structure</vt:lpstr>
      <vt:lpstr>Rationale for randomization structure</vt:lpstr>
      <vt:lpstr>SHARP: Sensitive to potential benefits</vt:lpstr>
      <vt:lpstr>Importance of considering external and internal evidence regarding study power during trials</vt:lpstr>
      <vt:lpstr>Steering Committee’s blinded decision to emphasize “key outcome” of Major Atherosclerotic Events</vt:lpstr>
      <vt:lpstr>SHARP: Estimated difference in power for expected effects on MVE and MAE</vt:lpstr>
      <vt:lpstr>SHARP: Special features of design</vt:lpstr>
      <vt:lpstr>Interpretation of subgroup analyses of effects in dialysis and non-dialysis patients</vt:lpstr>
      <vt:lpstr>Net compliance and LDL reduction differed between non-dialysis and dialysis patients</vt:lpstr>
      <vt:lpstr>SHARP: Major Atherosclerotic Events by dialysis status</vt:lpstr>
      <vt:lpstr>SHARP: Effects on Major Atherosclerotic Events by renal status (not adjusted for LDL-C reduction)</vt:lpstr>
      <vt:lpstr>SHARP: Effects on Major Atherosclerotic Events by renal status (per 40 mg/dL LDL-C reduction)</vt:lpstr>
      <vt:lpstr>Slide 106</vt:lpstr>
      <vt:lpstr>SHARP: More prolonged treatment  produces bigger reduction in MAE risk</vt:lpstr>
      <vt:lpstr>SHARP: More prolonged treatment  produces bigger reduction in MVE risk</vt:lpstr>
      <vt:lpstr>Better compliance produces bigger LDL-C reductions</vt:lpstr>
      <vt:lpstr>SHARP: Summary of findings</vt:lpstr>
      <vt:lpstr>SHARP: Public health impact of findings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Lewis</dc:creator>
  <cp:lastModifiedBy>Chris R</cp:lastModifiedBy>
  <cp:revision>996</cp:revision>
  <dcterms:created xsi:type="dcterms:W3CDTF">2010-10-11T08:34:04Z</dcterms:created>
  <dcterms:modified xsi:type="dcterms:W3CDTF">2012-07-10T12:33:08Z</dcterms:modified>
</cp:coreProperties>
</file>