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526" r:id="rId3"/>
    <p:sldId id="265" r:id="rId4"/>
    <p:sldId id="532" r:id="rId5"/>
    <p:sldId id="429" r:id="rId6"/>
    <p:sldId id="536" r:id="rId7"/>
    <p:sldId id="548" r:id="rId8"/>
    <p:sldId id="549" r:id="rId9"/>
    <p:sldId id="550" r:id="rId10"/>
    <p:sldId id="535" r:id="rId11"/>
    <p:sldId id="551" r:id="rId12"/>
    <p:sldId id="552" r:id="rId13"/>
    <p:sldId id="553" r:id="rId14"/>
    <p:sldId id="540" r:id="rId15"/>
    <p:sldId id="518" r:id="rId16"/>
    <p:sldId id="522" r:id="rId17"/>
    <p:sldId id="554" r:id="rId18"/>
    <p:sldId id="544" r:id="rId19"/>
    <p:sldId id="530" r:id="rId20"/>
    <p:sldId id="521" r:id="rId21"/>
    <p:sldId id="542" r:id="rId22"/>
    <p:sldId id="519" r:id="rId23"/>
  </p:sldIdLst>
  <p:sldSz cx="9144000" cy="6858000" type="screen4x3"/>
  <p:notesSz cx="6794500"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9" y="0"/>
            <a:ext cx="2944660" cy="499271"/>
          </a:xfrm>
          <a:prstGeom prst="rect">
            <a:avLst/>
          </a:prstGeom>
          <a:noFill/>
          <a:ln>
            <a:noFill/>
          </a:ln>
        </p:spPr>
        <p:txBody>
          <a:bodyPr vert="horz" wrap="square" lIns="92390" tIns="46195" rIns="92390" bIns="46195"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a:endParaRPr>
          </a:p>
        </p:txBody>
      </p:sp>
      <p:sp>
        <p:nvSpPr>
          <p:cNvPr id="3" name="Date Placeholder 2"/>
          <p:cNvSpPr txBox="1">
            <a:spLocks noGrp="1"/>
          </p:cNvSpPr>
          <p:nvPr>
            <p:ph type="dt" sz="quarter" idx="1"/>
          </p:nvPr>
        </p:nvSpPr>
        <p:spPr>
          <a:xfrm>
            <a:off x="3848243" y="0"/>
            <a:ext cx="2944660" cy="499271"/>
          </a:xfrm>
          <a:prstGeom prst="rect">
            <a:avLst/>
          </a:prstGeom>
          <a:noFill/>
          <a:ln>
            <a:noFill/>
          </a:ln>
        </p:spPr>
        <p:txBody>
          <a:bodyPr vert="horz" wrap="square" lIns="92390" tIns="46195" rIns="92390" bIns="46195"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42345B-CA44-4F30-A975-E3D05BBE9059}" type="datetime1">
              <a:rPr lang="en-GB" sz="1200" b="0" i="0" u="none" strike="noStrike" kern="1200" cap="none" spc="0" baseline="0">
                <a:solidFill>
                  <a:srgbClr val="000000"/>
                </a:solidFill>
                <a:uFillTx/>
                <a:latin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30/04/2019</a:t>
            </a:fld>
            <a:endParaRPr lang="en-GB" sz="1200" b="0" i="0" u="none" strike="noStrike" kern="1200" cap="none" spc="0" baseline="0">
              <a:solidFill>
                <a:srgbClr val="000000"/>
              </a:solidFill>
              <a:uFillTx/>
              <a:latin typeface="Arial"/>
            </a:endParaRPr>
          </a:p>
        </p:txBody>
      </p:sp>
      <p:sp>
        <p:nvSpPr>
          <p:cNvPr id="4" name="Footer Placeholder 3"/>
          <p:cNvSpPr txBox="1">
            <a:spLocks noGrp="1"/>
          </p:cNvSpPr>
          <p:nvPr>
            <p:ph type="ftr" sz="quarter" idx="2"/>
          </p:nvPr>
        </p:nvSpPr>
        <p:spPr>
          <a:xfrm>
            <a:off x="9" y="9481322"/>
            <a:ext cx="2944660" cy="499271"/>
          </a:xfrm>
          <a:prstGeom prst="rect">
            <a:avLst/>
          </a:prstGeom>
          <a:noFill/>
          <a:ln>
            <a:noFill/>
          </a:ln>
        </p:spPr>
        <p:txBody>
          <a:bodyPr vert="horz" wrap="square" lIns="92390" tIns="46195" rIns="92390" bIns="46195"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a:endParaRPr>
          </a:p>
        </p:txBody>
      </p:sp>
      <p:sp>
        <p:nvSpPr>
          <p:cNvPr id="5" name="Slide Number Placeholder 4"/>
          <p:cNvSpPr txBox="1">
            <a:spLocks noGrp="1"/>
          </p:cNvSpPr>
          <p:nvPr>
            <p:ph type="sldNum" sz="quarter" idx="3"/>
          </p:nvPr>
        </p:nvSpPr>
        <p:spPr>
          <a:xfrm>
            <a:off x="3848243" y="9481322"/>
            <a:ext cx="2944660" cy="499271"/>
          </a:xfrm>
          <a:prstGeom prst="rect">
            <a:avLst/>
          </a:prstGeom>
          <a:noFill/>
          <a:ln>
            <a:noFill/>
          </a:ln>
        </p:spPr>
        <p:txBody>
          <a:bodyPr vert="horz" wrap="square" lIns="92390" tIns="46195" rIns="92390" bIns="46195"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38CAA4-3FA2-421D-BE6F-A7EEF50DA255}" type="slidenum">
              <a:t>‹#›</a:t>
            </a:fld>
            <a:endParaRPr lang="en-GB" sz="12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4232402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9" y="9"/>
            <a:ext cx="2944816" cy="49847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endParaRPr lang="en-GB"/>
          </a:p>
        </p:txBody>
      </p:sp>
      <p:sp>
        <p:nvSpPr>
          <p:cNvPr id="3" name="Date Placeholder 2"/>
          <p:cNvSpPr txBox="1">
            <a:spLocks noGrp="1"/>
          </p:cNvSpPr>
          <p:nvPr>
            <p:ph type="dt" idx="1"/>
          </p:nvPr>
        </p:nvSpPr>
        <p:spPr>
          <a:xfrm>
            <a:off x="3848106" y="9"/>
            <a:ext cx="2944816" cy="49847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fld id="{23C1129C-8EC8-4EBC-B601-0722462A01AD}" type="datetime1">
              <a:rPr lang="en-GB"/>
              <a:pPr lvl="0"/>
              <a:t>30/04/2019</a:t>
            </a:fld>
            <a:endParaRPr lang="en-GB"/>
          </a:p>
        </p:txBody>
      </p:sp>
      <p:sp>
        <p:nvSpPr>
          <p:cNvPr id="4" name="Slide Image Placeholder 3"/>
          <p:cNvSpPr>
            <a:spLocks noGrp="1" noRot="1" noChangeAspect="1"/>
          </p:cNvSpPr>
          <p:nvPr>
            <p:ph type="sldImg" idx="2"/>
          </p:nvPr>
        </p:nvSpPr>
        <p:spPr>
          <a:xfrm>
            <a:off x="901698" y="749295"/>
            <a:ext cx="4991096" cy="374332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454" y="4741868"/>
            <a:ext cx="5435595" cy="449103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9" y="9482135"/>
            <a:ext cx="2944816" cy="498476"/>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endParaRPr lang="en-GB"/>
          </a:p>
        </p:txBody>
      </p:sp>
      <p:sp>
        <p:nvSpPr>
          <p:cNvPr id="7" name="Slide Number Placeholder 6"/>
          <p:cNvSpPr txBox="1">
            <a:spLocks noGrp="1"/>
          </p:cNvSpPr>
          <p:nvPr>
            <p:ph type="sldNum" sz="quarter" idx="5"/>
          </p:nvPr>
        </p:nvSpPr>
        <p:spPr>
          <a:xfrm>
            <a:off x="3848106" y="9482135"/>
            <a:ext cx="2944816" cy="498476"/>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fld id="{F76E6CEA-44B5-4C17-AE83-3D57B1516239}" type="slidenum">
              <a:t>‹#›</a:t>
            </a:fld>
            <a:endParaRPr lang="en-GB"/>
          </a:p>
        </p:txBody>
      </p:sp>
    </p:spTree>
    <p:extLst>
      <p:ext uri="{BB962C8B-B14F-4D97-AF65-F5344CB8AC3E}">
        <p14:creationId xmlns:p14="http://schemas.microsoft.com/office/powerpoint/2010/main" val="131307727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following slides show the main results of the EBCTCG individual patient data meta-analysis of trials of the same chemotherapy randomised to be given either before or after surgery. </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6B3063-E776-4D1E-A7C5-197ADEC83A58}" type="slidenum">
              <a:t>1</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surgery considered appropriate prior to randomisation, was evenly balanced between the randomised groups.  However, the extent of surgery actually given (ie breast conserving or mastectomy) differed with those allocated neoadjuvant chemotherapy more likely to have breast conserving surgery then the women allocated adjuvant chemotherapy.</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11534C-2273-49AD-9A00-38284E781BFA}" type="slidenum">
              <a:t>10</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biggest effect of neoadjuvant chemotherapy on breast conserving surgery rates was seen in larger tumours, and in women given taxane and anthracycline chemotherapy.  </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08C376-596D-47E4-B975-4492853583C7}" type="slidenum">
              <a:t>11</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effect of neoadjuvant chemotherapy on breast conserving surgery rates was somewhat bigger in women with ER-negative and with high-grade tumours but these differences were less marked than those with tumour size and type of chemotherapy</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D071F6-B368-4CD1-A239-6A902B81C756}" type="slidenum">
              <a:t>12</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effect of neoadjuvant chemotherapy on breast conserving surgery rates was only weakly related to age and nodal status.  As expected, the differences in the proportion of women receiving breast-conserving surgery between the neoadjuvant and adjuvant chemotherapy groups was much larger in those for whom mastectomy was originally planned than those who had breast conserving surgery planned from the outset.</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1F13E6-58ED-4444-96CE-D30DB276E948}" type="slidenum">
              <a:t>13</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Because of the reduction in the extent of local therapy, due to downstaging of the tumour, in women allocated neoadjuvant chemotherapy, the effect of the timing of chemotherapy on risk of recurrence can’t be assessed reliably.</a:t>
            </a:r>
          </a:p>
          <a:p>
            <a:pPr lvl="0"/>
            <a:endParaRPr lang="en-GB"/>
          </a:p>
          <a:p>
            <a:pPr lvl="0"/>
            <a:r>
              <a:rPr lang="en-GB"/>
              <a:t>Another problem patient level data on the use of radiotherapy were not available so it was known whether radiotherapy use differed between treatment groups.  However, trial reports suggest that was generally not the case.</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9436B1-77E9-4FB3-BC39-1D95E7CA9D9A}" type="slidenum">
              <a:t>14</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Women allocated to neoadjuvant chemotherapy had higher local recurrence risk, 21.4% vs 15.9%, by year 15. A loss of 5.5%.  The annual rate of local recurrence was statistically significantly higher for the neoadjuvant group through periods 0-4 and 5-9 years after randomisation.</a:t>
            </a:r>
          </a:p>
          <a:p>
            <a:pPr lvl="0"/>
            <a:endParaRPr lang="en-GB"/>
          </a:p>
          <a:p>
            <a:pPr lvl="0"/>
            <a:r>
              <a:rPr lang="en-GB"/>
              <a:t>However, this higher local recurrence rate did not translate into an overall increased distant recurrence risk. </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10AE7F-9EFB-403A-A500-32142DFF48F9}" type="slidenum">
              <a:t>15</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15-year breast cancer mortality risk was slightly increased in women allocated to neoadjuvant chemotherapy, 0.7%,  compared to those in the adjuvant group but not significantly so. </a:t>
            </a:r>
          </a:p>
          <a:p>
            <a:pPr lvl="0"/>
            <a:r>
              <a:rPr lang="en-GB"/>
              <a:t>Patterns of all cause mortality where very similar between the groups over the follow-up period.</a:t>
            </a:r>
          </a:p>
          <a:p>
            <a:pPr lvl="0"/>
            <a:endParaRPr lang="en-GB"/>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F2D8AF-282D-4209-999D-64796E246A76}" type="slidenum">
              <a:t>16</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slides to follow summarise tumour responses rates (in the neoadjuvant group only), the effect of any response on extent of surgery, and compare effects of neoadjuvant versus adjuvant chemotherapy on long-term breast cancer recurrence and mortality.</a:t>
            </a:r>
          </a:p>
          <a:p>
            <a:pPr lvl="0"/>
            <a:endParaRPr lang="en-GB"/>
          </a:p>
          <a:p>
            <a:pPr lvl="0"/>
            <a:r>
              <a:rPr lang="en-GB"/>
              <a:t>Before showing them, here is a summary of the main results of the analysis.</a:t>
            </a:r>
          </a:p>
          <a:p>
            <a:pPr lvl="0"/>
            <a:endParaRPr lang="en-GB"/>
          </a:p>
          <a:p>
            <a:pPr lvl="0"/>
            <a:r>
              <a:rPr lang="en-GB"/>
              <a:t>In these trials women allocated to neoadjuvant chemotherapy had an increased probability of receiving less extensive local therapy but also an increased risk of local recurrence.</a:t>
            </a:r>
          </a:p>
          <a:p>
            <a:pPr lvl="0"/>
            <a:r>
              <a:rPr lang="en-GB"/>
              <a:t>No benefits or harms were found for neoadjuvant over adjuvant chemotherapy in terms of breast cancer mortality or overall survival. </a:t>
            </a:r>
          </a:p>
          <a:p>
            <a:pPr lvl="0"/>
            <a:endParaRPr lang="en-GB"/>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23F64B-22A2-4805-95E6-43F03E285870}" type="slidenum">
              <a:t>17</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What is, or are, the main messages from these trials?</a:t>
            </a:r>
          </a:p>
          <a:p>
            <a:pPr lvl="0"/>
            <a:r>
              <a:rPr lang="en-GB"/>
              <a:t>It seems, after conserving surgery, tumours downsized by neoadjuvant chemotherapy may carry a higher local recurrence risk compared to tumours of the same dimensions without neoadjuvant chemotherapy</a:t>
            </a:r>
          </a:p>
          <a:p>
            <a:pPr lvl="0"/>
            <a:r>
              <a:rPr lang="en-GB"/>
              <a:t>Strategies to mitigate the increased risk should be considered.</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F9D4F6-967F-407F-BB3D-7BEDF4934AC1}" type="slidenum">
              <a:t>18</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Women allocated to neoadjuvant chemotherapy in these trials had higher local recurrence than those allocated to the same chemotherapy but given in the adjuvant setting.  This risk was attenuated in trials were surgery was more commonly used, 15.1% vs 11.9% (p=0.01), when indirectly compared to the two trials in which surgery could be avoided in the event of a complete clinical response to neoadjuvant chemotherapy; 33.7% vs 20.4% (p=0.002).</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79C1B1-AB1D-4C10-82F6-091F9E4F2823}" type="slidenum">
              <a:t>20</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There are several reasons why neoadjuvant chemotherapy may be preferred to adjuvant chemotherapy given after surgery.</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408C0C-8F8F-40DA-94F8-33693AF42FE9}" type="slidenum">
              <a:t>2</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However, in neither of the two sets of trials, when considered by frequency of use of surgery, was there a significant increase in distant recurrence in women allocated to neoadjuvant chemotherapy.</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6E75F4-C7C7-40B7-B8DF-CBBB78BC1869}" type="slidenum">
              <a:t>21</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Risk of breast cancer mortality was not significantly different for women allocated to neoadjuvant chemotherapy compared to the adjuvant group and did not depend on the frequency of the use of surgery.</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35C5A7-07C6-4760-8D18-E1C9FDEE7BBA}" type="slidenum">
              <a:t>22</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trials included in the meta-analysis have two designs.  In 4 trials, the neoadjuvant chemotherapy is started before surgery and completed after and in 6 trials all chemotherapy is completed before any surgery. </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23E0D0-8A23-4797-B35B-A42E82FBF2D3}" type="slidenum">
              <a:t>3</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49300"/>
            <a:ext cx="4991100" cy="3743325"/>
          </a:xfrm>
        </p:spPr>
      </p:sp>
      <p:sp>
        <p:nvSpPr>
          <p:cNvPr id="3" name="Notes Placeholder 2"/>
          <p:cNvSpPr txBox="1">
            <a:spLocks noGrp="1"/>
          </p:cNvSpPr>
          <p:nvPr>
            <p:ph type="body" sz="quarter" idx="1"/>
          </p:nvPr>
        </p:nvSpPr>
        <p:spPr/>
        <p:txBody>
          <a:bodyPr/>
          <a:lstStyle/>
          <a:p>
            <a:pPr lvl="0"/>
            <a:r>
              <a:rPr lang="en-GB"/>
              <a:t>In the 10 available trials, patients entered between 1983 and 2002.  Median follow-up was 9 years (IQR 5-14) with latest follow-up in 2013.</a:t>
            </a:r>
          </a:p>
          <a:p>
            <a:pPr lvl="0"/>
            <a:r>
              <a:rPr lang="en-GB"/>
              <a:t>e</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724834-B4DA-4050-891A-85FE40C850AA}" type="slidenum">
              <a:t>4</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slides to follow summarise tumour responses rates (in the neoadjuvant group only), the effect of any response on extent of surgery, and compare effects of neoadjuvant versus adjuvant chemotherapy on long-term breast cancer recurrence and mortality.</a:t>
            </a:r>
          </a:p>
          <a:p>
            <a:pPr lvl="0"/>
            <a:endParaRPr lang="en-GB"/>
          </a:p>
          <a:p>
            <a:pPr lvl="0"/>
            <a:r>
              <a:rPr lang="en-GB"/>
              <a:t>Before showing them, here is a summary of the main results of the analysis.</a:t>
            </a:r>
          </a:p>
          <a:p>
            <a:pPr lvl="0"/>
            <a:endParaRPr lang="en-GB"/>
          </a:p>
          <a:p>
            <a:pPr lvl="0"/>
            <a:r>
              <a:rPr lang="en-GB"/>
              <a:t>In these trials women allocated to neoadjuvant chemotherapy had an increased probability of receiving less extensive local therapy but also an increased risk of local recurrence.</a:t>
            </a:r>
          </a:p>
          <a:p>
            <a:pPr lvl="0"/>
            <a:r>
              <a:rPr lang="en-GB"/>
              <a:t>No benefits or harms were found for neoadjuvant over adjuvant chemotherapy in terms of breast cancer mortality or overall survival. </a:t>
            </a:r>
          </a:p>
          <a:p>
            <a:pPr lvl="0"/>
            <a:endParaRPr lang="en-GB"/>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E6A0E7-02DD-42A7-839C-67766617948A}" type="slidenum">
              <a:t>5</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Tumour response information was missing for 440 women, but in 1947 women who had their response measured, 28% of them had their breast tumour respond completely to the neoadjuvant chemotherapy whereas 41% and 31% had either a partial or no response.</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1C78D6-346C-4820-A568-CE343FB7045F}" type="slidenum">
              <a:t>6</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The likelihood of achieving a complete response to neoadjuvant chemotherapy depended mainly on tumour size (smaller tumours responding more frequently) and the type of chemotherapy used (taxane better than no taxane).</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FF2838-6125-44C2-B469-18071A41D235}" type="slidenum">
              <a:t>7</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Completer response was also more likely in ER-negative than ER-positive tumours, and in high than low/intermediate grade tumours.  Tumours that were ER- and high grade had the highest complete response rates showing that the effects or ER and grade are additive. </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E8F938-2CBD-498B-A008-D5C1E3E9C501}" type="slidenum">
              <a:t>8</a:t>
            </a:fld>
            <a:endParaRPr lang="en-GB" sz="1200" b="0" i="0" u="none" strike="noStrike" kern="1200" cap="none" spc="0" baseline="0">
              <a:solidFill>
                <a:srgbClr val="000000"/>
              </a:solidFill>
              <a:uFillTx/>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Age at diagnosis, clinical nodal status, and extent of planned local therapy (based on tumour characteristics before randomisation) were not correlated with the rate of complete clinical response.</a:t>
            </a:r>
          </a:p>
        </p:txBody>
      </p:sp>
      <p:sp>
        <p:nvSpPr>
          <p:cNvPr id="4" name="Slide Number Placeholder 3"/>
          <p:cNvSpPr txBox="1"/>
          <p:nvPr/>
        </p:nvSpPr>
        <p:spPr>
          <a:xfrm>
            <a:off x="3848106" y="9482135"/>
            <a:ext cx="2944816" cy="49847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A36BC0-8FD1-49B3-ABD3-700BA8877ACD}" type="slidenum">
              <a:t>9</a:t>
            </a:fld>
            <a:endParaRPr lang="en-GB" sz="1200" b="0" i="0" u="none" strike="noStrike" kern="1200" cap="none" spc="0" baseline="0">
              <a:solidFill>
                <a:srgbClr val="000000"/>
              </a:solidFill>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lang="en-US"/>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lang="en-US"/>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a:xfrm>
            <a:off x="2051721" y="6525761"/>
            <a:ext cx="4824538" cy="215606"/>
          </a:xfrm>
        </p:spPr>
        <p:txBody>
          <a:bodyPr/>
          <a:lstStyle>
            <a:lvl1pPr>
              <a:defRPr sz="1100">
                <a:solidFill>
                  <a:srgbClr val="7F7F7F"/>
                </a:solidFill>
                <a:cs typeface="Arial" pitchFamily="34"/>
              </a:defRPr>
            </a:lvl1pPr>
            <a:lvl2pPr marL="0" marR="0" lvl="0" indent="0" algn="ctr" defTabSz="914400" rtl="0" fontAlgn="auto" hangingPunct="1">
              <a:lnSpc>
                <a:spcPct val="100000"/>
              </a:lnSpc>
              <a:spcBef>
                <a:spcPts val="0"/>
              </a:spcBef>
              <a:spcAft>
                <a:spcPts val="0"/>
              </a:spcAft>
              <a:buNone/>
              <a:tabLst/>
              <a:defRPr lang="en-GB" sz="1100" b="0" i="0" u="none" strike="noStrike" kern="1200" cap="none" spc="0" baseline="0">
                <a:solidFill>
                  <a:srgbClr val="7F7F7F"/>
                </a:solidFill>
                <a:uFillTx/>
                <a:latin typeface="Arial"/>
              </a:defRPr>
            </a:lvl2pPr>
          </a:lstStyle>
          <a:p>
            <a:pPr lvl="0"/>
            <a:r>
              <a:rPr lang="en-GB"/>
              <a:t>EBCTCG 2015</a:t>
            </a:r>
          </a:p>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360DC0A-145B-47CF-9D10-0827DCA66864}" type="slidenum">
              <a:t>‹#›</a:t>
            </a:fld>
            <a:endParaRPr lang="en-GB"/>
          </a:p>
        </p:txBody>
      </p:sp>
    </p:spTree>
    <p:extLst>
      <p:ext uri="{BB962C8B-B14F-4D97-AF65-F5344CB8AC3E}">
        <p14:creationId xmlns:p14="http://schemas.microsoft.com/office/powerpoint/2010/main" val="147772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6" name="Slide Number Placeholder 5"/>
          <p:cNvSpPr txBox="1">
            <a:spLocks noGrp="1"/>
          </p:cNvSpPr>
          <p:nvPr>
            <p:ph type="sldNum" sz="quarter" idx="8"/>
          </p:nvPr>
        </p:nvSpPr>
        <p:spPr/>
        <p:txBody>
          <a:bodyPr/>
          <a:lstStyle>
            <a:lvl1pPr>
              <a:defRPr/>
            </a:lvl1pPr>
          </a:lstStyle>
          <a:p>
            <a:pPr lvl="0"/>
            <a:fld id="{36DCC3E3-CED0-485D-83A1-2EAF57FE6533}" type="slidenum">
              <a:t>‹#›</a:t>
            </a:fld>
            <a:endParaRPr lang="en-GB"/>
          </a:p>
        </p:txBody>
      </p:sp>
    </p:spTree>
    <p:extLst>
      <p:ext uri="{BB962C8B-B14F-4D97-AF65-F5344CB8AC3E}">
        <p14:creationId xmlns:p14="http://schemas.microsoft.com/office/powerpoint/2010/main" val="204602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lang="en-US"/>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6" name="Slide Number Placeholder 5"/>
          <p:cNvSpPr txBox="1">
            <a:spLocks noGrp="1"/>
          </p:cNvSpPr>
          <p:nvPr>
            <p:ph type="sldNum" sz="quarter" idx="8"/>
          </p:nvPr>
        </p:nvSpPr>
        <p:spPr/>
        <p:txBody>
          <a:bodyPr/>
          <a:lstStyle>
            <a:lvl1pPr>
              <a:defRPr/>
            </a:lvl1pPr>
          </a:lstStyle>
          <a:p>
            <a:pPr lvl="0"/>
            <a:fld id="{AA2B5BCB-F203-4374-BA95-4781B2ACA183}" type="slidenum">
              <a:t>‹#›</a:t>
            </a:fld>
            <a:endParaRPr lang="en-GB"/>
          </a:p>
        </p:txBody>
      </p:sp>
    </p:spTree>
    <p:extLst>
      <p:ext uri="{BB962C8B-B14F-4D97-AF65-F5344CB8AC3E}">
        <p14:creationId xmlns:p14="http://schemas.microsoft.com/office/powerpoint/2010/main" val="34690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Table Placeholder 2"/>
          <p:cNvSpPr txBox="1">
            <a:spLocks noGrp="1"/>
          </p:cNvSpPr>
          <p:nvPr>
            <p:ph type="tbl" idx="1"/>
          </p:nvPr>
        </p:nvSpPr>
        <p:spPr/>
        <p:txBody>
          <a:bodyPr/>
          <a:lstStyle>
            <a:lvl1pPr>
              <a:defRPr/>
            </a:lvl1pPr>
          </a:lstStyle>
          <a:p>
            <a:pPr lvl="0"/>
            <a:endParaRPr lang="en-GB"/>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6" name="Slide Number Placeholder 5"/>
          <p:cNvSpPr txBox="1">
            <a:spLocks noGrp="1"/>
          </p:cNvSpPr>
          <p:nvPr>
            <p:ph type="sldNum" sz="quarter" idx="8"/>
          </p:nvPr>
        </p:nvSpPr>
        <p:spPr/>
        <p:txBody>
          <a:bodyPr/>
          <a:lstStyle>
            <a:lvl1pPr>
              <a:defRPr/>
            </a:lvl1pPr>
          </a:lstStyle>
          <a:p>
            <a:pPr lvl="0"/>
            <a:fld id="{88F5E982-9183-485C-AF99-8D2C37739754}" type="slidenum">
              <a:t>‹#›</a:t>
            </a:fld>
            <a:endParaRPr lang="en-GB"/>
          </a:p>
        </p:txBody>
      </p:sp>
    </p:spTree>
    <p:extLst>
      <p:ext uri="{BB962C8B-B14F-4D97-AF65-F5344CB8AC3E}">
        <p14:creationId xmlns:p14="http://schemas.microsoft.com/office/powerpoint/2010/main" val="175567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a:xfrm>
            <a:off x="1691676" y="6545238"/>
            <a:ext cx="5400601" cy="268138"/>
          </a:xfrm>
        </p:spPr>
        <p:txBody>
          <a:bodyPr/>
          <a:lstStyle>
            <a:lvl1pPr>
              <a:defRPr sz="1000">
                <a:solidFill>
                  <a:srgbClr val="7F7F7F"/>
                </a:solidFill>
                <a:cs typeface="Arial" pitchFamily="34"/>
              </a:defRPr>
            </a:lvl1pPr>
            <a:lvl2pPr marL="0" marR="0" lvl="0" indent="0" algn="ctr" defTabSz="914400" rtl="0" fontAlgn="auto" hangingPunct="1">
              <a:lnSpc>
                <a:spcPct val="100000"/>
              </a:lnSpc>
              <a:spcBef>
                <a:spcPts val="0"/>
              </a:spcBef>
              <a:spcAft>
                <a:spcPts val="0"/>
              </a:spcAft>
              <a:buNone/>
              <a:tabLst/>
              <a:defRPr lang="en-GB" sz="1000" b="0" i="0" u="none" strike="noStrike" kern="1200" cap="none" spc="0" baseline="0">
                <a:solidFill>
                  <a:srgbClr val="7F7F7F"/>
                </a:solidFill>
                <a:uFillTx/>
                <a:latin typeface="Arial"/>
              </a:defRPr>
            </a:lvl2pPr>
          </a:lstStyle>
          <a:p>
            <a:pPr lvl="0"/>
            <a:r>
              <a:rPr lang="en-GB"/>
              <a:t>EBCTCG 2015. Provisional results. Not for citation or publication</a:t>
            </a:r>
          </a:p>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9E719B6-322A-4795-9658-55B1CBEA18C5}" type="slidenum">
              <a:t>‹#›</a:t>
            </a:fld>
            <a:endParaRPr lang="en-GB"/>
          </a:p>
        </p:txBody>
      </p:sp>
    </p:spTree>
    <p:extLst>
      <p:ext uri="{BB962C8B-B14F-4D97-AF65-F5344CB8AC3E}">
        <p14:creationId xmlns:p14="http://schemas.microsoft.com/office/powerpoint/2010/main" val="225808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lang="en-US"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lang="en-US" sz="20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GB"/>
          </a:p>
        </p:txBody>
      </p:sp>
      <p:sp>
        <p:nvSpPr>
          <p:cNvPr id="5" name="Footer Placeholder 4"/>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6" name="Slide Number Placeholder 5"/>
          <p:cNvSpPr txBox="1">
            <a:spLocks noGrp="1"/>
          </p:cNvSpPr>
          <p:nvPr>
            <p:ph type="sldNum" sz="quarter" idx="8"/>
          </p:nvPr>
        </p:nvSpPr>
        <p:spPr/>
        <p:txBody>
          <a:bodyPr/>
          <a:lstStyle>
            <a:lvl1pPr>
              <a:defRPr/>
            </a:lvl1pPr>
          </a:lstStyle>
          <a:p>
            <a:pPr lvl="0"/>
            <a:fld id="{6652EB84-B9D7-480F-B83D-C4E4ED560E27}" type="slidenum">
              <a:t>‹#›</a:t>
            </a:fld>
            <a:endParaRPr lang="en-GB"/>
          </a:p>
        </p:txBody>
      </p:sp>
    </p:spTree>
    <p:extLst>
      <p:ext uri="{BB962C8B-B14F-4D97-AF65-F5344CB8AC3E}">
        <p14:creationId xmlns:p14="http://schemas.microsoft.com/office/powerpoint/2010/main" val="84942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lang="en-US" sz="2800"/>
            </a:lvl1pPr>
            <a:lvl2pPr>
              <a:spcBef>
                <a:spcPts val="600"/>
              </a:spcBef>
              <a:defRPr lang="en-US" sz="2400"/>
            </a:lvl2pPr>
            <a:lvl3pPr>
              <a:spcBef>
                <a:spcPts val="500"/>
              </a:spcBef>
              <a:defRPr lang="en-US" sz="2000"/>
            </a:lvl3pPr>
            <a:lvl4pPr>
              <a:spcBef>
                <a:spcPts val="400"/>
              </a:spcBef>
              <a:defRPr lang="en-US" sz="1800"/>
            </a:lvl4pPr>
            <a:lvl5pPr>
              <a:spcBef>
                <a:spcPts val="400"/>
              </a:spcBef>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lang="en-US" sz="2800"/>
            </a:lvl1pPr>
            <a:lvl2pPr>
              <a:spcBef>
                <a:spcPts val="600"/>
              </a:spcBef>
              <a:defRPr lang="en-US" sz="2400"/>
            </a:lvl2pPr>
            <a:lvl3pPr>
              <a:spcBef>
                <a:spcPts val="500"/>
              </a:spcBef>
              <a:defRPr lang="en-US" sz="2000"/>
            </a:lvl3pPr>
            <a:lvl4pPr>
              <a:spcBef>
                <a:spcPts val="400"/>
              </a:spcBef>
              <a:defRPr lang="en-US" sz="1800"/>
            </a:lvl4pPr>
            <a:lvl5pPr>
              <a:spcBef>
                <a:spcPts val="400"/>
              </a:spcBef>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endParaRPr lang="en-GB"/>
          </a:p>
        </p:txBody>
      </p:sp>
      <p:sp>
        <p:nvSpPr>
          <p:cNvPr id="6" name="Footer Placeholder 5"/>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7" name="Slide Number Placeholder 6"/>
          <p:cNvSpPr txBox="1">
            <a:spLocks noGrp="1"/>
          </p:cNvSpPr>
          <p:nvPr>
            <p:ph type="sldNum" sz="quarter" idx="8"/>
          </p:nvPr>
        </p:nvSpPr>
        <p:spPr/>
        <p:txBody>
          <a:bodyPr/>
          <a:lstStyle>
            <a:lvl1pPr>
              <a:defRPr/>
            </a:lvl1pPr>
          </a:lstStyle>
          <a:p>
            <a:pPr lvl="0"/>
            <a:fld id="{81B2B0B8-BBD2-498A-BB5D-E7334385496B}" type="slidenum">
              <a:t>‹#›</a:t>
            </a:fld>
            <a:endParaRPr lang="en-GB"/>
          </a:p>
        </p:txBody>
      </p:sp>
    </p:spTree>
    <p:extLst>
      <p:ext uri="{BB962C8B-B14F-4D97-AF65-F5344CB8AC3E}">
        <p14:creationId xmlns:p14="http://schemas.microsoft.com/office/powerpoint/2010/main" val="127502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lang="en-US"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lang="en-US" sz="2400"/>
            </a:lvl1pPr>
            <a:lvl2pPr>
              <a:spcBef>
                <a:spcPts val="500"/>
              </a:spcBef>
              <a:defRPr lang="en-US" sz="2000"/>
            </a:lvl2pPr>
            <a:lvl3pPr>
              <a:spcBef>
                <a:spcPts val="400"/>
              </a:spcBef>
              <a:defRPr lang="en-US" sz="1800"/>
            </a:lvl3pPr>
            <a:lvl4pPr>
              <a:spcBef>
                <a:spcPts val="400"/>
              </a:spcBef>
              <a:defRPr lang="en-US" sz="1600"/>
            </a:lvl4pPr>
            <a:lvl5pPr>
              <a:spcBef>
                <a:spcPts val="400"/>
              </a:spcBef>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lang="en-US"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lang="en-US" sz="2400"/>
            </a:lvl1pPr>
            <a:lvl2pPr>
              <a:spcBef>
                <a:spcPts val="500"/>
              </a:spcBef>
              <a:defRPr lang="en-US" sz="2000"/>
            </a:lvl2pPr>
            <a:lvl3pPr>
              <a:spcBef>
                <a:spcPts val="400"/>
              </a:spcBef>
              <a:defRPr lang="en-US" sz="1800"/>
            </a:lvl3pPr>
            <a:lvl4pPr>
              <a:spcBef>
                <a:spcPts val="400"/>
              </a:spcBef>
              <a:defRPr lang="en-US" sz="1600"/>
            </a:lvl4pPr>
            <a:lvl5pPr>
              <a:spcBef>
                <a:spcPts val="400"/>
              </a:spcBef>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endParaRPr lang="en-GB"/>
          </a:p>
        </p:txBody>
      </p:sp>
      <p:sp>
        <p:nvSpPr>
          <p:cNvPr id="8" name="Footer Placeholder 7"/>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9" name="Slide Number Placeholder 8"/>
          <p:cNvSpPr txBox="1">
            <a:spLocks noGrp="1"/>
          </p:cNvSpPr>
          <p:nvPr>
            <p:ph type="sldNum" sz="quarter" idx="8"/>
          </p:nvPr>
        </p:nvSpPr>
        <p:spPr/>
        <p:txBody>
          <a:bodyPr/>
          <a:lstStyle>
            <a:lvl1pPr>
              <a:defRPr/>
            </a:lvl1pPr>
          </a:lstStyle>
          <a:p>
            <a:pPr lvl="0"/>
            <a:fld id="{07A52709-AA83-4B4D-B6E8-EE430E5D9B30}" type="slidenum">
              <a:t>‹#›</a:t>
            </a:fld>
            <a:endParaRPr lang="en-GB"/>
          </a:p>
        </p:txBody>
      </p:sp>
    </p:spTree>
    <p:extLst>
      <p:ext uri="{BB962C8B-B14F-4D97-AF65-F5344CB8AC3E}">
        <p14:creationId xmlns:p14="http://schemas.microsoft.com/office/powerpoint/2010/main" val="272709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endParaRPr lang="en-GB"/>
          </a:p>
        </p:txBody>
      </p:sp>
      <p:sp>
        <p:nvSpPr>
          <p:cNvPr id="4" name="Footer Placeholder 3"/>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5" name="Slide Number Placeholder 4"/>
          <p:cNvSpPr txBox="1">
            <a:spLocks noGrp="1"/>
          </p:cNvSpPr>
          <p:nvPr>
            <p:ph type="sldNum" sz="quarter" idx="8"/>
          </p:nvPr>
        </p:nvSpPr>
        <p:spPr/>
        <p:txBody>
          <a:bodyPr/>
          <a:lstStyle>
            <a:lvl1pPr>
              <a:defRPr/>
            </a:lvl1pPr>
          </a:lstStyle>
          <a:p>
            <a:pPr lvl="0"/>
            <a:fld id="{B062AB90-7873-4B7E-8F44-AF7985B6E7B6}" type="slidenum">
              <a:t>‹#›</a:t>
            </a:fld>
            <a:endParaRPr lang="en-GB"/>
          </a:p>
        </p:txBody>
      </p:sp>
    </p:spTree>
    <p:extLst>
      <p:ext uri="{BB962C8B-B14F-4D97-AF65-F5344CB8AC3E}">
        <p14:creationId xmlns:p14="http://schemas.microsoft.com/office/powerpoint/2010/main" val="359986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GB"/>
          </a:p>
        </p:txBody>
      </p:sp>
      <p:sp>
        <p:nvSpPr>
          <p:cNvPr id="3" name="Footer Placeholder 2"/>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4" name="Slide Number Placeholder 3"/>
          <p:cNvSpPr txBox="1">
            <a:spLocks noGrp="1"/>
          </p:cNvSpPr>
          <p:nvPr>
            <p:ph type="sldNum" sz="quarter" idx="8"/>
          </p:nvPr>
        </p:nvSpPr>
        <p:spPr/>
        <p:txBody>
          <a:bodyPr/>
          <a:lstStyle>
            <a:lvl1pPr>
              <a:defRPr/>
            </a:lvl1pPr>
          </a:lstStyle>
          <a:p>
            <a:pPr lvl="0"/>
            <a:fld id="{9556E9F6-B0D5-43CA-A72D-5BB60D0DD7A2}" type="slidenum">
              <a:t>‹#›</a:t>
            </a:fld>
            <a:endParaRPr lang="en-GB"/>
          </a:p>
        </p:txBody>
      </p:sp>
    </p:spTree>
    <p:extLst>
      <p:ext uri="{BB962C8B-B14F-4D97-AF65-F5344CB8AC3E}">
        <p14:creationId xmlns:p14="http://schemas.microsoft.com/office/powerpoint/2010/main" val="426477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lang="en-US"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GB"/>
          </a:p>
        </p:txBody>
      </p:sp>
      <p:sp>
        <p:nvSpPr>
          <p:cNvPr id="6" name="Footer Placeholder 5"/>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7" name="Slide Number Placeholder 6"/>
          <p:cNvSpPr txBox="1">
            <a:spLocks noGrp="1"/>
          </p:cNvSpPr>
          <p:nvPr>
            <p:ph type="sldNum" sz="quarter" idx="8"/>
          </p:nvPr>
        </p:nvSpPr>
        <p:spPr/>
        <p:txBody>
          <a:bodyPr/>
          <a:lstStyle>
            <a:lvl1pPr>
              <a:defRPr/>
            </a:lvl1pPr>
          </a:lstStyle>
          <a:p>
            <a:pPr lvl="0"/>
            <a:fld id="{2E53797D-5874-4A8C-A53F-E1C1AFAABF52}" type="slidenum">
              <a:t>‹#›</a:t>
            </a:fld>
            <a:endParaRPr lang="en-GB"/>
          </a:p>
        </p:txBody>
      </p:sp>
    </p:spTree>
    <p:extLst>
      <p:ext uri="{BB962C8B-B14F-4D97-AF65-F5344CB8AC3E}">
        <p14:creationId xmlns:p14="http://schemas.microsoft.com/office/powerpoint/2010/main" val="37199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lang="en-US"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GB"/>
          </a:p>
        </p:txBody>
      </p:sp>
      <p:sp>
        <p:nvSpPr>
          <p:cNvPr id="6" name="Footer Placeholder 5"/>
          <p:cNvSpPr txBox="1">
            <a:spLocks noGrp="1"/>
          </p:cNvSpPr>
          <p:nvPr>
            <p:ph type="ftr" sz="quarter" idx="9"/>
          </p:nvPr>
        </p:nvSpPr>
        <p:spPr/>
        <p:txBody>
          <a:bodyPr/>
          <a:lstStyle>
            <a:lvl1pPr>
              <a:defRPr/>
            </a:lvl1pPr>
          </a:lstStyle>
          <a:p>
            <a:pPr lvl="0"/>
            <a:r>
              <a:rPr lang="en-GB"/>
              <a:t>EBCTCG 2015. Provisional results. Not for citation or publication </a:t>
            </a:r>
          </a:p>
        </p:txBody>
      </p:sp>
      <p:sp>
        <p:nvSpPr>
          <p:cNvPr id="7" name="Slide Number Placeholder 6"/>
          <p:cNvSpPr txBox="1">
            <a:spLocks noGrp="1"/>
          </p:cNvSpPr>
          <p:nvPr>
            <p:ph type="sldNum" sz="quarter" idx="8"/>
          </p:nvPr>
        </p:nvSpPr>
        <p:spPr/>
        <p:txBody>
          <a:bodyPr/>
          <a:lstStyle>
            <a:lvl1pPr>
              <a:defRPr/>
            </a:lvl1pPr>
          </a:lstStyle>
          <a:p>
            <a:pPr lvl="0"/>
            <a:fld id="{E7CA3924-AF44-40F0-AAEC-CDBA9CBDD485}" type="slidenum">
              <a:t>‹#›</a:t>
            </a:fld>
            <a:endParaRPr lang="en-GB"/>
          </a:p>
        </p:txBody>
      </p:sp>
    </p:spTree>
    <p:extLst>
      <p:ext uri="{BB962C8B-B14F-4D97-AF65-F5344CB8AC3E}">
        <p14:creationId xmlns:p14="http://schemas.microsoft.com/office/powerpoint/2010/main" val="311345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GB"/>
              <a:t>Click to edit Master title style</a:t>
            </a:r>
          </a:p>
        </p:txBody>
      </p:sp>
      <p:sp>
        <p:nvSpPr>
          <p:cNvPr id="3" name="Rectangle 3"/>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defRPr>
            </a:lvl1pPr>
          </a:lstStyle>
          <a:p>
            <a:pPr lvl="0"/>
            <a:endParaRPr lang="en-GB"/>
          </a:p>
        </p:txBody>
      </p:sp>
      <p:sp>
        <p:nvSpPr>
          <p:cNvPr id="5" name="Rectangle 5"/>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defRPr>
            </a:lvl1pPr>
          </a:lstStyle>
          <a:p>
            <a:pPr lvl="0"/>
            <a:r>
              <a:rPr lang="en-GB"/>
              <a:t>EBCTCG 2015. Provisional results. Not for citation or publication </a:t>
            </a:r>
          </a:p>
        </p:txBody>
      </p:sp>
      <p:sp>
        <p:nvSpPr>
          <p:cNvPr id="6" name="Rectangle 6"/>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defRPr>
            </a:lvl1pPr>
          </a:lstStyle>
          <a:p>
            <a:pPr lvl="0"/>
            <a:fld id="{59045C46-2071-4109-A7E9-A7DC1E3C8FB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GB" sz="4400" b="0" i="0" u="none" strike="noStrike" kern="0" cap="none" spc="0" baseline="0">
          <a:solidFill>
            <a:srgbClr val="000000"/>
          </a:solidFill>
          <a:uFillTx/>
          <a:latin typeface="Arial"/>
        </a:defRPr>
      </a:lvl1pPr>
    </p:titleStyle>
    <p:bodyStyle>
      <a:lvl1pPr marL="342900" marR="0" lvl="0" indent="-342900" algn="l" defTabSz="914400" rtl="0" fontAlgn="auto" hangingPunct="1">
        <a:lnSpc>
          <a:spcPct val="100000"/>
        </a:lnSpc>
        <a:spcBef>
          <a:spcPts val="800"/>
        </a:spcBef>
        <a:spcAft>
          <a:spcPts val="0"/>
        </a:spcAft>
        <a:buSzPct val="100000"/>
        <a:buChar char="•"/>
        <a:tabLst/>
        <a:defRPr lang="en-GB" sz="3200" b="0" i="0" u="none" strike="noStrike" kern="0" cap="none" spc="0" baseline="0">
          <a:solidFill>
            <a:srgbClr val="000000"/>
          </a:solidFill>
          <a:uFillTx/>
          <a:latin typeface="Arial"/>
        </a:defRPr>
      </a:lvl1pPr>
      <a:lvl2pPr marL="742950" marR="0" lvl="1" indent="-285750" algn="l" defTabSz="914400" rtl="0" fontAlgn="auto" hangingPunct="1">
        <a:lnSpc>
          <a:spcPct val="100000"/>
        </a:lnSpc>
        <a:spcBef>
          <a:spcPts val="700"/>
        </a:spcBef>
        <a:spcAft>
          <a:spcPts val="0"/>
        </a:spcAft>
        <a:buSzPct val="100000"/>
        <a:buChar char="–"/>
        <a:tabLst/>
        <a:defRPr lang="en-GB" sz="2800" b="0" i="0" u="none" strike="noStrike" kern="0" cap="none" spc="0" baseline="0">
          <a:solidFill>
            <a:srgbClr val="000000"/>
          </a:solidFill>
          <a:uFillTx/>
          <a:latin typeface="Arial"/>
        </a:defRPr>
      </a:lvl2pPr>
      <a:lvl3pPr marL="1143000" marR="0" lvl="2" indent="-228600" algn="l" defTabSz="914400" rtl="0" fontAlgn="auto" hangingPunct="1">
        <a:lnSpc>
          <a:spcPct val="100000"/>
        </a:lnSpc>
        <a:spcBef>
          <a:spcPts val="600"/>
        </a:spcBef>
        <a:spcAft>
          <a:spcPts val="0"/>
        </a:spcAft>
        <a:buSzPct val="100000"/>
        <a:buChar char="•"/>
        <a:tabLst/>
        <a:defRPr lang="en-GB" sz="2400" b="0" i="0" u="none" strike="noStrike" kern="0" cap="none" spc="0" baseline="0">
          <a:solidFill>
            <a:srgbClr val="000000"/>
          </a:solidFill>
          <a:uFillTx/>
          <a:latin typeface="Arial"/>
        </a:defRPr>
      </a:lvl3pPr>
      <a:lvl4pPr marL="1600200" marR="0" lvl="3" indent="-228600" algn="l" defTabSz="914400" rtl="0" fontAlgn="auto" hangingPunct="1">
        <a:lnSpc>
          <a:spcPct val="100000"/>
        </a:lnSpc>
        <a:spcBef>
          <a:spcPts val="500"/>
        </a:spcBef>
        <a:spcAft>
          <a:spcPts val="0"/>
        </a:spcAft>
        <a:buSzPct val="100000"/>
        <a:buChar char="–"/>
        <a:tabLst/>
        <a:defRPr lang="en-GB" sz="2000" b="0" i="0" u="none" strike="noStrike" kern="0" cap="none" spc="0" baseline="0">
          <a:solidFill>
            <a:srgbClr val="000000"/>
          </a:solidFill>
          <a:uFillTx/>
          <a:latin typeface="Arial"/>
        </a:defRPr>
      </a:lvl4pPr>
      <a:lvl5pPr marL="2057400" marR="0" lvl="4" indent="-228600" algn="l" defTabSz="914400" rtl="0" fontAlgn="auto" hangingPunct="1">
        <a:lnSpc>
          <a:spcPct val="100000"/>
        </a:lnSpc>
        <a:spcBef>
          <a:spcPts val="500"/>
        </a:spcBef>
        <a:spcAft>
          <a:spcPts val="0"/>
        </a:spcAft>
        <a:buSzPct val="100000"/>
        <a:buChar char="»"/>
        <a:tabLst/>
        <a:defRPr lang="en-GB" sz="2000" b="0" i="0" u="none" strike="noStrike" kern="0" cap="none" spc="0" baseline="0">
          <a:solidFill>
            <a:srgbClr val="000000"/>
          </a:solidFill>
          <a:uFillTx/>
          <a:latin typeface="Arial"/>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lancet.com/journals/lanonc/issue/vol19no1/PIIS1470-2045(17)X0014-4" TargetMode="External"/><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gif"/><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4.gif"/><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7.gif"/><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36511" y="72009"/>
            <a:ext cx="9144000" cy="3284982"/>
          </a:xfrm>
        </p:spPr>
        <p:txBody>
          <a:bodyPr/>
          <a:lstStyle/>
          <a:p>
            <a:pPr lvl="0"/>
            <a:r>
              <a:rPr lang="en-GB" sz="3200" b="1"/>
              <a:t/>
            </a:r>
            <a:br>
              <a:rPr lang="en-GB" sz="3200" b="1"/>
            </a:br>
            <a:r>
              <a:rPr lang="en-GB" sz="3200" b="1"/>
              <a:t/>
            </a:r>
            <a:br>
              <a:rPr lang="en-GB" sz="3200" b="1"/>
            </a:br>
            <a:r>
              <a:rPr lang="en-GB" sz="3200" b="1"/>
              <a:t>Long-term outcomes for neoadjuvant versus adjuvant chemotherapy in early breast cancer: meta-analysis of individual patient data from ten randomised trials </a:t>
            </a:r>
            <a:br>
              <a:rPr lang="en-GB" sz="3200" b="1"/>
            </a:br>
            <a:r>
              <a:rPr lang="en-GB" sz="3200" b="1"/>
              <a:t/>
            </a:r>
            <a:br>
              <a:rPr lang="en-GB" sz="3200" b="1"/>
            </a:br>
            <a:r>
              <a:rPr lang="en-GB" sz="3200" i="1">
                <a:solidFill>
                  <a:srgbClr val="B20738"/>
                </a:solidFill>
              </a:rPr>
              <a:t>Early Breast Cancer Trialists’ Collaborative Group (EBCTCG)</a:t>
            </a:r>
            <a:r>
              <a:rPr lang="en-GB" sz="3200"/>
              <a:t/>
            </a:r>
            <a:br>
              <a:rPr lang="en-GB" sz="3200"/>
            </a:br>
            <a:endParaRPr lang="en-GB" sz="3200" b="1"/>
          </a:p>
        </p:txBody>
      </p:sp>
      <p:sp>
        <p:nvSpPr>
          <p:cNvPr id="3" name="Rectangle 3"/>
          <p:cNvSpPr txBox="1">
            <a:spLocks noGrp="1"/>
          </p:cNvSpPr>
          <p:nvPr>
            <p:ph type="subTitle" idx="1"/>
          </p:nvPr>
        </p:nvSpPr>
        <p:spPr>
          <a:xfrm>
            <a:off x="467541" y="3908648"/>
            <a:ext cx="8208916" cy="1752603"/>
          </a:xfrm>
        </p:spPr>
        <p:txBody>
          <a:bodyPr/>
          <a:lstStyle/>
          <a:p>
            <a:pPr lvl="0">
              <a:spcBef>
                <a:spcPts val="500"/>
              </a:spcBef>
            </a:pPr>
            <a:endParaRPr lang="en-GB" sz="2000"/>
          </a:p>
          <a:p>
            <a:pPr lvl="0">
              <a:spcBef>
                <a:spcPts val="500"/>
              </a:spcBef>
            </a:pPr>
            <a:r>
              <a:rPr lang="en-GB" sz="2000"/>
              <a:t>THE LANCET Oncology</a:t>
            </a:r>
          </a:p>
          <a:p>
            <a:pPr lvl="0">
              <a:spcBef>
                <a:spcPts val="500"/>
              </a:spcBef>
            </a:pPr>
            <a:r>
              <a:rPr lang="en-GB" sz="2000" b="1">
                <a:hlinkClick r:id="rId3"/>
              </a:rPr>
              <a:t>Volume 19, No. 1</a:t>
            </a:r>
            <a:r>
              <a:rPr lang="en-GB" sz="2000"/>
              <a:t>, p27–39, January 2018</a:t>
            </a:r>
          </a:p>
        </p:txBody>
      </p:sp>
      <p:pic>
        <p:nvPicPr>
          <p:cNvPr id="4" name="Picture 8" descr="CRUK Logo"/>
          <p:cNvPicPr>
            <a:picLocks noChangeAspect="1"/>
          </p:cNvPicPr>
          <p:nvPr/>
        </p:nvPicPr>
        <p:blipFill>
          <a:blip r:embed="rId4"/>
          <a:srcRect/>
          <a:stretch>
            <a:fillRect/>
          </a:stretch>
        </p:blipFill>
        <p:spPr>
          <a:xfrm>
            <a:off x="468309" y="5608636"/>
            <a:ext cx="1833564" cy="871532"/>
          </a:xfrm>
          <a:prstGeom prst="rect">
            <a:avLst/>
          </a:prstGeom>
          <a:noFill/>
          <a:ln>
            <a:noFill/>
          </a:ln>
        </p:spPr>
      </p:pic>
      <p:pic>
        <p:nvPicPr>
          <p:cNvPr id="5" name="Picture 7" descr="S(r)BHF2"/>
          <p:cNvPicPr>
            <a:picLocks noChangeAspect="1"/>
          </p:cNvPicPr>
          <p:nvPr/>
        </p:nvPicPr>
        <p:blipFill>
          <a:blip r:embed="rId5"/>
          <a:srcRect/>
          <a:stretch>
            <a:fillRect/>
          </a:stretch>
        </p:blipFill>
        <p:spPr>
          <a:xfrm>
            <a:off x="3132140" y="5478463"/>
            <a:ext cx="854077" cy="1123953"/>
          </a:xfrm>
          <a:prstGeom prst="rect">
            <a:avLst/>
          </a:prstGeom>
          <a:noFill/>
          <a:ln>
            <a:noFill/>
          </a:ln>
        </p:spPr>
      </p:pic>
      <p:pic>
        <p:nvPicPr>
          <p:cNvPr id="6" name="Picture 6" descr="WG10-Pantone-MRC"/>
          <p:cNvPicPr>
            <a:picLocks noChangeAspect="1"/>
          </p:cNvPicPr>
          <p:nvPr/>
        </p:nvPicPr>
        <p:blipFill>
          <a:blip r:embed="rId6"/>
          <a:srcRect/>
          <a:stretch>
            <a:fillRect/>
          </a:stretch>
        </p:blipFill>
        <p:spPr>
          <a:xfrm>
            <a:off x="4932365" y="5608636"/>
            <a:ext cx="1662114" cy="730248"/>
          </a:xfrm>
          <a:prstGeom prst="rect">
            <a:avLst/>
          </a:prstGeom>
          <a:noFill/>
          <a:ln>
            <a:noFill/>
          </a:ln>
        </p:spPr>
      </p:pic>
      <p:pic>
        <p:nvPicPr>
          <p:cNvPr id="7" name="Picture 9" descr="ox_small_cmyk_pos"/>
          <p:cNvPicPr>
            <a:picLocks noChangeAspect="1"/>
          </p:cNvPicPr>
          <p:nvPr/>
        </p:nvPicPr>
        <p:blipFill>
          <a:blip r:embed="rId7"/>
          <a:srcRect/>
          <a:stretch>
            <a:fillRect/>
          </a:stretch>
        </p:blipFill>
        <p:spPr>
          <a:xfrm>
            <a:off x="7451729" y="5330823"/>
            <a:ext cx="1008061" cy="1008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80">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99395"/>
            <a:ext cx="8229600" cy="1143000"/>
          </a:xfrm>
        </p:spPr>
        <p:txBody>
          <a:bodyPr/>
          <a:lstStyle/>
          <a:p>
            <a:pPr lvl="0"/>
            <a:r>
              <a:rPr lang="en-US" sz="4000" b="1">
                <a:solidFill>
                  <a:srgbClr val="161645"/>
                </a:solidFill>
              </a:rPr>
              <a:t>Surgery: Planned versus actual</a:t>
            </a:r>
            <a:endParaRPr lang="en-GB" sz="4000">
              <a:solidFill>
                <a:srgbClr val="161645"/>
              </a:solidFill>
            </a:endParaRPr>
          </a:p>
        </p:txBody>
      </p:sp>
      <p:sp>
        <p:nvSpPr>
          <p:cNvPr id="3" name="Footer Placeholder 4"/>
          <p:cNvSpPr txBox="1"/>
          <p:nvPr/>
        </p:nvSpPr>
        <p:spPr>
          <a:xfrm>
            <a:off x="2051721" y="6625157"/>
            <a:ext cx="4752529"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 </a:t>
            </a:r>
          </a:p>
        </p:txBody>
      </p:sp>
      <p:pic>
        <p:nvPicPr>
          <p:cNvPr id="4" name="Picture 5" descr="K:\oviews\BREAST\6thcycle 2010\PMcG\Neoadj\Paper\Lancet_Submission\Re-re_submission_docs\Appndx\planned_vs_actual_surgery_all_trials.gif"/>
          <p:cNvPicPr>
            <a:picLocks noChangeAspect="1"/>
          </p:cNvPicPr>
          <p:nvPr/>
        </p:nvPicPr>
        <p:blipFill>
          <a:blip r:embed="rId3"/>
          <a:srcRect/>
          <a:stretch>
            <a:fillRect/>
          </a:stretch>
        </p:blipFill>
        <p:spPr>
          <a:xfrm>
            <a:off x="557555" y="1124739"/>
            <a:ext cx="8028889" cy="5544619"/>
          </a:xfrm>
          <a:prstGeom prst="rect">
            <a:avLst/>
          </a:prstGeom>
          <a:noFill/>
          <a:ln>
            <a:noFill/>
          </a:ln>
        </p:spPr>
      </p:pic>
      <p:cxnSp>
        <p:nvCxnSpPr>
          <p:cNvPr id="5" name="Straight Connector 6"/>
          <p:cNvCxnSpPr/>
          <p:nvPr/>
        </p:nvCxnSpPr>
        <p:spPr>
          <a:xfrm>
            <a:off x="0" y="908721"/>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96">
    <p:spTree>
      <p:nvGrpSpPr>
        <p:cNvPr id="1" name=""/>
        <p:cNvGrpSpPr/>
        <p:nvPr/>
      </p:nvGrpSpPr>
      <p:grpSpPr>
        <a:xfrm>
          <a:off x="0" y="0"/>
          <a:ext cx="0" cy="0"/>
          <a:chOff x="0" y="0"/>
          <a:chExt cx="0" cy="0"/>
        </a:xfrm>
      </p:grpSpPr>
      <p:sp>
        <p:nvSpPr>
          <p:cNvPr id="2" name="Title 3"/>
          <p:cNvSpPr txBox="1">
            <a:spLocks noGrp="1"/>
          </p:cNvSpPr>
          <p:nvPr>
            <p:ph type="title"/>
          </p:nvPr>
        </p:nvSpPr>
        <p:spPr>
          <a:xfrm>
            <a:off x="-36511" y="44622"/>
            <a:ext cx="9252520" cy="1143000"/>
          </a:xfrm>
        </p:spPr>
        <p:txBody>
          <a:bodyPr/>
          <a:lstStyle/>
          <a:p>
            <a:pPr lvl="0"/>
            <a:r>
              <a:rPr lang="en-GB" sz="3600" b="1">
                <a:solidFill>
                  <a:srgbClr val="161645"/>
                </a:solidFill>
              </a:rPr>
              <a:t>Breast-conserving therapy (BCT) rates by tumour size and type of chemotherapy</a:t>
            </a:r>
            <a:endParaRPr lang="en-GB" sz="3600">
              <a:solidFill>
                <a:srgbClr val="161645"/>
              </a:solidFill>
            </a:endParaRPr>
          </a:p>
        </p:txBody>
      </p:sp>
      <p:sp>
        <p:nvSpPr>
          <p:cNvPr id="3" name="TextBox 7"/>
          <p:cNvSpPr txBox="1"/>
          <p:nvPr/>
        </p:nvSpPr>
        <p:spPr>
          <a:xfrm>
            <a:off x="251524" y="6506230"/>
            <a:ext cx="8208916" cy="33855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Notes: Rate ratios are after adjustment for tumour size and trial. </a:t>
            </a:r>
            <a:endParaRPr lang="en-GB" sz="1600" b="0" i="0" u="none" strike="noStrike" kern="1200" cap="none" spc="0" baseline="0">
              <a:solidFill>
                <a:srgbClr val="000000"/>
              </a:solidFill>
              <a:uFillTx/>
              <a:latin typeface="Calibri" pitchFamily="34"/>
            </a:endParaRPr>
          </a:p>
        </p:txBody>
      </p:sp>
      <p:cxnSp>
        <p:nvCxnSpPr>
          <p:cNvPr id="4" name="Straight Connector 8"/>
          <p:cNvCxnSpPr/>
          <p:nvPr/>
        </p:nvCxnSpPr>
        <p:spPr>
          <a:xfrm>
            <a:off x="0" y="1268757"/>
            <a:ext cx="9144000" cy="0"/>
          </a:xfrm>
          <a:prstGeom prst="straightConnector1">
            <a:avLst/>
          </a:prstGeom>
          <a:noFill/>
          <a:ln w="25402">
            <a:solidFill>
              <a:srgbClr val="19194D"/>
            </a:solidFill>
            <a:prstDash val="solid"/>
          </a:ln>
        </p:spPr>
      </p:cxnSp>
      <p:pic>
        <p:nvPicPr>
          <p:cNvPr id="5" name="Picture 2" descr="C:\Users\paulm\Documents\Presentations\NACT\bct_rates_grp1.gif"/>
          <p:cNvPicPr>
            <a:picLocks noChangeAspect="1"/>
          </p:cNvPicPr>
          <p:nvPr/>
        </p:nvPicPr>
        <p:blipFill>
          <a:blip r:embed="rId3"/>
          <a:srcRect/>
          <a:stretch>
            <a:fillRect/>
          </a:stretch>
        </p:blipFill>
        <p:spPr>
          <a:xfrm>
            <a:off x="321932" y="1349901"/>
            <a:ext cx="8715612" cy="50751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297">
    <p:spTree>
      <p:nvGrpSpPr>
        <p:cNvPr id="1" name=""/>
        <p:cNvGrpSpPr/>
        <p:nvPr/>
      </p:nvGrpSpPr>
      <p:grpSpPr>
        <a:xfrm>
          <a:off x="0" y="0"/>
          <a:ext cx="0" cy="0"/>
          <a:chOff x="0" y="0"/>
          <a:chExt cx="0" cy="0"/>
        </a:xfrm>
      </p:grpSpPr>
      <p:sp>
        <p:nvSpPr>
          <p:cNvPr id="2" name="Title 3"/>
          <p:cNvSpPr txBox="1">
            <a:spLocks noGrp="1"/>
          </p:cNvSpPr>
          <p:nvPr>
            <p:ph type="title"/>
          </p:nvPr>
        </p:nvSpPr>
        <p:spPr>
          <a:xfrm>
            <a:off x="-180529" y="44622"/>
            <a:ext cx="9433050" cy="1143000"/>
          </a:xfrm>
        </p:spPr>
        <p:txBody>
          <a:bodyPr/>
          <a:lstStyle/>
          <a:p>
            <a:pPr lvl="0"/>
            <a:r>
              <a:rPr lang="en-GB" sz="3600" b="1">
                <a:solidFill>
                  <a:srgbClr val="161645"/>
                </a:solidFill>
              </a:rPr>
              <a:t>Breast-conserving therapy (BCT) rates by</a:t>
            </a:r>
            <a:br>
              <a:rPr lang="en-GB" sz="3600" b="1">
                <a:solidFill>
                  <a:srgbClr val="161645"/>
                </a:solidFill>
              </a:rPr>
            </a:br>
            <a:r>
              <a:rPr lang="en-GB" sz="3600" b="1">
                <a:solidFill>
                  <a:srgbClr val="161645"/>
                </a:solidFill>
              </a:rPr>
              <a:t>ER &amp; PR status and grade</a:t>
            </a:r>
            <a:endParaRPr lang="en-GB" sz="3600">
              <a:solidFill>
                <a:srgbClr val="161645"/>
              </a:solidFill>
            </a:endParaRPr>
          </a:p>
        </p:txBody>
      </p:sp>
      <p:sp>
        <p:nvSpPr>
          <p:cNvPr id="3" name="Footer Placeholder 1"/>
          <p:cNvSpPr txBox="1"/>
          <p:nvPr/>
        </p:nvSpPr>
        <p:spPr>
          <a:xfrm>
            <a:off x="5652116" y="6597350"/>
            <a:ext cx="3456386" cy="260649"/>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r>
              <a:rPr lang="en-GB" sz="1000" b="0" i="0" u="none" strike="noStrike" kern="1200" cap="none" spc="0" baseline="0">
                <a:solidFill>
                  <a:srgbClr val="7F7F7F"/>
                </a:solidFill>
                <a:uFillTx/>
                <a:latin typeface="Arial"/>
              </a:rPr>
              <a:t> </a:t>
            </a:r>
          </a:p>
        </p:txBody>
      </p:sp>
      <p:cxnSp>
        <p:nvCxnSpPr>
          <p:cNvPr id="4" name="Straight Connector 8"/>
          <p:cNvCxnSpPr/>
          <p:nvPr/>
        </p:nvCxnSpPr>
        <p:spPr>
          <a:xfrm>
            <a:off x="0" y="1268757"/>
            <a:ext cx="9144000" cy="0"/>
          </a:xfrm>
          <a:prstGeom prst="straightConnector1">
            <a:avLst/>
          </a:prstGeom>
          <a:noFill/>
          <a:ln w="25402">
            <a:solidFill>
              <a:srgbClr val="19194D"/>
            </a:solidFill>
            <a:prstDash val="solid"/>
          </a:ln>
        </p:spPr>
      </p:cxnSp>
      <p:pic>
        <p:nvPicPr>
          <p:cNvPr id="5" name="Picture 2" descr="C:\Users\paulm\Documents\Presentations\NACT\bct_rates_grp2.gif"/>
          <p:cNvPicPr>
            <a:picLocks noChangeAspect="1"/>
          </p:cNvPicPr>
          <p:nvPr/>
        </p:nvPicPr>
        <p:blipFill>
          <a:blip r:embed="rId3"/>
          <a:srcRect/>
          <a:stretch>
            <a:fillRect/>
          </a:stretch>
        </p:blipFill>
        <p:spPr>
          <a:xfrm>
            <a:off x="1259631" y="1385251"/>
            <a:ext cx="6973443" cy="5058954"/>
          </a:xfrm>
          <a:prstGeom prst="rect">
            <a:avLst/>
          </a:prstGeom>
          <a:noFill/>
          <a:ln>
            <a:noFill/>
          </a:ln>
        </p:spPr>
      </p:pic>
      <p:sp>
        <p:nvSpPr>
          <p:cNvPr id="6" name="TextBox 6"/>
          <p:cNvSpPr txBox="1"/>
          <p:nvPr/>
        </p:nvSpPr>
        <p:spPr>
          <a:xfrm>
            <a:off x="35497" y="6525341"/>
            <a:ext cx="5544619" cy="33855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Notes: Rate ratios are after adjustment for tumour size and trial. </a:t>
            </a:r>
            <a:endParaRPr lang="en-GB" sz="1600" b="0" i="0" u="none" strike="noStrike" kern="1200" cap="none" spc="0" baseline="0">
              <a:solidFill>
                <a:srgbClr val="000000"/>
              </a:solidFill>
              <a:uFillTx/>
              <a:latin typeface="Calibri"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98">
    <p:spTree>
      <p:nvGrpSpPr>
        <p:cNvPr id="1" name=""/>
        <p:cNvGrpSpPr/>
        <p:nvPr/>
      </p:nvGrpSpPr>
      <p:grpSpPr>
        <a:xfrm>
          <a:off x="0" y="0"/>
          <a:ext cx="0" cy="0"/>
          <a:chOff x="0" y="0"/>
          <a:chExt cx="0" cy="0"/>
        </a:xfrm>
      </p:grpSpPr>
      <p:sp>
        <p:nvSpPr>
          <p:cNvPr id="2" name="Title 3"/>
          <p:cNvSpPr txBox="1">
            <a:spLocks noGrp="1"/>
          </p:cNvSpPr>
          <p:nvPr>
            <p:ph type="title"/>
          </p:nvPr>
        </p:nvSpPr>
        <p:spPr>
          <a:xfrm>
            <a:off x="-252538" y="44622"/>
            <a:ext cx="9505059" cy="1143000"/>
          </a:xfrm>
        </p:spPr>
        <p:txBody>
          <a:bodyPr/>
          <a:lstStyle/>
          <a:p>
            <a:pPr lvl="0"/>
            <a:r>
              <a:rPr lang="en-GB" sz="3600" b="1">
                <a:solidFill>
                  <a:srgbClr val="161645"/>
                </a:solidFill>
              </a:rPr>
              <a:t> Breast-conserving therapy (BCT) rates by age, nodal status, and local therapy</a:t>
            </a:r>
            <a:endParaRPr lang="en-GB" sz="3600">
              <a:solidFill>
                <a:srgbClr val="161645"/>
              </a:solidFill>
            </a:endParaRPr>
          </a:p>
        </p:txBody>
      </p:sp>
      <p:sp>
        <p:nvSpPr>
          <p:cNvPr id="3" name="TextBox 7"/>
          <p:cNvSpPr txBox="1"/>
          <p:nvPr/>
        </p:nvSpPr>
        <p:spPr>
          <a:xfrm>
            <a:off x="179515" y="6012573"/>
            <a:ext cx="8208916"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Notes: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Rate ratios are after adjustment for tumour size and trial. </a:t>
            </a:r>
            <a:endParaRPr lang="en-GB" sz="1600" b="0" i="0" u="none" strike="noStrike" kern="1200" cap="none" spc="0" baseline="0">
              <a:solidFill>
                <a:srgbClr val="000000"/>
              </a:solidFill>
              <a:uFillTx/>
              <a:latin typeface="Calibri" pitchFamily="34"/>
            </a:endParaRPr>
          </a:p>
        </p:txBody>
      </p:sp>
      <p:sp>
        <p:nvSpPr>
          <p:cNvPr id="4" name="Footer Placeholder 1"/>
          <p:cNvSpPr txBox="1"/>
          <p:nvPr/>
        </p:nvSpPr>
        <p:spPr>
          <a:xfrm>
            <a:off x="2051721" y="6597350"/>
            <a:ext cx="5112565"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 </a:t>
            </a:r>
          </a:p>
        </p:txBody>
      </p:sp>
      <p:cxnSp>
        <p:nvCxnSpPr>
          <p:cNvPr id="5" name="Straight Connector 8"/>
          <p:cNvCxnSpPr/>
          <p:nvPr/>
        </p:nvCxnSpPr>
        <p:spPr>
          <a:xfrm>
            <a:off x="0" y="1268757"/>
            <a:ext cx="9144000" cy="0"/>
          </a:xfrm>
          <a:prstGeom prst="straightConnector1">
            <a:avLst/>
          </a:prstGeom>
          <a:noFill/>
          <a:ln w="25402">
            <a:solidFill>
              <a:srgbClr val="19194D"/>
            </a:solidFill>
            <a:prstDash val="solid"/>
          </a:ln>
        </p:spPr>
      </p:cxnSp>
      <p:pic>
        <p:nvPicPr>
          <p:cNvPr id="6" name="Picture 2" descr="C:\Users\paulm\Documents\Presentations\NACT\bct_rates_grp3.gif"/>
          <p:cNvPicPr>
            <a:picLocks noChangeAspect="1"/>
          </p:cNvPicPr>
          <p:nvPr/>
        </p:nvPicPr>
        <p:blipFill>
          <a:blip r:embed="rId3"/>
          <a:srcRect/>
          <a:stretch>
            <a:fillRect/>
          </a:stretch>
        </p:blipFill>
        <p:spPr>
          <a:xfrm>
            <a:off x="980721" y="1403439"/>
            <a:ext cx="7182566" cy="49058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85">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4622"/>
            <a:ext cx="8229600" cy="850108"/>
          </a:xfrm>
        </p:spPr>
        <p:txBody>
          <a:bodyPr/>
          <a:lstStyle/>
          <a:p>
            <a:pPr lvl="0"/>
            <a:r>
              <a:rPr lang="en-GB" b="1">
                <a:effectLst>
                  <a:outerShdw blurRad="152400" dist="40004" dir="5040305">
                    <a:srgbClr val="000000"/>
                  </a:outerShdw>
                </a:effectLst>
              </a:rPr>
              <a:t>PROBLEMS!!!</a:t>
            </a:r>
          </a:p>
        </p:txBody>
      </p:sp>
      <p:sp>
        <p:nvSpPr>
          <p:cNvPr id="3" name="Content Placeholder 3"/>
          <p:cNvSpPr txBox="1">
            <a:spLocks noGrp="1"/>
          </p:cNvSpPr>
          <p:nvPr>
            <p:ph idx="1"/>
          </p:nvPr>
        </p:nvSpPr>
        <p:spPr>
          <a:xfrm>
            <a:off x="287523" y="1032741"/>
            <a:ext cx="8568952" cy="5390058"/>
          </a:xfrm>
        </p:spPr>
        <p:txBody>
          <a:bodyPr/>
          <a:lstStyle/>
          <a:p>
            <a:pPr lvl="0"/>
            <a:r>
              <a:rPr lang="en-GB"/>
              <a:t>The aim of randomised trial is to balance risk factors between the comparison groups</a:t>
            </a:r>
          </a:p>
          <a:p>
            <a:pPr lvl="0"/>
            <a:r>
              <a:rPr lang="en-GB"/>
              <a:t>However, fewer women received mastectomy in the neoadjuvant than adjuvant chemotherapy groups </a:t>
            </a:r>
          </a:p>
          <a:p>
            <a:pPr lvl="0"/>
            <a:r>
              <a:rPr lang="en-GB"/>
              <a:t>So, any differences in recurrence or mortality between neoadjuvant and adjuvant chemotherapy might be explained by extent of surgery or by timing of chemotherapy</a:t>
            </a:r>
          </a:p>
          <a:p>
            <a:pPr lvl="0"/>
            <a:r>
              <a:rPr lang="en-GB"/>
              <a:t>(Also, limited detail on radiotherapy)</a:t>
            </a:r>
          </a:p>
          <a:p>
            <a:pPr lvl="0"/>
            <a:endParaRPr lang="en-GB"/>
          </a:p>
        </p:txBody>
      </p:sp>
      <p:sp>
        <p:nvSpPr>
          <p:cNvPr id="4" name="Footer Placeholder 4"/>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cxnSp>
        <p:nvCxnSpPr>
          <p:cNvPr id="5" name="Straight Connector 5"/>
          <p:cNvCxnSpPr/>
          <p:nvPr/>
        </p:nvCxnSpPr>
        <p:spPr>
          <a:xfrm>
            <a:off x="0" y="908721"/>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63">
    <p:spTree>
      <p:nvGrpSpPr>
        <p:cNvPr id="1" name=""/>
        <p:cNvGrpSpPr/>
        <p:nvPr/>
      </p:nvGrpSpPr>
      <p:grpSpPr>
        <a:xfrm>
          <a:off x="0" y="0"/>
          <a:ext cx="0" cy="0"/>
          <a:chOff x="0" y="0"/>
          <a:chExt cx="0" cy="0"/>
        </a:xfrm>
      </p:grpSpPr>
      <p:sp>
        <p:nvSpPr>
          <p:cNvPr id="2" name="Title 4"/>
          <p:cNvSpPr txBox="1">
            <a:spLocks noGrp="1"/>
          </p:cNvSpPr>
          <p:nvPr>
            <p:ph type="title"/>
          </p:nvPr>
        </p:nvSpPr>
        <p:spPr>
          <a:xfrm>
            <a:off x="0" y="274640"/>
            <a:ext cx="9144000" cy="922117"/>
          </a:xfrm>
        </p:spPr>
        <p:txBody>
          <a:bodyPr/>
          <a:lstStyle/>
          <a:p>
            <a:pPr lvl="0"/>
            <a:r>
              <a:rPr lang="en-GB" sz="2800" b="1">
                <a:solidFill>
                  <a:srgbClr val="161645"/>
                </a:solidFill>
              </a:rPr>
              <a:t>Effect of neoadjuvant chemotherapy on </a:t>
            </a:r>
            <a:r>
              <a:rPr lang="en-GB" sz="2800" b="1">
                <a:solidFill>
                  <a:srgbClr val="FF0000"/>
                </a:solidFill>
              </a:rPr>
              <a:t>recurrence</a:t>
            </a:r>
            <a:endParaRPr lang="en-GB" sz="2800">
              <a:solidFill>
                <a:srgbClr val="FF0000"/>
              </a:solidFill>
            </a:endParaRPr>
          </a:p>
        </p:txBody>
      </p:sp>
      <p:pic>
        <p:nvPicPr>
          <p:cNvPr id="3" name="Table 7"/>
          <p:cNvPicPr>
            <a:picLocks noChangeAspect="1"/>
          </p:cNvPicPr>
          <p:nvPr/>
        </p:nvPicPr>
        <p:blipFill>
          <a:blip r:embed="rId3"/>
          <a:stretch>
            <a:fillRect/>
          </a:stretch>
        </p:blipFill>
        <p:spPr>
          <a:xfrm>
            <a:off x="323523" y="1397002"/>
            <a:ext cx="8352925" cy="731520"/>
          </a:xfrm>
          <a:prstGeom prst="rect">
            <a:avLst/>
          </a:prstGeom>
        </p:spPr>
      </p:pic>
      <p:sp>
        <p:nvSpPr>
          <p:cNvPr id="4" name="Footer Placeholder 1"/>
          <p:cNvSpPr txBox="1"/>
          <p:nvPr/>
        </p:nvSpPr>
        <p:spPr>
          <a:xfrm>
            <a:off x="2339748" y="6553148"/>
            <a:ext cx="4536502"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0" i="0" u="none" strike="noStrike" kern="1200" cap="none" spc="0" baseline="0">
                <a:solidFill>
                  <a:srgbClr val="595959"/>
                </a:solidFill>
                <a:uFillTx/>
                <a:latin typeface="Arial"/>
                <a:cs typeface="Arial" pitchFamily="34"/>
              </a:rPr>
              <a:t>EBCTCG: </a:t>
            </a:r>
            <a:r>
              <a:rPr lang="en-GB" sz="1050" b="0" i="0" u="none" strike="noStrike" kern="1200" cap="none" spc="0" baseline="0">
                <a:solidFill>
                  <a:srgbClr val="595959"/>
                </a:solidFill>
                <a:uFillTx/>
                <a:latin typeface="Arial"/>
              </a:rPr>
              <a:t>THE LANCET Oncology </a:t>
            </a:r>
            <a:r>
              <a:rPr lang="en-GB" sz="1050" b="1" i="0" u="none" strike="noStrike" kern="1200" cap="none" spc="0" baseline="0">
                <a:solidFill>
                  <a:srgbClr val="595959"/>
                </a:solidFill>
                <a:uFillTx/>
                <a:latin typeface="Arial"/>
              </a:rPr>
              <a:t>19(1)</a:t>
            </a:r>
            <a:r>
              <a:rPr lang="en-GB" sz="105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0" i="0" u="none" strike="noStrike" kern="1200" cap="none" spc="0" baseline="0">
                <a:solidFill>
                  <a:srgbClr val="7F7F7F"/>
                </a:solidFill>
                <a:uFillTx/>
                <a:latin typeface="Arial"/>
              </a:rPr>
              <a:t> </a:t>
            </a:r>
          </a:p>
        </p:txBody>
      </p:sp>
      <p:pic>
        <p:nvPicPr>
          <p:cNvPr id="5" name="Picture 2" descr="K:\oviews\BREAST\6thcycle 2010\PMcG\Neoadj\Paper\Lancet_Submission\Re3_submission\MainFigs\gr_sc_0_chempp_rlli_all_0_maxy60_yr15.gif"/>
          <p:cNvPicPr>
            <a:picLocks noChangeAspect="1"/>
          </p:cNvPicPr>
          <p:nvPr/>
        </p:nvPicPr>
        <p:blipFill>
          <a:blip r:embed="rId4"/>
          <a:srcRect/>
          <a:stretch>
            <a:fillRect/>
          </a:stretch>
        </p:blipFill>
        <p:spPr>
          <a:xfrm>
            <a:off x="207267" y="2111084"/>
            <a:ext cx="4076696" cy="4126229"/>
          </a:xfrm>
          <a:prstGeom prst="rect">
            <a:avLst/>
          </a:prstGeom>
          <a:noFill/>
          <a:ln>
            <a:noFill/>
          </a:ln>
        </p:spPr>
      </p:pic>
      <p:pic>
        <p:nvPicPr>
          <p:cNvPr id="6" name="Picture 3" descr="K:\oviews\BREAST\6thcycle 2010\PMcG\Neoadj\Paper\Lancet_Submission\Re3_submission\MainFigs\gr_sc_0_chempp_distat_all_0_maxy60_yr15.gif"/>
          <p:cNvPicPr>
            <a:picLocks noChangeAspect="1"/>
          </p:cNvPicPr>
          <p:nvPr/>
        </p:nvPicPr>
        <p:blipFill>
          <a:blip r:embed="rId5"/>
          <a:srcRect/>
          <a:stretch>
            <a:fillRect/>
          </a:stretch>
        </p:blipFill>
        <p:spPr>
          <a:xfrm>
            <a:off x="4788027" y="2183093"/>
            <a:ext cx="4076696" cy="4126229"/>
          </a:xfrm>
          <a:prstGeom prst="rect">
            <a:avLst/>
          </a:prstGeom>
          <a:noFill/>
          <a:ln>
            <a:noFill/>
          </a:ln>
        </p:spPr>
      </p:pic>
      <p:cxnSp>
        <p:nvCxnSpPr>
          <p:cNvPr id="7" name="Straight Connector 6"/>
          <p:cNvCxnSpPr/>
          <p:nvPr/>
        </p:nvCxnSpPr>
        <p:spPr>
          <a:xfrm>
            <a:off x="0" y="1052739"/>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67">
    <p:spTree>
      <p:nvGrpSpPr>
        <p:cNvPr id="1" name=""/>
        <p:cNvGrpSpPr/>
        <p:nvPr/>
      </p:nvGrpSpPr>
      <p:grpSpPr>
        <a:xfrm>
          <a:off x="0" y="0"/>
          <a:ext cx="0" cy="0"/>
          <a:chOff x="0" y="0"/>
          <a:chExt cx="0" cy="0"/>
        </a:xfrm>
      </p:grpSpPr>
      <p:sp>
        <p:nvSpPr>
          <p:cNvPr id="2" name="Title 4"/>
          <p:cNvSpPr txBox="1">
            <a:spLocks noGrp="1"/>
          </p:cNvSpPr>
          <p:nvPr>
            <p:ph type="title"/>
          </p:nvPr>
        </p:nvSpPr>
        <p:spPr>
          <a:xfrm>
            <a:off x="0" y="274640"/>
            <a:ext cx="9144000" cy="922117"/>
          </a:xfrm>
        </p:spPr>
        <p:txBody>
          <a:bodyPr/>
          <a:lstStyle/>
          <a:p>
            <a:pPr lvl="0"/>
            <a:r>
              <a:rPr lang="en-GB" sz="2800" b="1">
                <a:solidFill>
                  <a:srgbClr val="161645"/>
                </a:solidFill>
              </a:rPr>
              <a:t>Effect of neoadjuvant chemotherapy </a:t>
            </a:r>
            <a:r>
              <a:rPr lang="en-GB" sz="2800" b="1"/>
              <a:t>on </a:t>
            </a:r>
            <a:r>
              <a:rPr lang="en-GB" sz="2800" b="1">
                <a:solidFill>
                  <a:srgbClr val="FF0000"/>
                </a:solidFill>
              </a:rPr>
              <a:t>mortality</a:t>
            </a:r>
            <a:endParaRPr lang="en-GB" sz="2800">
              <a:solidFill>
                <a:srgbClr val="FF0000"/>
              </a:solidFill>
            </a:endParaRPr>
          </a:p>
        </p:txBody>
      </p:sp>
      <p:pic>
        <p:nvPicPr>
          <p:cNvPr id="3" name="Table 1"/>
          <p:cNvPicPr>
            <a:picLocks noChangeAspect="1"/>
          </p:cNvPicPr>
          <p:nvPr/>
        </p:nvPicPr>
        <p:blipFill>
          <a:blip r:embed="rId3"/>
          <a:stretch>
            <a:fillRect/>
          </a:stretch>
        </p:blipFill>
        <p:spPr>
          <a:xfrm>
            <a:off x="323523" y="1397002"/>
            <a:ext cx="8352925" cy="741678"/>
          </a:xfrm>
          <a:prstGeom prst="rect">
            <a:avLst/>
          </a:prstGeom>
        </p:spPr>
      </p:pic>
      <p:sp>
        <p:nvSpPr>
          <p:cNvPr id="4" name="Footer Placeholder 2"/>
          <p:cNvSpPr txBox="1"/>
          <p:nvPr/>
        </p:nvSpPr>
        <p:spPr>
          <a:xfrm>
            <a:off x="2267739" y="6453332"/>
            <a:ext cx="4608511"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pic>
        <p:nvPicPr>
          <p:cNvPr id="5" name="Picture 3" descr="K:\oviews\BREAST\6thcycle 2010\PMcG\Neoadj\Paper\Lancet_Submission\Re3_submission\MainFigs\gr_sc_0_chempp_bcdth_all_0_maxy60_yr15.gif"/>
          <p:cNvPicPr>
            <a:picLocks noChangeAspect="1"/>
          </p:cNvPicPr>
          <p:nvPr/>
        </p:nvPicPr>
        <p:blipFill>
          <a:blip r:embed="rId4"/>
          <a:srcRect/>
          <a:stretch>
            <a:fillRect/>
          </a:stretch>
        </p:blipFill>
        <p:spPr>
          <a:xfrm>
            <a:off x="279276" y="1967066"/>
            <a:ext cx="4076696" cy="4126229"/>
          </a:xfrm>
          <a:prstGeom prst="rect">
            <a:avLst/>
          </a:prstGeom>
          <a:noFill/>
          <a:ln>
            <a:noFill/>
          </a:ln>
        </p:spPr>
      </p:pic>
      <p:pic>
        <p:nvPicPr>
          <p:cNvPr id="6" name="Picture 4" descr="K:\oviews\BREAST\6thcycle 2010\PMcG\Neoadj\Paper\Lancet_Submission\Re3_submission\MainFigs\gr_sc_0_chempp_dead_all_0_maxy60_yr15.gif"/>
          <p:cNvPicPr>
            <a:picLocks noChangeAspect="1"/>
          </p:cNvPicPr>
          <p:nvPr/>
        </p:nvPicPr>
        <p:blipFill>
          <a:blip r:embed="rId5"/>
          <a:srcRect/>
          <a:stretch>
            <a:fillRect/>
          </a:stretch>
        </p:blipFill>
        <p:spPr>
          <a:xfrm>
            <a:off x="4860036" y="1967066"/>
            <a:ext cx="4076696" cy="4126229"/>
          </a:xfrm>
          <a:prstGeom prst="rect">
            <a:avLst/>
          </a:prstGeom>
          <a:noFill/>
          <a:ln>
            <a:noFill/>
          </a:ln>
        </p:spPr>
      </p:pic>
      <p:cxnSp>
        <p:nvCxnSpPr>
          <p:cNvPr id="7" name="Straight Connector 6"/>
          <p:cNvCxnSpPr/>
          <p:nvPr/>
        </p:nvCxnSpPr>
        <p:spPr>
          <a:xfrm>
            <a:off x="0" y="1052739"/>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99">
    <p:spTree>
      <p:nvGrpSpPr>
        <p:cNvPr id="1" name=""/>
        <p:cNvGrpSpPr/>
        <p:nvPr/>
      </p:nvGrpSpPr>
      <p:grpSpPr>
        <a:xfrm>
          <a:off x="0" y="0"/>
          <a:ext cx="0" cy="0"/>
          <a:chOff x="0" y="0"/>
          <a:chExt cx="0" cy="0"/>
        </a:xfrm>
      </p:grpSpPr>
      <p:sp>
        <p:nvSpPr>
          <p:cNvPr id="2" name="TextBox 5"/>
          <p:cNvSpPr txBox="1"/>
          <p:nvPr/>
        </p:nvSpPr>
        <p:spPr>
          <a:xfrm>
            <a:off x="323533" y="2415753"/>
            <a:ext cx="8496943" cy="3821561"/>
          </a:xfrm>
          <a:prstGeom prst="rect">
            <a:avLst/>
          </a:prstGeom>
          <a:noFill/>
          <a:ln>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Increases the probability of breast-conserving surgery: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	(neoadjuvant 65%,  adjuvant 49%)</a:t>
            </a:r>
          </a:p>
          <a:p>
            <a:pPr marL="457200" marR="0" lvl="0" indent="-4572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Increases the risk of local recurrence: (5.5% more by year 15: 21.4% vs. 15.9%)</a:t>
            </a:r>
          </a:p>
          <a:p>
            <a:pPr marL="457200" marR="0" lvl="0" indent="-457200" algn="l" defTabSz="914400" rtl="0" fontAlgn="auto" hangingPunct="1">
              <a:lnSpc>
                <a:spcPct val="100000"/>
              </a:lnSpc>
              <a:spcBef>
                <a:spcPts val="120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No significant difference in breast cancer mortality or overall survival</a:t>
            </a:r>
          </a:p>
        </p:txBody>
      </p:sp>
      <p:sp>
        <p:nvSpPr>
          <p:cNvPr id="3" name="TextBox 1"/>
          <p:cNvSpPr txBox="1"/>
          <p:nvPr/>
        </p:nvSpPr>
        <p:spPr>
          <a:xfrm>
            <a:off x="323533" y="179926"/>
            <a:ext cx="8496943" cy="12003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19194D"/>
                </a:solidFill>
                <a:uFillTx/>
                <a:latin typeface="Arial"/>
              </a:rPr>
              <a:t>Neoadjuvant vs adjuvant </a:t>
            </a:r>
            <a:r>
              <a:rPr lang="en-GB" sz="3600" b="1" i="0" u="none" strike="noStrike" kern="1200" cap="none" spc="0" baseline="0">
                <a:solidFill>
                  <a:srgbClr val="161645"/>
                </a:solidFill>
                <a:uFillTx/>
                <a:latin typeface="Arial"/>
              </a:rPr>
              <a:t>chemotherapy</a:t>
            </a:r>
            <a:r>
              <a:rPr lang="en-GB" sz="3600" b="1" i="0" u="none" strike="noStrike" kern="1200" cap="none" spc="0" baseline="0">
                <a:solidFill>
                  <a:srgbClr val="19194D"/>
                </a:solidFill>
                <a:uFillTx/>
                <a:latin typeface="Arial"/>
              </a:rPr>
              <a:t>: main results</a:t>
            </a:r>
          </a:p>
        </p:txBody>
      </p:sp>
      <p:sp>
        <p:nvSpPr>
          <p:cNvPr id="4" name="TextBox 2"/>
          <p:cNvSpPr txBox="1"/>
          <p:nvPr/>
        </p:nvSpPr>
        <p:spPr>
          <a:xfrm>
            <a:off x="251524" y="1700811"/>
            <a:ext cx="7128790"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19194D"/>
                </a:solidFill>
                <a:uFillTx/>
                <a:latin typeface="Arial"/>
              </a:rPr>
              <a:t>Neoadjuvant chemotherapy: </a:t>
            </a:r>
          </a:p>
        </p:txBody>
      </p:sp>
      <p:sp>
        <p:nvSpPr>
          <p:cNvPr id="5" name="Footer Placeholder 3"/>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cxnSp>
        <p:nvCxnSpPr>
          <p:cNvPr id="6" name="Straight Connector 6"/>
          <p:cNvCxnSpPr/>
          <p:nvPr/>
        </p:nvCxnSpPr>
        <p:spPr>
          <a:xfrm>
            <a:off x="0" y="1412775"/>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89">
    <p:spTree>
      <p:nvGrpSpPr>
        <p:cNvPr id="1" name=""/>
        <p:cNvGrpSpPr/>
        <p:nvPr/>
      </p:nvGrpSpPr>
      <p:grpSpPr>
        <a:xfrm>
          <a:off x="0" y="0"/>
          <a:ext cx="0" cy="0"/>
          <a:chOff x="0" y="0"/>
          <a:chExt cx="0" cy="0"/>
        </a:xfrm>
      </p:grpSpPr>
      <p:sp>
        <p:nvSpPr>
          <p:cNvPr id="2" name="TextBox 5"/>
          <p:cNvSpPr txBox="1"/>
          <p:nvPr/>
        </p:nvSpPr>
        <p:spPr>
          <a:xfrm>
            <a:off x="323533" y="1700811"/>
            <a:ext cx="8496943" cy="5170648"/>
          </a:xfrm>
          <a:prstGeom prst="rect">
            <a:avLst/>
          </a:prstGeom>
          <a:noFill/>
          <a:ln>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Local recurrence risk after breast-conserving surgery may be higher in tumours downsized by NACT than in similar sized tumours without NACT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a:solidFill>
                <a:srgbClr val="000000"/>
              </a:solidFill>
              <a:uFillTx/>
              <a:latin typeface="Arial"/>
            </a:endParaRPr>
          </a:p>
          <a:p>
            <a:pPr marL="457200" marR="0" lvl="0" indent="-457200" algn="l" defTabSz="914400" rtl="0" fontAlgn="auto" hangingPunct="1">
              <a:lnSpc>
                <a:spcPct val="100000"/>
              </a:lnSpc>
              <a:spcBef>
                <a:spcPts val="120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Strategies to mitigate this increased risk should be considered e.g.</a:t>
            </a:r>
          </a:p>
          <a:p>
            <a:pPr marL="914400" marR="0" lvl="1" indent="-4572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a:rPr>
              <a:t>Careful tumour localisation</a:t>
            </a:r>
          </a:p>
          <a:p>
            <a:pPr marL="914400" marR="0" lvl="1" indent="-4572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a:rPr>
              <a:t>Detailed pathological assessment</a:t>
            </a:r>
          </a:p>
          <a:p>
            <a:pPr marL="914400" marR="0" lvl="1" indent="-4572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Arial"/>
              </a:rPr>
              <a:t>Appropriate radiotherapy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1" i="0" u="none" strike="noStrike" kern="1200" cap="none" spc="0" baseline="0">
              <a:solidFill>
                <a:srgbClr val="000000"/>
              </a:solidFill>
              <a:uFillTx/>
              <a:latin typeface="Arial"/>
            </a:endParaRPr>
          </a:p>
        </p:txBody>
      </p:sp>
      <p:sp>
        <p:nvSpPr>
          <p:cNvPr id="3" name="TextBox 1"/>
          <p:cNvSpPr txBox="1"/>
          <p:nvPr/>
        </p:nvSpPr>
        <p:spPr>
          <a:xfrm>
            <a:off x="35497" y="284451"/>
            <a:ext cx="9073005" cy="12003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19194D"/>
                </a:solidFill>
                <a:uFillTx/>
                <a:latin typeface="Arial"/>
              </a:rPr>
              <a:t>Neoadjuvant vs adjuvant </a:t>
            </a:r>
            <a:r>
              <a:rPr lang="en-GB" sz="3600" b="1" i="0" u="none" strike="noStrike" kern="1200" cap="none" spc="0" baseline="0">
                <a:solidFill>
                  <a:srgbClr val="161645"/>
                </a:solidFill>
                <a:uFillTx/>
                <a:latin typeface="Arial"/>
              </a:rPr>
              <a:t>chemotherapy</a:t>
            </a:r>
            <a:r>
              <a:rPr lang="en-GB" sz="3600" b="1" i="0" u="none" strike="noStrike" kern="1200" cap="none" spc="0" baseline="0">
                <a:solidFill>
                  <a:srgbClr val="19194D"/>
                </a:solidFill>
                <a:uFillTx/>
                <a:latin typeface="Arial"/>
              </a:rPr>
              <a:t>: conclusions</a:t>
            </a:r>
          </a:p>
        </p:txBody>
      </p:sp>
      <p:sp>
        <p:nvSpPr>
          <p:cNvPr id="4" name="Footer Placeholder 3"/>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cxnSp>
        <p:nvCxnSpPr>
          <p:cNvPr id="5" name="Straight Connector 6"/>
          <p:cNvCxnSpPr/>
          <p:nvPr/>
        </p:nvCxnSpPr>
        <p:spPr>
          <a:xfrm>
            <a:off x="0" y="1556793"/>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7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Content Placeholder 2"/>
          <p:cNvSpPr txBox="1">
            <a:spLocks noGrp="1"/>
          </p:cNvSpPr>
          <p:nvPr>
            <p:ph idx="1"/>
          </p:nvPr>
        </p:nvSpPr>
        <p:spPr/>
        <p:txBody>
          <a:bodyPr/>
          <a:lstStyle/>
          <a:p>
            <a:pPr lvl="0"/>
            <a:r>
              <a:rPr lang="en-GB"/>
              <a:t>EXTRA slides</a:t>
            </a:r>
          </a:p>
        </p:txBody>
      </p:sp>
      <p:sp>
        <p:nvSpPr>
          <p:cNvPr id="4" name="Footer Placeholder 4"/>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7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51524" y="260649"/>
            <a:ext cx="8640961" cy="1143000"/>
          </a:xfrm>
        </p:spPr>
        <p:txBody>
          <a:bodyPr/>
          <a:lstStyle/>
          <a:p>
            <a:pPr lvl="0"/>
            <a:r>
              <a:rPr lang="en-GB" sz="3600" b="1">
                <a:solidFill>
                  <a:srgbClr val="19194D"/>
                </a:solidFill>
              </a:rPr>
              <a:t>Why give neoadjuvant chemotherapy?</a:t>
            </a:r>
            <a:endParaRPr lang="en-GB" sz="4800" b="1">
              <a:solidFill>
                <a:srgbClr val="19194D"/>
              </a:solidFill>
            </a:endParaRPr>
          </a:p>
        </p:txBody>
      </p:sp>
      <p:sp>
        <p:nvSpPr>
          <p:cNvPr id="3" name="Rectangle 3"/>
          <p:cNvSpPr txBox="1">
            <a:spLocks noGrp="1"/>
          </p:cNvSpPr>
          <p:nvPr>
            <p:ph idx="1"/>
          </p:nvPr>
        </p:nvSpPr>
        <p:spPr>
          <a:xfrm>
            <a:off x="683568" y="2163287"/>
            <a:ext cx="8208916" cy="3930008"/>
          </a:xfrm>
        </p:spPr>
        <p:txBody>
          <a:bodyPr/>
          <a:lstStyle/>
          <a:p>
            <a:pPr marL="625477" lvl="0" indent="-625477">
              <a:spcBef>
                <a:spcPts val="900"/>
              </a:spcBef>
              <a:buClr>
                <a:srgbClr val="19194D"/>
              </a:buClr>
            </a:pPr>
            <a:r>
              <a:rPr lang="en-GB" sz="3600"/>
              <a:t>can make breast-conserving surgery more feasible</a:t>
            </a:r>
            <a:endParaRPr lang="en-GB" sz="3600">
              <a:solidFill>
                <a:srgbClr val="404040"/>
              </a:solidFill>
            </a:endParaRPr>
          </a:p>
          <a:p>
            <a:pPr marL="625477" lvl="0" indent="-625477">
              <a:spcBef>
                <a:spcPts val="900"/>
              </a:spcBef>
              <a:buClr>
                <a:srgbClr val="19194D"/>
              </a:buClr>
            </a:pPr>
            <a:r>
              <a:rPr lang="en-GB" sz="3600"/>
              <a:t>might be more likely to eradicate micrometastatic disease</a:t>
            </a:r>
          </a:p>
          <a:p>
            <a:pPr marL="625477" lvl="0" indent="-625477">
              <a:spcBef>
                <a:spcPts val="900"/>
              </a:spcBef>
              <a:buClr>
                <a:srgbClr val="19194D"/>
              </a:buClr>
            </a:pPr>
            <a:r>
              <a:rPr lang="en-GB" sz="3600"/>
              <a:t>provides a measure of response of the tumour to the neoadjuvant chemotherapy regimen</a:t>
            </a:r>
          </a:p>
        </p:txBody>
      </p:sp>
      <p:sp>
        <p:nvSpPr>
          <p:cNvPr id="4" name="Footer Placeholder 1"/>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cxnSp>
        <p:nvCxnSpPr>
          <p:cNvPr id="5" name="Straight Connector 4"/>
          <p:cNvCxnSpPr/>
          <p:nvPr/>
        </p:nvCxnSpPr>
        <p:spPr>
          <a:xfrm>
            <a:off x="0" y="1412775"/>
            <a:ext cx="9144000" cy="0"/>
          </a:xfrm>
          <a:prstGeom prst="straightConnector1">
            <a:avLst/>
          </a:prstGeom>
          <a:noFill/>
          <a:ln w="25402">
            <a:solidFill>
              <a:srgbClr val="19194D"/>
            </a:solidFill>
            <a:prstDash val="solid"/>
          </a:ln>
        </p:spPr>
      </p:cxnSp>
      <p:sp>
        <p:nvSpPr>
          <p:cNvPr id="6" name="TextBox 5"/>
          <p:cNvSpPr txBox="1"/>
          <p:nvPr/>
        </p:nvSpPr>
        <p:spPr>
          <a:xfrm>
            <a:off x="395532" y="1628802"/>
            <a:ext cx="7128790"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19194D"/>
                </a:solidFill>
                <a:uFillTx/>
                <a:latin typeface="Arial"/>
              </a:rPr>
              <a:t>Neoadjuvant chemotherapy: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66">
    <p:spTree>
      <p:nvGrpSpPr>
        <p:cNvPr id="1" name=""/>
        <p:cNvGrpSpPr/>
        <p:nvPr/>
      </p:nvGrpSpPr>
      <p:grpSpPr>
        <a:xfrm>
          <a:off x="0" y="0"/>
          <a:ext cx="0" cy="0"/>
          <a:chOff x="0" y="0"/>
          <a:chExt cx="0" cy="0"/>
        </a:xfrm>
      </p:grpSpPr>
      <p:sp>
        <p:nvSpPr>
          <p:cNvPr id="2" name="Title 4"/>
          <p:cNvSpPr txBox="1">
            <a:spLocks noGrp="1"/>
          </p:cNvSpPr>
          <p:nvPr>
            <p:ph type="title"/>
          </p:nvPr>
        </p:nvSpPr>
        <p:spPr>
          <a:xfrm>
            <a:off x="179515" y="274640"/>
            <a:ext cx="8784979" cy="922117"/>
          </a:xfrm>
        </p:spPr>
        <p:txBody>
          <a:bodyPr/>
          <a:lstStyle/>
          <a:p>
            <a:pPr lvl="0"/>
            <a:r>
              <a:rPr lang="en-GB" sz="2400" b="1">
                <a:solidFill>
                  <a:srgbClr val="161645"/>
                </a:solidFill>
              </a:rPr>
              <a:t>Effect of neoadjuvant chemotherapy on </a:t>
            </a:r>
            <a:r>
              <a:rPr lang="en-GB" sz="2400" b="1">
                <a:solidFill>
                  <a:srgbClr val="FF0000"/>
                </a:solidFill>
              </a:rPr>
              <a:t>local recurrence</a:t>
            </a:r>
            <a:r>
              <a:rPr lang="en-GB" sz="2400" b="1"/>
              <a:t/>
            </a:r>
            <a:br>
              <a:rPr lang="en-GB" sz="2400" b="1"/>
            </a:br>
            <a:r>
              <a:rPr lang="en-GB" sz="2400" b="1">
                <a:solidFill>
                  <a:srgbClr val="FF0000"/>
                </a:solidFill>
              </a:rPr>
              <a:t>by use of surgery</a:t>
            </a:r>
            <a:endParaRPr lang="en-GB" sz="2400">
              <a:solidFill>
                <a:srgbClr val="FF0000"/>
              </a:solidFill>
            </a:endParaRPr>
          </a:p>
        </p:txBody>
      </p:sp>
      <p:pic>
        <p:nvPicPr>
          <p:cNvPr id="3" name="Table 1"/>
          <p:cNvPicPr>
            <a:picLocks noChangeAspect="1"/>
          </p:cNvPicPr>
          <p:nvPr/>
        </p:nvPicPr>
        <p:blipFill>
          <a:blip r:embed="rId3"/>
          <a:stretch>
            <a:fillRect/>
          </a:stretch>
        </p:blipFill>
        <p:spPr>
          <a:xfrm>
            <a:off x="323523" y="1397002"/>
            <a:ext cx="8352925" cy="741678"/>
          </a:xfrm>
          <a:prstGeom prst="rect">
            <a:avLst/>
          </a:prstGeom>
        </p:spPr>
      </p:pic>
      <p:sp>
        <p:nvSpPr>
          <p:cNvPr id="4" name="TextBox 2"/>
          <p:cNvSpPr txBox="1"/>
          <p:nvPr/>
        </p:nvSpPr>
        <p:spPr>
          <a:xfrm>
            <a:off x="4644009" y="6021287"/>
            <a:ext cx="381642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a:rPr>
              <a:t>  (IB Bordeaux &amp; Institut Curie S6)</a:t>
            </a:r>
          </a:p>
        </p:txBody>
      </p:sp>
      <p:sp>
        <p:nvSpPr>
          <p:cNvPr id="5" name="Footer Placeholder 5"/>
          <p:cNvSpPr txBox="1"/>
          <p:nvPr/>
        </p:nvSpPr>
        <p:spPr>
          <a:xfrm>
            <a:off x="2123730" y="6481139"/>
            <a:ext cx="4680520" cy="260229"/>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a:t>
            </a:r>
          </a:p>
        </p:txBody>
      </p:sp>
      <p:pic>
        <p:nvPicPr>
          <p:cNvPr id="6" name="Picture 2" descr="K:\oviews\BREAST\6thcycle 2010\PMcG\Neoadj\Paper\Lancet_Submission\Re3_submission\MainFigs\gr_sc_0_chempp_rlli_all_drop_if_trialideq9703_or_trialideq17404_0_maxy60_yr10.gif"/>
          <p:cNvPicPr>
            <a:picLocks noChangeAspect="1"/>
          </p:cNvPicPr>
          <p:nvPr/>
        </p:nvPicPr>
        <p:blipFill>
          <a:blip r:embed="rId4"/>
          <a:srcRect/>
          <a:stretch>
            <a:fillRect/>
          </a:stretch>
        </p:blipFill>
        <p:spPr>
          <a:xfrm>
            <a:off x="177549" y="1916829"/>
            <a:ext cx="3962396" cy="4021458"/>
          </a:xfrm>
          <a:prstGeom prst="rect">
            <a:avLst/>
          </a:prstGeom>
          <a:noFill/>
          <a:ln>
            <a:noFill/>
          </a:ln>
        </p:spPr>
      </p:pic>
      <p:pic>
        <p:nvPicPr>
          <p:cNvPr id="7" name="Picture 3" descr="K:\oviews\BREAST\6thcycle 2010\PMcG\Neoadj\Paper\Lancet_Submission\Re3_submission\MainFigs\gr_sc_0_chempp_rlli_all_keep_if_trialideq9703_or_trialideq17404_0_maxy60_yr10.gif"/>
          <p:cNvPicPr>
            <a:picLocks noChangeAspect="1"/>
          </p:cNvPicPr>
          <p:nvPr/>
        </p:nvPicPr>
        <p:blipFill>
          <a:blip r:embed="rId5"/>
          <a:srcRect/>
          <a:stretch>
            <a:fillRect/>
          </a:stretch>
        </p:blipFill>
        <p:spPr>
          <a:xfrm>
            <a:off x="4788027" y="1855820"/>
            <a:ext cx="3962396" cy="4021458"/>
          </a:xfrm>
          <a:prstGeom prst="rect">
            <a:avLst/>
          </a:prstGeom>
          <a:noFill/>
          <a:ln>
            <a:noFill/>
          </a:ln>
        </p:spPr>
      </p:pic>
      <p:cxnSp>
        <p:nvCxnSpPr>
          <p:cNvPr id="8" name="Straight Connector 7"/>
          <p:cNvCxnSpPr/>
          <p:nvPr/>
        </p:nvCxnSpPr>
        <p:spPr>
          <a:xfrm>
            <a:off x="0" y="1196748"/>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87">
    <p:spTree>
      <p:nvGrpSpPr>
        <p:cNvPr id="1" name=""/>
        <p:cNvGrpSpPr/>
        <p:nvPr/>
      </p:nvGrpSpPr>
      <p:grpSpPr>
        <a:xfrm>
          <a:off x="0" y="0"/>
          <a:ext cx="0" cy="0"/>
          <a:chOff x="0" y="0"/>
          <a:chExt cx="0" cy="0"/>
        </a:xfrm>
      </p:grpSpPr>
      <p:sp>
        <p:nvSpPr>
          <p:cNvPr id="2" name="Title 4"/>
          <p:cNvSpPr txBox="1">
            <a:spLocks noGrp="1"/>
          </p:cNvSpPr>
          <p:nvPr>
            <p:ph type="title"/>
          </p:nvPr>
        </p:nvSpPr>
        <p:spPr>
          <a:xfrm>
            <a:off x="179515" y="274640"/>
            <a:ext cx="8784979" cy="922117"/>
          </a:xfrm>
        </p:spPr>
        <p:txBody>
          <a:bodyPr/>
          <a:lstStyle/>
          <a:p>
            <a:pPr lvl="0"/>
            <a:r>
              <a:rPr lang="en-GB" sz="2400" b="1">
                <a:solidFill>
                  <a:srgbClr val="161645"/>
                </a:solidFill>
              </a:rPr>
              <a:t>Effect of neoadjuvant chemotherapy on </a:t>
            </a:r>
            <a:r>
              <a:rPr lang="en-GB" sz="2400" b="1">
                <a:solidFill>
                  <a:srgbClr val="FF0000"/>
                </a:solidFill>
              </a:rPr>
              <a:t>distant recurrence</a:t>
            </a:r>
            <a:r>
              <a:rPr lang="en-GB" sz="2400" b="1"/>
              <a:t/>
            </a:r>
            <a:br>
              <a:rPr lang="en-GB" sz="2400" b="1"/>
            </a:br>
            <a:r>
              <a:rPr lang="en-GB" sz="2400" b="1">
                <a:solidFill>
                  <a:srgbClr val="FF0000"/>
                </a:solidFill>
              </a:rPr>
              <a:t>by use of surgery</a:t>
            </a:r>
            <a:endParaRPr lang="en-GB" sz="2400">
              <a:solidFill>
                <a:srgbClr val="FF0000"/>
              </a:solidFill>
            </a:endParaRPr>
          </a:p>
        </p:txBody>
      </p:sp>
      <p:pic>
        <p:nvPicPr>
          <p:cNvPr id="3" name="Table 1"/>
          <p:cNvPicPr>
            <a:picLocks noChangeAspect="1"/>
          </p:cNvPicPr>
          <p:nvPr/>
        </p:nvPicPr>
        <p:blipFill>
          <a:blip r:embed="rId3"/>
          <a:stretch>
            <a:fillRect/>
          </a:stretch>
        </p:blipFill>
        <p:spPr>
          <a:xfrm>
            <a:off x="323523" y="1397002"/>
            <a:ext cx="8352925" cy="741678"/>
          </a:xfrm>
          <a:prstGeom prst="rect">
            <a:avLst/>
          </a:prstGeom>
        </p:spPr>
      </p:pic>
      <p:sp>
        <p:nvSpPr>
          <p:cNvPr id="4" name="TextBox 2"/>
          <p:cNvSpPr txBox="1"/>
          <p:nvPr/>
        </p:nvSpPr>
        <p:spPr>
          <a:xfrm>
            <a:off x="4644009" y="6021287"/>
            <a:ext cx="381642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a:rPr>
              <a:t>  (IB Bordeaux &amp; Institut Curie S6)</a:t>
            </a:r>
          </a:p>
        </p:txBody>
      </p:sp>
      <p:sp>
        <p:nvSpPr>
          <p:cNvPr id="5" name="Footer Placeholder 5"/>
          <p:cNvSpPr txBox="1"/>
          <p:nvPr/>
        </p:nvSpPr>
        <p:spPr>
          <a:xfrm>
            <a:off x="2123730" y="6481139"/>
            <a:ext cx="4680520" cy="260229"/>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a:t>
            </a:r>
          </a:p>
        </p:txBody>
      </p:sp>
      <p:pic>
        <p:nvPicPr>
          <p:cNvPr id="6" name="Picture 2" descr="K:\oviews\BREAST\6thcycle 2010\PMcG\Neoadj\Paper\Lancet_Submission\Re3_submission\MainFigs\gr_sc_0_chempp_distat_all_drop_if_trialideq9703_or_trialideq17404_0_maxy60_yr10.gif"/>
          <p:cNvPicPr>
            <a:picLocks noChangeAspect="1"/>
          </p:cNvPicPr>
          <p:nvPr/>
        </p:nvPicPr>
        <p:blipFill>
          <a:blip r:embed="rId4"/>
          <a:srcRect/>
          <a:stretch>
            <a:fillRect/>
          </a:stretch>
        </p:blipFill>
        <p:spPr>
          <a:xfrm>
            <a:off x="249558" y="1927829"/>
            <a:ext cx="3962396" cy="4021458"/>
          </a:xfrm>
          <a:prstGeom prst="rect">
            <a:avLst/>
          </a:prstGeom>
          <a:noFill/>
          <a:ln>
            <a:noFill/>
          </a:ln>
        </p:spPr>
      </p:pic>
      <p:pic>
        <p:nvPicPr>
          <p:cNvPr id="7" name="Picture 3" descr="K:\oviews\BREAST\6thcycle 2010\PMcG\Neoadj\Paper\Lancet_Submission\Re3_submission\MainFigs\gr_sc_0_chempp_distat_all_keep_if_trialideq9703_or_trialideq17404_0_maxy60_yr10.gif"/>
          <p:cNvPicPr>
            <a:picLocks noChangeAspect="1"/>
          </p:cNvPicPr>
          <p:nvPr/>
        </p:nvPicPr>
        <p:blipFill>
          <a:blip r:embed="rId5"/>
          <a:srcRect/>
          <a:stretch>
            <a:fillRect/>
          </a:stretch>
        </p:blipFill>
        <p:spPr>
          <a:xfrm>
            <a:off x="4572000" y="1927829"/>
            <a:ext cx="4337685" cy="4021458"/>
          </a:xfrm>
          <a:prstGeom prst="rect">
            <a:avLst/>
          </a:prstGeom>
          <a:noFill/>
          <a:ln>
            <a:noFill/>
          </a:ln>
        </p:spPr>
      </p:pic>
      <p:cxnSp>
        <p:nvCxnSpPr>
          <p:cNvPr id="8" name="Straight Connector 7"/>
          <p:cNvCxnSpPr/>
          <p:nvPr/>
        </p:nvCxnSpPr>
        <p:spPr>
          <a:xfrm>
            <a:off x="0" y="1268757"/>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64">
    <p:spTree>
      <p:nvGrpSpPr>
        <p:cNvPr id="1" name=""/>
        <p:cNvGrpSpPr/>
        <p:nvPr/>
      </p:nvGrpSpPr>
      <p:grpSpPr>
        <a:xfrm>
          <a:off x="0" y="0"/>
          <a:ext cx="0" cy="0"/>
          <a:chOff x="0" y="0"/>
          <a:chExt cx="0" cy="0"/>
        </a:xfrm>
      </p:grpSpPr>
      <p:sp>
        <p:nvSpPr>
          <p:cNvPr id="2" name="Title 4"/>
          <p:cNvSpPr txBox="1">
            <a:spLocks noGrp="1"/>
          </p:cNvSpPr>
          <p:nvPr>
            <p:ph type="title"/>
          </p:nvPr>
        </p:nvSpPr>
        <p:spPr>
          <a:xfrm>
            <a:off x="0" y="274640"/>
            <a:ext cx="9144000" cy="922117"/>
          </a:xfrm>
        </p:spPr>
        <p:txBody>
          <a:bodyPr/>
          <a:lstStyle/>
          <a:p>
            <a:pPr lvl="0"/>
            <a:r>
              <a:rPr lang="en-GB" sz="2200" b="1">
                <a:solidFill>
                  <a:srgbClr val="161645"/>
                </a:solidFill>
              </a:rPr>
              <a:t>Effect of neoadjuvant chemotherapy on </a:t>
            </a:r>
            <a:r>
              <a:rPr lang="en-GB" sz="2200" b="1">
                <a:solidFill>
                  <a:srgbClr val="FF0000"/>
                </a:solidFill>
              </a:rPr>
              <a:t>breast cancer mortality</a:t>
            </a:r>
            <a:r>
              <a:rPr lang="en-GB" sz="2200" b="1"/>
              <a:t/>
            </a:r>
            <a:br>
              <a:rPr lang="en-GB" sz="2200" b="1"/>
            </a:br>
            <a:r>
              <a:rPr lang="en-GB" sz="2200" b="1">
                <a:solidFill>
                  <a:srgbClr val="FF0000"/>
                </a:solidFill>
              </a:rPr>
              <a:t>by use of surgery</a:t>
            </a:r>
            <a:endParaRPr lang="en-GB" sz="2200">
              <a:solidFill>
                <a:srgbClr val="FF0000"/>
              </a:solidFill>
            </a:endParaRPr>
          </a:p>
        </p:txBody>
      </p:sp>
      <p:pic>
        <p:nvPicPr>
          <p:cNvPr id="3" name="Table 1"/>
          <p:cNvPicPr>
            <a:picLocks noChangeAspect="1"/>
          </p:cNvPicPr>
          <p:nvPr/>
        </p:nvPicPr>
        <p:blipFill>
          <a:blip r:embed="rId3"/>
          <a:stretch>
            <a:fillRect/>
          </a:stretch>
        </p:blipFill>
        <p:spPr>
          <a:xfrm>
            <a:off x="323523" y="1391177"/>
            <a:ext cx="8352925" cy="741678"/>
          </a:xfrm>
          <a:prstGeom prst="rect">
            <a:avLst/>
          </a:prstGeom>
        </p:spPr>
      </p:pic>
      <p:sp>
        <p:nvSpPr>
          <p:cNvPr id="4" name="TextBox 2"/>
          <p:cNvSpPr txBox="1"/>
          <p:nvPr/>
        </p:nvSpPr>
        <p:spPr>
          <a:xfrm>
            <a:off x="4860036" y="6011997"/>
            <a:ext cx="3744413"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a:rPr>
              <a:t>  (IB Bordeaux &amp; Institut Curie S6)</a:t>
            </a:r>
          </a:p>
        </p:txBody>
      </p:sp>
      <p:sp>
        <p:nvSpPr>
          <p:cNvPr id="5" name="Footer Placeholder 5"/>
          <p:cNvSpPr txBox="1"/>
          <p:nvPr/>
        </p:nvSpPr>
        <p:spPr>
          <a:xfrm>
            <a:off x="2339748" y="6481139"/>
            <a:ext cx="4464493" cy="3322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 </a:t>
            </a:r>
          </a:p>
        </p:txBody>
      </p:sp>
      <p:pic>
        <p:nvPicPr>
          <p:cNvPr id="6" name="Picture 3" descr="K:\oviews\BREAST\6thcycle 2010\PMcG\Neoadj\Paper\Lancet_Submission\Re3_submission\MainFigs\gr_sc_0_chempp_bcdth_all_keep_if_trialideq9703_or_trialideq17404_0_maxy60_yr10.gif"/>
          <p:cNvPicPr>
            <a:picLocks noChangeAspect="1"/>
          </p:cNvPicPr>
          <p:nvPr/>
        </p:nvPicPr>
        <p:blipFill>
          <a:blip r:embed="rId4"/>
          <a:srcRect/>
          <a:stretch>
            <a:fillRect/>
          </a:stretch>
        </p:blipFill>
        <p:spPr>
          <a:xfrm>
            <a:off x="4703947" y="1927829"/>
            <a:ext cx="3962396" cy="4021458"/>
          </a:xfrm>
          <a:prstGeom prst="rect">
            <a:avLst/>
          </a:prstGeom>
          <a:noFill/>
          <a:ln>
            <a:noFill/>
          </a:ln>
        </p:spPr>
      </p:pic>
      <p:pic>
        <p:nvPicPr>
          <p:cNvPr id="7" name="Picture 4" descr="K:\oviews\BREAST\6thcycle 2010\PMcG\Neoadj\Paper\Lancet_Submission\Re3_submission\MainFigs\gr_sc_0_chempp_bcdth_all_drop_if_trialideq9703_or_trialideq17404_0_maxy60_yr10.gif"/>
          <p:cNvPicPr>
            <a:picLocks noChangeAspect="1"/>
          </p:cNvPicPr>
          <p:nvPr/>
        </p:nvPicPr>
        <p:blipFill>
          <a:blip r:embed="rId5"/>
          <a:srcRect/>
          <a:stretch>
            <a:fillRect/>
          </a:stretch>
        </p:blipFill>
        <p:spPr>
          <a:xfrm>
            <a:off x="321567" y="1916829"/>
            <a:ext cx="3962396" cy="4021458"/>
          </a:xfrm>
          <a:prstGeom prst="rect">
            <a:avLst/>
          </a:prstGeom>
          <a:noFill/>
          <a:ln>
            <a:noFill/>
          </a:ln>
        </p:spPr>
      </p:pic>
      <p:cxnSp>
        <p:nvCxnSpPr>
          <p:cNvPr id="8" name="Straight Connector 7"/>
          <p:cNvCxnSpPr/>
          <p:nvPr/>
        </p:nvCxnSpPr>
        <p:spPr>
          <a:xfrm>
            <a:off x="0" y="1196748"/>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13912"/>
            <a:ext cx="8229600" cy="1143000"/>
          </a:xfrm>
        </p:spPr>
        <p:txBody>
          <a:bodyPr/>
          <a:lstStyle/>
          <a:p>
            <a:pPr lvl="0"/>
            <a:r>
              <a:rPr lang="en-GB" sz="3600" b="1">
                <a:solidFill>
                  <a:srgbClr val="19194D"/>
                </a:solidFill>
              </a:rPr>
              <a:t>Ten trials* of neoadjuvant vs adjuvant chemotherapy</a:t>
            </a:r>
            <a:endParaRPr lang="en-GB" sz="4800" b="1">
              <a:solidFill>
                <a:srgbClr val="19194D"/>
              </a:solidFill>
            </a:endParaRPr>
          </a:p>
        </p:txBody>
      </p:sp>
      <p:sp>
        <p:nvSpPr>
          <p:cNvPr id="3" name="Rectangle 3"/>
          <p:cNvSpPr txBox="1">
            <a:spLocks noGrp="1"/>
          </p:cNvSpPr>
          <p:nvPr>
            <p:ph idx="1"/>
          </p:nvPr>
        </p:nvSpPr>
        <p:spPr>
          <a:xfrm>
            <a:off x="0" y="1988838"/>
            <a:ext cx="8964484" cy="3888431"/>
          </a:xfrm>
        </p:spPr>
        <p:txBody>
          <a:bodyPr/>
          <a:lstStyle/>
          <a:p>
            <a:pPr marL="143999" lvl="1" indent="0">
              <a:spcBef>
                <a:spcPts val="0"/>
              </a:spcBef>
              <a:buNone/>
            </a:pPr>
            <a:r>
              <a:rPr lang="en-GB" b="1">
                <a:solidFill>
                  <a:srgbClr val="19194D"/>
                </a:solidFill>
                <a:cs typeface="Arial"/>
              </a:rPr>
              <a:t>Chemo</a:t>
            </a:r>
            <a:r>
              <a:rPr lang="en-GB">
                <a:cs typeface="Arial"/>
              </a:rPr>
              <a:t> → </a:t>
            </a:r>
            <a:r>
              <a:rPr lang="en-GB" b="1">
                <a:solidFill>
                  <a:srgbClr val="19194D"/>
                </a:solidFill>
                <a:cs typeface="Arial"/>
              </a:rPr>
              <a:t>Surgery</a:t>
            </a:r>
            <a:r>
              <a:rPr lang="en-GB">
                <a:cs typeface="Arial"/>
              </a:rPr>
              <a:t> → </a:t>
            </a:r>
            <a:r>
              <a:rPr lang="en-GB" b="1">
                <a:solidFill>
                  <a:srgbClr val="19194D"/>
                </a:solidFill>
                <a:cs typeface="Arial"/>
              </a:rPr>
              <a:t>Chemo </a:t>
            </a:r>
            <a:r>
              <a:rPr lang="en-GB">
                <a:cs typeface="Arial"/>
              </a:rPr>
              <a:t>vs.</a:t>
            </a:r>
          </a:p>
          <a:p>
            <a:pPr marL="143999" lvl="1" indent="0">
              <a:spcBef>
                <a:spcPts val="0"/>
              </a:spcBef>
              <a:buNone/>
            </a:pPr>
            <a:r>
              <a:rPr lang="en-GB">
                <a:cs typeface="Arial"/>
              </a:rPr>
              <a:t>                                      </a:t>
            </a:r>
            <a:r>
              <a:rPr lang="en-GB" b="1">
                <a:solidFill>
                  <a:srgbClr val="19194D"/>
                </a:solidFill>
                <a:cs typeface="Arial"/>
              </a:rPr>
              <a:t>Surgery </a:t>
            </a:r>
            <a:r>
              <a:rPr lang="en-GB">
                <a:cs typeface="Arial"/>
              </a:rPr>
              <a:t>→ </a:t>
            </a:r>
            <a:r>
              <a:rPr lang="en-GB" b="1">
                <a:solidFill>
                  <a:srgbClr val="19194D"/>
                </a:solidFill>
                <a:cs typeface="Arial"/>
              </a:rPr>
              <a:t>Same Chemo</a:t>
            </a:r>
          </a:p>
          <a:p>
            <a:pPr marL="143999" lvl="1" indent="0" algn="r">
              <a:spcBef>
                <a:spcPts val="0"/>
              </a:spcBef>
              <a:buNone/>
            </a:pPr>
            <a:r>
              <a:rPr lang="en-GB">
                <a:cs typeface="Arial"/>
              </a:rPr>
              <a:t>(4 trials, 918 women)</a:t>
            </a:r>
          </a:p>
          <a:p>
            <a:pPr marL="143999" lvl="1" indent="0">
              <a:spcBef>
                <a:spcPts val="0"/>
              </a:spcBef>
              <a:buNone/>
            </a:pPr>
            <a:endParaRPr lang="en-GB" b="1">
              <a:solidFill>
                <a:srgbClr val="19194D"/>
              </a:solidFill>
            </a:endParaRPr>
          </a:p>
          <a:p>
            <a:pPr marL="143999" lvl="1" indent="0" algn="ctr">
              <a:spcBef>
                <a:spcPts val="0"/>
              </a:spcBef>
              <a:buNone/>
            </a:pPr>
            <a:r>
              <a:rPr lang="en-GB"/>
              <a:t>or</a:t>
            </a:r>
          </a:p>
          <a:p>
            <a:pPr marL="143999" lvl="1" indent="0">
              <a:spcBef>
                <a:spcPts val="0"/>
              </a:spcBef>
              <a:buNone/>
            </a:pPr>
            <a:endParaRPr lang="en-GB" b="1">
              <a:solidFill>
                <a:srgbClr val="19194D"/>
              </a:solidFill>
            </a:endParaRPr>
          </a:p>
          <a:p>
            <a:pPr marL="143999" lvl="1" indent="0">
              <a:spcBef>
                <a:spcPts val="0"/>
              </a:spcBef>
              <a:buNone/>
            </a:pPr>
            <a:r>
              <a:rPr lang="en-GB" b="1">
                <a:solidFill>
                  <a:srgbClr val="19194D"/>
                </a:solidFill>
              </a:rPr>
              <a:t>                 Chemo</a:t>
            </a:r>
            <a:r>
              <a:rPr lang="en-GB"/>
              <a:t> </a:t>
            </a:r>
            <a:r>
              <a:rPr lang="en-GB">
                <a:cs typeface="Arial"/>
              </a:rPr>
              <a:t>→ </a:t>
            </a:r>
            <a:r>
              <a:rPr lang="en-GB" b="1">
                <a:solidFill>
                  <a:srgbClr val="19194D"/>
                </a:solidFill>
                <a:cs typeface="Arial"/>
              </a:rPr>
              <a:t>Surgery</a:t>
            </a:r>
            <a:r>
              <a:rPr lang="en-GB">
                <a:cs typeface="Arial"/>
              </a:rPr>
              <a:t> vs. </a:t>
            </a:r>
          </a:p>
          <a:p>
            <a:pPr marL="143999" lvl="1" indent="0">
              <a:spcBef>
                <a:spcPts val="0"/>
              </a:spcBef>
              <a:buNone/>
            </a:pPr>
            <a:r>
              <a:rPr lang="en-GB" b="1">
                <a:solidFill>
                  <a:srgbClr val="19194D"/>
                </a:solidFill>
                <a:cs typeface="Arial"/>
              </a:rPr>
              <a:t>				 Surgery</a:t>
            </a:r>
            <a:r>
              <a:rPr lang="en-GB">
                <a:cs typeface="Arial"/>
              </a:rPr>
              <a:t> → </a:t>
            </a:r>
            <a:r>
              <a:rPr lang="en-GB" b="1">
                <a:solidFill>
                  <a:srgbClr val="19194D"/>
                </a:solidFill>
                <a:cs typeface="Arial"/>
              </a:rPr>
              <a:t>Same Chemo</a:t>
            </a:r>
          </a:p>
          <a:p>
            <a:pPr marL="143999" lvl="1" indent="0" algn="r">
              <a:spcBef>
                <a:spcPts val="0"/>
              </a:spcBef>
              <a:buNone/>
            </a:pPr>
            <a:r>
              <a:rPr lang="en-GB">
                <a:cs typeface="Arial"/>
              </a:rPr>
              <a:t>(6 trials, 3838 women)</a:t>
            </a:r>
          </a:p>
          <a:p>
            <a:pPr marL="143999" lvl="1" indent="0" algn="ctr">
              <a:spcBef>
                <a:spcPts val="0"/>
              </a:spcBef>
              <a:buNone/>
            </a:pPr>
            <a:endParaRPr lang="en-GB">
              <a:cs typeface="Arial"/>
            </a:endParaRPr>
          </a:p>
          <a:p>
            <a:pPr marL="143999" lvl="1" indent="0">
              <a:spcBef>
                <a:spcPts val="0"/>
              </a:spcBef>
              <a:buNone/>
            </a:pPr>
            <a:endParaRPr lang="en-GB" b="1">
              <a:solidFill>
                <a:srgbClr val="19194D"/>
              </a:solidFill>
              <a:cs typeface="Arial"/>
            </a:endParaRPr>
          </a:p>
          <a:p>
            <a:pPr marL="143999" lvl="1" indent="0">
              <a:spcBef>
                <a:spcPts val="0"/>
              </a:spcBef>
              <a:buNone/>
            </a:pPr>
            <a:endParaRPr lang="en-GB" b="1">
              <a:solidFill>
                <a:srgbClr val="19194D"/>
              </a:solidFill>
              <a:cs typeface="Arial"/>
            </a:endParaRPr>
          </a:p>
        </p:txBody>
      </p:sp>
      <p:sp>
        <p:nvSpPr>
          <p:cNvPr id="4" name="Footer Placeholder 1"/>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cxnSp>
        <p:nvCxnSpPr>
          <p:cNvPr id="5" name="Straight Connector 3"/>
          <p:cNvCxnSpPr/>
          <p:nvPr/>
        </p:nvCxnSpPr>
        <p:spPr>
          <a:xfrm>
            <a:off x="0" y="1772820"/>
            <a:ext cx="9144000" cy="0"/>
          </a:xfrm>
          <a:prstGeom prst="straightConnector1">
            <a:avLst/>
          </a:prstGeom>
          <a:noFill/>
          <a:ln w="25402">
            <a:solidFill>
              <a:srgbClr val="19194D"/>
            </a:solidFill>
            <a:prstDash val="solid"/>
          </a:ln>
        </p:spPr>
      </p:cxnSp>
      <p:sp>
        <p:nvSpPr>
          <p:cNvPr id="6" name="TextBox 6"/>
          <p:cNvSpPr txBox="1"/>
          <p:nvPr/>
        </p:nvSpPr>
        <p:spPr>
          <a:xfrm>
            <a:off x="755577" y="6186318"/>
            <a:ext cx="7704853"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rial"/>
              </a:rPr>
              <a:t>* Data not available for six small trials, ~500 women randomised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277">
    <p:spTree>
      <p:nvGrpSpPr>
        <p:cNvPr id="1" name=""/>
        <p:cNvGrpSpPr/>
        <p:nvPr/>
      </p:nvGrpSpPr>
      <p:grpSpPr>
        <a:xfrm>
          <a:off x="0" y="0"/>
          <a:ext cx="0" cy="0"/>
          <a:chOff x="0" y="0"/>
          <a:chExt cx="0" cy="0"/>
        </a:xfrm>
      </p:grpSpPr>
      <p:sp>
        <p:nvSpPr>
          <p:cNvPr id="2" name="Title 3"/>
          <p:cNvSpPr txBox="1">
            <a:spLocks noGrp="1"/>
          </p:cNvSpPr>
          <p:nvPr>
            <p:ph type="title"/>
          </p:nvPr>
        </p:nvSpPr>
        <p:spPr>
          <a:xfrm>
            <a:off x="61923" y="116631"/>
            <a:ext cx="8928987" cy="922117"/>
          </a:xfrm>
        </p:spPr>
        <p:txBody>
          <a:bodyPr/>
          <a:lstStyle/>
          <a:p>
            <a:pPr lvl="0"/>
            <a:r>
              <a:rPr lang="en-US" sz="4000" b="1">
                <a:solidFill>
                  <a:srgbClr val="19194D"/>
                </a:solidFill>
              </a:rPr>
              <a:t>Chemotherapy regimens</a:t>
            </a:r>
            <a:endParaRPr lang="en-GB" sz="4000">
              <a:solidFill>
                <a:srgbClr val="19194D"/>
              </a:solidFill>
            </a:endParaRPr>
          </a:p>
        </p:txBody>
      </p:sp>
      <p:graphicFrame>
        <p:nvGraphicFramePr>
          <p:cNvPr id="3" name="Object 1"/>
          <p:cNvGraphicFramePr/>
          <p:nvPr/>
        </p:nvGraphicFramePr>
        <p:xfrm>
          <a:off x="318448" y="1471297"/>
          <a:ext cx="8530410" cy="4467246"/>
        </p:xfrm>
        <a:graphic>
          <a:graphicData uri="http://schemas.openxmlformats.org/presentationml/2006/ole">
            <mc:AlternateContent xmlns:mc="http://schemas.openxmlformats.org/markup-compatibility/2006">
              <mc:Choice xmlns:v="urn:schemas-microsoft-com:vml" Requires="v">
                <p:oleObj spid="_x0000_s1027" name="Worksheet" r:id="rId4" imgW="4843463" imgH="2538282" progId="Excel.Sheet.12">
                  <p:embed/>
                </p:oleObj>
              </mc:Choice>
              <mc:Fallback>
                <p:oleObj name="Worksheet" r:id="rId4" imgW="4843463" imgH="2538282" progId="Excel.Sheet.12">
                  <p:embed/>
                  <p:pic>
                    <p:nvPicPr>
                      <p:cNvPr id="0" name=""/>
                      <p:cNvPicPr/>
                      <p:nvPr/>
                    </p:nvPicPr>
                    <p:blipFill>
                      <a:blip r:embed="rId5"/>
                      <a:stretch>
                        <a:fillRect/>
                      </a:stretch>
                    </p:blipFill>
                    <p:spPr>
                      <a:xfrm>
                        <a:off x="318448" y="1471297"/>
                        <a:ext cx="8530410" cy="4467246"/>
                      </a:xfrm>
                      <a:prstGeom prst="rect">
                        <a:avLst/>
                      </a:prstGeom>
                      <a:noFill/>
                      <a:ln>
                        <a:noFill/>
                      </a:ln>
                    </p:spPr>
                  </p:pic>
                </p:oleObj>
              </mc:Fallback>
            </mc:AlternateContent>
          </a:graphicData>
        </a:graphic>
      </p:graphicFrame>
      <p:sp>
        <p:nvSpPr>
          <p:cNvPr id="4" name="Footer Placeholder 4"/>
          <p:cNvSpPr txBox="1"/>
          <p:nvPr/>
        </p:nvSpPr>
        <p:spPr>
          <a:xfrm>
            <a:off x="2483766" y="6525341"/>
            <a:ext cx="3888431"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 </a:t>
            </a:r>
          </a:p>
        </p:txBody>
      </p:sp>
      <p:cxnSp>
        <p:nvCxnSpPr>
          <p:cNvPr id="5" name="Straight Connector 5"/>
          <p:cNvCxnSpPr/>
          <p:nvPr/>
        </p:nvCxnSpPr>
        <p:spPr>
          <a:xfrm>
            <a:off x="0" y="1124739"/>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sp>
        <p:nvSpPr>
          <p:cNvPr id="2" name="TextBox 5"/>
          <p:cNvSpPr txBox="1"/>
          <p:nvPr/>
        </p:nvSpPr>
        <p:spPr>
          <a:xfrm>
            <a:off x="323533" y="2415753"/>
            <a:ext cx="8496943" cy="3821561"/>
          </a:xfrm>
          <a:prstGeom prst="rect">
            <a:avLst/>
          </a:prstGeom>
          <a:noFill/>
          <a:ln>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Increases the probability of breast-conserving surgery: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	(neoadjuvant 65%,  adjuvant 49%)</a:t>
            </a:r>
          </a:p>
          <a:p>
            <a:pPr marL="457200" marR="0" lvl="0" indent="-4572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Increases the risk of local recurrence: (5.5% more by year 15: 21.4% vs. 15.9%)</a:t>
            </a:r>
          </a:p>
          <a:p>
            <a:pPr marL="457200" marR="0" lvl="0" indent="-457200" algn="l" defTabSz="914400" rtl="0" fontAlgn="auto" hangingPunct="1">
              <a:lnSpc>
                <a:spcPct val="100000"/>
              </a:lnSpc>
              <a:spcBef>
                <a:spcPts val="1200"/>
              </a:spcBef>
              <a:spcAft>
                <a:spcPts val="0"/>
              </a:spcAft>
              <a:buSzPct val="100000"/>
              <a:buFont typeface="Arial" pitchFamily="34"/>
              <a:buChar char="•"/>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Arial"/>
              </a:rPr>
              <a:t>No significant difference in breast cancer mortality or overall survival</a:t>
            </a:r>
          </a:p>
        </p:txBody>
      </p:sp>
      <p:sp>
        <p:nvSpPr>
          <p:cNvPr id="3" name="TextBox 1"/>
          <p:cNvSpPr txBox="1"/>
          <p:nvPr/>
        </p:nvSpPr>
        <p:spPr>
          <a:xfrm>
            <a:off x="323533" y="179926"/>
            <a:ext cx="8496943" cy="12003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19194D"/>
                </a:solidFill>
                <a:uFillTx/>
                <a:latin typeface="Arial"/>
              </a:rPr>
              <a:t>Neoadjuvant vs adjuvant </a:t>
            </a:r>
            <a:r>
              <a:rPr lang="en-GB" sz="3600" b="1" i="0" u="none" strike="noStrike" kern="1200" cap="none" spc="0" baseline="0">
                <a:solidFill>
                  <a:srgbClr val="161645"/>
                </a:solidFill>
                <a:uFillTx/>
                <a:latin typeface="Arial"/>
              </a:rPr>
              <a:t>chemotherapy</a:t>
            </a:r>
            <a:r>
              <a:rPr lang="en-GB" sz="3600" b="1" i="0" u="none" strike="noStrike" kern="1200" cap="none" spc="0" baseline="0">
                <a:solidFill>
                  <a:srgbClr val="19194D"/>
                </a:solidFill>
                <a:uFillTx/>
                <a:latin typeface="Arial"/>
              </a:rPr>
              <a:t>: main results</a:t>
            </a:r>
          </a:p>
        </p:txBody>
      </p:sp>
      <p:sp>
        <p:nvSpPr>
          <p:cNvPr id="4" name="TextBox 2"/>
          <p:cNvSpPr txBox="1"/>
          <p:nvPr/>
        </p:nvSpPr>
        <p:spPr>
          <a:xfrm>
            <a:off x="251524" y="1700811"/>
            <a:ext cx="7128790"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19194D"/>
                </a:solidFill>
                <a:uFillTx/>
                <a:latin typeface="Arial"/>
              </a:rPr>
              <a:t>Neoadjuvant chemotherapy: </a:t>
            </a:r>
          </a:p>
        </p:txBody>
      </p:sp>
      <p:sp>
        <p:nvSpPr>
          <p:cNvPr id="5" name="Footer Placeholder 3"/>
          <p:cNvSpPr txBox="1"/>
          <p:nvPr/>
        </p:nvSpPr>
        <p:spPr>
          <a:xfrm>
            <a:off x="1691676" y="6545238"/>
            <a:ext cx="5400601" cy="268138"/>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7F7F7F"/>
              </a:solidFill>
              <a:uFillTx/>
              <a:latin typeface="Arial"/>
            </a:endParaRPr>
          </a:p>
        </p:txBody>
      </p:sp>
      <p:cxnSp>
        <p:nvCxnSpPr>
          <p:cNvPr id="6" name="Straight Connector 6"/>
          <p:cNvCxnSpPr/>
          <p:nvPr/>
        </p:nvCxnSpPr>
        <p:spPr>
          <a:xfrm>
            <a:off x="0" y="1412775"/>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281">
    <p:spTree>
      <p:nvGrpSpPr>
        <p:cNvPr id="1" name=""/>
        <p:cNvGrpSpPr/>
        <p:nvPr/>
      </p:nvGrpSpPr>
      <p:grpSpPr>
        <a:xfrm>
          <a:off x="0" y="0"/>
          <a:ext cx="0" cy="0"/>
          <a:chOff x="0" y="0"/>
          <a:chExt cx="0" cy="0"/>
        </a:xfrm>
      </p:grpSpPr>
      <p:sp>
        <p:nvSpPr>
          <p:cNvPr id="2" name="Title 3"/>
          <p:cNvSpPr txBox="1">
            <a:spLocks noGrp="1"/>
          </p:cNvSpPr>
          <p:nvPr>
            <p:ph type="title"/>
          </p:nvPr>
        </p:nvSpPr>
        <p:spPr>
          <a:xfrm>
            <a:off x="457200" y="44622"/>
            <a:ext cx="8229600" cy="1143000"/>
          </a:xfrm>
        </p:spPr>
        <p:txBody>
          <a:bodyPr/>
          <a:lstStyle/>
          <a:p>
            <a:pPr lvl="0"/>
            <a:r>
              <a:rPr lang="en-GB" sz="3600" b="1">
                <a:solidFill>
                  <a:srgbClr val="161645"/>
                </a:solidFill>
              </a:rPr>
              <a:t>Breast tumour clinical response</a:t>
            </a:r>
            <a:br>
              <a:rPr lang="en-GB" sz="3600" b="1">
                <a:solidFill>
                  <a:srgbClr val="161645"/>
                </a:solidFill>
              </a:rPr>
            </a:br>
            <a:r>
              <a:rPr lang="en-GB" sz="3600" b="1">
                <a:solidFill>
                  <a:srgbClr val="161645"/>
                </a:solidFill>
              </a:rPr>
              <a:t>(neoadjuvant group only)</a:t>
            </a:r>
            <a:endParaRPr lang="en-GB" sz="3600">
              <a:solidFill>
                <a:srgbClr val="161645"/>
              </a:solidFill>
            </a:endParaRPr>
          </a:p>
        </p:txBody>
      </p:sp>
      <p:sp>
        <p:nvSpPr>
          <p:cNvPr id="3" name="TextBox 7"/>
          <p:cNvSpPr txBox="1"/>
          <p:nvPr/>
        </p:nvSpPr>
        <p:spPr>
          <a:xfrm>
            <a:off x="179515" y="5910370"/>
            <a:ext cx="8208916" cy="83099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*CR:  no clinical evidence of disease, PR:  ≥50% reduction in initial tumour size, SD/PD: &lt;50% reduction or any increase in size</a:t>
            </a:r>
            <a:r>
              <a:rPr lang="en-GB" sz="1600" b="0" i="0" u="none" strike="noStrike" kern="1200" cap="none" spc="0" baseline="0">
                <a:solidFill>
                  <a:srgbClr val="000000"/>
                </a:solidFill>
                <a:uFillTx/>
                <a:latin typeface="Calibri"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pitchFamily="34"/>
              </a:rPr>
              <a:t>† 440 women had unknown clinical response and are excluded from the table.</a:t>
            </a:r>
          </a:p>
        </p:txBody>
      </p:sp>
      <p:sp>
        <p:nvSpPr>
          <p:cNvPr id="4" name="Footer Placeholder 1"/>
          <p:cNvSpPr txBox="1"/>
          <p:nvPr/>
        </p:nvSpPr>
        <p:spPr>
          <a:xfrm>
            <a:off x="2051721" y="6597350"/>
            <a:ext cx="5112565"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 </a:t>
            </a:r>
          </a:p>
        </p:txBody>
      </p:sp>
      <p:pic>
        <p:nvPicPr>
          <p:cNvPr id="5" name="Table 6"/>
          <p:cNvPicPr>
            <a:picLocks noChangeAspect="1"/>
          </p:cNvPicPr>
          <p:nvPr/>
        </p:nvPicPr>
        <p:blipFill>
          <a:blip r:embed="rId3"/>
          <a:stretch>
            <a:fillRect/>
          </a:stretch>
        </p:blipFill>
        <p:spPr>
          <a:xfrm>
            <a:off x="179515" y="1645572"/>
            <a:ext cx="8856988" cy="4519732"/>
          </a:xfrm>
          <a:prstGeom prst="rect">
            <a:avLst/>
          </a:prstGeom>
        </p:spPr>
      </p:pic>
      <p:cxnSp>
        <p:nvCxnSpPr>
          <p:cNvPr id="6" name="Straight Connector 8"/>
          <p:cNvCxnSpPr/>
          <p:nvPr/>
        </p:nvCxnSpPr>
        <p:spPr>
          <a:xfrm>
            <a:off x="0" y="1268757"/>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93">
    <p:spTree>
      <p:nvGrpSpPr>
        <p:cNvPr id="1" name=""/>
        <p:cNvGrpSpPr/>
        <p:nvPr/>
      </p:nvGrpSpPr>
      <p:grpSpPr>
        <a:xfrm>
          <a:off x="0" y="0"/>
          <a:ext cx="0" cy="0"/>
          <a:chOff x="0" y="0"/>
          <a:chExt cx="0" cy="0"/>
        </a:xfrm>
      </p:grpSpPr>
      <p:sp>
        <p:nvSpPr>
          <p:cNvPr id="2" name="Title 3"/>
          <p:cNvSpPr txBox="1">
            <a:spLocks noGrp="1"/>
          </p:cNvSpPr>
          <p:nvPr>
            <p:ph type="title"/>
          </p:nvPr>
        </p:nvSpPr>
        <p:spPr>
          <a:xfrm>
            <a:off x="179515" y="44622"/>
            <a:ext cx="8856988" cy="1143000"/>
          </a:xfrm>
        </p:spPr>
        <p:txBody>
          <a:bodyPr/>
          <a:lstStyle/>
          <a:p>
            <a:pPr lvl="0"/>
            <a:r>
              <a:rPr lang="en-GB" sz="3600" b="1">
                <a:solidFill>
                  <a:srgbClr val="161645"/>
                </a:solidFill>
              </a:rPr>
              <a:t>Likelihood of tumour response by</a:t>
            </a:r>
            <a:br>
              <a:rPr lang="en-GB" sz="3600" b="1">
                <a:solidFill>
                  <a:srgbClr val="161645"/>
                </a:solidFill>
              </a:rPr>
            </a:br>
            <a:r>
              <a:rPr lang="en-GB" sz="3600" b="1">
                <a:solidFill>
                  <a:srgbClr val="161645"/>
                </a:solidFill>
              </a:rPr>
              <a:t>tumour size and type of chemotherapy</a:t>
            </a:r>
            <a:endParaRPr lang="en-GB" sz="3600">
              <a:solidFill>
                <a:srgbClr val="161645"/>
              </a:solidFill>
            </a:endParaRPr>
          </a:p>
        </p:txBody>
      </p:sp>
      <p:sp>
        <p:nvSpPr>
          <p:cNvPr id="3" name="TextBox 7"/>
          <p:cNvSpPr txBox="1"/>
          <p:nvPr/>
        </p:nvSpPr>
        <p:spPr>
          <a:xfrm>
            <a:off x="323523" y="6125775"/>
            <a:ext cx="8208916"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Notes: Percents with complete response are unadjusted.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Rate ratios are after adjustment for tumour size and trial, confidence intervals are group specific. </a:t>
            </a:r>
            <a:endParaRPr lang="en-GB" sz="1600" b="0" i="0" u="none" strike="noStrike" kern="1200" cap="none" spc="0" baseline="0">
              <a:solidFill>
                <a:srgbClr val="000000"/>
              </a:solidFill>
              <a:uFillTx/>
              <a:latin typeface="Calibri" pitchFamily="34"/>
            </a:endParaRPr>
          </a:p>
        </p:txBody>
      </p:sp>
      <p:sp>
        <p:nvSpPr>
          <p:cNvPr id="4" name="Footer Placeholder 1"/>
          <p:cNvSpPr txBox="1"/>
          <p:nvPr/>
        </p:nvSpPr>
        <p:spPr>
          <a:xfrm>
            <a:off x="2051721" y="6597350"/>
            <a:ext cx="5112565" cy="47624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595959"/>
                </a:solidFill>
                <a:uFillTx/>
                <a:latin typeface="Arial"/>
                <a:cs typeface="Arial" pitchFamily="34"/>
              </a:rPr>
              <a:t>EBCTCG: </a:t>
            </a:r>
            <a:r>
              <a:rPr lang="en-GB" sz="1000" b="0" i="0" u="none" strike="noStrike" kern="1200" cap="none" spc="0" baseline="0">
                <a:solidFill>
                  <a:srgbClr val="595959"/>
                </a:solidFill>
                <a:uFillTx/>
                <a:latin typeface="Arial"/>
              </a:rPr>
              <a:t>THE LANCET Oncology </a:t>
            </a:r>
            <a:r>
              <a:rPr lang="en-GB" sz="1000" b="1" i="0" u="none" strike="noStrike" kern="1200" cap="none" spc="0" baseline="0">
                <a:solidFill>
                  <a:srgbClr val="595959"/>
                </a:solidFill>
                <a:uFillTx/>
                <a:latin typeface="Arial"/>
              </a:rPr>
              <a:t>19(1)</a:t>
            </a:r>
            <a:r>
              <a:rPr lang="en-GB" sz="1000" b="0" i="0" u="none" strike="noStrike" kern="1200" cap="none" spc="0" baseline="0">
                <a:solidFill>
                  <a:srgbClr val="595959"/>
                </a:solidFill>
                <a:uFillTx/>
                <a:latin typeface="Arial"/>
              </a:rPr>
              <a:t>;  27–39, 2018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7F7F7F"/>
                </a:solidFill>
                <a:uFillTx/>
                <a:latin typeface="Arial"/>
              </a:rPr>
              <a:t> </a:t>
            </a:r>
          </a:p>
        </p:txBody>
      </p:sp>
      <p:cxnSp>
        <p:nvCxnSpPr>
          <p:cNvPr id="5" name="Straight Connector 8"/>
          <p:cNvCxnSpPr/>
          <p:nvPr/>
        </p:nvCxnSpPr>
        <p:spPr>
          <a:xfrm>
            <a:off x="0" y="1268757"/>
            <a:ext cx="9144000" cy="0"/>
          </a:xfrm>
          <a:prstGeom prst="straightConnector1">
            <a:avLst/>
          </a:prstGeom>
          <a:noFill/>
          <a:ln w="25402">
            <a:solidFill>
              <a:srgbClr val="19194D"/>
            </a:solidFill>
            <a:prstDash val="solid"/>
          </a:ln>
        </p:spPr>
      </p:cxnSp>
      <p:pic>
        <p:nvPicPr>
          <p:cNvPr id="6" name="Picture 2" descr="C:\Users\paulm\Documents\Presentations\NACT\response_rates_grp1.gif"/>
          <p:cNvPicPr>
            <a:picLocks noChangeAspect="1"/>
          </p:cNvPicPr>
          <p:nvPr/>
        </p:nvPicPr>
        <p:blipFill>
          <a:blip r:embed="rId3"/>
          <a:srcRect/>
          <a:stretch>
            <a:fillRect/>
          </a:stretch>
        </p:blipFill>
        <p:spPr>
          <a:xfrm>
            <a:off x="814520" y="1349901"/>
            <a:ext cx="7779989" cy="477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94">
    <p:spTree>
      <p:nvGrpSpPr>
        <p:cNvPr id="1" name=""/>
        <p:cNvGrpSpPr/>
        <p:nvPr/>
      </p:nvGrpSpPr>
      <p:grpSpPr>
        <a:xfrm>
          <a:off x="0" y="0"/>
          <a:ext cx="0" cy="0"/>
          <a:chOff x="0" y="0"/>
          <a:chExt cx="0" cy="0"/>
        </a:xfrm>
      </p:grpSpPr>
      <p:sp>
        <p:nvSpPr>
          <p:cNvPr id="2" name="Title 3"/>
          <p:cNvSpPr txBox="1">
            <a:spLocks noGrp="1"/>
          </p:cNvSpPr>
          <p:nvPr>
            <p:ph type="title"/>
          </p:nvPr>
        </p:nvSpPr>
        <p:spPr>
          <a:xfrm>
            <a:off x="457200" y="44622"/>
            <a:ext cx="8435275" cy="1143000"/>
          </a:xfrm>
        </p:spPr>
        <p:txBody>
          <a:bodyPr/>
          <a:lstStyle/>
          <a:p>
            <a:pPr lvl="0"/>
            <a:r>
              <a:rPr lang="en-GB" sz="3600" b="1">
                <a:solidFill>
                  <a:srgbClr val="161645"/>
                </a:solidFill>
              </a:rPr>
              <a:t>Likelihood of tumour response by</a:t>
            </a:r>
            <a:br>
              <a:rPr lang="en-GB" sz="3600" b="1">
                <a:solidFill>
                  <a:srgbClr val="161645"/>
                </a:solidFill>
              </a:rPr>
            </a:br>
            <a:r>
              <a:rPr lang="en-GB" sz="3600" b="1">
                <a:solidFill>
                  <a:srgbClr val="161645"/>
                </a:solidFill>
              </a:rPr>
              <a:t>ER &amp; PR status and grade (at biopsy)</a:t>
            </a:r>
            <a:endParaRPr lang="en-GB" sz="3600">
              <a:solidFill>
                <a:srgbClr val="161645"/>
              </a:solidFill>
            </a:endParaRPr>
          </a:p>
        </p:txBody>
      </p:sp>
      <p:pic>
        <p:nvPicPr>
          <p:cNvPr id="3" name="Picture 2" descr="C:\Users\paulm\Documents\Presentations\NACT\response_rates_grp2.gif"/>
          <p:cNvPicPr>
            <a:picLocks noChangeAspect="1"/>
          </p:cNvPicPr>
          <p:nvPr/>
        </p:nvPicPr>
        <p:blipFill>
          <a:blip r:embed="rId3"/>
          <a:srcRect/>
          <a:stretch>
            <a:fillRect/>
          </a:stretch>
        </p:blipFill>
        <p:spPr>
          <a:xfrm>
            <a:off x="1274152" y="1306942"/>
            <a:ext cx="6826242" cy="5002371"/>
          </a:xfrm>
          <a:prstGeom prst="rect">
            <a:avLst/>
          </a:prstGeom>
          <a:noFill/>
          <a:ln>
            <a:noFill/>
          </a:ln>
        </p:spPr>
      </p:pic>
      <p:sp>
        <p:nvSpPr>
          <p:cNvPr id="4" name="TextBox 6"/>
          <p:cNvSpPr txBox="1"/>
          <p:nvPr/>
        </p:nvSpPr>
        <p:spPr>
          <a:xfrm>
            <a:off x="323523" y="6228600"/>
            <a:ext cx="8208916"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Notes: Percents with complete response are unadjusted.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Rate ratios are after adjustment for tumour size and trial, confidence intervals are group specific. </a:t>
            </a:r>
            <a:endParaRPr lang="en-GB" sz="1600" b="0" i="0" u="none" strike="noStrike" kern="1200" cap="none" spc="0" baseline="0">
              <a:solidFill>
                <a:srgbClr val="000000"/>
              </a:solidFill>
              <a:uFillTx/>
              <a:latin typeface="Calibri" pitchFamily="34"/>
            </a:endParaRPr>
          </a:p>
        </p:txBody>
      </p:sp>
      <p:cxnSp>
        <p:nvCxnSpPr>
          <p:cNvPr id="5" name="Straight Connector 8"/>
          <p:cNvCxnSpPr/>
          <p:nvPr/>
        </p:nvCxnSpPr>
        <p:spPr>
          <a:xfrm>
            <a:off x="0" y="1268757"/>
            <a:ext cx="9144000" cy="0"/>
          </a:xfrm>
          <a:prstGeom prst="straightConnector1">
            <a:avLst/>
          </a:prstGeom>
          <a:noFill/>
          <a:ln w="25402">
            <a:solidFill>
              <a:srgbClr val="19194D"/>
            </a:solidFill>
            <a:prstDash val="soli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95">
    <p:spTree>
      <p:nvGrpSpPr>
        <p:cNvPr id="1" name=""/>
        <p:cNvGrpSpPr/>
        <p:nvPr/>
      </p:nvGrpSpPr>
      <p:grpSpPr>
        <a:xfrm>
          <a:off x="0" y="0"/>
          <a:ext cx="0" cy="0"/>
          <a:chOff x="0" y="0"/>
          <a:chExt cx="0" cy="0"/>
        </a:xfrm>
      </p:grpSpPr>
      <p:sp>
        <p:nvSpPr>
          <p:cNvPr id="2" name="Title 3"/>
          <p:cNvSpPr txBox="1">
            <a:spLocks noGrp="1"/>
          </p:cNvSpPr>
          <p:nvPr>
            <p:ph type="title"/>
          </p:nvPr>
        </p:nvSpPr>
        <p:spPr>
          <a:xfrm>
            <a:off x="457200" y="44622"/>
            <a:ext cx="8229600" cy="1143000"/>
          </a:xfrm>
        </p:spPr>
        <p:txBody>
          <a:bodyPr/>
          <a:lstStyle/>
          <a:p>
            <a:pPr lvl="0"/>
            <a:r>
              <a:rPr lang="en-GB" sz="3600" b="1">
                <a:solidFill>
                  <a:srgbClr val="161645"/>
                </a:solidFill>
              </a:rPr>
              <a:t>Likelihood of tumour response by</a:t>
            </a:r>
            <a:br>
              <a:rPr lang="en-GB" sz="3600" b="1">
                <a:solidFill>
                  <a:srgbClr val="161645"/>
                </a:solidFill>
              </a:rPr>
            </a:br>
            <a:r>
              <a:rPr lang="en-GB" sz="3600" b="1">
                <a:solidFill>
                  <a:srgbClr val="161645"/>
                </a:solidFill>
              </a:rPr>
              <a:t>age, nodal status, and local therapy</a:t>
            </a:r>
            <a:endParaRPr lang="en-GB" sz="3600">
              <a:solidFill>
                <a:srgbClr val="161645"/>
              </a:solidFill>
            </a:endParaRPr>
          </a:p>
        </p:txBody>
      </p:sp>
      <p:cxnSp>
        <p:nvCxnSpPr>
          <p:cNvPr id="3" name="Straight Connector 8"/>
          <p:cNvCxnSpPr/>
          <p:nvPr/>
        </p:nvCxnSpPr>
        <p:spPr>
          <a:xfrm>
            <a:off x="0" y="1268757"/>
            <a:ext cx="9144000" cy="0"/>
          </a:xfrm>
          <a:prstGeom prst="straightConnector1">
            <a:avLst/>
          </a:prstGeom>
          <a:noFill/>
          <a:ln w="25402">
            <a:solidFill>
              <a:srgbClr val="19194D"/>
            </a:solidFill>
            <a:prstDash val="solid"/>
          </a:ln>
        </p:spPr>
      </p:cxnSp>
      <p:pic>
        <p:nvPicPr>
          <p:cNvPr id="4" name="Picture 2" descr="C:\Users\paulm\Documents\Presentations\NACT\response_rates_grp3.gif"/>
          <p:cNvPicPr>
            <a:picLocks noChangeAspect="1"/>
          </p:cNvPicPr>
          <p:nvPr/>
        </p:nvPicPr>
        <p:blipFill>
          <a:blip r:embed="rId3"/>
          <a:srcRect/>
          <a:stretch>
            <a:fillRect/>
          </a:stretch>
        </p:blipFill>
        <p:spPr>
          <a:xfrm>
            <a:off x="1214268" y="1344954"/>
            <a:ext cx="7013164" cy="4883645"/>
          </a:xfrm>
          <a:prstGeom prst="rect">
            <a:avLst/>
          </a:prstGeom>
          <a:noFill/>
          <a:ln>
            <a:noFill/>
          </a:ln>
        </p:spPr>
      </p:pic>
      <p:sp>
        <p:nvSpPr>
          <p:cNvPr id="5" name="TextBox 9"/>
          <p:cNvSpPr txBox="1"/>
          <p:nvPr/>
        </p:nvSpPr>
        <p:spPr>
          <a:xfrm>
            <a:off x="323523" y="6228600"/>
            <a:ext cx="8208916"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Notes: Percents with complete response are unadjusted.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pitchFamily="34"/>
              </a:rPr>
              <a:t>Rate ratios are after adjustment for tumour size and trial, confidence intervals are group specific. </a:t>
            </a:r>
            <a:endParaRPr lang="en-GB" sz="1600" b="0" i="0" u="none" strike="noStrike" kern="1200" cap="none" spc="0" baseline="0">
              <a:solidFill>
                <a:srgbClr val="000000"/>
              </a:solidFill>
              <a:uFillTx/>
              <a:latin typeface="Calibri"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10506</TotalTime>
  <Words>1781</Words>
  <Application>Microsoft Office PowerPoint</Application>
  <PresentationFormat>On-screen Show (4:3)</PresentationFormat>
  <Paragraphs>162</Paragraphs>
  <Slides>22</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Wingdings</vt:lpstr>
      <vt:lpstr>Default Design</vt:lpstr>
      <vt:lpstr>Worksheet</vt:lpstr>
      <vt:lpstr>  Long-term outcomes for neoadjuvant versus adjuvant chemotherapy in early breast cancer: meta-analysis of individual patient data from ten randomised trials   Early Breast Cancer Trialists’ Collaborative Group (EBCTCG) </vt:lpstr>
      <vt:lpstr>Why give neoadjuvant chemotherapy?</vt:lpstr>
      <vt:lpstr>Ten trials* of neoadjuvant vs adjuvant chemotherapy</vt:lpstr>
      <vt:lpstr>Chemotherapy regimens</vt:lpstr>
      <vt:lpstr>PowerPoint Presentation</vt:lpstr>
      <vt:lpstr>Breast tumour clinical response (neoadjuvant group only)</vt:lpstr>
      <vt:lpstr>Likelihood of tumour response by tumour size and type of chemotherapy</vt:lpstr>
      <vt:lpstr>Likelihood of tumour response by ER &amp; PR status and grade (at biopsy)</vt:lpstr>
      <vt:lpstr>Likelihood of tumour response by age, nodal status, and local therapy</vt:lpstr>
      <vt:lpstr>Surgery: Planned versus actual</vt:lpstr>
      <vt:lpstr>Breast-conserving therapy (BCT) rates by tumour size and type of chemotherapy</vt:lpstr>
      <vt:lpstr>Breast-conserving therapy (BCT) rates by ER &amp; PR status and grade</vt:lpstr>
      <vt:lpstr> Breast-conserving therapy (BCT) rates by age, nodal status, and local therapy</vt:lpstr>
      <vt:lpstr>PROBLEMS!!!</vt:lpstr>
      <vt:lpstr>Effect of neoadjuvant chemotherapy on recurrence</vt:lpstr>
      <vt:lpstr>Effect of neoadjuvant chemotherapy on mortality</vt:lpstr>
      <vt:lpstr>PowerPoint Presentation</vt:lpstr>
      <vt:lpstr>PowerPoint Presentation</vt:lpstr>
      <vt:lpstr>PowerPoint Presentation</vt:lpstr>
      <vt:lpstr>Effect of neoadjuvant chemotherapy on local recurrence by use of surgery</vt:lpstr>
      <vt:lpstr>Effect of neoadjuvant chemotherapy on distant recurrence by use of surgery</vt:lpstr>
      <vt:lpstr>Effect of neoadjuvant chemotherapy on breast cancer mortality by use of surgery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Neoadjuvant chemotherapy</dc:title>
  <dc:creator>paulm</dc:creator>
  <cp:lastModifiedBy>Sheena Cameron</cp:lastModifiedBy>
  <cp:revision>431</cp:revision>
  <cp:lastPrinted>2017-01-18T15:17:45Z</cp:lastPrinted>
  <dcterms:created xsi:type="dcterms:W3CDTF">2006-09-05T16:15:16Z</dcterms:created>
  <dcterms:modified xsi:type="dcterms:W3CDTF">2019-04-30T14:56:56Z</dcterms:modified>
</cp:coreProperties>
</file>