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3"/>
  </p:handoutMasterIdLst>
  <p:sldIdLst>
    <p:sldId id="265" r:id="rId3"/>
    <p:sldId id="264" r:id="rId4"/>
    <p:sldId id="263" r:id="rId5"/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5D458-1017-4DE2-B7CD-126980707227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091DA-430C-48C9-8330-97A2CBEFE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132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766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24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302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649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164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478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640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8064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283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3261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2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5259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6693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8CC-9D16-45AA-8A3C-F40F4F92FC4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2A687-6E84-4CC6-B11B-468049187DC6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08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65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15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226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279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5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70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638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D6FC2-C2EE-4666-9E1E-C5FCC71C6EE2}" type="datetimeFigureOut">
              <a:rPr lang="en-GB" smtClean="0"/>
              <a:t>15/03/2018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011CC-9EBD-499C-AC47-BC9807C20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62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C08CC-9D16-45AA-8A3C-F40F4F92FC4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15/03/2018</a:t>
            </a:fld>
            <a:endParaRPr lang="en-GB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2A687-6E84-4CC6-B11B-468049187D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61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7"/>
          </a:xfrm>
        </p:spPr>
        <p:txBody>
          <a:bodyPr>
            <a:noAutofit/>
          </a:bodyPr>
          <a:lstStyle/>
          <a:p>
            <a:r>
              <a:rPr lang="en-GB" sz="3000" b="1" dirty="0"/>
              <a:t>Effects of </a:t>
            </a:r>
            <a:r>
              <a:rPr lang="en-GB" sz="3000" b="1" dirty="0" err="1"/>
              <a:t>gastroprotectant</a:t>
            </a:r>
            <a:r>
              <a:rPr lang="en-GB" sz="3000" b="1" dirty="0"/>
              <a:t> drugs for the prevention </a:t>
            </a:r>
            <a:r>
              <a:rPr lang="en-GB" sz="3000" b="1" dirty="0" smtClean="0"/>
              <a:t>and treatment </a:t>
            </a:r>
            <a:r>
              <a:rPr lang="en-GB" sz="3000" b="1" dirty="0"/>
              <a:t>of peptic ulcer disease and its complications</a:t>
            </a:r>
            <a:r>
              <a:rPr lang="en-GB" sz="3000" b="1" dirty="0" smtClean="0"/>
              <a:t>: a </a:t>
            </a:r>
            <a:r>
              <a:rPr lang="en-GB" sz="3000" b="1" dirty="0"/>
              <a:t>meta-analysis of randomised trials</a:t>
            </a:r>
            <a:br>
              <a:rPr lang="en-GB" sz="3000" b="1" dirty="0"/>
            </a:br>
            <a:endParaRPr lang="en-GB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Vascular Overviews Group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32240" y="572396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/>
              <a:t>15-March-2018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36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552077" y="446436"/>
            <a:ext cx="8093075" cy="5408614"/>
            <a:chOff x="287" y="2580"/>
            <a:chExt cx="5098" cy="3407"/>
          </a:xfrm>
        </p:grpSpPr>
        <p:sp>
          <p:nvSpPr>
            <p:cNvPr id="4" name="Line 6"/>
            <p:cNvSpPr>
              <a:spLocks noChangeShapeType="1"/>
            </p:cNvSpPr>
            <p:nvPr/>
          </p:nvSpPr>
          <p:spPr bwMode="auto">
            <a:xfrm flipV="1">
              <a:off x="4035" y="3633"/>
              <a:ext cx="0" cy="196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7"/>
            <p:cNvSpPr>
              <a:spLocks noChangeShapeType="1"/>
            </p:cNvSpPr>
            <p:nvPr/>
          </p:nvSpPr>
          <p:spPr bwMode="auto">
            <a:xfrm>
              <a:off x="3261" y="5593"/>
              <a:ext cx="116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3168" y="5666"/>
              <a:ext cx="1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3581" y="5666"/>
              <a:ext cx="12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8" y="5667"/>
              <a:ext cx="4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4395" y="5667"/>
              <a:ext cx="4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3261" y="5593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3648" y="5593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4035" y="5593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>
              <a:off x="4421" y="5593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3261" y="5593"/>
              <a:ext cx="0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>
              <a:off x="3648" y="5593"/>
              <a:ext cx="0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4035" y="5593"/>
              <a:ext cx="0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>
              <a:off x="4421" y="5593"/>
              <a:ext cx="0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323" y="2580"/>
              <a:ext cx="5062" cy="4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en-GB" altLang="en-US" sz="2200" b="1" dirty="0" smtClean="0">
                  <a:solidFill>
                    <a:srgbClr val="000000"/>
                  </a:solidFill>
                  <a:latin typeface="+mn-lt"/>
                </a:rPr>
                <a:t>Acute </a:t>
              </a:r>
              <a:r>
                <a:rPr lang="en-GB" altLang="en-US" sz="2200" b="1" dirty="0">
                  <a:solidFill>
                    <a:srgbClr val="000000"/>
                  </a:solidFill>
                  <a:latin typeface="+mn-lt"/>
                </a:rPr>
                <a:t>UGI bleeding treatment trials - effects of </a:t>
              </a:r>
              <a:r>
                <a:rPr lang="en-GB" altLang="en-US" sz="2200" b="1" dirty="0" err="1">
                  <a:solidFill>
                    <a:srgbClr val="000000"/>
                  </a:solidFill>
                  <a:latin typeface="+mn-lt"/>
                </a:rPr>
                <a:t>gastroprotectants</a:t>
              </a:r>
              <a:r>
                <a:rPr lang="en-GB" altLang="en-US" sz="2200" b="1" dirty="0">
                  <a:solidFill>
                    <a:srgbClr val="000000"/>
                  </a:solidFill>
                  <a:latin typeface="+mn-lt"/>
                </a:rPr>
                <a:t> on </a:t>
              </a:r>
              <a:endParaRPr lang="en-GB" altLang="en-US" sz="2200" b="1" dirty="0" smtClean="0">
                <a:solidFill>
                  <a:srgbClr val="000000"/>
                </a:solidFill>
                <a:latin typeface="+mn-lt"/>
              </a:endParaRPr>
            </a:p>
            <a:p>
              <a:pPr lvl="0"/>
              <a:r>
                <a:rPr lang="en-GB" altLang="en-US" sz="2200" b="1" dirty="0" smtClean="0">
                  <a:solidFill>
                    <a:srgbClr val="000000"/>
                  </a:solidFill>
                  <a:latin typeface="+mn-lt"/>
                </a:rPr>
                <a:t>surgery and </a:t>
              </a:r>
              <a:r>
                <a:rPr lang="en-GB" altLang="en-US" sz="2200" b="1" dirty="0">
                  <a:solidFill>
                    <a:srgbClr val="000000"/>
                  </a:solidFill>
                  <a:latin typeface="+mn-lt"/>
                </a:rPr>
                <a:t>all-cause </a:t>
              </a:r>
              <a:r>
                <a:rPr lang="en-GB" altLang="en-US" sz="2200" b="1" dirty="0" smtClean="0">
                  <a:solidFill>
                    <a:srgbClr val="000000"/>
                  </a:solidFill>
                  <a:latin typeface="+mn-lt"/>
                </a:rPr>
                <a:t>mortality</a:t>
              </a:r>
              <a:endParaRPr lang="en-GB" altLang="en-US" sz="2200" b="1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5121" name="Rectangle 35"/>
            <p:cNvSpPr>
              <a:spLocks noChangeArrowheads="1"/>
            </p:cNvSpPr>
            <p:nvPr/>
          </p:nvSpPr>
          <p:spPr bwMode="auto">
            <a:xfrm>
              <a:off x="890" y="3363"/>
              <a:ext cx="15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No.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124" name="Rectangle 37"/>
            <p:cNvSpPr>
              <a:spLocks noChangeArrowheads="1"/>
            </p:cNvSpPr>
            <p:nvPr/>
          </p:nvSpPr>
          <p:spPr bwMode="auto">
            <a:xfrm>
              <a:off x="2230" y="3145"/>
              <a:ext cx="99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en-US" altLang="en-US" sz="1300" b="1" dirty="0" smtClean="0">
                  <a:solidFill>
                    <a:srgbClr val="000000"/>
                  </a:solidFill>
                  <a:latin typeface="+mn-lt"/>
                </a:rPr>
                <a:t>Events/P</a:t>
              </a: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atients (%)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125" name="Rectangle 38"/>
            <p:cNvSpPr>
              <a:spLocks noChangeArrowheads="1"/>
            </p:cNvSpPr>
            <p:nvPr/>
          </p:nvSpPr>
          <p:spPr bwMode="auto">
            <a:xfrm>
              <a:off x="1589" y="3301"/>
              <a:ext cx="41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Allocated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126" name="Rectangle 39"/>
            <p:cNvSpPr>
              <a:spLocks noChangeArrowheads="1"/>
            </p:cNvSpPr>
            <p:nvPr/>
          </p:nvSpPr>
          <p:spPr bwMode="auto">
            <a:xfrm>
              <a:off x="1843" y="3427"/>
              <a:ext cx="17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GPT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127" name="Rectangle 40"/>
            <p:cNvSpPr>
              <a:spLocks noChangeArrowheads="1"/>
            </p:cNvSpPr>
            <p:nvPr/>
          </p:nvSpPr>
          <p:spPr bwMode="auto">
            <a:xfrm>
              <a:off x="2638" y="3301"/>
              <a:ext cx="41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Allocated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128" name="Rectangle 41"/>
            <p:cNvSpPr>
              <a:spLocks noChangeArrowheads="1"/>
            </p:cNvSpPr>
            <p:nvPr/>
          </p:nvSpPr>
          <p:spPr bwMode="auto">
            <a:xfrm>
              <a:off x="2764" y="3427"/>
              <a:ext cx="31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control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131" name="Rectangle 44"/>
            <p:cNvSpPr>
              <a:spLocks noChangeArrowheads="1"/>
            </p:cNvSpPr>
            <p:nvPr/>
          </p:nvSpPr>
          <p:spPr bwMode="auto">
            <a:xfrm>
              <a:off x="3636" y="3325"/>
              <a:ext cx="110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Odds Ratio (95 or 99% CI)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132" name="Line 45"/>
            <p:cNvSpPr>
              <a:spLocks noChangeShapeType="1"/>
            </p:cNvSpPr>
            <p:nvPr/>
          </p:nvSpPr>
          <p:spPr bwMode="auto">
            <a:xfrm>
              <a:off x="323" y="3633"/>
              <a:ext cx="49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3" name="Rectangle 46"/>
            <p:cNvSpPr>
              <a:spLocks noChangeArrowheads="1"/>
            </p:cNvSpPr>
            <p:nvPr/>
          </p:nvSpPr>
          <p:spPr bwMode="auto">
            <a:xfrm>
              <a:off x="3233" y="5792"/>
              <a:ext cx="33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Less likely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135" name="Rectangle 48"/>
            <p:cNvSpPr>
              <a:spLocks noChangeArrowheads="1"/>
            </p:cNvSpPr>
            <p:nvPr/>
          </p:nvSpPr>
          <p:spPr bwMode="auto">
            <a:xfrm>
              <a:off x="3262" y="5890"/>
              <a:ext cx="30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with GPT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136" name="Rectangle 49"/>
            <p:cNvSpPr>
              <a:spLocks noChangeArrowheads="1"/>
            </p:cNvSpPr>
            <p:nvPr/>
          </p:nvSpPr>
          <p:spPr bwMode="auto">
            <a:xfrm>
              <a:off x="4041" y="5792"/>
              <a:ext cx="37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More likely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138" name="Rectangle 51"/>
            <p:cNvSpPr>
              <a:spLocks noChangeArrowheads="1"/>
            </p:cNvSpPr>
            <p:nvPr/>
          </p:nvSpPr>
          <p:spPr bwMode="auto">
            <a:xfrm>
              <a:off x="4074" y="5890"/>
              <a:ext cx="30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with GPT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20" name="Rectangle 133"/>
            <p:cNvSpPr>
              <a:spLocks noChangeArrowheads="1"/>
            </p:cNvSpPr>
            <p:nvPr/>
          </p:nvSpPr>
          <p:spPr bwMode="auto">
            <a:xfrm>
              <a:off x="323" y="3719"/>
              <a:ext cx="33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Surgery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24" name="Rectangle 137"/>
            <p:cNvSpPr>
              <a:spLocks noChangeArrowheads="1"/>
            </p:cNvSpPr>
            <p:nvPr/>
          </p:nvSpPr>
          <p:spPr bwMode="auto">
            <a:xfrm>
              <a:off x="323" y="3904"/>
              <a:ext cx="12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PPI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25" name="Rectangle 138"/>
            <p:cNvSpPr>
              <a:spLocks noChangeArrowheads="1"/>
            </p:cNvSpPr>
            <p:nvPr/>
          </p:nvSpPr>
          <p:spPr bwMode="auto">
            <a:xfrm>
              <a:off x="951" y="3904"/>
              <a:ext cx="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26" name="Rectangle 139"/>
            <p:cNvSpPr>
              <a:spLocks noChangeArrowheads="1"/>
            </p:cNvSpPr>
            <p:nvPr/>
          </p:nvSpPr>
          <p:spPr bwMode="auto">
            <a:xfrm>
              <a:off x="1347" y="3896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120/2234 (5.4%)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27" name="Rectangle 140"/>
            <p:cNvSpPr>
              <a:spLocks noChangeArrowheads="1"/>
            </p:cNvSpPr>
            <p:nvPr/>
          </p:nvSpPr>
          <p:spPr bwMode="auto">
            <a:xfrm>
              <a:off x="2405" y="3896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187/2198 (8.5%)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28" name="Rectangle 141"/>
            <p:cNvSpPr>
              <a:spLocks noChangeArrowheads="1"/>
            </p:cNvSpPr>
            <p:nvPr/>
          </p:nvSpPr>
          <p:spPr bwMode="auto">
            <a:xfrm>
              <a:off x="3718" y="3911"/>
              <a:ext cx="91" cy="9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29" name="Line 142"/>
            <p:cNvSpPr>
              <a:spLocks noChangeShapeType="1"/>
            </p:cNvSpPr>
            <p:nvPr/>
          </p:nvSpPr>
          <p:spPr bwMode="auto">
            <a:xfrm>
              <a:off x="3587" y="3956"/>
              <a:ext cx="35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30" name="Rectangle 143"/>
            <p:cNvSpPr>
              <a:spLocks noChangeArrowheads="1"/>
            </p:cNvSpPr>
            <p:nvPr/>
          </p:nvSpPr>
          <p:spPr bwMode="auto">
            <a:xfrm>
              <a:off x="4513" y="3895"/>
              <a:ext cx="6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0.62 (0.45 - 0.84)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31" name="Rectangle 144"/>
            <p:cNvSpPr>
              <a:spLocks noChangeArrowheads="1"/>
            </p:cNvSpPr>
            <p:nvPr/>
          </p:nvSpPr>
          <p:spPr bwMode="auto">
            <a:xfrm>
              <a:off x="323" y="4114"/>
              <a:ext cx="21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H2RA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32" name="Rectangle 145"/>
            <p:cNvSpPr>
              <a:spLocks noChangeArrowheads="1"/>
            </p:cNvSpPr>
            <p:nvPr/>
          </p:nvSpPr>
          <p:spPr bwMode="auto">
            <a:xfrm>
              <a:off x="951" y="4113"/>
              <a:ext cx="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33" name="Rectangle 146"/>
            <p:cNvSpPr>
              <a:spLocks noChangeArrowheads="1"/>
            </p:cNvSpPr>
            <p:nvPr/>
          </p:nvSpPr>
          <p:spPr bwMode="auto">
            <a:xfrm>
              <a:off x="1293" y="4106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197/1331 (14.8%)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34" name="Rectangle 147"/>
            <p:cNvSpPr>
              <a:spLocks noChangeArrowheads="1"/>
            </p:cNvSpPr>
            <p:nvPr/>
          </p:nvSpPr>
          <p:spPr bwMode="auto">
            <a:xfrm>
              <a:off x="2351" y="4106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239/1349 (17.7%)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35" name="Rectangle 148"/>
            <p:cNvSpPr>
              <a:spLocks noChangeArrowheads="1"/>
            </p:cNvSpPr>
            <p:nvPr/>
          </p:nvSpPr>
          <p:spPr bwMode="auto">
            <a:xfrm>
              <a:off x="3865" y="4115"/>
              <a:ext cx="101" cy="102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36" name="Line 149"/>
            <p:cNvSpPr>
              <a:spLocks noChangeShapeType="1"/>
            </p:cNvSpPr>
            <p:nvPr/>
          </p:nvSpPr>
          <p:spPr bwMode="auto">
            <a:xfrm>
              <a:off x="3759" y="4166"/>
              <a:ext cx="3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37" name="Rectangle 150"/>
            <p:cNvSpPr>
              <a:spLocks noChangeArrowheads="1"/>
            </p:cNvSpPr>
            <p:nvPr/>
          </p:nvSpPr>
          <p:spPr bwMode="auto">
            <a:xfrm>
              <a:off x="4513" y="4105"/>
              <a:ext cx="6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0.81 (0.61 - 1.07)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38" name="Rectangle 151"/>
            <p:cNvSpPr>
              <a:spLocks noChangeArrowheads="1"/>
            </p:cNvSpPr>
            <p:nvPr/>
          </p:nvSpPr>
          <p:spPr bwMode="auto">
            <a:xfrm>
              <a:off x="323" y="4315"/>
              <a:ext cx="1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39" name="Rectangle 152"/>
            <p:cNvSpPr>
              <a:spLocks noChangeArrowheads="1"/>
            </p:cNvSpPr>
            <p:nvPr/>
          </p:nvSpPr>
          <p:spPr bwMode="auto">
            <a:xfrm>
              <a:off x="439" y="4315"/>
              <a:ext cx="22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y GPT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40" name="Rectangle 153"/>
            <p:cNvSpPr>
              <a:spLocks noChangeArrowheads="1"/>
            </p:cNvSpPr>
            <p:nvPr/>
          </p:nvSpPr>
          <p:spPr bwMode="auto">
            <a:xfrm>
              <a:off x="951" y="4324"/>
              <a:ext cx="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41" name="Rectangle 154"/>
            <p:cNvSpPr>
              <a:spLocks noChangeArrowheads="1"/>
            </p:cNvSpPr>
            <p:nvPr/>
          </p:nvSpPr>
          <p:spPr bwMode="auto">
            <a:xfrm>
              <a:off x="1347" y="4315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317/3565 (8.9%)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42" name="Rectangle 155"/>
            <p:cNvSpPr>
              <a:spLocks noChangeArrowheads="1"/>
            </p:cNvSpPr>
            <p:nvPr/>
          </p:nvSpPr>
          <p:spPr bwMode="auto">
            <a:xfrm>
              <a:off x="2351" y="4315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426/3547 (12.0%)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43" name="Freeform 156"/>
            <p:cNvSpPr>
              <a:spLocks/>
            </p:cNvSpPr>
            <p:nvPr/>
          </p:nvSpPr>
          <p:spPr bwMode="auto">
            <a:xfrm>
              <a:off x="3759" y="4344"/>
              <a:ext cx="178" cy="63"/>
            </a:xfrm>
            <a:custGeom>
              <a:avLst/>
              <a:gdLst>
                <a:gd name="T0" fmla="*/ 0 w 447"/>
                <a:gd name="T1" fmla="*/ 79 h 157"/>
                <a:gd name="T2" fmla="*/ 224 w 447"/>
                <a:gd name="T3" fmla="*/ 157 h 157"/>
                <a:gd name="T4" fmla="*/ 447 w 447"/>
                <a:gd name="T5" fmla="*/ 79 h 157"/>
                <a:gd name="T6" fmla="*/ 224 w 447"/>
                <a:gd name="T7" fmla="*/ 0 h 157"/>
                <a:gd name="T8" fmla="*/ 0 w 447"/>
                <a:gd name="T9" fmla="*/ 79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57">
                  <a:moveTo>
                    <a:pt x="0" y="79"/>
                  </a:moveTo>
                  <a:lnTo>
                    <a:pt x="224" y="157"/>
                  </a:lnTo>
                  <a:lnTo>
                    <a:pt x="447" y="79"/>
                  </a:lnTo>
                  <a:lnTo>
                    <a:pt x="224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44" name="Rectangle 157"/>
            <p:cNvSpPr>
              <a:spLocks noChangeArrowheads="1"/>
            </p:cNvSpPr>
            <p:nvPr/>
          </p:nvSpPr>
          <p:spPr bwMode="auto">
            <a:xfrm>
              <a:off x="4513" y="4312"/>
              <a:ext cx="68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0.72 (0.61 - 0.84)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45" name="Rectangle 158"/>
            <p:cNvSpPr>
              <a:spLocks noChangeArrowheads="1"/>
            </p:cNvSpPr>
            <p:nvPr/>
          </p:nvSpPr>
          <p:spPr bwMode="auto">
            <a:xfrm>
              <a:off x="4843" y="4419"/>
              <a:ext cx="39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46" name="Rectangle 159"/>
            <p:cNvSpPr>
              <a:spLocks noChangeArrowheads="1"/>
            </p:cNvSpPr>
            <p:nvPr/>
          </p:nvSpPr>
          <p:spPr bwMode="auto">
            <a:xfrm>
              <a:off x="750" y="3732"/>
              <a:ext cx="5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48" name="Rectangle 161"/>
            <p:cNvSpPr>
              <a:spLocks noChangeArrowheads="1"/>
            </p:cNvSpPr>
            <p:nvPr/>
          </p:nvSpPr>
          <p:spPr bwMode="auto">
            <a:xfrm>
              <a:off x="1400" y="3789"/>
              <a:ext cx="3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49" name="Rectangle 162"/>
            <p:cNvSpPr>
              <a:spLocks noChangeArrowheads="1"/>
            </p:cNvSpPr>
            <p:nvPr/>
          </p:nvSpPr>
          <p:spPr bwMode="auto">
            <a:xfrm>
              <a:off x="1400" y="3716"/>
              <a:ext cx="3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50" name="Rectangle 163"/>
            <p:cNvSpPr>
              <a:spLocks noChangeArrowheads="1"/>
            </p:cNvSpPr>
            <p:nvPr/>
          </p:nvSpPr>
          <p:spPr bwMode="auto">
            <a:xfrm>
              <a:off x="1435" y="3739"/>
              <a:ext cx="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51" name="Rectangle 164"/>
            <p:cNvSpPr>
              <a:spLocks noChangeArrowheads="1"/>
            </p:cNvSpPr>
            <p:nvPr/>
          </p:nvSpPr>
          <p:spPr bwMode="auto">
            <a:xfrm>
              <a:off x="1513" y="3732"/>
              <a:ext cx="45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2.9,  p=0.09)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52" name="Rectangle 165"/>
            <p:cNvSpPr>
              <a:spLocks noChangeArrowheads="1"/>
            </p:cNvSpPr>
            <p:nvPr/>
          </p:nvSpPr>
          <p:spPr bwMode="auto">
            <a:xfrm>
              <a:off x="323" y="4558"/>
              <a:ext cx="82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All-cause mortality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54" name="Rectangle 167"/>
            <p:cNvSpPr>
              <a:spLocks noChangeArrowheads="1"/>
            </p:cNvSpPr>
            <p:nvPr/>
          </p:nvSpPr>
          <p:spPr bwMode="auto">
            <a:xfrm>
              <a:off x="323" y="4744"/>
              <a:ext cx="12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PPI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55" name="Rectangle 168"/>
            <p:cNvSpPr>
              <a:spLocks noChangeArrowheads="1"/>
            </p:cNvSpPr>
            <p:nvPr/>
          </p:nvSpPr>
          <p:spPr bwMode="auto">
            <a:xfrm>
              <a:off x="951" y="4744"/>
              <a:ext cx="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56" name="Rectangle 169"/>
            <p:cNvSpPr>
              <a:spLocks noChangeArrowheads="1"/>
            </p:cNvSpPr>
            <p:nvPr/>
          </p:nvSpPr>
          <p:spPr bwMode="auto">
            <a:xfrm>
              <a:off x="1400" y="4735"/>
              <a:ext cx="60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84/2234 (3.8%)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57" name="Rectangle 170"/>
            <p:cNvSpPr>
              <a:spLocks noChangeArrowheads="1"/>
            </p:cNvSpPr>
            <p:nvPr/>
          </p:nvSpPr>
          <p:spPr bwMode="auto">
            <a:xfrm>
              <a:off x="2458" y="4735"/>
              <a:ext cx="60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86/2198 (3.9%)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58" name="Rectangle 171"/>
            <p:cNvSpPr>
              <a:spLocks noChangeArrowheads="1"/>
            </p:cNvSpPr>
            <p:nvPr/>
          </p:nvSpPr>
          <p:spPr bwMode="auto">
            <a:xfrm>
              <a:off x="3987" y="4761"/>
              <a:ext cx="68" cy="69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59" name="Line 172"/>
            <p:cNvSpPr>
              <a:spLocks noChangeShapeType="1"/>
            </p:cNvSpPr>
            <p:nvPr/>
          </p:nvSpPr>
          <p:spPr bwMode="auto">
            <a:xfrm>
              <a:off x="3788" y="4796"/>
              <a:ext cx="46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60" name="Rectangle 173"/>
            <p:cNvSpPr>
              <a:spLocks noChangeArrowheads="1"/>
            </p:cNvSpPr>
            <p:nvPr/>
          </p:nvSpPr>
          <p:spPr bwMode="auto">
            <a:xfrm>
              <a:off x="4513" y="4735"/>
              <a:ext cx="6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0.98 (0.64 - 1.48)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61" name="Rectangle 174"/>
            <p:cNvSpPr>
              <a:spLocks noChangeArrowheads="1"/>
            </p:cNvSpPr>
            <p:nvPr/>
          </p:nvSpPr>
          <p:spPr bwMode="auto">
            <a:xfrm>
              <a:off x="323" y="4954"/>
              <a:ext cx="21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H2RA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62" name="Rectangle 175"/>
            <p:cNvSpPr>
              <a:spLocks noChangeArrowheads="1"/>
            </p:cNvSpPr>
            <p:nvPr/>
          </p:nvSpPr>
          <p:spPr bwMode="auto">
            <a:xfrm>
              <a:off x="951" y="4953"/>
              <a:ext cx="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17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63" name="Rectangle 176"/>
            <p:cNvSpPr>
              <a:spLocks noChangeArrowheads="1"/>
            </p:cNvSpPr>
            <p:nvPr/>
          </p:nvSpPr>
          <p:spPr bwMode="auto">
            <a:xfrm>
              <a:off x="1400" y="4945"/>
              <a:ext cx="60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95/1526 (6.2%)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64" name="Rectangle 177"/>
            <p:cNvSpPr>
              <a:spLocks noChangeArrowheads="1"/>
            </p:cNvSpPr>
            <p:nvPr/>
          </p:nvSpPr>
          <p:spPr bwMode="auto">
            <a:xfrm>
              <a:off x="2405" y="4945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113/1525 (7.4%)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65" name="Rectangle 178"/>
            <p:cNvSpPr>
              <a:spLocks noChangeArrowheads="1"/>
            </p:cNvSpPr>
            <p:nvPr/>
          </p:nvSpPr>
          <p:spPr bwMode="auto">
            <a:xfrm>
              <a:off x="3896" y="4968"/>
              <a:ext cx="75" cy="7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66" name="Line 179"/>
            <p:cNvSpPr>
              <a:spLocks noChangeShapeType="1"/>
            </p:cNvSpPr>
            <p:nvPr/>
          </p:nvSpPr>
          <p:spPr bwMode="auto">
            <a:xfrm>
              <a:off x="3719" y="5006"/>
              <a:ext cx="4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67" name="Rectangle 180"/>
            <p:cNvSpPr>
              <a:spLocks noChangeArrowheads="1"/>
            </p:cNvSpPr>
            <p:nvPr/>
          </p:nvSpPr>
          <p:spPr bwMode="auto">
            <a:xfrm>
              <a:off x="4513" y="4945"/>
              <a:ext cx="6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0.83 (0.57 - 1.22)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68" name="Rectangle 181"/>
            <p:cNvSpPr>
              <a:spLocks noChangeArrowheads="1"/>
            </p:cNvSpPr>
            <p:nvPr/>
          </p:nvSpPr>
          <p:spPr bwMode="auto">
            <a:xfrm>
              <a:off x="323" y="5155"/>
              <a:ext cx="1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69" name="Rectangle 182"/>
            <p:cNvSpPr>
              <a:spLocks noChangeArrowheads="1"/>
            </p:cNvSpPr>
            <p:nvPr/>
          </p:nvSpPr>
          <p:spPr bwMode="auto">
            <a:xfrm>
              <a:off x="439" y="5155"/>
              <a:ext cx="22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y GPT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70" name="Rectangle 183"/>
            <p:cNvSpPr>
              <a:spLocks noChangeArrowheads="1"/>
            </p:cNvSpPr>
            <p:nvPr/>
          </p:nvSpPr>
          <p:spPr bwMode="auto">
            <a:xfrm>
              <a:off x="951" y="5162"/>
              <a:ext cx="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71" name="Rectangle 184"/>
            <p:cNvSpPr>
              <a:spLocks noChangeArrowheads="1"/>
            </p:cNvSpPr>
            <p:nvPr/>
          </p:nvSpPr>
          <p:spPr bwMode="auto">
            <a:xfrm>
              <a:off x="1347" y="5155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179/3760 (4.8%)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72" name="Rectangle 185"/>
            <p:cNvSpPr>
              <a:spLocks noChangeArrowheads="1"/>
            </p:cNvSpPr>
            <p:nvPr/>
          </p:nvSpPr>
          <p:spPr bwMode="auto">
            <a:xfrm>
              <a:off x="2405" y="5155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199/3723 (5.3%)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73" name="Freeform 186"/>
            <p:cNvSpPr>
              <a:spLocks/>
            </p:cNvSpPr>
            <p:nvPr/>
          </p:nvSpPr>
          <p:spPr bwMode="auto">
            <a:xfrm>
              <a:off x="3851" y="5184"/>
              <a:ext cx="242" cy="63"/>
            </a:xfrm>
            <a:custGeom>
              <a:avLst/>
              <a:gdLst>
                <a:gd name="T0" fmla="*/ 0 w 604"/>
                <a:gd name="T1" fmla="*/ 79 h 157"/>
                <a:gd name="T2" fmla="*/ 306 w 604"/>
                <a:gd name="T3" fmla="*/ 157 h 157"/>
                <a:gd name="T4" fmla="*/ 604 w 604"/>
                <a:gd name="T5" fmla="*/ 79 h 157"/>
                <a:gd name="T6" fmla="*/ 306 w 604"/>
                <a:gd name="T7" fmla="*/ 0 h 157"/>
                <a:gd name="T8" fmla="*/ 0 w 604"/>
                <a:gd name="T9" fmla="*/ 79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57">
                  <a:moveTo>
                    <a:pt x="0" y="79"/>
                  </a:moveTo>
                  <a:lnTo>
                    <a:pt x="306" y="157"/>
                  </a:lnTo>
                  <a:lnTo>
                    <a:pt x="604" y="79"/>
                  </a:lnTo>
                  <a:lnTo>
                    <a:pt x="306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74" name="Rectangle 187"/>
            <p:cNvSpPr>
              <a:spLocks noChangeArrowheads="1"/>
            </p:cNvSpPr>
            <p:nvPr/>
          </p:nvSpPr>
          <p:spPr bwMode="auto">
            <a:xfrm>
              <a:off x="4513" y="5152"/>
              <a:ext cx="68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0.90 (0.72 - 1.11)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75" name="Rectangle 188"/>
            <p:cNvSpPr>
              <a:spLocks noChangeArrowheads="1"/>
            </p:cNvSpPr>
            <p:nvPr/>
          </p:nvSpPr>
          <p:spPr bwMode="auto">
            <a:xfrm>
              <a:off x="4950" y="5258"/>
              <a:ext cx="29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p=0.31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76" name="Rectangle 189"/>
            <p:cNvSpPr>
              <a:spLocks noChangeArrowheads="1"/>
            </p:cNvSpPr>
            <p:nvPr/>
          </p:nvSpPr>
          <p:spPr bwMode="auto">
            <a:xfrm>
              <a:off x="1232" y="4571"/>
              <a:ext cx="5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78" name="Rectangle 191"/>
            <p:cNvSpPr>
              <a:spLocks noChangeArrowheads="1"/>
            </p:cNvSpPr>
            <p:nvPr/>
          </p:nvSpPr>
          <p:spPr bwMode="auto">
            <a:xfrm>
              <a:off x="1912" y="4628"/>
              <a:ext cx="3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79" name="Rectangle 192"/>
            <p:cNvSpPr>
              <a:spLocks noChangeArrowheads="1"/>
            </p:cNvSpPr>
            <p:nvPr/>
          </p:nvSpPr>
          <p:spPr bwMode="auto">
            <a:xfrm>
              <a:off x="1912" y="4556"/>
              <a:ext cx="3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80" name="Rectangle 193"/>
            <p:cNvSpPr>
              <a:spLocks noChangeArrowheads="1"/>
            </p:cNvSpPr>
            <p:nvPr/>
          </p:nvSpPr>
          <p:spPr bwMode="auto">
            <a:xfrm>
              <a:off x="1948" y="4579"/>
              <a:ext cx="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81" name="Rectangle 194"/>
            <p:cNvSpPr>
              <a:spLocks noChangeArrowheads="1"/>
            </p:cNvSpPr>
            <p:nvPr/>
          </p:nvSpPr>
          <p:spPr bwMode="auto">
            <a:xfrm>
              <a:off x="2026" y="4572"/>
              <a:ext cx="45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0.5,  p=0.46)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82" name="Rectangle 195"/>
            <p:cNvSpPr>
              <a:spLocks noChangeArrowheads="1"/>
            </p:cNvSpPr>
            <p:nvPr/>
          </p:nvSpPr>
          <p:spPr bwMode="auto">
            <a:xfrm>
              <a:off x="317" y="5496"/>
              <a:ext cx="87" cy="87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83" name="Line 196"/>
            <p:cNvSpPr>
              <a:spLocks noChangeShapeType="1"/>
            </p:cNvSpPr>
            <p:nvPr/>
          </p:nvSpPr>
          <p:spPr bwMode="auto">
            <a:xfrm>
              <a:off x="287" y="5539"/>
              <a:ext cx="14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84" name="Rectangle 197"/>
            <p:cNvSpPr>
              <a:spLocks noChangeArrowheads="1"/>
            </p:cNvSpPr>
            <p:nvPr/>
          </p:nvSpPr>
          <p:spPr bwMode="auto">
            <a:xfrm>
              <a:off x="463" y="549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99% or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5285" name="Freeform 198"/>
            <p:cNvSpPr>
              <a:spLocks/>
            </p:cNvSpPr>
            <p:nvPr/>
          </p:nvSpPr>
          <p:spPr bwMode="auto">
            <a:xfrm>
              <a:off x="742" y="5497"/>
              <a:ext cx="147" cy="84"/>
            </a:xfrm>
            <a:custGeom>
              <a:avLst/>
              <a:gdLst>
                <a:gd name="T0" fmla="*/ 184 w 367"/>
                <a:gd name="T1" fmla="*/ 0 h 210"/>
                <a:gd name="T2" fmla="*/ 0 w 367"/>
                <a:gd name="T3" fmla="*/ 105 h 210"/>
                <a:gd name="T4" fmla="*/ 184 w 367"/>
                <a:gd name="T5" fmla="*/ 210 h 210"/>
                <a:gd name="T6" fmla="*/ 367 w 367"/>
                <a:gd name="T7" fmla="*/ 105 h 210"/>
                <a:gd name="T8" fmla="*/ 184 w 367"/>
                <a:gd name="T9" fmla="*/ 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10">
                  <a:moveTo>
                    <a:pt x="184" y="0"/>
                  </a:moveTo>
                  <a:lnTo>
                    <a:pt x="0" y="105"/>
                  </a:lnTo>
                  <a:lnTo>
                    <a:pt x="184" y="210"/>
                  </a:lnTo>
                  <a:lnTo>
                    <a:pt x="367" y="105"/>
                  </a:lnTo>
                  <a:lnTo>
                    <a:pt x="18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86" name="Line 199"/>
            <p:cNvSpPr>
              <a:spLocks noChangeShapeType="1"/>
            </p:cNvSpPr>
            <p:nvPr/>
          </p:nvSpPr>
          <p:spPr bwMode="auto">
            <a:xfrm flipV="1">
              <a:off x="816" y="5497"/>
              <a:ext cx="0" cy="8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87" name="Rectangle 200"/>
            <p:cNvSpPr>
              <a:spLocks noChangeArrowheads="1"/>
            </p:cNvSpPr>
            <p:nvPr/>
          </p:nvSpPr>
          <p:spPr bwMode="auto">
            <a:xfrm>
              <a:off x="919" y="5496"/>
              <a:ext cx="22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</p:grpSp>
      <p:sp>
        <p:nvSpPr>
          <p:cNvPr id="92" name="Rectangle 81"/>
          <p:cNvSpPr>
            <a:spLocks noChangeArrowheads="1"/>
          </p:cNvSpPr>
          <p:nvPr/>
        </p:nvSpPr>
        <p:spPr bwMode="auto">
          <a:xfrm>
            <a:off x="2224953" y="2285345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  <p:sp>
        <p:nvSpPr>
          <p:cNvPr id="93" name="Rectangle 81"/>
          <p:cNvSpPr>
            <a:spLocks noChangeArrowheads="1"/>
          </p:cNvSpPr>
          <p:nvPr/>
        </p:nvSpPr>
        <p:spPr bwMode="auto">
          <a:xfrm>
            <a:off x="3054896" y="3619763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25919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72528" y="661096"/>
            <a:ext cx="275951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prstClr val="black"/>
                </a:solidFill>
              </a:rPr>
              <a:t>32826 </a:t>
            </a:r>
            <a:r>
              <a:rPr lang="en-GB" sz="1200" dirty="0" smtClean="0">
                <a:solidFill>
                  <a:prstClr val="black"/>
                </a:solidFill>
              </a:rPr>
              <a:t>articles identified</a:t>
            </a:r>
          </a:p>
          <a:p>
            <a:pPr lvl="1"/>
            <a:r>
              <a:rPr lang="en-GB" sz="1200" dirty="0" smtClean="0">
                <a:solidFill>
                  <a:prstClr val="black"/>
                </a:solidFill>
              </a:rPr>
              <a:t>10260 through MEDLINE search</a:t>
            </a:r>
          </a:p>
          <a:p>
            <a:pPr lvl="1"/>
            <a:r>
              <a:rPr lang="en-GB" sz="1200" dirty="0" smtClean="0">
                <a:solidFill>
                  <a:prstClr val="black"/>
                </a:solidFill>
              </a:rPr>
              <a:t>22555 through EMBASE search</a:t>
            </a:r>
          </a:p>
          <a:p>
            <a:pPr lvl="1"/>
            <a:r>
              <a:rPr lang="en-GB" sz="1200" dirty="0" smtClean="0">
                <a:solidFill>
                  <a:prstClr val="black"/>
                </a:solidFill>
              </a:rPr>
              <a:t>11 through manual search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72470" y="1988840"/>
            <a:ext cx="275951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prstClr val="black"/>
                </a:solidFill>
              </a:rPr>
              <a:t>24671 identified for screening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95736" y="2816472"/>
            <a:ext cx="275951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2636 </a:t>
            </a:r>
            <a:r>
              <a:rPr lang="en-GB" sz="1200" dirty="0" smtClean="0">
                <a:solidFill>
                  <a:prstClr val="black"/>
                </a:solidFill>
              </a:rPr>
              <a:t>full-text articles assessed for eligibility</a:t>
            </a:r>
          </a:p>
        </p:txBody>
      </p:sp>
      <p:cxnSp>
        <p:nvCxnSpPr>
          <p:cNvPr id="10" name="Straight Arrow Connector 9"/>
          <p:cNvCxnSpPr>
            <a:stCxn id="4" idx="2"/>
            <a:endCxn id="7" idx="0"/>
          </p:cNvCxnSpPr>
          <p:nvPr/>
        </p:nvCxnSpPr>
        <p:spPr>
          <a:xfrm flipH="1">
            <a:off x="3552226" y="1492093"/>
            <a:ext cx="58" cy="4967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364088" y="2780928"/>
            <a:ext cx="2831215" cy="2970044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black"/>
                </a:solidFill>
              </a:rPr>
              <a:t>1286 articles (including 1286 trials) </a:t>
            </a:r>
            <a:r>
              <a:rPr lang="en-GB" sz="1100" dirty="0" smtClean="0">
                <a:solidFill>
                  <a:prstClr val="black"/>
                </a:solidFill>
              </a:rPr>
              <a:t>excluded</a:t>
            </a:r>
            <a:r>
              <a:rPr lang="en-GB" sz="1100" dirty="0">
                <a:solidFill>
                  <a:prstClr val="black"/>
                </a:solidFill>
              </a:rPr>
              <a:t>, </a:t>
            </a:r>
            <a:r>
              <a:rPr lang="en-GB" sz="1100" dirty="0" smtClean="0">
                <a:solidFill>
                  <a:prstClr val="black"/>
                </a:solidFill>
              </a:rPr>
              <a:t>plus an </a:t>
            </a:r>
            <a:r>
              <a:rPr lang="en-GB" sz="1100" dirty="0">
                <a:solidFill>
                  <a:prstClr val="black"/>
                </a:solidFill>
              </a:rPr>
              <a:t>additional 17 trials reported in </a:t>
            </a:r>
            <a:r>
              <a:rPr lang="en-GB" sz="1100" dirty="0" smtClean="0">
                <a:solidFill>
                  <a:prstClr val="black"/>
                </a:solidFill>
              </a:rPr>
              <a:t>articles that </a:t>
            </a:r>
            <a:r>
              <a:rPr lang="en-GB" sz="1100" dirty="0">
                <a:solidFill>
                  <a:prstClr val="black"/>
                </a:solidFill>
              </a:rPr>
              <a:t>also contained an eligible trial.</a:t>
            </a:r>
          </a:p>
          <a:p>
            <a:r>
              <a:rPr lang="en-GB" sz="1100" dirty="0">
                <a:solidFill>
                  <a:prstClr val="black"/>
                </a:solidFill>
              </a:rPr>
              <a:t>These 1303 trials were excluded for the</a:t>
            </a:r>
          </a:p>
          <a:p>
            <a:r>
              <a:rPr lang="en-GB" sz="1100" dirty="0">
                <a:solidFill>
                  <a:prstClr val="black"/>
                </a:solidFill>
              </a:rPr>
              <a:t>following primary </a:t>
            </a:r>
            <a:r>
              <a:rPr lang="en-GB" sz="1100" dirty="0" smtClean="0">
                <a:solidFill>
                  <a:prstClr val="black"/>
                </a:solidFill>
              </a:rPr>
              <a:t>reasons:</a:t>
            </a:r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 smtClean="0">
                <a:solidFill>
                  <a:prstClr val="black"/>
                </a:solidFill>
              </a:rPr>
              <a:t> - 229 </a:t>
            </a:r>
            <a:r>
              <a:rPr lang="en-GB" sz="1100" dirty="0">
                <a:solidFill>
                  <a:prstClr val="black"/>
                </a:solidFill>
              </a:rPr>
              <a:t>trials not randomised</a:t>
            </a:r>
          </a:p>
          <a:p>
            <a:r>
              <a:rPr lang="en-GB" sz="1100" dirty="0" smtClean="0">
                <a:solidFill>
                  <a:prstClr val="black"/>
                </a:solidFill>
              </a:rPr>
              <a:t> - 92 </a:t>
            </a:r>
            <a:r>
              <a:rPr lang="en-GB" sz="1100" dirty="0">
                <a:solidFill>
                  <a:prstClr val="black"/>
                </a:solidFill>
              </a:rPr>
              <a:t>trials too short (&lt;2 weeks </a:t>
            </a:r>
            <a:r>
              <a:rPr lang="en-GB" sz="1100" dirty="0" smtClean="0">
                <a:solidFill>
                  <a:prstClr val="black"/>
                </a:solidFill>
              </a:rPr>
              <a:t>for prevention</a:t>
            </a:r>
          </a:p>
          <a:p>
            <a:r>
              <a:rPr lang="en-GB" sz="1100" dirty="0">
                <a:solidFill>
                  <a:prstClr val="black"/>
                </a:solidFill>
              </a:rPr>
              <a:t> </a:t>
            </a:r>
            <a:r>
              <a:rPr lang="en-GB" sz="1100" dirty="0" smtClean="0">
                <a:solidFill>
                  <a:prstClr val="black"/>
                </a:solidFill>
              </a:rPr>
              <a:t>  or </a:t>
            </a:r>
            <a:r>
              <a:rPr lang="en-GB" sz="1100" dirty="0">
                <a:solidFill>
                  <a:prstClr val="black"/>
                </a:solidFill>
              </a:rPr>
              <a:t>healing trials)</a:t>
            </a:r>
          </a:p>
          <a:p>
            <a:r>
              <a:rPr lang="en-GB" sz="1100" dirty="0" smtClean="0">
                <a:solidFill>
                  <a:prstClr val="black"/>
                </a:solidFill>
              </a:rPr>
              <a:t> - 411 </a:t>
            </a:r>
            <a:r>
              <a:rPr lang="en-GB" sz="1100" dirty="0">
                <a:solidFill>
                  <a:prstClr val="black"/>
                </a:solidFill>
              </a:rPr>
              <a:t>unsuitable or confounded comparison</a:t>
            </a:r>
          </a:p>
          <a:p>
            <a:r>
              <a:rPr lang="en-GB" sz="1100" dirty="0" smtClean="0">
                <a:solidFill>
                  <a:prstClr val="black"/>
                </a:solidFill>
              </a:rPr>
              <a:t> - 508 different-dose </a:t>
            </a:r>
            <a:r>
              <a:rPr lang="en-GB" sz="1100" dirty="0">
                <a:solidFill>
                  <a:prstClr val="black"/>
                </a:solidFill>
              </a:rPr>
              <a:t>or </a:t>
            </a:r>
            <a:r>
              <a:rPr lang="en-GB" sz="1100" dirty="0" smtClean="0">
                <a:solidFill>
                  <a:prstClr val="black"/>
                </a:solidFill>
              </a:rPr>
              <a:t>within-class</a:t>
            </a:r>
          </a:p>
          <a:p>
            <a:r>
              <a:rPr lang="en-GB" sz="1100" dirty="0">
                <a:solidFill>
                  <a:prstClr val="black"/>
                </a:solidFill>
              </a:rPr>
              <a:t> </a:t>
            </a:r>
            <a:r>
              <a:rPr lang="en-GB" sz="1100" dirty="0" smtClean="0">
                <a:solidFill>
                  <a:prstClr val="black"/>
                </a:solidFill>
              </a:rPr>
              <a:t>  comparison</a:t>
            </a:r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 </a:t>
            </a:r>
            <a:r>
              <a:rPr lang="en-GB" sz="1100" dirty="0" smtClean="0">
                <a:solidFill>
                  <a:prstClr val="black"/>
                </a:solidFill>
              </a:rPr>
              <a:t>- 20 </a:t>
            </a:r>
            <a:r>
              <a:rPr lang="en-GB" sz="1100" dirty="0">
                <a:solidFill>
                  <a:prstClr val="black"/>
                </a:solidFill>
              </a:rPr>
              <a:t>trials of children (&lt;18 years)</a:t>
            </a:r>
          </a:p>
          <a:p>
            <a:r>
              <a:rPr lang="en-GB" sz="1100" dirty="0" smtClean="0">
                <a:solidFill>
                  <a:prstClr val="black"/>
                </a:solidFill>
              </a:rPr>
              <a:t> - 13 </a:t>
            </a:r>
            <a:r>
              <a:rPr lang="en-GB" sz="1100" dirty="0">
                <a:solidFill>
                  <a:prstClr val="black"/>
                </a:solidFill>
              </a:rPr>
              <a:t>trials in critical care settings</a:t>
            </a:r>
          </a:p>
          <a:p>
            <a:r>
              <a:rPr lang="en-GB" sz="1100" dirty="0" smtClean="0">
                <a:solidFill>
                  <a:prstClr val="black"/>
                </a:solidFill>
              </a:rPr>
              <a:t> - 10 </a:t>
            </a:r>
            <a:r>
              <a:rPr lang="en-GB" sz="1100" dirty="0">
                <a:solidFill>
                  <a:prstClr val="black"/>
                </a:solidFill>
              </a:rPr>
              <a:t>review articles</a:t>
            </a:r>
          </a:p>
          <a:p>
            <a:r>
              <a:rPr lang="en-GB" sz="1100" dirty="0" smtClean="0">
                <a:solidFill>
                  <a:prstClr val="black"/>
                </a:solidFill>
              </a:rPr>
              <a:t>- 5 </a:t>
            </a:r>
            <a:r>
              <a:rPr lang="en-GB" sz="1100" dirty="0">
                <a:solidFill>
                  <a:prstClr val="black"/>
                </a:solidFill>
              </a:rPr>
              <a:t>ongoing trials</a:t>
            </a:r>
          </a:p>
          <a:p>
            <a:r>
              <a:rPr lang="en-GB" sz="1100" dirty="0" smtClean="0">
                <a:solidFill>
                  <a:prstClr val="black"/>
                </a:solidFill>
              </a:rPr>
              <a:t>- 4 </a:t>
            </a:r>
            <a:r>
              <a:rPr lang="en-GB" sz="1100" dirty="0">
                <a:solidFill>
                  <a:prstClr val="black"/>
                </a:solidFill>
              </a:rPr>
              <a:t>variceal indication</a:t>
            </a:r>
          </a:p>
          <a:p>
            <a:r>
              <a:rPr lang="en-GB" sz="1100" dirty="0">
                <a:solidFill>
                  <a:prstClr val="black"/>
                </a:solidFill>
              </a:rPr>
              <a:t> </a:t>
            </a:r>
            <a:r>
              <a:rPr lang="en-GB" sz="1100" dirty="0" smtClean="0">
                <a:solidFill>
                  <a:prstClr val="black"/>
                </a:solidFill>
              </a:rPr>
              <a:t>- 11 </a:t>
            </a:r>
            <a:r>
              <a:rPr lang="en-GB" sz="1100" dirty="0">
                <a:solidFill>
                  <a:prstClr val="black"/>
                </a:solidFill>
              </a:rPr>
              <a:t>articles unobtainable</a:t>
            </a:r>
            <a:r>
              <a:rPr lang="en-GB" sz="1100" dirty="0" smtClean="0">
                <a:solidFill>
                  <a:prstClr val="black"/>
                </a:solidFill>
              </a:rPr>
              <a:t>*</a:t>
            </a:r>
            <a:endParaRPr lang="en-GB" sz="1100" dirty="0">
              <a:solidFill>
                <a:prstClr val="black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3552226" y="3858942"/>
            <a:ext cx="1811862" cy="1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1747" y="210126"/>
            <a:ext cx="49923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solidFill>
                  <a:prstClr val="black"/>
                </a:solidFill>
              </a:rPr>
              <a:t>PRISMA </a:t>
            </a:r>
            <a:r>
              <a:rPr lang="en-GB" sz="2200" b="1" dirty="0" smtClean="0">
                <a:solidFill>
                  <a:prstClr val="black"/>
                </a:solidFill>
              </a:rPr>
              <a:t>Diagram</a:t>
            </a:r>
            <a:endParaRPr lang="en-GB" sz="2200" b="1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52061" y="1556792"/>
            <a:ext cx="2820339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prstClr val="black"/>
                </a:solidFill>
              </a:rPr>
              <a:t>8155 duplicates removed</a:t>
            </a:r>
            <a:endParaRPr lang="en-GB" sz="1200" dirty="0">
              <a:solidFill>
                <a:prstClr val="black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3563888" y="1700808"/>
            <a:ext cx="178817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341187" y="2204864"/>
            <a:ext cx="283121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prstClr val="black"/>
                </a:solidFill>
              </a:rPr>
              <a:t>22035 excluded on the basis of title and abstract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563888" y="2276872"/>
            <a:ext cx="0" cy="53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27" idx="1"/>
          </p:cNvCxnSpPr>
          <p:nvPr/>
        </p:nvCxnSpPr>
        <p:spPr>
          <a:xfrm>
            <a:off x="3563888" y="2435697"/>
            <a:ext cx="17772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155264" y="5055567"/>
            <a:ext cx="27767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1350 </a:t>
            </a:r>
            <a:r>
              <a:rPr lang="en-GB" sz="1200" dirty="0" smtClean="0">
                <a:solidFill>
                  <a:prstClr val="black"/>
                </a:solidFill>
              </a:rPr>
              <a:t>eligible articles, including </a:t>
            </a:r>
          </a:p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1212 </a:t>
            </a:r>
            <a:r>
              <a:rPr lang="en-GB" sz="1200" dirty="0" smtClean="0">
                <a:solidFill>
                  <a:prstClr val="black"/>
                </a:solidFill>
              </a:rPr>
              <a:t>eligible trials</a:t>
            </a:r>
            <a:r>
              <a:rPr lang="en-GB" sz="1200" dirty="0" smtClean="0"/>
              <a:t>†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8520" y="6118120"/>
            <a:ext cx="9144000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*</a:t>
            </a:r>
            <a:r>
              <a:rPr lang="en-GB" sz="1200" dirty="0"/>
              <a:t>Full-text copies of these articles were unobtainable from all available </a:t>
            </a:r>
            <a:r>
              <a:rPr lang="en-GB" sz="1200" dirty="0" smtClean="0"/>
              <a:t>sources including </a:t>
            </a:r>
            <a:r>
              <a:rPr lang="en-GB" sz="1200" dirty="0"/>
              <a:t>the British Library. </a:t>
            </a:r>
            <a:endParaRPr lang="en-GB" sz="1200" dirty="0" smtClean="0"/>
          </a:p>
          <a:p>
            <a:r>
              <a:rPr lang="en-GB" sz="1200" b="1" dirty="0" smtClean="0"/>
              <a:t>†</a:t>
            </a:r>
            <a:r>
              <a:rPr lang="en-GB" sz="1200" dirty="0"/>
              <a:t>Some trials were published in more than one </a:t>
            </a:r>
            <a:r>
              <a:rPr lang="en-GB" sz="1200" dirty="0" smtClean="0"/>
              <a:t>article (</a:t>
            </a:r>
            <a:r>
              <a:rPr lang="en-GB" sz="1200" dirty="0"/>
              <a:t>and, conversely, a few articles reported results from more than one trial).</a:t>
            </a:r>
          </a:p>
          <a:p>
            <a:endParaRPr lang="en-GB" sz="1050" dirty="0" smtClean="0">
              <a:solidFill>
                <a:prstClr val="black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3552226" y="3278137"/>
            <a:ext cx="58" cy="17350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919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476045"/>
              </p:ext>
            </p:extLst>
          </p:nvPr>
        </p:nvGraphicFramePr>
        <p:xfrm>
          <a:off x="611560" y="620688"/>
          <a:ext cx="7848873" cy="6131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4108"/>
                <a:gridCol w="1031952"/>
                <a:gridCol w="1031952"/>
                <a:gridCol w="733913"/>
                <a:gridCol w="952733"/>
                <a:gridCol w="905769"/>
                <a:gridCol w="1038446"/>
              </a:tblGrid>
              <a:tr h="18594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>
                          <a:effectLst/>
                        </a:rPr>
                        <a:t>Prevention Trials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Healing Trials</a:t>
                      </a:r>
                    </a:p>
                  </a:txBody>
                  <a:tcPr marL="37128" marR="37128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Acute Bleeding Trials</a:t>
                      </a:r>
                    </a:p>
                  </a:txBody>
                  <a:tcPr marL="37128" marR="37128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578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300" b="0" dirty="0">
                          <a:effectLst/>
                        </a:rPr>
                        <a:t>Trials</a:t>
                      </a:r>
                      <a:br>
                        <a:rPr lang="en-GB" sz="1300" b="0" dirty="0">
                          <a:effectLst/>
                        </a:rPr>
                      </a:br>
                      <a:r>
                        <a:rPr lang="en-GB" sz="1300" b="0" dirty="0">
                          <a:effectLst/>
                        </a:rPr>
                        <a:t>(%)</a:t>
                      </a:r>
                      <a:endParaRPr lang="en-GB" sz="13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300" b="0" dirty="0">
                          <a:effectLst/>
                        </a:rPr>
                        <a:t>Participants</a:t>
                      </a:r>
                      <a:br>
                        <a:rPr lang="en-GB" sz="1300" b="0" dirty="0">
                          <a:effectLst/>
                        </a:rPr>
                      </a:br>
                      <a:r>
                        <a:rPr lang="en-GB" sz="1300" b="0" dirty="0">
                          <a:effectLst/>
                        </a:rPr>
                        <a:t>(%)</a:t>
                      </a:r>
                      <a:endParaRPr lang="en-GB" sz="13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300" b="0" dirty="0">
                          <a:effectLst/>
                        </a:rPr>
                        <a:t>Trials</a:t>
                      </a:r>
                      <a:br>
                        <a:rPr lang="en-GB" sz="1300" b="0" dirty="0">
                          <a:effectLst/>
                        </a:rPr>
                      </a:br>
                      <a:r>
                        <a:rPr lang="en-GB" sz="1300" b="0" dirty="0">
                          <a:effectLst/>
                        </a:rPr>
                        <a:t>(%)</a:t>
                      </a:r>
                      <a:endParaRPr lang="en-GB" sz="13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300" b="0" dirty="0">
                          <a:effectLst/>
                        </a:rPr>
                        <a:t>Participants</a:t>
                      </a:r>
                      <a:br>
                        <a:rPr lang="en-GB" sz="1300" b="0" dirty="0">
                          <a:effectLst/>
                        </a:rPr>
                      </a:br>
                      <a:r>
                        <a:rPr lang="en-GB" sz="1300" b="0" dirty="0">
                          <a:effectLst/>
                        </a:rPr>
                        <a:t>(%)</a:t>
                      </a:r>
                      <a:endParaRPr lang="en-GB" sz="13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300" b="0" dirty="0">
                          <a:effectLst/>
                        </a:rPr>
                        <a:t>Trials</a:t>
                      </a:r>
                      <a:br>
                        <a:rPr lang="en-GB" sz="1300" b="0" dirty="0">
                          <a:effectLst/>
                        </a:rPr>
                      </a:br>
                      <a:r>
                        <a:rPr lang="en-GB" sz="1300" b="0" dirty="0">
                          <a:effectLst/>
                        </a:rPr>
                        <a:t>(%)</a:t>
                      </a:r>
                      <a:endParaRPr lang="en-GB" sz="13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300" b="0" dirty="0">
                          <a:effectLst/>
                        </a:rPr>
                        <a:t>Participants</a:t>
                      </a:r>
                      <a:br>
                        <a:rPr lang="en-GB" sz="1300" b="0" dirty="0">
                          <a:effectLst/>
                        </a:rPr>
                      </a:br>
                      <a:r>
                        <a:rPr lang="en-GB" sz="1300" b="0" dirty="0">
                          <a:effectLst/>
                        </a:rPr>
                        <a:t>(%)</a:t>
                      </a:r>
                      <a:endParaRPr lang="en-GB" sz="13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7352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50" b="1" dirty="0" err="1">
                          <a:effectLst/>
                        </a:rPr>
                        <a:t>Gastroprotectant</a:t>
                      </a:r>
                      <a:r>
                        <a:rPr lang="en-GB" sz="1250" b="1" dirty="0">
                          <a:effectLst/>
                        </a:rPr>
                        <a:t> vs control</a:t>
                      </a:r>
                      <a:endParaRPr lang="en-GB" sz="125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6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Endoscopic ulcer*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162 (28)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31580 (29)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207 (89)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22086 (92)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Symptomatic ulcer*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73 (13)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21505 (19)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Mortality+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185 (32)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57472 (52)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43 (18)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6243 (26)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31 (86)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7596 (97)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4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Further bleeding, endoscopy, surgery or transfusion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33 (92)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7662 (98)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Bleeds, perforations or obstructions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115 (20)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41764 (38)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4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No data available for any of the above outcomes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259 (45)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33122 (30)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18 (8)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1250 (5)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2 (6)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106 (1)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b="1" dirty="0">
                          <a:effectLst/>
                        </a:rPr>
                        <a:t>Total</a:t>
                      </a:r>
                      <a:endParaRPr lang="en-GB" sz="115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580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110626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233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24033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36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7826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7352">
                <a:tc gridSpan="7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5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Gastroprotectant</a:t>
                      </a:r>
                      <a:r>
                        <a:rPr lang="en-GB" sz="125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 </a:t>
                      </a:r>
                      <a:r>
                        <a:rPr lang="en-GB" sz="125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gastroprotectant</a:t>
                      </a:r>
                      <a:r>
                        <a:rPr lang="en-GB" sz="125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</a:t>
                      </a: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6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Endoscopic ulcer*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22 (14)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5781 (18)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150 (90)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25494 (90)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Symptomatic ulcer*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15 (9)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3199 (10)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Mortality+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61 (38)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10716 (33)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68 (41)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11739 (41)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16 (89)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3478 (96)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4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Further bleeding, endoscopy, surgery or transfusion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17 (94)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3518 (97)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Bleeds, perforations or obstructions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41 (26)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8065 (24)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-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-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4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No data available for any of the above outcomes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74 (46)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16813 (51)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14 (8)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>
                          <a:effectLst/>
                        </a:rPr>
                        <a:t>2661 (9)</a:t>
                      </a:r>
                      <a:endParaRPr lang="en-GB" sz="11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 (6)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122 (3)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b="1" dirty="0">
                          <a:effectLst/>
                        </a:rPr>
                        <a:t>Total</a:t>
                      </a:r>
                      <a:endParaRPr lang="en-GB" sz="115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160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32959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167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28306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18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50" dirty="0">
                          <a:effectLst/>
                        </a:rPr>
                        <a:t>3640</a:t>
                      </a:r>
                      <a:endParaRPr lang="en-GB" sz="11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128" marR="37128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47801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4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* </a:t>
                      </a:r>
                      <a:r>
                        <a:rPr lang="en-GB" sz="900" dirty="0">
                          <a:effectLst/>
                        </a:rPr>
                        <a:t>Duodenal, gastric or any (</a:t>
                      </a:r>
                      <a:r>
                        <a:rPr lang="en-GB" sz="900" dirty="0" err="1">
                          <a:effectLst/>
                        </a:rPr>
                        <a:t>i.e</a:t>
                      </a:r>
                      <a:r>
                        <a:rPr lang="en-GB" sz="900" dirty="0">
                          <a:effectLst/>
                        </a:rPr>
                        <a:t>, not subdivided).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** Only comparisons between two different class of </a:t>
                      </a:r>
                      <a:r>
                        <a:rPr lang="en-GB" sz="900" dirty="0" err="1">
                          <a:effectLst/>
                        </a:rPr>
                        <a:t>gastroprotectants</a:t>
                      </a:r>
                      <a:r>
                        <a:rPr lang="en-GB" sz="900" dirty="0">
                          <a:effectLst/>
                        </a:rPr>
                        <a:t> were included for analysis.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+ Cause-specific or total (</a:t>
                      </a:r>
                      <a:r>
                        <a:rPr lang="en-GB" sz="900" dirty="0" err="1">
                          <a:effectLst/>
                        </a:rPr>
                        <a:t>i.e</a:t>
                      </a:r>
                      <a:r>
                        <a:rPr lang="en-GB" sz="900" dirty="0">
                          <a:effectLst/>
                        </a:rPr>
                        <a:t>, all-cause) mortality. 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Trials with no events reported in both arms contributed to this table.  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In addition, there were 29 trials in which the number randomised was not reported.</a:t>
                      </a:r>
                      <a:endParaRPr lang="en-GB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989974"/>
              </p:ext>
            </p:extLst>
          </p:nvPr>
        </p:nvGraphicFramePr>
        <p:xfrm>
          <a:off x="611560" y="188640"/>
          <a:ext cx="7848872" cy="3611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4887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GB" sz="2200" b="1" dirty="0" smtClean="0">
                          <a:effectLst/>
                        </a:rPr>
                        <a:t>Availability </a:t>
                      </a:r>
                      <a:r>
                        <a:rPr lang="en-GB" sz="2200" b="1" dirty="0">
                          <a:effectLst/>
                        </a:rPr>
                        <a:t>of data for measuring the effects of </a:t>
                      </a:r>
                      <a:r>
                        <a:rPr lang="en-GB" sz="2200" b="1" dirty="0" err="1">
                          <a:effectLst/>
                        </a:rPr>
                        <a:t>gastroprotectants</a:t>
                      </a:r>
                      <a:endParaRPr lang="en-GB" sz="2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54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389958" y="518493"/>
            <a:ext cx="8142482" cy="6100230"/>
            <a:chOff x="-668" y="-1644"/>
            <a:chExt cx="5023" cy="3805"/>
          </a:xfrm>
        </p:grpSpPr>
        <p:grpSp>
          <p:nvGrpSpPr>
            <p:cNvPr id="6" name="Group 206"/>
            <p:cNvGrpSpPr>
              <a:grpSpLocks/>
            </p:cNvGrpSpPr>
            <p:nvPr/>
          </p:nvGrpSpPr>
          <p:grpSpPr bwMode="auto">
            <a:xfrm>
              <a:off x="-595" y="-1644"/>
              <a:ext cx="4950" cy="3805"/>
              <a:chOff x="-595" y="-1644"/>
              <a:chExt cx="4950" cy="3805"/>
            </a:xfrm>
          </p:grpSpPr>
          <p:sp>
            <p:nvSpPr>
              <p:cNvPr id="1074" name="Line 6"/>
              <p:cNvSpPr>
                <a:spLocks noChangeShapeType="1"/>
              </p:cNvSpPr>
              <p:nvPr/>
            </p:nvSpPr>
            <p:spPr bwMode="auto">
              <a:xfrm flipV="1">
                <a:off x="3207" y="-907"/>
                <a:ext cx="0" cy="269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5" name="Line 7"/>
              <p:cNvSpPr>
                <a:spLocks noChangeShapeType="1"/>
              </p:cNvSpPr>
              <p:nvPr/>
            </p:nvSpPr>
            <p:spPr bwMode="auto">
              <a:xfrm>
                <a:off x="2417" y="1768"/>
                <a:ext cx="10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6" name="Rectangle 8"/>
              <p:cNvSpPr>
                <a:spLocks noChangeArrowheads="1"/>
              </p:cNvSpPr>
              <p:nvPr/>
            </p:nvSpPr>
            <p:spPr bwMode="auto">
              <a:xfrm>
                <a:off x="2350" y="1841"/>
                <a:ext cx="12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77" name="Rectangle 9"/>
              <p:cNvSpPr>
                <a:spLocks noChangeArrowheads="1"/>
              </p:cNvSpPr>
              <p:nvPr/>
            </p:nvSpPr>
            <p:spPr bwMode="auto">
              <a:xfrm>
                <a:off x="2637" y="1841"/>
                <a:ext cx="16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0.25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78" name="Rectangle 10"/>
              <p:cNvSpPr>
                <a:spLocks noChangeArrowheads="1"/>
              </p:cNvSpPr>
              <p:nvPr/>
            </p:nvSpPr>
            <p:spPr bwMode="auto">
              <a:xfrm>
                <a:off x="2902" y="1841"/>
                <a:ext cx="12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0.5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79" name="Rectangle 11"/>
              <p:cNvSpPr>
                <a:spLocks noChangeArrowheads="1"/>
              </p:cNvSpPr>
              <p:nvPr/>
            </p:nvSpPr>
            <p:spPr bwMode="auto">
              <a:xfrm>
                <a:off x="3159" y="1839"/>
                <a:ext cx="4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80" name="Rectangle 12"/>
              <p:cNvSpPr>
                <a:spLocks noChangeArrowheads="1"/>
              </p:cNvSpPr>
              <p:nvPr/>
            </p:nvSpPr>
            <p:spPr bwMode="auto">
              <a:xfrm>
                <a:off x="3418" y="1842"/>
                <a:ext cx="4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86" name="Line 18"/>
              <p:cNvSpPr>
                <a:spLocks noChangeShapeType="1"/>
              </p:cNvSpPr>
              <p:nvPr/>
            </p:nvSpPr>
            <p:spPr bwMode="auto">
              <a:xfrm>
                <a:off x="2417" y="1768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7" name="Line 19"/>
              <p:cNvSpPr>
                <a:spLocks noChangeShapeType="1"/>
              </p:cNvSpPr>
              <p:nvPr/>
            </p:nvSpPr>
            <p:spPr bwMode="auto">
              <a:xfrm>
                <a:off x="2731" y="1768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8" name="Line 20"/>
              <p:cNvSpPr>
                <a:spLocks noChangeShapeType="1"/>
              </p:cNvSpPr>
              <p:nvPr/>
            </p:nvSpPr>
            <p:spPr bwMode="auto">
              <a:xfrm>
                <a:off x="2969" y="1768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9" name="Line 21"/>
              <p:cNvSpPr>
                <a:spLocks noChangeShapeType="1"/>
              </p:cNvSpPr>
              <p:nvPr/>
            </p:nvSpPr>
            <p:spPr bwMode="auto">
              <a:xfrm>
                <a:off x="3207" y="1768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0" name="Line 22"/>
              <p:cNvSpPr>
                <a:spLocks noChangeShapeType="1"/>
              </p:cNvSpPr>
              <p:nvPr/>
            </p:nvSpPr>
            <p:spPr bwMode="auto">
              <a:xfrm>
                <a:off x="3445" y="1768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1" name="Rectangle 23"/>
              <p:cNvSpPr>
                <a:spLocks noChangeArrowheads="1"/>
              </p:cNvSpPr>
              <p:nvPr/>
            </p:nvSpPr>
            <p:spPr bwMode="auto">
              <a:xfrm>
                <a:off x="-533" y="-1644"/>
                <a:ext cx="4861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GB" sz="2200" b="1" dirty="0" smtClean="0">
                    <a:solidFill>
                      <a:srgbClr val="000000"/>
                    </a:solidFill>
                    <a:latin typeface="+mn-lt"/>
                  </a:rPr>
                  <a:t>Prevention </a:t>
                </a:r>
                <a:r>
                  <a:rPr lang="en-GB" sz="2200" b="1" dirty="0">
                    <a:solidFill>
                      <a:srgbClr val="000000"/>
                    </a:solidFill>
                    <a:latin typeface="+mn-lt"/>
                  </a:rPr>
                  <a:t>trials - effects of </a:t>
                </a:r>
                <a:r>
                  <a:rPr lang="en-GB" sz="2200" b="1" dirty="0" err="1">
                    <a:solidFill>
                      <a:srgbClr val="000000"/>
                    </a:solidFill>
                    <a:latin typeface="+mn-lt"/>
                  </a:rPr>
                  <a:t>gastroprotectants</a:t>
                </a:r>
                <a:r>
                  <a:rPr lang="en-GB" sz="2200" b="1" dirty="0">
                    <a:solidFill>
                      <a:srgbClr val="000000"/>
                    </a:solidFill>
                    <a:latin typeface="+mn-lt"/>
                  </a:rPr>
                  <a:t> on endoscopic </a:t>
                </a:r>
                <a:r>
                  <a:rPr lang="en-GB" sz="2200" b="1" dirty="0" smtClean="0">
                    <a:solidFill>
                      <a:srgbClr val="000000"/>
                    </a:solidFill>
                    <a:latin typeface="+mn-lt"/>
                  </a:rPr>
                  <a:t>ulcers</a:t>
                </a:r>
                <a:endParaRPr lang="en-GB" sz="2200" b="1" dirty="0">
                  <a:solidFill>
                    <a:srgbClr val="000000"/>
                  </a:solidFill>
                  <a:latin typeface="+mn-lt"/>
                </a:endParaRPr>
              </a:p>
            </p:txBody>
          </p:sp>
          <p:sp>
            <p:nvSpPr>
              <p:cNvPr id="1097" name="Rectangle 29"/>
              <p:cNvSpPr>
                <a:spLocks noChangeArrowheads="1"/>
              </p:cNvSpPr>
              <p:nvPr/>
            </p:nvSpPr>
            <p:spPr bwMode="auto">
              <a:xfrm>
                <a:off x="-28" y="-1140"/>
                <a:ext cx="151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No.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98" name="Rectangle 30"/>
              <p:cNvSpPr>
                <a:spLocks noChangeArrowheads="1"/>
              </p:cNvSpPr>
              <p:nvPr/>
            </p:nvSpPr>
            <p:spPr bwMode="auto">
              <a:xfrm>
                <a:off x="1330" y="-1317"/>
                <a:ext cx="829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lvl="0"/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Events/P</a:t>
                </a:r>
                <a:r>
                  <a:rPr lang="en-US" altLang="en-US" sz="1300" b="1" dirty="0" smtClean="0">
                    <a:solidFill>
                      <a:srgbClr val="000000"/>
                    </a:solidFill>
                    <a:latin typeface="+mn-lt"/>
                  </a:rPr>
                  <a:t>atients </a:t>
                </a:r>
                <a:r>
                  <a:rPr lang="en-US" altLang="en-US" sz="1300" b="1" dirty="0">
                    <a:solidFill>
                      <a:srgbClr val="000000"/>
                    </a:solidFill>
                    <a:latin typeface="+mn-lt"/>
                  </a:rPr>
                  <a:t>(%)</a:t>
                </a:r>
              </a:p>
            </p:txBody>
          </p:sp>
          <p:sp>
            <p:nvSpPr>
              <p:cNvPr id="1100" name="Rectangle 32"/>
              <p:cNvSpPr>
                <a:spLocks noChangeArrowheads="1"/>
              </p:cNvSpPr>
              <p:nvPr/>
            </p:nvSpPr>
            <p:spPr bwMode="auto">
              <a:xfrm>
                <a:off x="656" y="-1203"/>
                <a:ext cx="403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Allocated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1" name="Rectangle 33"/>
              <p:cNvSpPr>
                <a:spLocks noChangeArrowheads="1"/>
              </p:cNvSpPr>
              <p:nvPr/>
            </p:nvSpPr>
            <p:spPr bwMode="auto">
              <a:xfrm>
                <a:off x="910" y="-1076"/>
                <a:ext cx="170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GPT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2" name="Rectangle 34"/>
              <p:cNvSpPr>
                <a:spLocks noChangeArrowheads="1"/>
              </p:cNvSpPr>
              <p:nvPr/>
            </p:nvSpPr>
            <p:spPr bwMode="auto">
              <a:xfrm>
                <a:off x="1730" y="-1203"/>
                <a:ext cx="403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Allocated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3" name="Rectangle 35"/>
              <p:cNvSpPr>
                <a:spLocks noChangeArrowheads="1"/>
              </p:cNvSpPr>
              <p:nvPr/>
            </p:nvSpPr>
            <p:spPr bwMode="auto">
              <a:xfrm>
                <a:off x="1825" y="-1076"/>
                <a:ext cx="305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control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6" name="Rectangle 38"/>
              <p:cNvSpPr>
                <a:spLocks noChangeArrowheads="1"/>
              </p:cNvSpPr>
              <p:nvPr/>
            </p:nvSpPr>
            <p:spPr bwMode="auto">
              <a:xfrm>
                <a:off x="2751" y="-1117"/>
                <a:ext cx="108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Odds Ratio (95 or 99% CI)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7" name="Line 39"/>
              <p:cNvSpPr>
                <a:spLocks noChangeShapeType="1"/>
              </p:cNvSpPr>
              <p:nvPr/>
            </p:nvSpPr>
            <p:spPr bwMode="auto">
              <a:xfrm>
                <a:off x="-595" y="-907"/>
                <a:ext cx="49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8" name="Rectangle 40"/>
              <p:cNvSpPr>
                <a:spLocks noChangeArrowheads="1"/>
              </p:cNvSpPr>
              <p:nvPr/>
            </p:nvSpPr>
            <p:spPr bwMode="auto">
              <a:xfrm>
                <a:off x="2369" y="1967"/>
                <a:ext cx="328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Less likely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0" name="Rectangle 42"/>
              <p:cNvSpPr>
                <a:spLocks noChangeArrowheads="1"/>
              </p:cNvSpPr>
              <p:nvPr/>
            </p:nvSpPr>
            <p:spPr bwMode="auto">
              <a:xfrm>
                <a:off x="2397" y="2065"/>
                <a:ext cx="300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with GPT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1" name="Rectangle 43"/>
              <p:cNvSpPr>
                <a:spLocks noChangeArrowheads="1"/>
              </p:cNvSpPr>
              <p:nvPr/>
            </p:nvSpPr>
            <p:spPr bwMode="auto">
              <a:xfrm>
                <a:off x="3084" y="1967"/>
                <a:ext cx="371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More likely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3" name="Rectangle 45"/>
              <p:cNvSpPr>
                <a:spLocks noChangeArrowheads="1"/>
              </p:cNvSpPr>
              <p:nvPr/>
            </p:nvSpPr>
            <p:spPr bwMode="auto">
              <a:xfrm>
                <a:off x="3117" y="2065"/>
                <a:ext cx="300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with GPT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6" name="Rectangle 48"/>
              <p:cNvSpPr>
                <a:spLocks noChangeArrowheads="1"/>
              </p:cNvSpPr>
              <p:nvPr/>
            </p:nvSpPr>
            <p:spPr bwMode="auto">
              <a:xfrm>
                <a:off x="-595" y="-845"/>
                <a:ext cx="164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Any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8" name="Rectangle 50"/>
              <p:cNvSpPr>
                <a:spLocks noChangeArrowheads="1"/>
              </p:cNvSpPr>
              <p:nvPr/>
            </p:nvSpPr>
            <p:spPr bwMode="auto">
              <a:xfrm>
                <a:off x="-595" y="-675"/>
                <a:ext cx="12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PPI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9" name="Rectangle 51"/>
              <p:cNvSpPr>
                <a:spLocks noChangeArrowheads="1"/>
              </p:cNvSpPr>
              <p:nvPr/>
            </p:nvSpPr>
            <p:spPr bwMode="auto">
              <a:xfrm>
                <a:off x="33" y="-677"/>
                <a:ext cx="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20" name="Rectangle 52"/>
              <p:cNvSpPr>
                <a:spLocks noChangeArrowheads="1"/>
              </p:cNvSpPr>
              <p:nvPr/>
            </p:nvSpPr>
            <p:spPr bwMode="auto">
              <a:xfrm>
                <a:off x="414" y="-684"/>
                <a:ext cx="644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314/6541 (4.8%)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21" name="Rectangle 53"/>
              <p:cNvSpPr>
                <a:spLocks noChangeArrowheads="1"/>
              </p:cNvSpPr>
              <p:nvPr/>
            </p:nvSpPr>
            <p:spPr bwMode="auto">
              <a:xfrm>
                <a:off x="1433" y="-684"/>
                <a:ext cx="69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937/4912 (19.1%)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22" name="Rectangle 54"/>
              <p:cNvSpPr>
                <a:spLocks noChangeArrowheads="1"/>
              </p:cNvSpPr>
              <p:nvPr/>
            </p:nvSpPr>
            <p:spPr bwMode="auto">
              <a:xfrm>
                <a:off x="2563" y="-707"/>
                <a:ext cx="168" cy="167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3" name="Line 55"/>
              <p:cNvSpPr>
                <a:spLocks noChangeShapeType="1"/>
              </p:cNvSpPr>
              <p:nvPr/>
            </p:nvSpPr>
            <p:spPr bwMode="auto">
              <a:xfrm>
                <a:off x="2589" y="-623"/>
                <a:ext cx="116" cy="0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4" name="Rectangle 56"/>
              <p:cNvSpPr>
                <a:spLocks noChangeArrowheads="1"/>
              </p:cNvSpPr>
              <p:nvPr/>
            </p:nvSpPr>
            <p:spPr bwMode="auto">
              <a:xfrm>
                <a:off x="3595" y="-684"/>
                <a:ext cx="6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0.20 (0.17 - 0.23)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25" name="Rectangle 57"/>
              <p:cNvSpPr>
                <a:spLocks noChangeArrowheads="1"/>
              </p:cNvSpPr>
              <p:nvPr/>
            </p:nvSpPr>
            <p:spPr bwMode="auto">
              <a:xfrm>
                <a:off x="-595" y="-515"/>
                <a:ext cx="4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26" name="Rectangle 58"/>
              <p:cNvSpPr>
                <a:spLocks noChangeArrowheads="1"/>
              </p:cNvSpPr>
              <p:nvPr/>
            </p:nvSpPr>
            <p:spPr bwMode="auto">
              <a:xfrm>
                <a:off x="-542" y="-515"/>
                <a:ext cx="5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27" name="Rectangle 59"/>
              <p:cNvSpPr>
                <a:spLocks noChangeArrowheads="1"/>
              </p:cNvSpPr>
              <p:nvPr/>
            </p:nvSpPr>
            <p:spPr bwMode="auto">
              <a:xfrm>
                <a:off x="33" y="-516"/>
                <a:ext cx="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28" name="Rectangle 60"/>
              <p:cNvSpPr>
                <a:spLocks noChangeArrowheads="1"/>
              </p:cNvSpPr>
              <p:nvPr/>
            </p:nvSpPr>
            <p:spPr bwMode="auto">
              <a:xfrm>
                <a:off x="414" y="-525"/>
                <a:ext cx="644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228/3427 (6.7%)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29" name="Rectangle 61"/>
              <p:cNvSpPr>
                <a:spLocks noChangeArrowheads="1"/>
              </p:cNvSpPr>
              <p:nvPr/>
            </p:nvSpPr>
            <p:spPr bwMode="auto">
              <a:xfrm>
                <a:off x="1433" y="-525"/>
                <a:ext cx="69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435/2532 (17.2%)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30" name="Rectangle 62"/>
              <p:cNvSpPr>
                <a:spLocks noChangeArrowheads="1"/>
              </p:cNvSpPr>
              <p:nvPr/>
            </p:nvSpPr>
            <p:spPr bwMode="auto">
              <a:xfrm>
                <a:off x="2679" y="-524"/>
                <a:ext cx="120" cy="120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1" name="Line 63"/>
              <p:cNvSpPr>
                <a:spLocks noChangeShapeType="1"/>
              </p:cNvSpPr>
              <p:nvPr/>
            </p:nvSpPr>
            <p:spPr bwMode="auto">
              <a:xfrm>
                <a:off x="2659" y="-464"/>
                <a:ext cx="1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2" name="Rectangle 64"/>
              <p:cNvSpPr>
                <a:spLocks noChangeArrowheads="1"/>
              </p:cNvSpPr>
              <p:nvPr/>
            </p:nvSpPr>
            <p:spPr bwMode="auto">
              <a:xfrm>
                <a:off x="3595" y="-525"/>
                <a:ext cx="6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0.26 (0.20 - 0.32)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33" name="Rectangle 65"/>
              <p:cNvSpPr>
                <a:spLocks noChangeArrowheads="1"/>
              </p:cNvSpPr>
              <p:nvPr/>
            </p:nvSpPr>
            <p:spPr bwMode="auto">
              <a:xfrm>
                <a:off x="-595" y="-318"/>
                <a:ext cx="21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H2RA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34" name="Rectangle 66"/>
              <p:cNvSpPr>
                <a:spLocks noChangeArrowheads="1"/>
              </p:cNvSpPr>
              <p:nvPr/>
            </p:nvSpPr>
            <p:spPr bwMode="auto">
              <a:xfrm>
                <a:off x="-20" y="-320"/>
                <a:ext cx="14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105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35" name="Rectangle 67"/>
              <p:cNvSpPr>
                <a:spLocks noChangeArrowheads="1"/>
              </p:cNvSpPr>
              <p:nvPr/>
            </p:nvSpPr>
            <p:spPr bwMode="auto">
              <a:xfrm>
                <a:off x="307" y="-327"/>
                <a:ext cx="74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1347/8074 (16.7%)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36" name="Rectangle 68"/>
              <p:cNvSpPr>
                <a:spLocks noChangeArrowheads="1"/>
              </p:cNvSpPr>
              <p:nvPr/>
            </p:nvSpPr>
            <p:spPr bwMode="auto">
              <a:xfrm>
                <a:off x="1380" y="-327"/>
                <a:ext cx="74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2298/6187 (37.1%)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37" name="Rectangle 69"/>
              <p:cNvSpPr>
                <a:spLocks noChangeArrowheads="1"/>
              </p:cNvSpPr>
              <p:nvPr/>
            </p:nvSpPr>
            <p:spPr bwMode="auto">
              <a:xfrm>
                <a:off x="2684" y="-395"/>
                <a:ext cx="257" cy="256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8" name="Line 70"/>
              <p:cNvSpPr>
                <a:spLocks noChangeShapeType="1"/>
              </p:cNvSpPr>
              <p:nvPr/>
            </p:nvSpPr>
            <p:spPr bwMode="auto">
              <a:xfrm>
                <a:off x="2775" y="-267"/>
                <a:ext cx="75" cy="0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9" name="Rectangle 71"/>
              <p:cNvSpPr>
                <a:spLocks noChangeArrowheads="1"/>
              </p:cNvSpPr>
              <p:nvPr/>
            </p:nvSpPr>
            <p:spPr bwMode="auto">
              <a:xfrm>
                <a:off x="3595" y="-327"/>
                <a:ext cx="6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0.32 (0.28 - 0.35)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40" name="Rectangle 72"/>
              <p:cNvSpPr>
                <a:spLocks noChangeArrowheads="1"/>
              </p:cNvSpPr>
              <p:nvPr/>
            </p:nvSpPr>
            <p:spPr bwMode="auto">
              <a:xfrm>
                <a:off x="-595" y="-147"/>
                <a:ext cx="32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Any GPT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42" name="Rectangle 74"/>
              <p:cNvSpPr>
                <a:spLocks noChangeArrowheads="1"/>
              </p:cNvSpPr>
              <p:nvPr/>
            </p:nvSpPr>
            <p:spPr bwMode="auto">
              <a:xfrm>
                <a:off x="-20" y="-139"/>
                <a:ext cx="14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152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43" name="Rectangle 75"/>
              <p:cNvSpPr>
                <a:spLocks noChangeArrowheads="1"/>
              </p:cNvSpPr>
              <p:nvPr/>
            </p:nvSpPr>
            <p:spPr bwMode="auto">
              <a:xfrm>
                <a:off x="254" y="-147"/>
                <a:ext cx="78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1889/18042 (10.5%)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44" name="Rectangle 76"/>
              <p:cNvSpPr>
                <a:spLocks noChangeArrowheads="1"/>
              </p:cNvSpPr>
              <p:nvPr/>
            </p:nvSpPr>
            <p:spPr bwMode="auto">
              <a:xfrm>
                <a:off x="1326" y="-147"/>
                <a:ext cx="78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3502/13255 (26.4%)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45" name="Freeform 77"/>
              <p:cNvSpPr>
                <a:spLocks/>
              </p:cNvSpPr>
              <p:nvPr/>
            </p:nvSpPr>
            <p:spPr bwMode="auto">
              <a:xfrm>
                <a:off x="2731" y="-118"/>
                <a:ext cx="51" cy="63"/>
              </a:xfrm>
              <a:custGeom>
                <a:avLst/>
                <a:gdLst>
                  <a:gd name="T0" fmla="*/ 0 w 127"/>
                  <a:gd name="T1" fmla="*/ 79 h 158"/>
                  <a:gd name="T2" fmla="*/ 73 w 127"/>
                  <a:gd name="T3" fmla="*/ 158 h 158"/>
                  <a:gd name="T4" fmla="*/ 127 w 127"/>
                  <a:gd name="T5" fmla="*/ 79 h 158"/>
                  <a:gd name="T6" fmla="*/ 73 w 127"/>
                  <a:gd name="T7" fmla="*/ 0 h 158"/>
                  <a:gd name="T8" fmla="*/ 0 w 127"/>
                  <a:gd name="T9" fmla="*/ 7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7" h="158">
                    <a:moveTo>
                      <a:pt x="0" y="79"/>
                    </a:moveTo>
                    <a:lnTo>
                      <a:pt x="73" y="158"/>
                    </a:lnTo>
                    <a:lnTo>
                      <a:pt x="127" y="79"/>
                    </a:lnTo>
                    <a:lnTo>
                      <a:pt x="73" y="0"/>
                    </a:lnTo>
                    <a:lnTo>
                      <a:pt x="0" y="7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6" name="Rectangle 78"/>
              <p:cNvSpPr>
                <a:spLocks noChangeArrowheads="1"/>
              </p:cNvSpPr>
              <p:nvPr/>
            </p:nvSpPr>
            <p:spPr bwMode="auto">
              <a:xfrm>
                <a:off x="3595" y="-150"/>
                <a:ext cx="66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0.27 (0.25 - 0.29)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47" name="Rectangle 79"/>
              <p:cNvSpPr>
                <a:spLocks noChangeArrowheads="1"/>
              </p:cNvSpPr>
              <p:nvPr/>
            </p:nvSpPr>
            <p:spPr bwMode="auto">
              <a:xfrm>
                <a:off x="3925" y="-43"/>
                <a:ext cx="38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p&lt;0.0001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48" name="Rectangle 80"/>
              <p:cNvSpPr>
                <a:spLocks noChangeArrowheads="1"/>
              </p:cNvSpPr>
              <p:nvPr/>
            </p:nvSpPr>
            <p:spPr bwMode="auto">
              <a:xfrm>
                <a:off x="-359" y="-831"/>
                <a:ext cx="55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(Heterogeneity 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49" name="Rectangle 81"/>
              <p:cNvSpPr>
                <a:spLocks noChangeArrowheads="1"/>
              </p:cNvSpPr>
              <p:nvPr/>
            </p:nvSpPr>
            <p:spPr bwMode="auto">
              <a:xfrm>
                <a:off x="192" y="-842"/>
                <a:ext cx="47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100" dirty="0" smtClean="0">
                    <a:solidFill>
                      <a:srgbClr val="000000"/>
                    </a:solidFill>
                    <a:latin typeface="Symbol" pitchFamily="18" charset="2"/>
                  </a:rPr>
                  <a:t>c</a:t>
                </a:r>
                <a:endParaRPr lang="en-US" altLang="en-US" sz="1100" dirty="0"/>
              </a:p>
            </p:txBody>
          </p:sp>
          <p:sp>
            <p:nvSpPr>
              <p:cNvPr id="1150" name="Rectangle 82"/>
              <p:cNvSpPr>
                <a:spLocks noChangeArrowheads="1"/>
              </p:cNvSpPr>
              <p:nvPr/>
            </p:nvSpPr>
            <p:spPr bwMode="auto">
              <a:xfrm>
                <a:off x="240" y="-774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51" name="Rectangle 83"/>
              <p:cNvSpPr>
                <a:spLocks noChangeArrowheads="1"/>
              </p:cNvSpPr>
              <p:nvPr/>
            </p:nvSpPr>
            <p:spPr bwMode="auto">
              <a:xfrm>
                <a:off x="240" y="-846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52" name="Rectangle 84"/>
              <p:cNvSpPr>
                <a:spLocks noChangeArrowheads="1"/>
              </p:cNvSpPr>
              <p:nvPr/>
            </p:nvSpPr>
            <p:spPr bwMode="auto">
              <a:xfrm>
                <a:off x="276" y="-824"/>
                <a:ext cx="63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=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53" name="Rectangle 85"/>
              <p:cNvSpPr>
                <a:spLocks noChangeArrowheads="1"/>
              </p:cNvSpPr>
              <p:nvPr/>
            </p:nvSpPr>
            <p:spPr bwMode="auto">
              <a:xfrm>
                <a:off x="353" y="-830"/>
                <a:ext cx="577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39.5,  p&lt;0.0001)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54" name="Rectangle 86"/>
              <p:cNvSpPr>
                <a:spLocks noChangeArrowheads="1"/>
              </p:cNvSpPr>
              <p:nvPr/>
            </p:nvSpPr>
            <p:spPr bwMode="auto">
              <a:xfrm>
                <a:off x="-595" y="23"/>
                <a:ext cx="414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Duodenal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55" name="Rectangle 87"/>
              <p:cNvSpPr>
                <a:spLocks noChangeArrowheads="1"/>
              </p:cNvSpPr>
              <p:nvPr/>
            </p:nvSpPr>
            <p:spPr bwMode="auto">
              <a:xfrm>
                <a:off x="-595" y="198"/>
                <a:ext cx="12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PPI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56" name="Rectangle 88"/>
              <p:cNvSpPr>
                <a:spLocks noChangeArrowheads="1"/>
              </p:cNvSpPr>
              <p:nvPr/>
            </p:nvSpPr>
            <p:spPr bwMode="auto">
              <a:xfrm>
                <a:off x="33" y="197"/>
                <a:ext cx="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57" name="Rectangle 89"/>
              <p:cNvSpPr>
                <a:spLocks noChangeArrowheads="1"/>
              </p:cNvSpPr>
              <p:nvPr/>
            </p:nvSpPr>
            <p:spPr bwMode="auto">
              <a:xfrm>
                <a:off x="468" y="189"/>
                <a:ext cx="59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59/3846 (1.5%)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58" name="Rectangle 90"/>
              <p:cNvSpPr>
                <a:spLocks noChangeArrowheads="1"/>
              </p:cNvSpPr>
              <p:nvPr/>
            </p:nvSpPr>
            <p:spPr bwMode="auto">
              <a:xfrm>
                <a:off x="1487" y="189"/>
                <a:ext cx="644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286/3042 (9.4%)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59" name="Rectangle 91"/>
              <p:cNvSpPr>
                <a:spLocks noChangeArrowheads="1"/>
              </p:cNvSpPr>
              <p:nvPr/>
            </p:nvSpPr>
            <p:spPr bwMode="auto">
              <a:xfrm>
                <a:off x="2489" y="206"/>
                <a:ext cx="87" cy="87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0" name="Line 92"/>
              <p:cNvSpPr>
                <a:spLocks noChangeShapeType="1"/>
              </p:cNvSpPr>
              <p:nvPr/>
            </p:nvSpPr>
            <p:spPr bwMode="auto">
              <a:xfrm>
                <a:off x="2420" y="250"/>
                <a:ext cx="2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1" name="Rectangle 93"/>
              <p:cNvSpPr>
                <a:spLocks noChangeArrowheads="1"/>
              </p:cNvSpPr>
              <p:nvPr/>
            </p:nvSpPr>
            <p:spPr bwMode="auto">
              <a:xfrm>
                <a:off x="3595" y="189"/>
                <a:ext cx="6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0.14 (0.10 - 0.19)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62" name="Rectangle 94"/>
              <p:cNvSpPr>
                <a:spLocks noChangeArrowheads="1"/>
              </p:cNvSpPr>
              <p:nvPr/>
            </p:nvSpPr>
            <p:spPr bwMode="auto">
              <a:xfrm>
                <a:off x="-595" y="366"/>
                <a:ext cx="9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PA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64" name="Rectangle 96"/>
              <p:cNvSpPr>
                <a:spLocks noChangeArrowheads="1"/>
              </p:cNvSpPr>
              <p:nvPr/>
            </p:nvSpPr>
            <p:spPr bwMode="auto">
              <a:xfrm>
                <a:off x="33" y="365"/>
                <a:ext cx="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65" name="Rectangle 97"/>
              <p:cNvSpPr>
                <a:spLocks noChangeArrowheads="1"/>
              </p:cNvSpPr>
              <p:nvPr/>
            </p:nvSpPr>
            <p:spPr bwMode="auto">
              <a:xfrm>
                <a:off x="468" y="357"/>
                <a:ext cx="59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96/3187 (3.0%)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66" name="Rectangle 98"/>
              <p:cNvSpPr>
                <a:spLocks noChangeArrowheads="1"/>
              </p:cNvSpPr>
              <p:nvPr/>
            </p:nvSpPr>
            <p:spPr bwMode="auto">
              <a:xfrm>
                <a:off x="1487" y="357"/>
                <a:ext cx="644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132/2324 (5.7%)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67" name="Rectangle 99"/>
              <p:cNvSpPr>
                <a:spLocks noChangeArrowheads="1"/>
              </p:cNvSpPr>
              <p:nvPr/>
            </p:nvSpPr>
            <p:spPr bwMode="auto">
              <a:xfrm>
                <a:off x="2867" y="380"/>
                <a:ext cx="74" cy="75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8" name="Line 100"/>
              <p:cNvSpPr>
                <a:spLocks noChangeShapeType="1"/>
              </p:cNvSpPr>
              <p:nvPr/>
            </p:nvSpPr>
            <p:spPr bwMode="auto">
              <a:xfrm>
                <a:off x="2772" y="418"/>
                <a:ext cx="26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9" name="Rectangle 101"/>
              <p:cNvSpPr>
                <a:spLocks noChangeArrowheads="1"/>
              </p:cNvSpPr>
              <p:nvPr/>
            </p:nvSpPr>
            <p:spPr bwMode="auto">
              <a:xfrm>
                <a:off x="3595" y="357"/>
                <a:ext cx="6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0.41 (0.28 - 0.61)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70" name="Rectangle 102"/>
              <p:cNvSpPr>
                <a:spLocks noChangeArrowheads="1"/>
              </p:cNvSpPr>
              <p:nvPr/>
            </p:nvSpPr>
            <p:spPr bwMode="auto">
              <a:xfrm>
                <a:off x="-595" y="534"/>
                <a:ext cx="21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H2RA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71" name="Rectangle 103"/>
              <p:cNvSpPr>
                <a:spLocks noChangeArrowheads="1"/>
              </p:cNvSpPr>
              <p:nvPr/>
            </p:nvSpPr>
            <p:spPr bwMode="auto">
              <a:xfrm>
                <a:off x="33" y="533"/>
                <a:ext cx="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81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72" name="Rectangle 104"/>
              <p:cNvSpPr>
                <a:spLocks noChangeArrowheads="1"/>
              </p:cNvSpPr>
              <p:nvPr/>
            </p:nvSpPr>
            <p:spPr bwMode="auto">
              <a:xfrm>
                <a:off x="313" y="525"/>
                <a:ext cx="74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1008/6939 (14.5%)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73" name="Rectangle 105"/>
              <p:cNvSpPr>
                <a:spLocks noChangeArrowheads="1"/>
              </p:cNvSpPr>
              <p:nvPr/>
            </p:nvSpPr>
            <p:spPr bwMode="auto">
              <a:xfrm>
                <a:off x="1380" y="525"/>
                <a:ext cx="74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1709/5083 (33.6%)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74" name="Rectangle 106"/>
              <p:cNvSpPr>
                <a:spLocks noChangeArrowheads="1"/>
              </p:cNvSpPr>
              <p:nvPr/>
            </p:nvSpPr>
            <p:spPr bwMode="auto">
              <a:xfrm>
                <a:off x="2679" y="478"/>
                <a:ext cx="215" cy="215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5" name="Line 107"/>
              <p:cNvSpPr>
                <a:spLocks noChangeShapeType="1"/>
              </p:cNvSpPr>
              <p:nvPr/>
            </p:nvSpPr>
            <p:spPr bwMode="auto">
              <a:xfrm>
                <a:off x="2742" y="586"/>
                <a:ext cx="89" cy="0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6" name="Rectangle 108"/>
              <p:cNvSpPr>
                <a:spLocks noChangeArrowheads="1"/>
              </p:cNvSpPr>
              <p:nvPr/>
            </p:nvSpPr>
            <p:spPr bwMode="auto">
              <a:xfrm>
                <a:off x="3595" y="525"/>
                <a:ext cx="6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0.29 (0.26 - 0.34)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77" name="Rectangle 109"/>
              <p:cNvSpPr>
                <a:spLocks noChangeArrowheads="1"/>
              </p:cNvSpPr>
              <p:nvPr/>
            </p:nvSpPr>
            <p:spPr bwMode="auto">
              <a:xfrm>
                <a:off x="-595" y="693"/>
                <a:ext cx="32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Any GPT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79" name="Rectangle 111"/>
              <p:cNvSpPr>
                <a:spLocks noChangeArrowheads="1"/>
              </p:cNvSpPr>
              <p:nvPr/>
            </p:nvSpPr>
            <p:spPr bwMode="auto">
              <a:xfrm>
                <a:off x="-20" y="701"/>
                <a:ext cx="14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116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80" name="Rectangle 112"/>
              <p:cNvSpPr>
                <a:spLocks noChangeArrowheads="1"/>
              </p:cNvSpPr>
              <p:nvPr/>
            </p:nvSpPr>
            <p:spPr bwMode="auto">
              <a:xfrm>
                <a:off x="307" y="693"/>
                <a:ext cx="74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1163/13972 (8.3%)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81" name="Rectangle 113"/>
              <p:cNvSpPr>
                <a:spLocks noChangeArrowheads="1"/>
              </p:cNvSpPr>
              <p:nvPr/>
            </p:nvSpPr>
            <p:spPr bwMode="auto">
              <a:xfrm>
                <a:off x="1326" y="693"/>
                <a:ext cx="78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2085/10073 (20.7%)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82" name="Freeform 114"/>
              <p:cNvSpPr>
                <a:spLocks/>
              </p:cNvSpPr>
              <p:nvPr/>
            </p:nvSpPr>
            <p:spPr bwMode="auto">
              <a:xfrm>
                <a:off x="2731" y="722"/>
                <a:ext cx="62" cy="63"/>
              </a:xfrm>
              <a:custGeom>
                <a:avLst/>
                <a:gdLst>
                  <a:gd name="T0" fmla="*/ 0 w 156"/>
                  <a:gd name="T1" fmla="*/ 79 h 157"/>
                  <a:gd name="T2" fmla="*/ 78 w 156"/>
                  <a:gd name="T3" fmla="*/ 157 h 157"/>
                  <a:gd name="T4" fmla="*/ 156 w 156"/>
                  <a:gd name="T5" fmla="*/ 79 h 157"/>
                  <a:gd name="T6" fmla="*/ 78 w 156"/>
                  <a:gd name="T7" fmla="*/ 0 h 157"/>
                  <a:gd name="T8" fmla="*/ 0 w 156"/>
                  <a:gd name="T9" fmla="*/ 79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6" h="157">
                    <a:moveTo>
                      <a:pt x="0" y="79"/>
                    </a:moveTo>
                    <a:lnTo>
                      <a:pt x="78" y="157"/>
                    </a:lnTo>
                    <a:lnTo>
                      <a:pt x="156" y="79"/>
                    </a:lnTo>
                    <a:lnTo>
                      <a:pt x="78" y="0"/>
                    </a:lnTo>
                    <a:lnTo>
                      <a:pt x="0" y="7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3" name="Rectangle 115"/>
              <p:cNvSpPr>
                <a:spLocks noChangeArrowheads="1"/>
              </p:cNvSpPr>
              <p:nvPr/>
            </p:nvSpPr>
            <p:spPr bwMode="auto">
              <a:xfrm>
                <a:off x="3595" y="690"/>
                <a:ext cx="66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0.27 (0.25 - 0.30)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84" name="Rectangle 116"/>
              <p:cNvSpPr>
                <a:spLocks noChangeArrowheads="1"/>
              </p:cNvSpPr>
              <p:nvPr/>
            </p:nvSpPr>
            <p:spPr bwMode="auto">
              <a:xfrm>
                <a:off x="3925" y="796"/>
                <a:ext cx="38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p&lt;0.0001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85" name="Rectangle 117"/>
              <p:cNvSpPr>
                <a:spLocks noChangeArrowheads="1"/>
              </p:cNvSpPr>
              <p:nvPr/>
            </p:nvSpPr>
            <p:spPr bwMode="auto">
              <a:xfrm>
                <a:off x="-80" y="26"/>
                <a:ext cx="55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(Heterogeneity 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86" name="Rectangle 118"/>
              <p:cNvSpPr>
                <a:spLocks noChangeArrowheads="1"/>
              </p:cNvSpPr>
              <p:nvPr/>
            </p:nvSpPr>
            <p:spPr bwMode="auto">
              <a:xfrm>
                <a:off x="486" y="23"/>
                <a:ext cx="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87" name="Rectangle 119"/>
              <p:cNvSpPr>
                <a:spLocks noChangeArrowheads="1"/>
              </p:cNvSpPr>
              <p:nvPr/>
            </p:nvSpPr>
            <p:spPr bwMode="auto">
              <a:xfrm>
                <a:off x="539" y="83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88" name="Rectangle 120"/>
              <p:cNvSpPr>
                <a:spLocks noChangeArrowheads="1"/>
              </p:cNvSpPr>
              <p:nvPr/>
            </p:nvSpPr>
            <p:spPr bwMode="auto">
              <a:xfrm>
                <a:off x="534" y="10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89" name="Rectangle 121"/>
              <p:cNvSpPr>
                <a:spLocks noChangeArrowheads="1"/>
              </p:cNvSpPr>
              <p:nvPr/>
            </p:nvSpPr>
            <p:spPr bwMode="auto">
              <a:xfrm>
                <a:off x="570" y="33"/>
                <a:ext cx="63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=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90" name="Rectangle 122"/>
              <p:cNvSpPr>
                <a:spLocks noChangeArrowheads="1"/>
              </p:cNvSpPr>
              <p:nvPr/>
            </p:nvSpPr>
            <p:spPr bwMode="auto">
              <a:xfrm>
                <a:off x="647" y="26"/>
                <a:ext cx="577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39.0,  p&lt;0.0001)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91" name="Rectangle 123"/>
              <p:cNvSpPr>
                <a:spLocks noChangeArrowheads="1"/>
              </p:cNvSpPr>
              <p:nvPr/>
            </p:nvSpPr>
            <p:spPr bwMode="auto">
              <a:xfrm>
                <a:off x="-595" y="863"/>
                <a:ext cx="297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Gastric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92" name="Rectangle 124"/>
              <p:cNvSpPr>
                <a:spLocks noChangeArrowheads="1"/>
              </p:cNvSpPr>
              <p:nvPr/>
            </p:nvSpPr>
            <p:spPr bwMode="auto">
              <a:xfrm>
                <a:off x="-595" y="1038"/>
                <a:ext cx="12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PPI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93" name="Rectangle 125"/>
              <p:cNvSpPr>
                <a:spLocks noChangeArrowheads="1"/>
              </p:cNvSpPr>
              <p:nvPr/>
            </p:nvSpPr>
            <p:spPr bwMode="auto">
              <a:xfrm>
                <a:off x="33" y="1036"/>
                <a:ext cx="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94" name="Rectangle 126"/>
              <p:cNvSpPr>
                <a:spLocks noChangeArrowheads="1"/>
              </p:cNvSpPr>
              <p:nvPr/>
            </p:nvSpPr>
            <p:spPr bwMode="auto">
              <a:xfrm>
                <a:off x="414" y="1029"/>
                <a:ext cx="644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212/4150 (5.1%)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95" name="Rectangle 127"/>
              <p:cNvSpPr>
                <a:spLocks noChangeArrowheads="1"/>
              </p:cNvSpPr>
              <p:nvPr/>
            </p:nvSpPr>
            <p:spPr bwMode="auto">
              <a:xfrm>
                <a:off x="1433" y="1029"/>
                <a:ext cx="69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501/3356 (14.9%)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96" name="Rectangle 128"/>
              <p:cNvSpPr>
                <a:spLocks noChangeArrowheads="1"/>
              </p:cNvSpPr>
              <p:nvPr/>
            </p:nvSpPr>
            <p:spPr bwMode="auto">
              <a:xfrm>
                <a:off x="2675" y="1024"/>
                <a:ext cx="130" cy="131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7" name="Line 129"/>
              <p:cNvSpPr>
                <a:spLocks noChangeShapeType="1"/>
              </p:cNvSpPr>
              <p:nvPr/>
            </p:nvSpPr>
            <p:spPr bwMode="auto">
              <a:xfrm>
                <a:off x="2666" y="1089"/>
                <a:ext cx="14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8" name="Rectangle 130"/>
              <p:cNvSpPr>
                <a:spLocks noChangeArrowheads="1"/>
              </p:cNvSpPr>
              <p:nvPr/>
            </p:nvSpPr>
            <p:spPr bwMode="auto">
              <a:xfrm>
                <a:off x="3595" y="1029"/>
                <a:ext cx="6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0.26 (0.21 - 0.32)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99" name="Rectangle 131"/>
              <p:cNvSpPr>
                <a:spLocks noChangeArrowheads="1"/>
              </p:cNvSpPr>
              <p:nvPr/>
            </p:nvSpPr>
            <p:spPr bwMode="auto">
              <a:xfrm>
                <a:off x="-595" y="1206"/>
                <a:ext cx="9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PA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01" name="Rectangle 133"/>
              <p:cNvSpPr>
                <a:spLocks noChangeArrowheads="1"/>
              </p:cNvSpPr>
              <p:nvPr/>
            </p:nvSpPr>
            <p:spPr bwMode="auto">
              <a:xfrm>
                <a:off x="33" y="1204"/>
                <a:ext cx="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02" name="Rectangle 134"/>
              <p:cNvSpPr>
                <a:spLocks noChangeArrowheads="1"/>
              </p:cNvSpPr>
              <p:nvPr/>
            </p:nvSpPr>
            <p:spPr bwMode="auto">
              <a:xfrm>
                <a:off x="414" y="1197"/>
                <a:ext cx="644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127/3323 (3.8%)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03" name="Rectangle 135"/>
              <p:cNvSpPr>
                <a:spLocks noChangeArrowheads="1"/>
              </p:cNvSpPr>
              <p:nvPr/>
            </p:nvSpPr>
            <p:spPr bwMode="auto">
              <a:xfrm>
                <a:off x="1433" y="1197"/>
                <a:ext cx="69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310/2440 (12.7%)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04" name="Rectangle 136"/>
              <p:cNvSpPr>
                <a:spLocks noChangeArrowheads="1"/>
              </p:cNvSpPr>
              <p:nvPr/>
            </p:nvSpPr>
            <p:spPr bwMode="auto">
              <a:xfrm>
                <a:off x="2631" y="1207"/>
                <a:ext cx="101" cy="101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5" name="Line 137"/>
              <p:cNvSpPr>
                <a:spLocks noChangeShapeType="1"/>
              </p:cNvSpPr>
              <p:nvPr/>
            </p:nvSpPr>
            <p:spPr bwMode="auto">
              <a:xfrm>
                <a:off x="2585" y="1257"/>
                <a:ext cx="19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6" name="Rectangle 138"/>
              <p:cNvSpPr>
                <a:spLocks noChangeArrowheads="1"/>
              </p:cNvSpPr>
              <p:nvPr/>
            </p:nvSpPr>
            <p:spPr bwMode="auto">
              <a:xfrm>
                <a:off x="3595" y="1197"/>
                <a:ext cx="6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0.22 (0.16 - 0.29)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07" name="Rectangle 139"/>
              <p:cNvSpPr>
                <a:spLocks noChangeArrowheads="1"/>
              </p:cNvSpPr>
              <p:nvPr/>
            </p:nvSpPr>
            <p:spPr bwMode="auto">
              <a:xfrm>
                <a:off x="-595" y="1374"/>
                <a:ext cx="21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H2RA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08" name="Rectangle 140"/>
              <p:cNvSpPr>
                <a:spLocks noChangeArrowheads="1"/>
              </p:cNvSpPr>
              <p:nvPr/>
            </p:nvSpPr>
            <p:spPr bwMode="auto">
              <a:xfrm>
                <a:off x="33" y="1372"/>
                <a:ext cx="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09" name="Rectangle 141"/>
              <p:cNvSpPr>
                <a:spLocks noChangeArrowheads="1"/>
              </p:cNvSpPr>
              <p:nvPr/>
            </p:nvSpPr>
            <p:spPr bwMode="auto">
              <a:xfrm>
                <a:off x="414" y="1365"/>
                <a:ext cx="644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327/3857 (8.5%)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10" name="Rectangle 142"/>
              <p:cNvSpPr>
                <a:spLocks noChangeArrowheads="1"/>
              </p:cNvSpPr>
              <p:nvPr/>
            </p:nvSpPr>
            <p:spPr bwMode="auto">
              <a:xfrm>
                <a:off x="1433" y="1365"/>
                <a:ext cx="69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572/2845 (20.1%)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11" name="Rectangle 143"/>
              <p:cNvSpPr>
                <a:spLocks noChangeArrowheads="1"/>
              </p:cNvSpPr>
              <p:nvPr/>
            </p:nvSpPr>
            <p:spPr bwMode="auto">
              <a:xfrm>
                <a:off x="2813" y="1354"/>
                <a:ext cx="142" cy="142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2" name="Line 144"/>
              <p:cNvSpPr>
                <a:spLocks noChangeShapeType="1"/>
              </p:cNvSpPr>
              <p:nvPr/>
            </p:nvSpPr>
            <p:spPr bwMode="auto">
              <a:xfrm>
                <a:off x="2816" y="1425"/>
                <a:ext cx="137" cy="0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3" name="Rectangle 145"/>
              <p:cNvSpPr>
                <a:spLocks noChangeArrowheads="1"/>
              </p:cNvSpPr>
              <p:nvPr/>
            </p:nvSpPr>
            <p:spPr bwMode="auto">
              <a:xfrm>
                <a:off x="3595" y="1365"/>
                <a:ext cx="6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0.39 (0.32 - 0.48)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14" name="Rectangle 146"/>
              <p:cNvSpPr>
                <a:spLocks noChangeArrowheads="1"/>
              </p:cNvSpPr>
              <p:nvPr/>
            </p:nvSpPr>
            <p:spPr bwMode="auto">
              <a:xfrm>
                <a:off x="-595" y="1532"/>
                <a:ext cx="32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Any GPT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16" name="Rectangle 148"/>
              <p:cNvSpPr>
                <a:spLocks noChangeArrowheads="1"/>
              </p:cNvSpPr>
              <p:nvPr/>
            </p:nvSpPr>
            <p:spPr bwMode="auto">
              <a:xfrm>
                <a:off x="33" y="1541"/>
                <a:ext cx="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74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17" name="Rectangle 149"/>
              <p:cNvSpPr>
                <a:spLocks noChangeArrowheads="1"/>
              </p:cNvSpPr>
              <p:nvPr/>
            </p:nvSpPr>
            <p:spPr bwMode="auto">
              <a:xfrm>
                <a:off x="361" y="1533"/>
                <a:ext cx="69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666/11330 (5.9%)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18" name="Rectangle 150"/>
              <p:cNvSpPr>
                <a:spLocks noChangeArrowheads="1"/>
              </p:cNvSpPr>
              <p:nvPr/>
            </p:nvSpPr>
            <p:spPr bwMode="auto">
              <a:xfrm>
                <a:off x="1380" y="1533"/>
                <a:ext cx="74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1257/8277 (15.2%)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19" name="Freeform 151"/>
              <p:cNvSpPr>
                <a:spLocks/>
              </p:cNvSpPr>
              <p:nvPr/>
            </p:nvSpPr>
            <p:spPr bwMode="auto">
              <a:xfrm>
                <a:off x="2757" y="1562"/>
                <a:ext cx="69" cy="63"/>
              </a:xfrm>
              <a:custGeom>
                <a:avLst/>
                <a:gdLst>
                  <a:gd name="T0" fmla="*/ 0 w 172"/>
                  <a:gd name="T1" fmla="*/ 79 h 157"/>
                  <a:gd name="T2" fmla="*/ 81 w 172"/>
                  <a:gd name="T3" fmla="*/ 157 h 157"/>
                  <a:gd name="T4" fmla="*/ 172 w 172"/>
                  <a:gd name="T5" fmla="*/ 79 h 157"/>
                  <a:gd name="T6" fmla="*/ 81 w 172"/>
                  <a:gd name="T7" fmla="*/ 0 h 157"/>
                  <a:gd name="T8" fmla="*/ 0 w 172"/>
                  <a:gd name="T9" fmla="*/ 79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2" h="157">
                    <a:moveTo>
                      <a:pt x="0" y="79"/>
                    </a:moveTo>
                    <a:lnTo>
                      <a:pt x="81" y="157"/>
                    </a:lnTo>
                    <a:lnTo>
                      <a:pt x="172" y="79"/>
                    </a:lnTo>
                    <a:lnTo>
                      <a:pt x="81" y="0"/>
                    </a:lnTo>
                    <a:lnTo>
                      <a:pt x="0" y="7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0" name="Rectangle 152"/>
              <p:cNvSpPr>
                <a:spLocks noChangeArrowheads="1"/>
              </p:cNvSpPr>
              <p:nvPr/>
            </p:nvSpPr>
            <p:spPr bwMode="auto">
              <a:xfrm>
                <a:off x="3595" y="1530"/>
                <a:ext cx="66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0.30 (0.27 - 0.33)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21" name="Rectangle 153"/>
              <p:cNvSpPr>
                <a:spLocks noChangeArrowheads="1"/>
              </p:cNvSpPr>
              <p:nvPr/>
            </p:nvSpPr>
            <p:spPr bwMode="auto">
              <a:xfrm>
                <a:off x="3925" y="1636"/>
                <a:ext cx="38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p&lt;0.0001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22" name="Rectangle 154"/>
              <p:cNvSpPr>
                <a:spLocks noChangeArrowheads="1"/>
              </p:cNvSpPr>
              <p:nvPr/>
            </p:nvSpPr>
            <p:spPr bwMode="auto">
              <a:xfrm>
                <a:off x="-197" y="865"/>
                <a:ext cx="55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(Heterogeneity 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24" name="Rectangle 156"/>
              <p:cNvSpPr>
                <a:spLocks noChangeArrowheads="1"/>
              </p:cNvSpPr>
              <p:nvPr/>
            </p:nvSpPr>
            <p:spPr bwMode="auto">
              <a:xfrm>
                <a:off x="402" y="922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25" name="Rectangle 157"/>
              <p:cNvSpPr>
                <a:spLocks noChangeArrowheads="1"/>
              </p:cNvSpPr>
              <p:nvPr/>
            </p:nvSpPr>
            <p:spPr bwMode="auto">
              <a:xfrm>
                <a:off x="402" y="850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26" name="Rectangle 158"/>
              <p:cNvSpPr>
                <a:spLocks noChangeArrowheads="1"/>
              </p:cNvSpPr>
              <p:nvPr/>
            </p:nvSpPr>
            <p:spPr bwMode="auto">
              <a:xfrm>
                <a:off x="411" y="873"/>
                <a:ext cx="63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=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27" name="Rectangle 159"/>
              <p:cNvSpPr>
                <a:spLocks noChangeArrowheads="1"/>
              </p:cNvSpPr>
              <p:nvPr/>
            </p:nvSpPr>
            <p:spPr bwMode="auto">
              <a:xfrm>
                <a:off x="490" y="866"/>
                <a:ext cx="577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25.0,  p&lt;0.0001)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7" name="Rectangle 199"/>
              <p:cNvSpPr>
                <a:spLocks noChangeArrowheads="1"/>
              </p:cNvSpPr>
              <p:nvPr/>
            </p:nvSpPr>
            <p:spPr bwMode="auto">
              <a:xfrm>
                <a:off x="291" y="1857"/>
                <a:ext cx="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</p:grpSp>
        <p:sp>
          <p:nvSpPr>
            <p:cNvPr id="1068" name="Rectangle 275"/>
            <p:cNvSpPr>
              <a:spLocks noChangeArrowheads="1"/>
            </p:cNvSpPr>
            <p:nvPr/>
          </p:nvSpPr>
          <p:spPr bwMode="auto">
            <a:xfrm>
              <a:off x="-638" y="1897"/>
              <a:ext cx="87" cy="86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9" name="Line 276"/>
            <p:cNvSpPr>
              <a:spLocks noChangeShapeType="1"/>
            </p:cNvSpPr>
            <p:nvPr/>
          </p:nvSpPr>
          <p:spPr bwMode="auto">
            <a:xfrm>
              <a:off x="-668" y="1942"/>
              <a:ext cx="14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0" name="Rectangle 277"/>
            <p:cNvSpPr>
              <a:spLocks noChangeArrowheads="1"/>
            </p:cNvSpPr>
            <p:nvPr/>
          </p:nvSpPr>
          <p:spPr bwMode="auto">
            <a:xfrm>
              <a:off x="-492" y="1897"/>
              <a:ext cx="22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99% or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71" name="Freeform 278"/>
            <p:cNvSpPr>
              <a:spLocks/>
            </p:cNvSpPr>
            <p:nvPr/>
          </p:nvSpPr>
          <p:spPr bwMode="auto">
            <a:xfrm>
              <a:off x="-213" y="1897"/>
              <a:ext cx="147" cy="84"/>
            </a:xfrm>
            <a:custGeom>
              <a:avLst/>
              <a:gdLst>
                <a:gd name="T0" fmla="*/ 184 w 367"/>
                <a:gd name="T1" fmla="*/ 0 h 210"/>
                <a:gd name="T2" fmla="*/ 0 w 367"/>
                <a:gd name="T3" fmla="*/ 105 h 210"/>
                <a:gd name="T4" fmla="*/ 184 w 367"/>
                <a:gd name="T5" fmla="*/ 210 h 210"/>
                <a:gd name="T6" fmla="*/ 367 w 367"/>
                <a:gd name="T7" fmla="*/ 105 h 210"/>
                <a:gd name="T8" fmla="*/ 184 w 367"/>
                <a:gd name="T9" fmla="*/ 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10">
                  <a:moveTo>
                    <a:pt x="184" y="0"/>
                  </a:moveTo>
                  <a:lnTo>
                    <a:pt x="0" y="105"/>
                  </a:lnTo>
                  <a:lnTo>
                    <a:pt x="184" y="210"/>
                  </a:lnTo>
                  <a:lnTo>
                    <a:pt x="367" y="105"/>
                  </a:lnTo>
                  <a:lnTo>
                    <a:pt x="18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2" name="Line 279"/>
            <p:cNvSpPr>
              <a:spLocks noChangeShapeType="1"/>
            </p:cNvSpPr>
            <p:nvPr/>
          </p:nvSpPr>
          <p:spPr bwMode="auto">
            <a:xfrm flipV="1">
              <a:off x="-139" y="1900"/>
              <a:ext cx="0" cy="8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3" name="Rectangle 280"/>
            <p:cNvSpPr>
              <a:spLocks noChangeArrowheads="1"/>
            </p:cNvSpPr>
            <p:nvPr/>
          </p:nvSpPr>
          <p:spPr bwMode="auto">
            <a:xfrm>
              <a:off x="-36" y="1899"/>
              <a:ext cx="21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95% CI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</p:grpSp>
      <p:sp>
        <p:nvSpPr>
          <p:cNvPr id="147" name="Rectangle 81"/>
          <p:cNvSpPr>
            <a:spLocks noChangeArrowheads="1"/>
          </p:cNvSpPr>
          <p:nvPr/>
        </p:nvSpPr>
        <p:spPr bwMode="auto">
          <a:xfrm>
            <a:off x="2272150" y="3188928"/>
            <a:ext cx="10350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  <p:sp>
        <p:nvSpPr>
          <p:cNvPr id="148" name="Rectangle 81"/>
          <p:cNvSpPr>
            <a:spLocks noChangeArrowheads="1"/>
          </p:cNvSpPr>
          <p:nvPr/>
        </p:nvSpPr>
        <p:spPr bwMode="auto">
          <a:xfrm>
            <a:off x="2051720" y="4530067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5683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 noChangeAspect="1"/>
          </p:cNvGrpSpPr>
          <p:nvPr/>
        </p:nvGrpSpPr>
        <p:grpSpPr bwMode="auto">
          <a:xfrm>
            <a:off x="422919" y="375200"/>
            <a:ext cx="8197851" cy="6264433"/>
            <a:chOff x="205" y="2953"/>
            <a:chExt cx="5164" cy="3793"/>
          </a:xfrm>
        </p:grpSpPr>
        <p:grpSp>
          <p:nvGrpSpPr>
            <p:cNvPr id="6" name="Group 207"/>
            <p:cNvGrpSpPr>
              <a:grpSpLocks/>
            </p:cNvGrpSpPr>
            <p:nvPr/>
          </p:nvGrpSpPr>
          <p:grpSpPr bwMode="auto">
            <a:xfrm>
              <a:off x="278" y="2953"/>
              <a:ext cx="5091" cy="3793"/>
              <a:chOff x="278" y="2953"/>
              <a:chExt cx="5091" cy="3793"/>
            </a:xfrm>
          </p:grpSpPr>
          <p:sp>
            <p:nvSpPr>
              <p:cNvPr id="1075" name="Line 7"/>
              <p:cNvSpPr>
                <a:spLocks noChangeShapeType="1"/>
              </p:cNvSpPr>
              <p:nvPr/>
            </p:nvSpPr>
            <p:spPr bwMode="auto">
              <a:xfrm flipV="1">
                <a:off x="4080" y="3668"/>
                <a:ext cx="0" cy="26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6" name="Line 8"/>
              <p:cNvSpPr>
                <a:spLocks noChangeShapeType="1"/>
              </p:cNvSpPr>
              <p:nvPr/>
            </p:nvSpPr>
            <p:spPr bwMode="auto">
              <a:xfrm>
                <a:off x="3290" y="6356"/>
                <a:ext cx="10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7" name="Rectangle 9"/>
              <p:cNvSpPr>
                <a:spLocks noChangeArrowheads="1"/>
              </p:cNvSpPr>
              <p:nvPr/>
            </p:nvSpPr>
            <p:spPr bwMode="auto">
              <a:xfrm>
                <a:off x="3223" y="6429"/>
                <a:ext cx="123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78" name="Rectangle 10"/>
              <p:cNvSpPr>
                <a:spLocks noChangeArrowheads="1"/>
              </p:cNvSpPr>
              <p:nvPr/>
            </p:nvSpPr>
            <p:spPr bwMode="auto">
              <a:xfrm>
                <a:off x="3510" y="6429"/>
                <a:ext cx="173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79" name="Rectangle 11"/>
              <p:cNvSpPr>
                <a:spLocks noChangeArrowheads="1"/>
              </p:cNvSpPr>
              <p:nvPr/>
            </p:nvSpPr>
            <p:spPr bwMode="auto">
              <a:xfrm>
                <a:off x="3775" y="6429"/>
                <a:ext cx="123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80" name="Rectangle 12"/>
              <p:cNvSpPr>
                <a:spLocks noChangeArrowheads="1"/>
              </p:cNvSpPr>
              <p:nvPr/>
            </p:nvSpPr>
            <p:spPr bwMode="auto">
              <a:xfrm>
                <a:off x="4053" y="6430"/>
                <a:ext cx="49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81" name="Rectangle 13"/>
              <p:cNvSpPr>
                <a:spLocks noChangeArrowheads="1"/>
              </p:cNvSpPr>
              <p:nvPr/>
            </p:nvSpPr>
            <p:spPr bwMode="auto">
              <a:xfrm>
                <a:off x="4291" y="6430"/>
                <a:ext cx="49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82" name="Line 14"/>
              <p:cNvSpPr>
                <a:spLocks noChangeShapeType="1"/>
              </p:cNvSpPr>
              <p:nvPr/>
            </p:nvSpPr>
            <p:spPr bwMode="auto">
              <a:xfrm>
                <a:off x="3290" y="6356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3" name="Line 15"/>
              <p:cNvSpPr>
                <a:spLocks noChangeShapeType="1"/>
              </p:cNvSpPr>
              <p:nvPr/>
            </p:nvSpPr>
            <p:spPr bwMode="auto">
              <a:xfrm>
                <a:off x="3604" y="6356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4" name="Line 16"/>
              <p:cNvSpPr>
                <a:spLocks noChangeShapeType="1"/>
              </p:cNvSpPr>
              <p:nvPr/>
            </p:nvSpPr>
            <p:spPr bwMode="auto">
              <a:xfrm>
                <a:off x="3842" y="6356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5" name="Line 17"/>
              <p:cNvSpPr>
                <a:spLocks noChangeShapeType="1"/>
              </p:cNvSpPr>
              <p:nvPr/>
            </p:nvSpPr>
            <p:spPr bwMode="auto">
              <a:xfrm>
                <a:off x="4080" y="6356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6" name="Line 18"/>
              <p:cNvSpPr>
                <a:spLocks noChangeShapeType="1"/>
              </p:cNvSpPr>
              <p:nvPr/>
            </p:nvSpPr>
            <p:spPr bwMode="auto">
              <a:xfrm>
                <a:off x="4318" y="6356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7" name="Line 19"/>
              <p:cNvSpPr>
                <a:spLocks noChangeShapeType="1"/>
              </p:cNvSpPr>
              <p:nvPr/>
            </p:nvSpPr>
            <p:spPr bwMode="auto">
              <a:xfrm>
                <a:off x="3290" y="6356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8" name="Line 20"/>
              <p:cNvSpPr>
                <a:spLocks noChangeShapeType="1"/>
              </p:cNvSpPr>
              <p:nvPr/>
            </p:nvSpPr>
            <p:spPr bwMode="auto">
              <a:xfrm>
                <a:off x="3604" y="6356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9" name="Line 21"/>
              <p:cNvSpPr>
                <a:spLocks noChangeShapeType="1"/>
              </p:cNvSpPr>
              <p:nvPr/>
            </p:nvSpPr>
            <p:spPr bwMode="auto">
              <a:xfrm>
                <a:off x="3842" y="6356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0" name="Line 22"/>
              <p:cNvSpPr>
                <a:spLocks noChangeShapeType="1"/>
              </p:cNvSpPr>
              <p:nvPr/>
            </p:nvSpPr>
            <p:spPr bwMode="auto">
              <a:xfrm>
                <a:off x="4080" y="6356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1" name="Line 23"/>
              <p:cNvSpPr>
                <a:spLocks noChangeShapeType="1"/>
              </p:cNvSpPr>
              <p:nvPr/>
            </p:nvSpPr>
            <p:spPr bwMode="auto">
              <a:xfrm>
                <a:off x="4318" y="6356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2" name="Rectangle 24"/>
              <p:cNvSpPr>
                <a:spLocks noChangeArrowheads="1"/>
              </p:cNvSpPr>
              <p:nvPr/>
            </p:nvSpPr>
            <p:spPr bwMode="auto">
              <a:xfrm>
                <a:off x="278" y="2953"/>
                <a:ext cx="5091" cy="2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GB" sz="2200" b="1" dirty="0" smtClean="0">
                    <a:solidFill>
                      <a:srgbClr val="000000"/>
                    </a:solidFill>
                    <a:latin typeface="+mn-lt"/>
                  </a:rPr>
                  <a:t>Prevention </a:t>
                </a:r>
                <a:r>
                  <a:rPr lang="en-GB" sz="2200" b="1" dirty="0" smtClean="0">
                    <a:solidFill>
                      <a:srgbClr val="000000"/>
                    </a:solidFill>
                    <a:latin typeface="+mn-lt"/>
                  </a:rPr>
                  <a:t>trials - effects of </a:t>
                </a:r>
                <a:r>
                  <a:rPr lang="en-GB" sz="2200" b="1" dirty="0" err="1" smtClean="0">
                    <a:solidFill>
                      <a:srgbClr val="000000"/>
                    </a:solidFill>
                    <a:latin typeface="+mn-lt"/>
                  </a:rPr>
                  <a:t>gastroprotectants</a:t>
                </a:r>
                <a:r>
                  <a:rPr lang="en-GB" sz="2200" b="1" dirty="0" smtClean="0">
                    <a:solidFill>
                      <a:srgbClr val="000000"/>
                    </a:solidFill>
                    <a:latin typeface="+mn-lt"/>
                  </a:rPr>
                  <a:t> on symptomatic ulcers</a:t>
                </a:r>
                <a:endParaRPr lang="en-GB" sz="2200" b="1" dirty="0">
                  <a:solidFill>
                    <a:srgbClr val="000000"/>
                  </a:solidFill>
                  <a:latin typeface="+mn-lt"/>
                </a:endParaRPr>
              </a:p>
            </p:txBody>
          </p:sp>
          <p:sp>
            <p:nvSpPr>
              <p:cNvPr id="1098" name="Rectangle 30"/>
              <p:cNvSpPr>
                <a:spLocks noChangeArrowheads="1"/>
              </p:cNvSpPr>
              <p:nvPr/>
            </p:nvSpPr>
            <p:spPr bwMode="auto">
              <a:xfrm>
                <a:off x="845" y="3440"/>
                <a:ext cx="154" cy="1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No.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0" name="Rectangle 32"/>
              <p:cNvSpPr>
                <a:spLocks noChangeArrowheads="1"/>
              </p:cNvSpPr>
              <p:nvPr/>
            </p:nvSpPr>
            <p:spPr bwMode="auto">
              <a:xfrm>
                <a:off x="2182" y="3251"/>
                <a:ext cx="863" cy="1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lvl="0"/>
                <a:r>
                  <a:rPr lang="en-US" altLang="en-US" sz="1300" b="1" dirty="0" smtClean="0">
                    <a:solidFill>
                      <a:srgbClr val="000000"/>
                    </a:solidFill>
                    <a:latin typeface="Calibri"/>
                  </a:rPr>
                  <a:t>Events/P</a:t>
                </a: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atients (%)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1" name="Rectangle 33"/>
              <p:cNvSpPr>
                <a:spLocks noChangeArrowheads="1"/>
              </p:cNvSpPr>
              <p:nvPr/>
            </p:nvSpPr>
            <p:spPr bwMode="auto">
              <a:xfrm>
                <a:off x="1529" y="3377"/>
                <a:ext cx="411" cy="1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Allocated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2" name="Rectangle 34"/>
              <p:cNvSpPr>
                <a:spLocks noChangeArrowheads="1"/>
              </p:cNvSpPr>
              <p:nvPr/>
            </p:nvSpPr>
            <p:spPr bwMode="auto">
              <a:xfrm>
                <a:off x="1783" y="3504"/>
                <a:ext cx="173" cy="1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GPT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3" name="Rectangle 35"/>
              <p:cNvSpPr>
                <a:spLocks noChangeArrowheads="1"/>
              </p:cNvSpPr>
              <p:nvPr/>
            </p:nvSpPr>
            <p:spPr bwMode="auto">
              <a:xfrm>
                <a:off x="2601" y="3377"/>
                <a:ext cx="411" cy="1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Allocated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4" name="Rectangle 36"/>
              <p:cNvSpPr>
                <a:spLocks noChangeArrowheads="1"/>
              </p:cNvSpPr>
              <p:nvPr/>
            </p:nvSpPr>
            <p:spPr bwMode="auto">
              <a:xfrm>
                <a:off x="2719" y="3504"/>
                <a:ext cx="311" cy="1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control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7" name="Rectangle 39"/>
              <p:cNvSpPr>
                <a:spLocks noChangeArrowheads="1"/>
              </p:cNvSpPr>
              <p:nvPr/>
            </p:nvSpPr>
            <p:spPr bwMode="auto">
              <a:xfrm>
                <a:off x="3635" y="3450"/>
                <a:ext cx="1109" cy="1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Odds Ratio (95 or 99% CI)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08" name="Line 40"/>
              <p:cNvSpPr>
                <a:spLocks noChangeShapeType="1"/>
              </p:cNvSpPr>
              <p:nvPr/>
            </p:nvSpPr>
            <p:spPr bwMode="auto">
              <a:xfrm>
                <a:off x="278" y="3668"/>
                <a:ext cx="49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9" name="Rectangle 41"/>
              <p:cNvSpPr>
                <a:spLocks noChangeArrowheads="1"/>
              </p:cNvSpPr>
              <p:nvPr/>
            </p:nvSpPr>
            <p:spPr bwMode="auto">
              <a:xfrm>
                <a:off x="3242" y="6555"/>
                <a:ext cx="335" cy="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Less likely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1" name="Rectangle 43"/>
              <p:cNvSpPr>
                <a:spLocks noChangeArrowheads="1"/>
              </p:cNvSpPr>
              <p:nvPr/>
            </p:nvSpPr>
            <p:spPr bwMode="auto">
              <a:xfrm>
                <a:off x="3270" y="6653"/>
                <a:ext cx="306" cy="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with GPT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2" name="Rectangle 44"/>
              <p:cNvSpPr>
                <a:spLocks noChangeArrowheads="1"/>
              </p:cNvSpPr>
              <p:nvPr/>
            </p:nvSpPr>
            <p:spPr bwMode="auto">
              <a:xfrm>
                <a:off x="3957" y="6555"/>
                <a:ext cx="379" cy="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More likely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4" name="Rectangle 46"/>
              <p:cNvSpPr>
                <a:spLocks noChangeArrowheads="1"/>
              </p:cNvSpPr>
              <p:nvPr/>
            </p:nvSpPr>
            <p:spPr bwMode="auto">
              <a:xfrm>
                <a:off x="3990" y="6653"/>
                <a:ext cx="306" cy="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with GPT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13" name="Line 145"/>
              <p:cNvSpPr>
                <a:spLocks noChangeShapeType="1"/>
              </p:cNvSpPr>
              <p:nvPr/>
            </p:nvSpPr>
            <p:spPr bwMode="auto">
              <a:xfrm>
                <a:off x="3689" y="3344"/>
                <a:ext cx="137" cy="0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1" name="Rectangle 163"/>
              <p:cNvSpPr>
                <a:spLocks noChangeArrowheads="1"/>
              </p:cNvSpPr>
              <p:nvPr/>
            </p:nvSpPr>
            <p:spPr bwMode="auto">
              <a:xfrm>
                <a:off x="278" y="3725"/>
                <a:ext cx="168" cy="1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Any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3" name="Rectangle 165"/>
              <p:cNvSpPr>
                <a:spLocks noChangeArrowheads="1"/>
              </p:cNvSpPr>
              <p:nvPr/>
            </p:nvSpPr>
            <p:spPr bwMode="auto">
              <a:xfrm>
                <a:off x="278" y="3911"/>
                <a:ext cx="125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PPI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4" name="Rectangle 166"/>
              <p:cNvSpPr>
                <a:spLocks noChangeArrowheads="1"/>
              </p:cNvSpPr>
              <p:nvPr/>
            </p:nvSpPr>
            <p:spPr bwMode="auto">
              <a:xfrm>
                <a:off x="960" y="3910"/>
                <a:ext cx="49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5" name="Rectangle 167"/>
              <p:cNvSpPr>
                <a:spLocks noChangeArrowheads="1"/>
              </p:cNvSpPr>
              <p:nvPr/>
            </p:nvSpPr>
            <p:spPr bwMode="auto">
              <a:xfrm>
                <a:off x="1341" y="3903"/>
                <a:ext cx="608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28/2585 (1.1%)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6" name="Rectangle 168"/>
              <p:cNvSpPr>
                <a:spLocks noChangeArrowheads="1"/>
              </p:cNvSpPr>
              <p:nvPr/>
            </p:nvSpPr>
            <p:spPr bwMode="auto">
              <a:xfrm>
                <a:off x="2360" y="3903"/>
                <a:ext cx="657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152/2587 (5.9%)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7" name="Rectangle 169"/>
              <p:cNvSpPr>
                <a:spLocks noChangeArrowheads="1"/>
              </p:cNvSpPr>
              <p:nvPr/>
            </p:nvSpPr>
            <p:spPr bwMode="auto">
              <a:xfrm>
                <a:off x="3388" y="3933"/>
                <a:ext cx="60" cy="60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8" name="Line 170"/>
              <p:cNvSpPr>
                <a:spLocks noChangeShapeType="1"/>
              </p:cNvSpPr>
              <p:nvPr/>
            </p:nvSpPr>
            <p:spPr bwMode="auto">
              <a:xfrm>
                <a:off x="3290" y="3963"/>
                <a:ext cx="29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9" name="Line 171"/>
              <p:cNvSpPr>
                <a:spLocks noChangeShapeType="1"/>
              </p:cNvSpPr>
              <p:nvPr/>
            </p:nvSpPr>
            <p:spPr bwMode="auto">
              <a:xfrm flipH="1">
                <a:off x="3290" y="3963"/>
                <a:ext cx="2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0" name="Freeform 172"/>
              <p:cNvSpPr>
                <a:spLocks/>
              </p:cNvSpPr>
              <p:nvPr/>
            </p:nvSpPr>
            <p:spPr bwMode="auto">
              <a:xfrm>
                <a:off x="3290" y="3934"/>
                <a:ext cx="49" cy="58"/>
              </a:xfrm>
              <a:custGeom>
                <a:avLst/>
                <a:gdLst>
                  <a:gd name="T0" fmla="*/ 124 w 124"/>
                  <a:gd name="T1" fmla="*/ 0 h 144"/>
                  <a:gd name="T2" fmla="*/ 0 w 124"/>
                  <a:gd name="T3" fmla="*/ 72 h 144"/>
                  <a:gd name="T4" fmla="*/ 124 w 12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4" h="144">
                    <a:moveTo>
                      <a:pt x="124" y="0"/>
                    </a:moveTo>
                    <a:lnTo>
                      <a:pt x="0" y="72"/>
                    </a:lnTo>
                    <a:lnTo>
                      <a:pt x="124" y="14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1" name="Rectangle 173"/>
              <p:cNvSpPr>
                <a:spLocks noChangeArrowheads="1"/>
              </p:cNvSpPr>
              <p:nvPr/>
            </p:nvSpPr>
            <p:spPr bwMode="auto">
              <a:xfrm>
                <a:off x="4468" y="3902"/>
                <a:ext cx="673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0.15 (0.09 - 0.23)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2" name="Rectangle 174"/>
              <p:cNvSpPr>
                <a:spLocks noChangeArrowheads="1"/>
              </p:cNvSpPr>
              <p:nvPr/>
            </p:nvSpPr>
            <p:spPr bwMode="auto">
              <a:xfrm>
                <a:off x="278" y="4079"/>
                <a:ext cx="100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PA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4" name="Rectangle 176"/>
              <p:cNvSpPr>
                <a:spLocks noChangeArrowheads="1"/>
              </p:cNvSpPr>
              <p:nvPr/>
            </p:nvSpPr>
            <p:spPr bwMode="auto">
              <a:xfrm>
                <a:off x="960" y="4079"/>
                <a:ext cx="49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5" name="Rectangle 177"/>
              <p:cNvSpPr>
                <a:spLocks noChangeArrowheads="1"/>
              </p:cNvSpPr>
              <p:nvPr/>
            </p:nvSpPr>
            <p:spPr bwMode="auto">
              <a:xfrm>
                <a:off x="1341" y="4071"/>
                <a:ext cx="608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14/4619 (0.3%)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6" name="Rectangle 178"/>
              <p:cNvSpPr>
                <a:spLocks noChangeArrowheads="1"/>
              </p:cNvSpPr>
              <p:nvPr/>
            </p:nvSpPr>
            <p:spPr bwMode="auto">
              <a:xfrm>
                <a:off x="2413" y="4071"/>
                <a:ext cx="608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41/4673 (0.9%)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7" name="Rectangle 179"/>
              <p:cNvSpPr>
                <a:spLocks noChangeArrowheads="1"/>
              </p:cNvSpPr>
              <p:nvPr/>
            </p:nvSpPr>
            <p:spPr bwMode="auto">
              <a:xfrm>
                <a:off x="3727" y="4111"/>
                <a:ext cx="40" cy="40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8" name="Line 180"/>
              <p:cNvSpPr>
                <a:spLocks noChangeShapeType="1"/>
              </p:cNvSpPr>
              <p:nvPr/>
            </p:nvSpPr>
            <p:spPr bwMode="auto">
              <a:xfrm>
                <a:off x="3494" y="4131"/>
                <a:ext cx="50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9" name="Rectangle 181"/>
              <p:cNvSpPr>
                <a:spLocks noChangeArrowheads="1"/>
              </p:cNvSpPr>
              <p:nvPr/>
            </p:nvSpPr>
            <p:spPr bwMode="auto">
              <a:xfrm>
                <a:off x="4468" y="4070"/>
                <a:ext cx="673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0.38 (0.18 - 0.79)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0" name="Rectangle 182"/>
              <p:cNvSpPr>
                <a:spLocks noChangeArrowheads="1"/>
              </p:cNvSpPr>
              <p:nvPr/>
            </p:nvSpPr>
            <p:spPr bwMode="auto">
              <a:xfrm>
                <a:off x="278" y="4247"/>
                <a:ext cx="219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H2RA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1" name="Rectangle 183"/>
              <p:cNvSpPr>
                <a:spLocks noChangeArrowheads="1"/>
              </p:cNvSpPr>
              <p:nvPr/>
            </p:nvSpPr>
            <p:spPr bwMode="auto">
              <a:xfrm>
                <a:off x="906" y="4246"/>
                <a:ext cx="99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2" name="Rectangle 184"/>
              <p:cNvSpPr>
                <a:spLocks noChangeArrowheads="1"/>
              </p:cNvSpPr>
              <p:nvPr/>
            </p:nvSpPr>
            <p:spPr bwMode="auto">
              <a:xfrm>
                <a:off x="1234" y="4239"/>
                <a:ext cx="707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481/2653 (18.1%)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3" name="Rectangle 185"/>
              <p:cNvSpPr>
                <a:spLocks noChangeArrowheads="1"/>
              </p:cNvSpPr>
              <p:nvPr/>
            </p:nvSpPr>
            <p:spPr bwMode="auto">
              <a:xfrm>
                <a:off x="2306" y="4239"/>
                <a:ext cx="707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943/2184 (43.2%)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4" name="Rectangle 186"/>
              <p:cNvSpPr>
                <a:spLocks noChangeArrowheads="1"/>
              </p:cNvSpPr>
              <p:nvPr/>
            </p:nvSpPr>
            <p:spPr bwMode="auto">
              <a:xfrm>
                <a:off x="3548" y="4218"/>
                <a:ext cx="160" cy="161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5" name="Line 187"/>
              <p:cNvSpPr>
                <a:spLocks noChangeShapeType="1"/>
              </p:cNvSpPr>
              <p:nvPr/>
            </p:nvSpPr>
            <p:spPr bwMode="auto">
              <a:xfrm>
                <a:off x="3568" y="4299"/>
                <a:ext cx="120" cy="0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6" name="Rectangle 188"/>
              <p:cNvSpPr>
                <a:spLocks noChangeArrowheads="1"/>
              </p:cNvSpPr>
              <p:nvPr/>
            </p:nvSpPr>
            <p:spPr bwMode="auto">
              <a:xfrm>
                <a:off x="4468" y="4238"/>
                <a:ext cx="673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0.27 (0.23 - 0.32)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7" name="Rectangle 189"/>
              <p:cNvSpPr>
                <a:spLocks noChangeArrowheads="1"/>
              </p:cNvSpPr>
              <p:nvPr/>
            </p:nvSpPr>
            <p:spPr bwMode="auto">
              <a:xfrm>
                <a:off x="278" y="4406"/>
                <a:ext cx="330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Any GPT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9" name="Rectangle 191"/>
              <p:cNvSpPr>
                <a:spLocks noChangeArrowheads="1"/>
              </p:cNvSpPr>
              <p:nvPr/>
            </p:nvSpPr>
            <p:spPr bwMode="auto">
              <a:xfrm>
                <a:off x="906" y="4414"/>
                <a:ext cx="99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51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0" name="Rectangle 192"/>
              <p:cNvSpPr>
                <a:spLocks noChangeArrowheads="1"/>
              </p:cNvSpPr>
              <p:nvPr/>
            </p:nvSpPr>
            <p:spPr bwMode="auto">
              <a:xfrm>
                <a:off x="1287" y="4406"/>
                <a:ext cx="657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523/9857 (5.3%)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1" name="Rectangle 193"/>
              <p:cNvSpPr>
                <a:spLocks noChangeArrowheads="1"/>
              </p:cNvSpPr>
              <p:nvPr/>
            </p:nvSpPr>
            <p:spPr bwMode="auto">
              <a:xfrm>
                <a:off x="2253" y="4406"/>
                <a:ext cx="756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1136/9444 (12.0%)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2" name="Freeform 194"/>
              <p:cNvSpPr>
                <a:spLocks/>
              </p:cNvSpPr>
              <p:nvPr/>
            </p:nvSpPr>
            <p:spPr bwMode="auto">
              <a:xfrm>
                <a:off x="3560" y="4435"/>
                <a:ext cx="95" cy="63"/>
              </a:xfrm>
              <a:custGeom>
                <a:avLst/>
                <a:gdLst>
                  <a:gd name="T0" fmla="*/ 0 w 237"/>
                  <a:gd name="T1" fmla="*/ 79 h 157"/>
                  <a:gd name="T2" fmla="*/ 123 w 237"/>
                  <a:gd name="T3" fmla="*/ 157 h 157"/>
                  <a:gd name="T4" fmla="*/ 237 w 237"/>
                  <a:gd name="T5" fmla="*/ 79 h 157"/>
                  <a:gd name="T6" fmla="*/ 123 w 237"/>
                  <a:gd name="T7" fmla="*/ 0 h 157"/>
                  <a:gd name="T8" fmla="*/ 0 w 237"/>
                  <a:gd name="T9" fmla="*/ 79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7" h="157">
                    <a:moveTo>
                      <a:pt x="0" y="79"/>
                    </a:moveTo>
                    <a:lnTo>
                      <a:pt x="123" y="157"/>
                    </a:lnTo>
                    <a:lnTo>
                      <a:pt x="237" y="79"/>
                    </a:lnTo>
                    <a:lnTo>
                      <a:pt x="123" y="0"/>
                    </a:lnTo>
                    <a:lnTo>
                      <a:pt x="0" y="7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63" name="Rectangle 195"/>
              <p:cNvSpPr>
                <a:spLocks noChangeArrowheads="1"/>
              </p:cNvSpPr>
              <p:nvPr/>
            </p:nvSpPr>
            <p:spPr bwMode="auto">
              <a:xfrm>
                <a:off x="4468" y="4403"/>
                <a:ext cx="681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0.25 (0.22 - 0.29)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4" name="Rectangle 196"/>
              <p:cNvSpPr>
                <a:spLocks noChangeArrowheads="1"/>
              </p:cNvSpPr>
              <p:nvPr/>
            </p:nvSpPr>
            <p:spPr bwMode="auto">
              <a:xfrm>
                <a:off x="4798" y="4510"/>
                <a:ext cx="393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p&lt;0.0001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5" name="Rectangle 197"/>
              <p:cNvSpPr>
                <a:spLocks noChangeArrowheads="1"/>
              </p:cNvSpPr>
              <p:nvPr/>
            </p:nvSpPr>
            <p:spPr bwMode="auto">
              <a:xfrm>
                <a:off x="514" y="3739"/>
                <a:ext cx="565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(Heterogeneity 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7" name="Rectangle 199"/>
              <p:cNvSpPr>
                <a:spLocks noChangeArrowheads="1"/>
              </p:cNvSpPr>
              <p:nvPr/>
            </p:nvSpPr>
            <p:spPr bwMode="auto">
              <a:xfrm>
                <a:off x="1140" y="3796"/>
                <a:ext cx="32" cy="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8" name="Rectangle 200"/>
              <p:cNvSpPr>
                <a:spLocks noChangeArrowheads="1"/>
              </p:cNvSpPr>
              <p:nvPr/>
            </p:nvSpPr>
            <p:spPr bwMode="auto">
              <a:xfrm>
                <a:off x="1140" y="3723"/>
                <a:ext cx="32" cy="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9" name="Rectangle 201"/>
              <p:cNvSpPr>
                <a:spLocks noChangeArrowheads="1"/>
              </p:cNvSpPr>
              <p:nvPr/>
            </p:nvSpPr>
            <p:spPr bwMode="auto">
              <a:xfrm>
                <a:off x="1148" y="3746"/>
                <a:ext cx="65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=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0" name="Rectangle 202"/>
              <p:cNvSpPr>
                <a:spLocks noChangeArrowheads="1"/>
              </p:cNvSpPr>
              <p:nvPr/>
            </p:nvSpPr>
            <p:spPr bwMode="auto">
              <a:xfrm>
                <a:off x="1231" y="3739"/>
                <a:ext cx="589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12.7,  p=0.0018)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1" name="Rectangle 203"/>
              <p:cNvSpPr>
                <a:spLocks noChangeArrowheads="1"/>
              </p:cNvSpPr>
              <p:nvPr/>
            </p:nvSpPr>
            <p:spPr bwMode="auto">
              <a:xfrm>
                <a:off x="278" y="4575"/>
                <a:ext cx="423" cy="1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Duodenal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2" name="Rectangle 204"/>
              <p:cNvSpPr>
                <a:spLocks noChangeArrowheads="1"/>
              </p:cNvSpPr>
              <p:nvPr/>
            </p:nvSpPr>
            <p:spPr bwMode="auto">
              <a:xfrm>
                <a:off x="278" y="4751"/>
                <a:ext cx="125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PPI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3" name="Rectangle 205"/>
              <p:cNvSpPr>
                <a:spLocks noChangeArrowheads="1"/>
              </p:cNvSpPr>
              <p:nvPr/>
            </p:nvSpPr>
            <p:spPr bwMode="auto">
              <a:xfrm>
                <a:off x="960" y="4751"/>
                <a:ext cx="49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4" name="Rectangle 206"/>
              <p:cNvSpPr>
                <a:spLocks noChangeArrowheads="1"/>
              </p:cNvSpPr>
              <p:nvPr/>
            </p:nvSpPr>
            <p:spPr bwMode="auto">
              <a:xfrm>
                <a:off x="1501" y="4742"/>
                <a:ext cx="459" cy="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1/60 (1.7%)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</p:grpSp>
        <p:sp>
          <p:nvSpPr>
            <p:cNvPr id="7" name="Rectangle 208"/>
            <p:cNvSpPr>
              <a:spLocks noChangeArrowheads="1"/>
            </p:cNvSpPr>
            <p:nvPr/>
          </p:nvSpPr>
          <p:spPr bwMode="auto">
            <a:xfrm>
              <a:off x="2466" y="4742"/>
              <a:ext cx="55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44/63 (69.8%)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8" name="Line 209"/>
            <p:cNvSpPr>
              <a:spLocks noChangeShapeType="1"/>
            </p:cNvSpPr>
            <p:nvPr/>
          </p:nvSpPr>
          <p:spPr bwMode="auto">
            <a:xfrm>
              <a:off x="3290" y="4803"/>
              <a:ext cx="14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Line 210"/>
            <p:cNvSpPr>
              <a:spLocks noChangeShapeType="1"/>
            </p:cNvSpPr>
            <p:nvPr/>
          </p:nvSpPr>
          <p:spPr bwMode="auto">
            <a:xfrm flipH="1">
              <a:off x="3290" y="4803"/>
              <a:ext cx="23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211"/>
            <p:cNvSpPr>
              <a:spLocks/>
            </p:cNvSpPr>
            <p:nvPr/>
          </p:nvSpPr>
          <p:spPr bwMode="auto">
            <a:xfrm>
              <a:off x="3290" y="4774"/>
              <a:ext cx="49" cy="57"/>
            </a:xfrm>
            <a:custGeom>
              <a:avLst/>
              <a:gdLst>
                <a:gd name="T0" fmla="*/ 124 w 124"/>
                <a:gd name="T1" fmla="*/ 0 h 144"/>
                <a:gd name="T2" fmla="*/ 0 w 124"/>
                <a:gd name="T3" fmla="*/ 72 h 144"/>
                <a:gd name="T4" fmla="*/ 124 w 12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44">
                  <a:moveTo>
                    <a:pt x="124" y="0"/>
                  </a:moveTo>
                  <a:lnTo>
                    <a:pt x="0" y="72"/>
                  </a:lnTo>
                  <a:lnTo>
                    <a:pt x="124" y="144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212"/>
            <p:cNvSpPr>
              <a:spLocks noChangeArrowheads="1"/>
            </p:cNvSpPr>
            <p:nvPr/>
          </p:nvSpPr>
          <p:spPr bwMode="auto">
            <a:xfrm>
              <a:off x="4468" y="4742"/>
              <a:ext cx="673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0.05 (0.02 - 0.15)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2" name="Rectangle 213"/>
            <p:cNvSpPr>
              <a:spLocks noChangeArrowheads="1"/>
            </p:cNvSpPr>
            <p:nvPr/>
          </p:nvSpPr>
          <p:spPr bwMode="auto">
            <a:xfrm>
              <a:off x="278" y="4919"/>
              <a:ext cx="100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4" name="Rectangle 215"/>
            <p:cNvSpPr>
              <a:spLocks noChangeArrowheads="1"/>
            </p:cNvSpPr>
            <p:nvPr/>
          </p:nvSpPr>
          <p:spPr bwMode="auto">
            <a:xfrm>
              <a:off x="960" y="4919"/>
              <a:ext cx="4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5" name="Rectangle 216"/>
            <p:cNvSpPr>
              <a:spLocks noChangeArrowheads="1"/>
            </p:cNvSpPr>
            <p:nvPr/>
          </p:nvSpPr>
          <p:spPr bwMode="auto">
            <a:xfrm>
              <a:off x="1394" y="4910"/>
              <a:ext cx="55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7/4404 (0.2%)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" name="Rectangle 217"/>
            <p:cNvSpPr>
              <a:spLocks noChangeArrowheads="1"/>
            </p:cNvSpPr>
            <p:nvPr/>
          </p:nvSpPr>
          <p:spPr bwMode="auto">
            <a:xfrm>
              <a:off x="2413" y="4910"/>
              <a:ext cx="60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14/4439 (0.3%)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7" name="Rectangle 218"/>
            <p:cNvSpPr>
              <a:spLocks noChangeArrowheads="1"/>
            </p:cNvSpPr>
            <p:nvPr/>
          </p:nvSpPr>
          <p:spPr bwMode="auto">
            <a:xfrm>
              <a:off x="3841" y="4958"/>
              <a:ext cx="25" cy="2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Line 219"/>
            <p:cNvSpPr>
              <a:spLocks noChangeShapeType="1"/>
            </p:cNvSpPr>
            <p:nvPr/>
          </p:nvSpPr>
          <p:spPr bwMode="auto">
            <a:xfrm>
              <a:off x="3434" y="4971"/>
              <a:ext cx="83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Rectangle 220"/>
            <p:cNvSpPr>
              <a:spLocks noChangeArrowheads="1"/>
            </p:cNvSpPr>
            <p:nvPr/>
          </p:nvSpPr>
          <p:spPr bwMode="auto">
            <a:xfrm>
              <a:off x="4468" y="4910"/>
              <a:ext cx="673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0.52 (0.15 - 1.75)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" name="Rectangle 221"/>
            <p:cNvSpPr>
              <a:spLocks noChangeArrowheads="1"/>
            </p:cNvSpPr>
            <p:nvPr/>
          </p:nvSpPr>
          <p:spPr bwMode="auto">
            <a:xfrm>
              <a:off x="278" y="5087"/>
              <a:ext cx="21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H2RA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" name="Rectangle 222"/>
            <p:cNvSpPr>
              <a:spLocks noChangeArrowheads="1"/>
            </p:cNvSpPr>
            <p:nvPr/>
          </p:nvSpPr>
          <p:spPr bwMode="auto">
            <a:xfrm>
              <a:off x="906" y="5085"/>
              <a:ext cx="9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2" name="Rectangle 223"/>
            <p:cNvSpPr>
              <a:spLocks noChangeArrowheads="1"/>
            </p:cNvSpPr>
            <p:nvPr/>
          </p:nvSpPr>
          <p:spPr bwMode="auto">
            <a:xfrm>
              <a:off x="1234" y="5078"/>
              <a:ext cx="707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404/2204 (18.3%)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3" name="Rectangle 224"/>
            <p:cNvSpPr>
              <a:spLocks noChangeArrowheads="1"/>
            </p:cNvSpPr>
            <p:nvPr/>
          </p:nvSpPr>
          <p:spPr bwMode="auto">
            <a:xfrm>
              <a:off x="2306" y="5078"/>
              <a:ext cx="707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786/1734 (45.3%)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4" name="Rectangle 225"/>
            <p:cNvSpPr>
              <a:spLocks noChangeArrowheads="1"/>
            </p:cNvSpPr>
            <p:nvPr/>
          </p:nvSpPr>
          <p:spPr bwMode="auto">
            <a:xfrm>
              <a:off x="3538" y="5065"/>
              <a:ext cx="147" cy="147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Line 226"/>
            <p:cNvSpPr>
              <a:spLocks noChangeShapeType="1"/>
            </p:cNvSpPr>
            <p:nvPr/>
          </p:nvSpPr>
          <p:spPr bwMode="auto">
            <a:xfrm>
              <a:off x="3546" y="5139"/>
              <a:ext cx="132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Rectangle 227"/>
            <p:cNvSpPr>
              <a:spLocks noChangeArrowheads="1"/>
            </p:cNvSpPr>
            <p:nvPr/>
          </p:nvSpPr>
          <p:spPr bwMode="auto">
            <a:xfrm>
              <a:off x="4468" y="5078"/>
              <a:ext cx="673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0.26 (0.21 - 0.31)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7" name="Rectangle 228"/>
            <p:cNvSpPr>
              <a:spLocks noChangeArrowheads="1"/>
            </p:cNvSpPr>
            <p:nvPr/>
          </p:nvSpPr>
          <p:spPr bwMode="auto">
            <a:xfrm>
              <a:off x="278" y="5246"/>
              <a:ext cx="330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Any GPT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9" name="Rectangle 230"/>
            <p:cNvSpPr>
              <a:spLocks noChangeArrowheads="1"/>
            </p:cNvSpPr>
            <p:nvPr/>
          </p:nvSpPr>
          <p:spPr bwMode="auto">
            <a:xfrm>
              <a:off x="906" y="5253"/>
              <a:ext cx="9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" name="Rectangle 231"/>
            <p:cNvSpPr>
              <a:spLocks noChangeArrowheads="1"/>
            </p:cNvSpPr>
            <p:nvPr/>
          </p:nvSpPr>
          <p:spPr bwMode="auto">
            <a:xfrm>
              <a:off x="1287" y="5246"/>
              <a:ext cx="657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412/6668 (6.2%)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" name="Rectangle 232"/>
            <p:cNvSpPr>
              <a:spLocks noChangeArrowheads="1"/>
            </p:cNvSpPr>
            <p:nvPr/>
          </p:nvSpPr>
          <p:spPr bwMode="auto">
            <a:xfrm>
              <a:off x="2306" y="5246"/>
              <a:ext cx="707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844/6236 (13.5%)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24" name="Freeform 233"/>
            <p:cNvSpPr>
              <a:spLocks/>
            </p:cNvSpPr>
            <p:nvPr/>
          </p:nvSpPr>
          <p:spPr bwMode="auto">
            <a:xfrm>
              <a:off x="3544" y="5275"/>
              <a:ext cx="99" cy="63"/>
            </a:xfrm>
            <a:custGeom>
              <a:avLst/>
              <a:gdLst>
                <a:gd name="T0" fmla="*/ 0 w 247"/>
                <a:gd name="T1" fmla="*/ 79 h 157"/>
                <a:gd name="T2" fmla="*/ 137 w 247"/>
                <a:gd name="T3" fmla="*/ 157 h 157"/>
                <a:gd name="T4" fmla="*/ 247 w 247"/>
                <a:gd name="T5" fmla="*/ 79 h 157"/>
                <a:gd name="T6" fmla="*/ 137 w 247"/>
                <a:gd name="T7" fmla="*/ 0 h 157"/>
                <a:gd name="T8" fmla="*/ 0 w 247"/>
                <a:gd name="T9" fmla="*/ 79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157">
                  <a:moveTo>
                    <a:pt x="0" y="79"/>
                  </a:moveTo>
                  <a:lnTo>
                    <a:pt x="137" y="157"/>
                  </a:lnTo>
                  <a:lnTo>
                    <a:pt x="247" y="79"/>
                  </a:lnTo>
                  <a:lnTo>
                    <a:pt x="137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" name="Rectangle 234"/>
            <p:cNvSpPr>
              <a:spLocks noChangeArrowheads="1"/>
            </p:cNvSpPr>
            <p:nvPr/>
          </p:nvSpPr>
          <p:spPr bwMode="auto">
            <a:xfrm>
              <a:off x="4468" y="5243"/>
              <a:ext cx="681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0.25 (0.21 - 0.28)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28" name="Rectangle 235"/>
            <p:cNvSpPr>
              <a:spLocks noChangeArrowheads="1"/>
            </p:cNvSpPr>
            <p:nvPr/>
          </p:nvSpPr>
          <p:spPr bwMode="auto">
            <a:xfrm>
              <a:off x="4798" y="5349"/>
              <a:ext cx="393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29" name="Rectangle 236"/>
            <p:cNvSpPr>
              <a:spLocks noChangeArrowheads="1"/>
            </p:cNvSpPr>
            <p:nvPr/>
          </p:nvSpPr>
          <p:spPr bwMode="auto">
            <a:xfrm>
              <a:off x="793" y="4578"/>
              <a:ext cx="565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1" name="Rectangle 238"/>
            <p:cNvSpPr>
              <a:spLocks noChangeArrowheads="1"/>
            </p:cNvSpPr>
            <p:nvPr/>
          </p:nvSpPr>
          <p:spPr bwMode="auto">
            <a:xfrm>
              <a:off x="1412" y="4635"/>
              <a:ext cx="32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2" name="Rectangle 239"/>
            <p:cNvSpPr>
              <a:spLocks noChangeArrowheads="1"/>
            </p:cNvSpPr>
            <p:nvPr/>
          </p:nvSpPr>
          <p:spPr bwMode="auto">
            <a:xfrm>
              <a:off x="1412" y="4563"/>
              <a:ext cx="32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3" name="Rectangle 240"/>
            <p:cNvSpPr>
              <a:spLocks noChangeArrowheads="1"/>
            </p:cNvSpPr>
            <p:nvPr/>
          </p:nvSpPr>
          <p:spPr bwMode="auto">
            <a:xfrm>
              <a:off x="1412" y="4584"/>
              <a:ext cx="65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4" name="Rectangle 241"/>
            <p:cNvSpPr>
              <a:spLocks noChangeArrowheads="1"/>
            </p:cNvSpPr>
            <p:nvPr/>
          </p:nvSpPr>
          <p:spPr bwMode="auto">
            <a:xfrm>
              <a:off x="1504" y="4579"/>
              <a:ext cx="58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19.6,  p&lt;0.0001)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5" name="Rectangle 242"/>
            <p:cNvSpPr>
              <a:spLocks noChangeArrowheads="1"/>
            </p:cNvSpPr>
            <p:nvPr/>
          </p:nvSpPr>
          <p:spPr bwMode="auto">
            <a:xfrm>
              <a:off x="278" y="5416"/>
              <a:ext cx="303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Gastric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6" name="Rectangle 243"/>
            <p:cNvSpPr>
              <a:spLocks noChangeArrowheads="1"/>
            </p:cNvSpPr>
            <p:nvPr/>
          </p:nvSpPr>
          <p:spPr bwMode="auto">
            <a:xfrm>
              <a:off x="278" y="5591"/>
              <a:ext cx="125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PPI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7" name="Rectangle 244"/>
            <p:cNvSpPr>
              <a:spLocks noChangeArrowheads="1"/>
            </p:cNvSpPr>
            <p:nvPr/>
          </p:nvSpPr>
          <p:spPr bwMode="auto">
            <a:xfrm>
              <a:off x="960" y="5589"/>
              <a:ext cx="4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8" name="Rectangle 245"/>
            <p:cNvSpPr>
              <a:spLocks noChangeArrowheads="1"/>
            </p:cNvSpPr>
            <p:nvPr/>
          </p:nvSpPr>
          <p:spPr bwMode="auto">
            <a:xfrm>
              <a:off x="1941" y="5581"/>
              <a:ext cx="2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9" name="Rectangle 246"/>
            <p:cNvSpPr>
              <a:spLocks noChangeArrowheads="1"/>
            </p:cNvSpPr>
            <p:nvPr/>
          </p:nvSpPr>
          <p:spPr bwMode="auto">
            <a:xfrm>
              <a:off x="3013" y="5581"/>
              <a:ext cx="2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40" name="Rectangle 247"/>
            <p:cNvSpPr>
              <a:spLocks noChangeArrowheads="1"/>
            </p:cNvSpPr>
            <p:nvPr/>
          </p:nvSpPr>
          <p:spPr bwMode="auto">
            <a:xfrm>
              <a:off x="278" y="5759"/>
              <a:ext cx="100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42" name="Rectangle 249"/>
            <p:cNvSpPr>
              <a:spLocks noChangeArrowheads="1"/>
            </p:cNvSpPr>
            <p:nvPr/>
          </p:nvSpPr>
          <p:spPr bwMode="auto">
            <a:xfrm>
              <a:off x="960" y="5758"/>
              <a:ext cx="4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43" name="Rectangle 250"/>
            <p:cNvSpPr>
              <a:spLocks noChangeArrowheads="1"/>
            </p:cNvSpPr>
            <p:nvPr/>
          </p:nvSpPr>
          <p:spPr bwMode="auto">
            <a:xfrm>
              <a:off x="1394" y="5750"/>
              <a:ext cx="55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7/4444 (0.2%)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44" name="Rectangle 251"/>
            <p:cNvSpPr>
              <a:spLocks noChangeArrowheads="1"/>
            </p:cNvSpPr>
            <p:nvPr/>
          </p:nvSpPr>
          <p:spPr bwMode="auto">
            <a:xfrm>
              <a:off x="2413" y="5750"/>
              <a:ext cx="60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17/4482 (0.4%)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45" name="Rectangle 252"/>
            <p:cNvSpPr>
              <a:spLocks noChangeArrowheads="1"/>
            </p:cNvSpPr>
            <p:nvPr/>
          </p:nvSpPr>
          <p:spPr bwMode="auto">
            <a:xfrm>
              <a:off x="3784" y="5797"/>
              <a:ext cx="26" cy="26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6" name="Line 253"/>
            <p:cNvSpPr>
              <a:spLocks noChangeShapeType="1"/>
            </p:cNvSpPr>
            <p:nvPr/>
          </p:nvSpPr>
          <p:spPr bwMode="auto">
            <a:xfrm>
              <a:off x="3404" y="5810"/>
              <a:ext cx="78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Rectangle 254"/>
            <p:cNvSpPr>
              <a:spLocks noChangeArrowheads="1"/>
            </p:cNvSpPr>
            <p:nvPr/>
          </p:nvSpPr>
          <p:spPr bwMode="auto">
            <a:xfrm>
              <a:off x="4468" y="5750"/>
              <a:ext cx="673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0.44 (0.14 - 1.38)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48" name="Rectangle 255"/>
            <p:cNvSpPr>
              <a:spLocks noChangeArrowheads="1"/>
            </p:cNvSpPr>
            <p:nvPr/>
          </p:nvSpPr>
          <p:spPr bwMode="auto">
            <a:xfrm>
              <a:off x="278" y="5927"/>
              <a:ext cx="21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H2RA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49" name="Rectangle 256"/>
            <p:cNvSpPr>
              <a:spLocks noChangeArrowheads="1"/>
            </p:cNvSpPr>
            <p:nvPr/>
          </p:nvSpPr>
          <p:spPr bwMode="auto">
            <a:xfrm>
              <a:off x="960" y="5925"/>
              <a:ext cx="4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50" name="Rectangle 257"/>
            <p:cNvSpPr>
              <a:spLocks noChangeArrowheads="1"/>
            </p:cNvSpPr>
            <p:nvPr/>
          </p:nvSpPr>
          <p:spPr bwMode="auto">
            <a:xfrm>
              <a:off x="1341" y="5918"/>
              <a:ext cx="60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64/228 (28.1%)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51" name="Rectangle 258"/>
            <p:cNvSpPr>
              <a:spLocks noChangeArrowheads="1"/>
            </p:cNvSpPr>
            <p:nvPr/>
          </p:nvSpPr>
          <p:spPr bwMode="auto">
            <a:xfrm>
              <a:off x="2413" y="5918"/>
              <a:ext cx="60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97/224 (43.3%)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52" name="Rectangle 259"/>
            <p:cNvSpPr>
              <a:spLocks noChangeArrowheads="1"/>
            </p:cNvSpPr>
            <p:nvPr/>
          </p:nvSpPr>
          <p:spPr bwMode="auto">
            <a:xfrm>
              <a:off x="3801" y="5952"/>
              <a:ext cx="53" cy="5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3" name="Line 260"/>
            <p:cNvSpPr>
              <a:spLocks noChangeShapeType="1"/>
            </p:cNvSpPr>
            <p:nvPr/>
          </p:nvSpPr>
          <p:spPr bwMode="auto">
            <a:xfrm>
              <a:off x="3641" y="5978"/>
              <a:ext cx="3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4" name="Rectangle 261"/>
            <p:cNvSpPr>
              <a:spLocks noChangeArrowheads="1"/>
            </p:cNvSpPr>
            <p:nvPr/>
          </p:nvSpPr>
          <p:spPr bwMode="auto">
            <a:xfrm>
              <a:off x="4468" y="5917"/>
              <a:ext cx="673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0.48 (0.28 - 0.83)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55" name="Rectangle 262"/>
            <p:cNvSpPr>
              <a:spLocks noChangeArrowheads="1"/>
            </p:cNvSpPr>
            <p:nvPr/>
          </p:nvSpPr>
          <p:spPr bwMode="auto">
            <a:xfrm>
              <a:off x="278" y="6085"/>
              <a:ext cx="330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Any GPT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57" name="Rectangle 264"/>
            <p:cNvSpPr>
              <a:spLocks noChangeArrowheads="1"/>
            </p:cNvSpPr>
            <p:nvPr/>
          </p:nvSpPr>
          <p:spPr bwMode="auto">
            <a:xfrm>
              <a:off x="960" y="6093"/>
              <a:ext cx="4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58" name="Rectangle 265"/>
            <p:cNvSpPr>
              <a:spLocks noChangeArrowheads="1"/>
            </p:cNvSpPr>
            <p:nvPr/>
          </p:nvSpPr>
          <p:spPr bwMode="auto">
            <a:xfrm>
              <a:off x="1341" y="6086"/>
              <a:ext cx="60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71/4672 (1.5%)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59" name="Rectangle 266"/>
            <p:cNvSpPr>
              <a:spLocks noChangeArrowheads="1"/>
            </p:cNvSpPr>
            <p:nvPr/>
          </p:nvSpPr>
          <p:spPr bwMode="auto">
            <a:xfrm>
              <a:off x="2360" y="6086"/>
              <a:ext cx="657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114/4706 (2.4%)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60" name="Freeform 267"/>
            <p:cNvSpPr>
              <a:spLocks/>
            </p:cNvSpPr>
            <p:nvPr/>
          </p:nvSpPr>
          <p:spPr bwMode="auto">
            <a:xfrm>
              <a:off x="3689" y="6115"/>
              <a:ext cx="263" cy="63"/>
            </a:xfrm>
            <a:custGeom>
              <a:avLst/>
              <a:gdLst>
                <a:gd name="T0" fmla="*/ 0 w 659"/>
                <a:gd name="T1" fmla="*/ 79 h 158"/>
                <a:gd name="T2" fmla="*/ 333 w 659"/>
                <a:gd name="T3" fmla="*/ 158 h 158"/>
                <a:gd name="T4" fmla="*/ 659 w 659"/>
                <a:gd name="T5" fmla="*/ 79 h 158"/>
                <a:gd name="T6" fmla="*/ 333 w 659"/>
                <a:gd name="T7" fmla="*/ 0 h 158"/>
                <a:gd name="T8" fmla="*/ 0 w 659"/>
                <a:gd name="T9" fmla="*/ 7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9" h="158">
                  <a:moveTo>
                    <a:pt x="0" y="79"/>
                  </a:moveTo>
                  <a:lnTo>
                    <a:pt x="333" y="158"/>
                  </a:lnTo>
                  <a:lnTo>
                    <a:pt x="659" y="79"/>
                  </a:lnTo>
                  <a:lnTo>
                    <a:pt x="333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1" name="Rectangle 268"/>
            <p:cNvSpPr>
              <a:spLocks noChangeArrowheads="1"/>
            </p:cNvSpPr>
            <p:nvPr/>
          </p:nvSpPr>
          <p:spPr bwMode="auto">
            <a:xfrm>
              <a:off x="4468" y="6082"/>
              <a:ext cx="681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0.47 (0.32 - 0.69)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62" name="Rectangle 269"/>
            <p:cNvSpPr>
              <a:spLocks noChangeArrowheads="1"/>
            </p:cNvSpPr>
            <p:nvPr/>
          </p:nvSpPr>
          <p:spPr bwMode="auto">
            <a:xfrm>
              <a:off x="4798" y="6189"/>
              <a:ext cx="393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63" name="Rectangle 270"/>
            <p:cNvSpPr>
              <a:spLocks noChangeArrowheads="1"/>
            </p:cNvSpPr>
            <p:nvPr/>
          </p:nvSpPr>
          <p:spPr bwMode="auto">
            <a:xfrm>
              <a:off x="676" y="5418"/>
              <a:ext cx="565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65" name="Rectangle 272"/>
            <p:cNvSpPr>
              <a:spLocks noChangeArrowheads="1"/>
            </p:cNvSpPr>
            <p:nvPr/>
          </p:nvSpPr>
          <p:spPr bwMode="auto">
            <a:xfrm>
              <a:off x="1306" y="5475"/>
              <a:ext cx="32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66" name="Rectangle 273"/>
            <p:cNvSpPr>
              <a:spLocks noChangeArrowheads="1"/>
            </p:cNvSpPr>
            <p:nvPr/>
          </p:nvSpPr>
          <p:spPr bwMode="auto">
            <a:xfrm>
              <a:off x="1306" y="5395"/>
              <a:ext cx="32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67" name="Rectangle 274"/>
            <p:cNvSpPr>
              <a:spLocks noChangeArrowheads="1"/>
            </p:cNvSpPr>
            <p:nvPr/>
          </p:nvSpPr>
          <p:spPr bwMode="auto">
            <a:xfrm>
              <a:off x="1322" y="5426"/>
              <a:ext cx="65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68" name="Rectangle 275"/>
            <p:cNvSpPr>
              <a:spLocks noChangeArrowheads="1"/>
            </p:cNvSpPr>
            <p:nvPr/>
          </p:nvSpPr>
          <p:spPr bwMode="auto">
            <a:xfrm>
              <a:off x="1412" y="5419"/>
              <a:ext cx="452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0.0,  p=0.85)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69" name="Rectangle 276"/>
            <p:cNvSpPr>
              <a:spLocks noChangeArrowheads="1"/>
            </p:cNvSpPr>
            <p:nvPr/>
          </p:nvSpPr>
          <p:spPr bwMode="auto">
            <a:xfrm>
              <a:off x="235" y="6313"/>
              <a:ext cx="87" cy="86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0" name="Line 277"/>
            <p:cNvSpPr>
              <a:spLocks noChangeShapeType="1"/>
            </p:cNvSpPr>
            <p:nvPr/>
          </p:nvSpPr>
          <p:spPr bwMode="auto">
            <a:xfrm>
              <a:off x="205" y="6356"/>
              <a:ext cx="14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1" name="Rectangle 278"/>
            <p:cNvSpPr>
              <a:spLocks noChangeArrowheads="1"/>
            </p:cNvSpPr>
            <p:nvPr/>
          </p:nvSpPr>
          <p:spPr bwMode="auto">
            <a:xfrm>
              <a:off x="381" y="6311"/>
              <a:ext cx="229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99% or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72" name="Freeform 279"/>
            <p:cNvSpPr>
              <a:spLocks/>
            </p:cNvSpPr>
            <p:nvPr/>
          </p:nvSpPr>
          <p:spPr bwMode="auto">
            <a:xfrm>
              <a:off x="660" y="6314"/>
              <a:ext cx="147" cy="84"/>
            </a:xfrm>
            <a:custGeom>
              <a:avLst/>
              <a:gdLst>
                <a:gd name="T0" fmla="*/ 184 w 367"/>
                <a:gd name="T1" fmla="*/ 0 h 210"/>
                <a:gd name="T2" fmla="*/ 0 w 367"/>
                <a:gd name="T3" fmla="*/ 105 h 210"/>
                <a:gd name="T4" fmla="*/ 184 w 367"/>
                <a:gd name="T5" fmla="*/ 210 h 210"/>
                <a:gd name="T6" fmla="*/ 367 w 367"/>
                <a:gd name="T7" fmla="*/ 105 h 210"/>
                <a:gd name="T8" fmla="*/ 184 w 367"/>
                <a:gd name="T9" fmla="*/ 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10">
                  <a:moveTo>
                    <a:pt x="184" y="0"/>
                  </a:moveTo>
                  <a:lnTo>
                    <a:pt x="0" y="105"/>
                  </a:lnTo>
                  <a:lnTo>
                    <a:pt x="184" y="210"/>
                  </a:lnTo>
                  <a:lnTo>
                    <a:pt x="367" y="105"/>
                  </a:lnTo>
                  <a:lnTo>
                    <a:pt x="18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3" name="Line 280"/>
            <p:cNvSpPr>
              <a:spLocks noChangeShapeType="1"/>
            </p:cNvSpPr>
            <p:nvPr/>
          </p:nvSpPr>
          <p:spPr bwMode="auto">
            <a:xfrm flipV="1">
              <a:off x="734" y="6314"/>
              <a:ext cx="0" cy="8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4" name="Rectangle 281"/>
            <p:cNvSpPr>
              <a:spLocks noChangeArrowheads="1"/>
            </p:cNvSpPr>
            <p:nvPr/>
          </p:nvSpPr>
          <p:spPr bwMode="auto">
            <a:xfrm>
              <a:off x="837" y="6313"/>
              <a:ext cx="222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</p:grpSp>
      <p:sp>
        <p:nvSpPr>
          <p:cNvPr id="153" name="Rectangle 81"/>
          <p:cNvSpPr>
            <a:spLocks noChangeArrowheads="1"/>
          </p:cNvSpPr>
          <p:nvPr/>
        </p:nvSpPr>
        <p:spPr bwMode="auto">
          <a:xfrm>
            <a:off x="1835696" y="1660454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  <p:sp>
        <p:nvSpPr>
          <p:cNvPr id="154" name="Rectangle 81"/>
          <p:cNvSpPr>
            <a:spLocks noChangeArrowheads="1"/>
          </p:cNvSpPr>
          <p:nvPr/>
        </p:nvSpPr>
        <p:spPr bwMode="auto">
          <a:xfrm>
            <a:off x="2255458" y="3043699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  <p:sp>
        <p:nvSpPr>
          <p:cNvPr id="155" name="Rectangle 81"/>
          <p:cNvSpPr>
            <a:spLocks noChangeArrowheads="1"/>
          </p:cNvSpPr>
          <p:nvPr/>
        </p:nvSpPr>
        <p:spPr bwMode="auto">
          <a:xfrm>
            <a:off x="2098447" y="4430429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97234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827087" y="101425"/>
            <a:ext cx="7993060" cy="6711951"/>
            <a:chOff x="521" y="28"/>
            <a:chExt cx="5035" cy="4228"/>
          </a:xfrm>
        </p:grpSpPr>
        <p:sp>
          <p:nvSpPr>
            <p:cNvPr id="3" name="AutoShape 4"/>
            <p:cNvSpPr>
              <a:spLocks noChangeAspect="1" noChangeArrowheads="1" noTextEdit="1"/>
            </p:cNvSpPr>
            <p:nvPr/>
          </p:nvSpPr>
          <p:spPr bwMode="auto">
            <a:xfrm>
              <a:off x="521" y="119"/>
              <a:ext cx="4617" cy="4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900" dirty="0"/>
            </a:p>
          </p:txBody>
        </p:sp>
        <p:grpSp>
          <p:nvGrpSpPr>
            <p:cNvPr id="5" name="Group 206"/>
            <p:cNvGrpSpPr>
              <a:grpSpLocks/>
            </p:cNvGrpSpPr>
            <p:nvPr/>
          </p:nvGrpSpPr>
          <p:grpSpPr bwMode="auto">
            <a:xfrm>
              <a:off x="568" y="28"/>
              <a:ext cx="4988" cy="4228"/>
              <a:chOff x="568" y="28"/>
              <a:chExt cx="4988" cy="4228"/>
            </a:xfrm>
          </p:grpSpPr>
          <p:sp>
            <p:nvSpPr>
              <p:cNvPr id="8" name="Line 6"/>
              <p:cNvSpPr>
                <a:spLocks noChangeShapeType="1"/>
              </p:cNvSpPr>
              <p:nvPr/>
            </p:nvSpPr>
            <p:spPr bwMode="auto">
              <a:xfrm flipV="1">
                <a:off x="4066" y="811"/>
                <a:ext cx="0" cy="31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>
                <a:off x="3259" y="3929"/>
                <a:ext cx="10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3429" y="3980"/>
                <a:ext cx="91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3833" y="3980"/>
                <a:ext cx="91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042" y="3981"/>
                <a:ext cx="36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236" y="3980"/>
                <a:ext cx="91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2.5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3489" y="3929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892" y="3929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4066" y="3929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>
                <a:off x="4296" y="3929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/>
            </p:nvSpPr>
            <p:spPr bwMode="auto">
              <a:xfrm>
                <a:off x="3489" y="3929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/>
            </p:nvSpPr>
            <p:spPr bwMode="auto">
              <a:xfrm>
                <a:off x="3892" y="3929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/>
            </p:nvSpPr>
            <p:spPr bwMode="auto">
              <a:xfrm>
                <a:off x="4066" y="3929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>
                <a:off x="4296" y="3929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612" y="28"/>
                <a:ext cx="4944" cy="4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GB" sz="2200" b="1" dirty="0" smtClean="0">
                    <a:solidFill>
                      <a:srgbClr val="000000"/>
                    </a:solidFill>
                    <a:latin typeface="+mn-lt"/>
                  </a:rPr>
                  <a:t>Prevention </a:t>
                </a:r>
                <a:r>
                  <a:rPr lang="en-GB" sz="2200" b="1" dirty="0">
                    <a:solidFill>
                      <a:srgbClr val="000000"/>
                    </a:solidFill>
                    <a:latin typeface="+mn-lt"/>
                  </a:rPr>
                  <a:t>trials - effects of </a:t>
                </a:r>
                <a:r>
                  <a:rPr lang="en-GB" sz="2200" b="1" dirty="0" err="1">
                    <a:solidFill>
                      <a:srgbClr val="000000"/>
                    </a:solidFill>
                    <a:latin typeface="+mn-lt"/>
                  </a:rPr>
                  <a:t>gastroprotectants</a:t>
                </a:r>
                <a:r>
                  <a:rPr lang="en-GB" sz="2200" b="1" dirty="0">
                    <a:solidFill>
                      <a:srgbClr val="000000"/>
                    </a:solidFill>
                    <a:latin typeface="+mn-lt"/>
                  </a:rPr>
                  <a:t> on ulcer complications </a:t>
                </a:r>
                <a:r>
                  <a:rPr lang="en-GB" sz="2200" b="1" dirty="0" smtClean="0">
                    <a:solidFill>
                      <a:srgbClr val="000000"/>
                    </a:solidFill>
                    <a:latin typeface="+mn-lt"/>
                  </a:rPr>
                  <a:t>and </a:t>
                </a:r>
                <a:r>
                  <a:rPr lang="en-GB" sz="2200" b="1" dirty="0" smtClean="0">
                    <a:solidFill>
                      <a:srgbClr val="000000"/>
                    </a:solidFill>
                    <a:latin typeface="+mn-lt"/>
                  </a:rPr>
                  <a:t>all-cause </a:t>
                </a:r>
                <a:r>
                  <a:rPr lang="en-GB" sz="2200" b="1" dirty="0" smtClean="0">
                    <a:solidFill>
                      <a:srgbClr val="000000"/>
                    </a:solidFill>
                    <a:latin typeface="+mn-lt"/>
                  </a:rPr>
                  <a:t>mortality</a:t>
                </a:r>
                <a:endParaRPr kumimoji="0" lang="en-US" alt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140" y="620"/>
                <a:ext cx="142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No.</a:t>
                </a:r>
                <a:endPara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2245" y="465"/>
                <a:ext cx="826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lvl="0"/>
                <a:r>
                  <a:rPr lang="en-US" altLang="en-US" sz="1200" b="1" dirty="0" smtClean="0">
                    <a:solidFill>
                      <a:srgbClr val="000000"/>
                    </a:solidFill>
                    <a:latin typeface="+mn-lt"/>
                  </a:rPr>
                  <a:t>Events/P</a:t>
                </a:r>
                <a:r>
                  <a:rPr kumimoji="0" lang="en-US" alt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</a:rPr>
                  <a:t>atients (%)</a:t>
                </a:r>
                <a:endPara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141" name="Rectangle 30"/>
              <p:cNvSpPr>
                <a:spLocks noChangeArrowheads="1"/>
              </p:cNvSpPr>
              <p:nvPr/>
            </p:nvSpPr>
            <p:spPr bwMode="auto">
              <a:xfrm>
                <a:off x="1701" y="576"/>
                <a:ext cx="379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Allocated</a:t>
                </a:r>
                <a:endPara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63" name="Rectangle 31"/>
              <p:cNvSpPr>
                <a:spLocks noChangeArrowheads="1"/>
              </p:cNvSpPr>
              <p:nvPr/>
            </p:nvSpPr>
            <p:spPr bwMode="auto">
              <a:xfrm>
                <a:off x="1882" y="665"/>
                <a:ext cx="161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GPT</a:t>
                </a:r>
                <a:endPara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78" name="Rectangle 32"/>
              <p:cNvSpPr>
                <a:spLocks noChangeArrowheads="1"/>
              </p:cNvSpPr>
              <p:nvPr/>
            </p:nvSpPr>
            <p:spPr bwMode="auto">
              <a:xfrm>
                <a:off x="2653" y="576"/>
                <a:ext cx="379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Allocated</a:t>
                </a:r>
                <a:endPara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00" name="Rectangle 33"/>
              <p:cNvSpPr>
                <a:spLocks noChangeArrowheads="1"/>
              </p:cNvSpPr>
              <p:nvPr/>
            </p:nvSpPr>
            <p:spPr bwMode="auto">
              <a:xfrm>
                <a:off x="2744" y="665"/>
                <a:ext cx="287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control</a:t>
                </a:r>
                <a:endPara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29" name="Rectangle 36"/>
              <p:cNvSpPr>
                <a:spLocks noChangeArrowheads="1"/>
              </p:cNvSpPr>
              <p:nvPr/>
            </p:nvSpPr>
            <p:spPr bwMode="auto">
              <a:xfrm>
                <a:off x="3606" y="613"/>
                <a:ext cx="102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200" b="1" dirty="0" smtClean="0">
                    <a:solidFill>
                      <a:srgbClr val="000000"/>
                    </a:solidFill>
                    <a:latin typeface="+mn-lt"/>
                  </a:rPr>
                  <a:t>Od</a:t>
                </a:r>
                <a:r>
                  <a:rPr kumimoji="0" lang="en-US" alt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</a:rPr>
                  <a:t>ds Ratio (95 or 99% CI)</a:t>
                </a:r>
                <a:endPara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230" name="Line 37"/>
              <p:cNvSpPr>
                <a:spLocks noChangeShapeType="1"/>
              </p:cNvSpPr>
              <p:nvPr/>
            </p:nvSpPr>
            <p:spPr bwMode="auto">
              <a:xfrm>
                <a:off x="634" y="811"/>
                <a:ext cx="442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1" name="Rectangle 38"/>
              <p:cNvSpPr>
                <a:spLocks noChangeArrowheads="1"/>
              </p:cNvSpPr>
              <p:nvPr/>
            </p:nvSpPr>
            <p:spPr bwMode="auto">
              <a:xfrm>
                <a:off x="3234" y="4089"/>
                <a:ext cx="302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Less likely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3" name="Rectangle 40"/>
              <p:cNvSpPr>
                <a:spLocks noChangeArrowheads="1"/>
              </p:cNvSpPr>
              <p:nvPr/>
            </p:nvSpPr>
            <p:spPr bwMode="auto">
              <a:xfrm>
                <a:off x="3260" y="4169"/>
                <a:ext cx="275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with GPT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4" name="Rectangle 41"/>
              <p:cNvSpPr>
                <a:spLocks noChangeArrowheads="1"/>
              </p:cNvSpPr>
              <p:nvPr/>
            </p:nvSpPr>
            <p:spPr bwMode="auto">
              <a:xfrm>
                <a:off x="3940" y="4081"/>
                <a:ext cx="342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More likely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6" name="Rectangle 43"/>
              <p:cNvSpPr>
                <a:spLocks noChangeArrowheads="1"/>
              </p:cNvSpPr>
              <p:nvPr/>
            </p:nvSpPr>
            <p:spPr bwMode="auto">
              <a:xfrm>
                <a:off x="3985" y="4169"/>
                <a:ext cx="275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with GPT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7" name="Rectangle 44"/>
              <p:cNvSpPr>
                <a:spLocks noChangeArrowheads="1"/>
              </p:cNvSpPr>
              <p:nvPr/>
            </p:nvSpPr>
            <p:spPr bwMode="auto">
              <a:xfrm>
                <a:off x="634" y="857"/>
                <a:ext cx="233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Bleeds</a:t>
                </a:r>
                <a:endPara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8" name="Rectangle 45"/>
              <p:cNvSpPr>
                <a:spLocks noChangeArrowheads="1"/>
              </p:cNvSpPr>
              <p:nvPr/>
            </p:nvSpPr>
            <p:spPr bwMode="auto">
              <a:xfrm>
                <a:off x="634" y="983"/>
                <a:ext cx="10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PPI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39" name="Rectangle 46"/>
              <p:cNvSpPr>
                <a:spLocks noChangeArrowheads="1"/>
              </p:cNvSpPr>
              <p:nvPr/>
            </p:nvSpPr>
            <p:spPr bwMode="auto">
              <a:xfrm>
                <a:off x="1194" y="982"/>
                <a:ext cx="8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18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0" name="Rectangle 47"/>
              <p:cNvSpPr>
                <a:spLocks noChangeArrowheads="1"/>
              </p:cNvSpPr>
              <p:nvPr/>
            </p:nvSpPr>
            <p:spPr bwMode="auto">
              <a:xfrm>
                <a:off x="1602" y="976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14/5910 (0.2%)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1" name="Rectangle 48"/>
              <p:cNvSpPr>
                <a:spLocks noChangeArrowheads="1"/>
              </p:cNvSpPr>
              <p:nvPr/>
            </p:nvSpPr>
            <p:spPr bwMode="auto">
              <a:xfrm>
                <a:off x="2541" y="976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88/4937 (1.8%)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2" name="Rectangle 49"/>
              <p:cNvSpPr>
                <a:spLocks noChangeArrowheads="1"/>
              </p:cNvSpPr>
              <p:nvPr/>
            </p:nvSpPr>
            <p:spPr bwMode="auto">
              <a:xfrm>
                <a:off x="3653" y="1000"/>
                <a:ext cx="48" cy="38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3" name="Line 50"/>
              <p:cNvSpPr>
                <a:spLocks noChangeShapeType="1"/>
              </p:cNvSpPr>
              <p:nvPr/>
            </p:nvSpPr>
            <p:spPr bwMode="auto">
              <a:xfrm>
                <a:off x="3542" y="1019"/>
                <a:ext cx="2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4" name="Rectangle 51"/>
              <p:cNvSpPr>
                <a:spLocks noChangeArrowheads="1"/>
              </p:cNvSpPr>
              <p:nvPr/>
            </p:nvSpPr>
            <p:spPr bwMode="auto">
              <a:xfrm>
                <a:off x="4377" y="976"/>
                <a:ext cx="56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0.21 (0.12 - 0.36)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5" name="Rectangle 52"/>
              <p:cNvSpPr>
                <a:spLocks noChangeArrowheads="1"/>
              </p:cNvSpPr>
              <p:nvPr/>
            </p:nvSpPr>
            <p:spPr bwMode="auto">
              <a:xfrm>
                <a:off x="634" y="1131"/>
                <a:ext cx="88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PA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7" name="Rectangle 54"/>
              <p:cNvSpPr>
                <a:spLocks noChangeArrowheads="1"/>
              </p:cNvSpPr>
              <p:nvPr/>
            </p:nvSpPr>
            <p:spPr bwMode="auto">
              <a:xfrm>
                <a:off x="1242" y="1130"/>
                <a:ext cx="4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8" name="Rectangle 55"/>
              <p:cNvSpPr>
                <a:spLocks noChangeArrowheads="1"/>
              </p:cNvSpPr>
              <p:nvPr/>
            </p:nvSpPr>
            <p:spPr bwMode="auto">
              <a:xfrm>
                <a:off x="1583" y="1125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33/4464 (0.7%)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49" name="Rectangle 56"/>
              <p:cNvSpPr>
                <a:spLocks noChangeArrowheads="1"/>
              </p:cNvSpPr>
              <p:nvPr/>
            </p:nvSpPr>
            <p:spPr bwMode="auto">
              <a:xfrm>
                <a:off x="2541" y="1125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53/4489 (1.2%)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0" name="Rectangle 57"/>
              <p:cNvSpPr>
                <a:spLocks noChangeArrowheads="1"/>
              </p:cNvSpPr>
              <p:nvPr/>
            </p:nvSpPr>
            <p:spPr bwMode="auto">
              <a:xfrm>
                <a:off x="3926" y="1150"/>
                <a:ext cx="45" cy="35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1" name="Line 58"/>
              <p:cNvSpPr>
                <a:spLocks noChangeShapeType="1"/>
              </p:cNvSpPr>
              <p:nvPr/>
            </p:nvSpPr>
            <p:spPr bwMode="auto">
              <a:xfrm>
                <a:off x="3803" y="1168"/>
                <a:ext cx="2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2" name="Rectangle 59"/>
              <p:cNvSpPr>
                <a:spLocks noChangeArrowheads="1"/>
              </p:cNvSpPr>
              <p:nvPr/>
            </p:nvSpPr>
            <p:spPr bwMode="auto">
              <a:xfrm>
                <a:off x="4377" y="1124"/>
                <a:ext cx="56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0.63 (0.35 - 1.12)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3" name="Rectangle 60"/>
              <p:cNvSpPr>
                <a:spLocks noChangeArrowheads="1"/>
              </p:cNvSpPr>
              <p:nvPr/>
            </p:nvSpPr>
            <p:spPr bwMode="auto">
              <a:xfrm>
                <a:off x="634" y="1279"/>
                <a:ext cx="18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H2RA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4" name="Rectangle 61"/>
              <p:cNvSpPr>
                <a:spLocks noChangeArrowheads="1"/>
              </p:cNvSpPr>
              <p:nvPr/>
            </p:nvSpPr>
            <p:spPr bwMode="auto">
              <a:xfrm>
                <a:off x="1194" y="1278"/>
                <a:ext cx="8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29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5" name="Rectangle 62"/>
              <p:cNvSpPr>
                <a:spLocks noChangeArrowheads="1"/>
              </p:cNvSpPr>
              <p:nvPr/>
            </p:nvSpPr>
            <p:spPr bwMode="auto">
              <a:xfrm>
                <a:off x="1602" y="1273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43/3631 (1.2%)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6" name="Rectangle 63"/>
              <p:cNvSpPr>
                <a:spLocks noChangeArrowheads="1"/>
              </p:cNvSpPr>
              <p:nvPr/>
            </p:nvSpPr>
            <p:spPr bwMode="auto">
              <a:xfrm>
                <a:off x="2541" y="1273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84/2779 (3.0%)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57" name="Rectangle 64"/>
              <p:cNvSpPr>
                <a:spLocks noChangeArrowheads="1"/>
              </p:cNvSpPr>
              <p:nvPr/>
            </p:nvSpPr>
            <p:spPr bwMode="auto">
              <a:xfrm>
                <a:off x="3860" y="1295"/>
                <a:ext cx="52" cy="42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8" name="Line 65"/>
              <p:cNvSpPr>
                <a:spLocks noChangeShapeType="1"/>
              </p:cNvSpPr>
              <p:nvPr/>
            </p:nvSpPr>
            <p:spPr bwMode="auto">
              <a:xfrm>
                <a:off x="3762" y="1316"/>
                <a:ext cx="24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9" name="Rectangle 66"/>
              <p:cNvSpPr>
                <a:spLocks noChangeArrowheads="1"/>
              </p:cNvSpPr>
              <p:nvPr/>
            </p:nvSpPr>
            <p:spPr bwMode="auto">
              <a:xfrm>
                <a:off x="4377" y="1273"/>
                <a:ext cx="56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0.49 (0.30 - 0.80)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0" name="Rectangle 67"/>
              <p:cNvSpPr>
                <a:spLocks noChangeArrowheads="1"/>
              </p:cNvSpPr>
              <p:nvPr/>
            </p:nvSpPr>
            <p:spPr bwMode="auto">
              <a:xfrm>
                <a:off x="634" y="1421"/>
                <a:ext cx="275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Any GPT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2" name="Rectangle 69"/>
              <p:cNvSpPr>
                <a:spLocks noChangeArrowheads="1"/>
              </p:cNvSpPr>
              <p:nvPr/>
            </p:nvSpPr>
            <p:spPr bwMode="auto">
              <a:xfrm>
                <a:off x="1194" y="1427"/>
                <a:ext cx="8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49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3" name="Rectangle 70"/>
              <p:cNvSpPr>
                <a:spLocks noChangeArrowheads="1"/>
              </p:cNvSpPr>
              <p:nvPr/>
            </p:nvSpPr>
            <p:spPr bwMode="auto">
              <a:xfrm>
                <a:off x="1561" y="1421"/>
                <a:ext cx="548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90/14139 (0.6%)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4" name="Rectangle 71"/>
              <p:cNvSpPr>
                <a:spLocks noChangeArrowheads="1"/>
              </p:cNvSpPr>
              <p:nvPr/>
            </p:nvSpPr>
            <p:spPr bwMode="auto">
              <a:xfrm>
                <a:off x="2471" y="1421"/>
                <a:ext cx="59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221/12130 (1.8%)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5" name="Freeform 72"/>
              <p:cNvSpPr>
                <a:spLocks/>
              </p:cNvSpPr>
              <p:nvPr/>
            </p:nvSpPr>
            <p:spPr bwMode="auto">
              <a:xfrm>
                <a:off x="3780" y="1442"/>
                <a:ext cx="112" cy="45"/>
              </a:xfrm>
              <a:custGeom>
                <a:avLst/>
                <a:gdLst>
                  <a:gd name="T0" fmla="*/ 0 w 313"/>
                  <a:gd name="T1" fmla="*/ 79 h 158"/>
                  <a:gd name="T2" fmla="*/ 154 w 313"/>
                  <a:gd name="T3" fmla="*/ 158 h 158"/>
                  <a:gd name="T4" fmla="*/ 313 w 313"/>
                  <a:gd name="T5" fmla="*/ 79 h 158"/>
                  <a:gd name="T6" fmla="*/ 154 w 313"/>
                  <a:gd name="T7" fmla="*/ 0 h 158"/>
                  <a:gd name="T8" fmla="*/ 0 w 313"/>
                  <a:gd name="T9" fmla="*/ 7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3" h="158">
                    <a:moveTo>
                      <a:pt x="0" y="79"/>
                    </a:moveTo>
                    <a:lnTo>
                      <a:pt x="154" y="158"/>
                    </a:lnTo>
                    <a:lnTo>
                      <a:pt x="313" y="79"/>
                    </a:lnTo>
                    <a:lnTo>
                      <a:pt x="154" y="0"/>
                    </a:lnTo>
                    <a:lnTo>
                      <a:pt x="0" y="7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66" name="Rectangle 73"/>
              <p:cNvSpPr>
                <a:spLocks noChangeArrowheads="1"/>
              </p:cNvSpPr>
              <p:nvPr/>
            </p:nvSpPr>
            <p:spPr bwMode="auto">
              <a:xfrm>
                <a:off x="4377" y="1419"/>
                <a:ext cx="565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0.40 (0.32 - 0.50)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8" name="Rectangle 74"/>
              <p:cNvSpPr>
                <a:spLocks noChangeArrowheads="1"/>
              </p:cNvSpPr>
              <p:nvPr/>
            </p:nvSpPr>
            <p:spPr bwMode="auto">
              <a:xfrm>
                <a:off x="4673" y="1495"/>
                <a:ext cx="328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p&lt;0.0001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69" name="Rectangle 75"/>
              <p:cNvSpPr>
                <a:spLocks noChangeArrowheads="1"/>
              </p:cNvSpPr>
              <p:nvPr/>
            </p:nvSpPr>
            <p:spPr bwMode="auto">
              <a:xfrm>
                <a:off x="930" y="860"/>
                <a:ext cx="464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(Heterogeneity 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1" name="Rectangle 77"/>
              <p:cNvSpPr>
                <a:spLocks noChangeArrowheads="1"/>
              </p:cNvSpPr>
              <p:nvPr/>
            </p:nvSpPr>
            <p:spPr bwMode="auto">
              <a:xfrm>
                <a:off x="1429" y="902"/>
                <a:ext cx="24" cy="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2" name="Rectangle 78"/>
              <p:cNvSpPr>
                <a:spLocks noChangeArrowheads="1"/>
              </p:cNvSpPr>
              <p:nvPr/>
            </p:nvSpPr>
            <p:spPr bwMode="auto">
              <a:xfrm>
                <a:off x="1429" y="851"/>
                <a:ext cx="24" cy="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3" name="Rectangle 79"/>
              <p:cNvSpPr>
                <a:spLocks noChangeArrowheads="1"/>
              </p:cNvSpPr>
              <p:nvPr/>
            </p:nvSpPr>
            <p:spPr bwMode="auto">
              <a:xfrm>
                <a:off x="1461" y="866"/>
                <a:ext cx="46" cy="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=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4" name="Rectangle 80"/>
              <p:cNvSpPr>
                <a:spLocks noChangeArrowheads="1"/>
              </p:cNvSpPr>
              <p:nvPr/>
            </p:nvSpPr>
            <p:spPr bwMode="auto">
              <a:xfrm>
                <a:off x="1519" y="861"/>
                <a:ext cx="475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15.3,  p=0.0005)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5" name="Rectangle 81"/>
              <p:cNvSpPr>
                <a:spLocks noChangeArrowheads="1"/>
              </p:cNvSpPr>
              <p:nvPr/>
            </p:nvSpPr>
            <p:spPr bwMode="auto">
              <a:xfrm>
                <a:off x="634" y="1600"/>
                <a:ext cx="43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Perforations</a:t>
                </a:r>
                <a:endPara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8" name="Rectangle 84"/>
              <p:cNvSpPr>
                <a:spLocks noChangeArrowheads="1"/>
              </p:cNvSpPr>
              <p:nvPr/>
            </p:nvSpPr>
            <p:spPr bwMode="auto">
              <a:xfrm>
                <a:off x="634" y="1725"/>
                <a:ext cx="10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PPI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79" name="Rectangle 85"/>
              <p:cNvSpPr>
                <a:spLocks noChangeArrowheads="1"/>
              </p:cNvSpPr>
              <p:nvPr/>
            </p:nvSpPr>
            <p:spPr bwMode="auto">
              <a:xfrm>
                <a:off x="1242" y="1724"/>
                <a:ext cx="4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24" name="Rectangle 86"/>
              <p:cNvSpPr>
                <a:spLocks noChangeArrowheads="1"/>
              </p:cNvSpPr>
              <p:nvPr/>
            </p:nvSpPr>
            <p:spPr bwMode="auto">
              <a:xfrm>
                <a:off x="1643" y="1718"/>
                <a:ext cx="466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1/1917 (0.1%)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25" name="Rectangle 87"/>
              <p:cNvSpPr>
                <a:spLocks noChangeArrowheads="1"/>
              </p:cNvSpPr>
              <p:nvPr/>
            </p:nvSpPr>
            <p:spPr bwMode="auto">
              <a:xfrm>
                <a:off x="2637" y="1718"/>
                <a:ext cx="424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2/981 (0.2%)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27" name="Rectangle 88"/>
              <p:cNvSpPr>
                <a:spLocks noChangeArrowheads="1"/>
              </p:cNvSpPr>
              <p:nvPr/>
            </p:nvSpPr>
            <p:spPr bwMode="auto">
              <a:xfrm>
                <a:off x="3770" y="1758"/>
                <a:ext cx="8" cy="7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8" name="Line 89"/>
              <p:cNvSpPr>
                <a:spLocks noChangeShapeType="1"/>
              </p:cNvSpPr>
              <p:nvPr/>
            </p:nvSpPr>
            <p:spPr bwMode="auto">
              <a:xfrm>
                <a:off x="3259" y="1762"/>
                <a:ext cx="10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9" name="Line 90"/>
              <p:cNvSpPr>
                <a:spLocks noChangeShapeType="1"/>
              </p:cNvSpPr>
              <p:nvPr/>
            </p:nvSpPr>
            <p:spPr bwMode="auto">
              <a:xfrm flipH="1">
                <a:off x="3259" y="1762"/>
                <a:ext cx="3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0" name="Freeform 91"/>
              <p:cNvSpPr>
                <a:spLocks/>
              </p:cNvSpPr>
              <p:nvPr/>
            </p:nvSpPr>
            <p:spPr bwMode="auto">
              <a:xfrm>
                <a:off x="3259" y="1741"/>
                <a:ext cx="45" cy="41"/>
              </a:xfrm>
              <a:custGeom>
                <a:avLst/>
                <a:gdLst>
                  <a:gd name="T0" fmla="*/ 125 w 125"/>
                  <a:gd name="T1" fmla="*/ 0 h 143"/>
                  <a:gd name="T2" fmla="*/ 0 w 125"/>
                  <a:gd name="T3" fmla="*/ 72 h 143"/>
                  <a:gd name="T4" fmla="*/ 125 w 125"/>
                  <a:gd name="T5" fmla="*/ 143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143">
                    <a:moveTo>
                      <a:pt x="125" y="0"/>
                    </a:moveTo>
                    <a:lnTo>
                      <a:pt x="0" y="72"/>
                    </a:lnTo>
                    <a:lnTo>
                      <a:pt x="125" y="14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1" name="Line 92"/>
              <p:cNvSpPr>
                <a:spLocks noChangeShapeType="1"/>
              </p:cNvSpPr>
              <p:nvPr/>
            </p:nvSpPr>
            <p:spPr bwMode="auto">
              <a:xfrm>
                <a:off x="4286" y="1762"/>
                <a:ext cx="1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2" name="Freeform 93"/>
              <p:cNvSpPr>
                <a:spLocks/>
              </p:cNvSpPr>
              <p:nvPr/>
            </p:nvSpPr>
            <p:spPr bwMode="auto">
              <a:xfrm>
                <a:off x="4251" y="1741"/>
                <a:ext cx="45" cy="41"/>
              </a:xfrm>
              <a:custGeom>
                <a:avLst/>
                <a:gdLst>
                  <a:gd name="T0" fmla="*/ 0 w 125"/>
                  <a:gd name="T1" fmla="*/ 143 h 143"/>
                  <a:gd name="T2" fmla="*/ 125 w 125"/>
                  <a:gd name="T3" fmla="*/ 72 h 143"/>
                  <a:gd name="T4" fmla="*/ 0 w 125"/>
                  <a:gd name="T5" fmla="*/ 0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143">
                    <a:moveTo>
                      <a:pt x="0" y="143"/>
                    </a:moveTo>
                    <a:lnTo>
                      <a:pt x="125" y="72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3" name="Rectangle 94"/>
              <p:cNvSpPr>
                <a:spLocks noChangeArrowheads="1"/>
              </p:cNvSpPr>
              <p:nvPr/>
            </p:nvSpPr>
            <p:spPr bwMode="auto">
              <a:xfrm>
                <a:off x="4330" y="1718"/>
                <a:ext cx="60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0.31 (0.01 - 13.74)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34" name="Rectangle 95"/>
              <p:cNvSpPr>
                <a:spLocks noChangeArrowheads="1"/>
              </p:cNvSpPr>
              <p:nvPr/>
            </p:nvSpPr>
            <p:spPr bwMode="auto">
              <a:xfrm>
                <a:off x="634" y="1873"/>
                <a:ext cx="88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PA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36" name="Rectangle 97"/>
              <p:cNvSpPr>
                <a:spLocks noChangeArrowheads="1"/>
              </p:cNvSpPr>
              <p:nvPr/>
            </p:nvSpPr>
            <p:spPr bwMode="auto">
              <a:xfrm>
                <a:off x="1242" y="1873"/>
                <a:ext cx="4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37" name="Rectangle 98"/>
              <p:cNvSpPr>
                <a:spLocks noChangeArrowheads="1"/>
              </p:cNvSpPr>
              <p:nvPr/>
            </p:nvSpPr>
            <p:spPr bwMode="auto">
              <a:xfrm>
                <a:off x="1643" y="1867"/>
                <a:ext cx="466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1/4700 (0.0%)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38" name="Rectangle 99"/>
              <p:cNvSpPr>
                <a:spLocks noChangeArrowheads="1"/>
              </p:cNvSpPr>
              <p:nvPr/>
            </p:nvSpPr>
            <p:spPr bwMode="auto">
              <a:xfrm>
                <a:off x="2595" y="1867"/>
                <a:ext cx="466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8/4594 (0.2%)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39" name="Rectangle 100"/>
              <p:cNvSpPr>
                <a:spLocks noChangeArrowheads="1"/>
              </p:cNvSpPr>
              <p:nvPr/>
            </p:nvSpPr>
            <p:spPr bwMode="auto">
              <a:xfrm>
                <a:off x="3649" y="1904"/>
                <a:ext cx="14" cy="12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0" name="Line 101"/>
              <p:cNvSpPr>
                <a:spLocks noChangeShapeType="1"/>
              </p:cNvSpPr>
              <p:nvPr/>
            </p:nvSpPr>
            <p:spPr bwMode="auto">
              <a:xfrm>
                <a:off x="3259" y="1910"/>
                <a:ext cx="88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1" name="Line 102"/>
              <p:cNvSpPr>
                <a:spLocks noChangeShapeType="1"/>
              </p:cNvSpPr>
              <p:nvPr/>
            </p:nvSpPr>
            <p:spPr bwMode="auto">
              <a:xfrm flipH="1">
                <a:off x="3259" y="1910"/>
                <a:ext cx="3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2" name="Freeform 103"/>
              <p:cNvSpPr>
                <a:spLocks/>
              </p:cNvSpPr>
              <p:nvPr/>
            </p:nvSpPr>
            <p:spPr bwMode="auto">
              <a:xfrm>
                <a:off x="3259" y="1890"/>
                <a:ext cx="45" cy="40"/>
              </a:xfrm>
              <a:custGeom>
                <a:avLst/>
                <a:gdLst>
                  <a:gd name="T0" fmla="*/ 125 w 125"/>
                  <a:gd name="T1" fmla="*/ 0 h 144"/>
                  <a:gd name="T2" fmla="*/ 0 w 125"/>
                  <a:gd name="T3" fmla="*/ 72 h 144"/>
                  <a:gd name="T4" fmla="*/ 125 w 125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144">
                    <a:moveTo>
                      <a:pt x="125" y="0"/>
                    </a:moveTo>
                    <a:lnTo>
                      <a:pt x="0" y="72"/>
                    </a:lnTo>
                    <a:lnTo>
                      <a:pt x="125" y="14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3" name="Rectangle 104"/>
              <p:cNvSpPr>
                <a:spLocks noChangeArrowheads="1"/>
              </p:cNvSpPr>
              <p:nvPr/>
            </p:nvSpPr>
            <p:spPr bwMode="auto">
              <a:xfrm>
                <a:off x="4377" y="1867"/>
                <a:ext cx="56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0.19 (0.03 - 1.37)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44" name="Rectangle 105"/>
              <p:cNvSpPr>
                <a:spLocks noChangeArrowheads="1"/>
              </p:cNvSpPr>
              <p:nvPr/>
            </p:nvSpPr>
            <p:spPr bwMode="auto">
              <a:xfrm>
                <a:off x="634" y="2022"/>
                <a:ext cx="18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H2RA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45" name="Rectangle 106"/>
              <p:cNvSpPr>
                <a:spLocks noChangeArrowheads="1"/>
              </p:cNvSpPr>
              <p:nvPr/>
            </p:nvSpPr>
            <p:spPr bwMode="auto">
              <a:xfrm>
                <a:off x="1242" y="2021"/>
                <a:ext cx="4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46" name="Rectangle 107"/>
              <p:cNvSpPr>
                <a:spLocks noChangeArrowheads="1"/>
              </p:cNvSpPr>
              <p:nvPr/>
            </p:nvSpPr>
            <p:spPr bwMode="auto">
              <a:xfrm>
                <a:off x="1726" y="2015"/>
                <a:ext cx="38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0/49 (0.0%)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47" name="Rectangle 108"/>
              <p:cNvSpPr>
                <a:spLocks noChangeArrowheads="1"/>
              </p:cNvSpPr>
              <p:nvPr/>
            </p:nvSpPr>
            <p:spPr bwMode="auto">
              <a:xfrm>
                <a:off x="2678" y="2015"/>
                <a:ext cx="38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1/50 (2.0%)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48" name="Rectangle 109"/>
              <p:cNvSpPr>
                <a:spLocks noChangeArrowheads="1"/>
              </p:cNvSpPr>
              <p:nvPr/>
            </p:nvSpPr>
            <p:spPr bwMode="auto">
              <a:xfrm>
                <a:off x="634" y="2164"/>
                <a:ext cx="275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Any GPT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50" name="Rectangle 111"/>
              <p:cNvSpPr>
                <a:spLocks noChangeArrowheads="1"/>
              </p:cNvSpPr>
              <p:nvPr/>
            </p:nvSpPr>
            <p:spPr bwMode="auto">
              <a:xfrm>
                <a:off x="1242" y="2169"/>
                <a:ext cx="4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5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51" name="Rectangle 112"/>
              <p:cNvSpPr>
                <a:spLocks noChangeArrowheads="1"/>
              </p:cNvSpPr>
              <p:nvPr/>
            </p:nvSpPr>
            <p:spPr bwMode="auto">
              <a:xfrm>
                <a:off x="1643" y="2164"/>
                <a:ext cx="466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2/6666 (0.0%)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52" name="Rectangle 113"/>
              <p:cNvSpPr>
                <a:spLocks noChangeArrowheads="1"/>
              </p:cNvSpPr>
              <p:nvPr/>
            </p:nvSpPr>
            <p:spPr bwMode="auto">
              <a:xfrm>
                <a:off x="2554" y="2164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10/5470 (0.2%)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53" name="Freeform 114"/>
              <p:cNvSpPr>
                <a:spLocks/>
              </p:cNvSpPr>
              <p:nvPr/>
            </p:nvSpPr>
            <p:spPr bwMode="auto">
              <a:xfrm>
                <a:off x="3361" y="2185"/>
                <a:ext cx="652" cy="44"/>
              </a:xfrm>
              <a:custGeom>
                <a:avLst/>
                <a:gdLst>
                  <a:gd name="T0" fmla="*/ 0 w 1825"/>
                  <a:gd name="T1" fmla="*/ 79 h 158"/>
                  <a:gd name="T2" fmla="*/ 893 w 1825"/>
                  <a:gd name="T3" fmla="*/ 158 h 158"/>
                  <a:gd name="T4" fmla="*/ 1825 w 1825"/>
                  <a:gd name="T5" fmla="*/ 79 h 158"/>
                  <a:gd name="T6" fmla="*/ 893 w 1825"/>
                  <a:gd name="T7" fmla="*/ 0 h 158"/>
                  <a:gd name="T8" fmla="*/ 0 w 1825"/>
                  <a:gd name="T9" fmla="*/ 7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25" h="158">
                    <a:moveTo>
                      <a:pt x="0" y="79"/>
                    </a:moveTo>
                    <a:lnTo>
                      <a:pt x="893" y="158"/>
                    </a:lnTo>
                    <a:lnTo>
                      <a:pt x="1825" y="79"/>
                    </a:lnTo>
                    <a:lnTo>
                      <a:pt x="893" y="0"/>
                    </a:lnTo>
                    <a:lnTo>
                      <a:pt x="0" y="7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4" name="Rectangle 115"/>
              <p:cNvSpPr>
                <a:spLocks noChangeArrowheads="1"/>
              </p:cNvSpPr>
              <p:nvPr/>
            </p:nvSpPr>
            <p:spPr bwMode="auto">
              <a:xfrm>
                <a:off x="4377" y="2162"/>
                <a:ext cx="565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0.21 (0.06 - 0.81)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55" name="Rectangle 116"/>
              <p:cNvSpPr>
                <a:spLocks noChangeArrowheads="1"/>
              </p:cNvSpPr>
              <p:nvPr/>
            </p:nvSpPr>
            <p:spPr bwMode="auto">
              <a:xfrm>
                <a:off x="4673" y="2237"/>
                <a:ext cx="328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p=0.0089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56" name="Rectangle 117"/>
              <p:cNvSpPr>
                <a:spLocks noChangeArrowheads="1"/>
              </p:cNvSpPr>
              <p:nvPr/>
            </p:nvSpPr>
            <p:spPr bwMode="auto">
              <a:xfrm>
                <a:off x="1111" y="1603"/>
                <a:ext cx="464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(Heterogeneity 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58" name="Rectangle 119"/>
              <p:cNvSpPr>
                <a:spLocks noChangeArrowheads="1"/>
              </p:cNvSpPr>
              <p:nvPr/>
            </p:nvSpPr>
            <p:spPr bwMode="auto">
              <a:xfrm>
                <a:off x="1610" y="1644"/>
                <a:ext cx="24" cy="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59" name="Rectangle 120"/>
              <p:cNvSpPr>
                <a:spLocks noChangeArrowheads="1"/>
              </p:cNvSpPr>
              <p:nvPr/>
            </p:nvSpPr>
            <p:spPr bwMode="auto">
              <a:xfrm>
                <a:off x="1610" y="1593"/>
                <a:ext cx="24" cy="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60" name="Rectangle 121"/>
              <p:cNvSpPr>
                <a:spLocks noChangeArrowheads="1"/>
              </p:cNvSpPr>
              <p:nvPr/>
            </p:nvSpPr>
            <p:spPr bwMode="auto">
              <a:xfrm>
                <a:off x="1640" y="1608"/>
                <a:ext cx="53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=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61" name="Rectangle 122"/>
              <p:cNvSpPr>
                <a:spLocks noChangeArrowheads="1"/>
              </p:cNvSpPr>
              <p:nvPr/>
            </p:nvSpPr>
            <p:spPr bwMode="auto">
              <a:xfrm>
                <a:off x="1711" y="1603"/>
                <a:ext cx="366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0.2,  p=0.92)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62" name="Rectangle 123"/>
              <p:cNvSpPr>
                <a:spLocks noChangeArrowheads="1"/>
              </p:cNvSpPr>
              <p:nvPr/>
            </p:nvSpPr>
            <p:spPr bwMode="auto">
              <a:xfrm>
                <a:off x="634" y="2342"/>
                <a:ext cx="453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Obstructions</a:t>
                </a:r>
                <a:endPara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63" name="Rectangle 124"/>
              <p:cNvSpPr>
                <a:spLocks noChangeArrowheads="1"/>
              </p:cNvSpPr>
              <p:nvPr/>
            </p:nvSpPr>
            <p:spPr bwMode="auto">
              <a:xfrm>
                <a:off x="634" y="2467"/>
                <a:ext cx="10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PPI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64" name="Rectangle 125"/>
              <p:cNvSpPr>
                <a:spLocks noChangeArrowheads="1"/>
              </p:cNvSpPr>
              <p:nvPr/>
            </p:nvSpPr>
            <p:spPr bwMode="auto">
              <a:xfrm>
                <a:off x="1242" y="2467"/>
                <a:ext cx="4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65" name="Rectangle 126"/>
              <p:cNvSpPr>
                <a:spLocks noChangeArrowheads="1"/>
              </p:cNvSpPr>
              <p:nvPr/>
            </p:nvSpPr>
            <p:spPr bwMode="auto">
              <a:xfrm>
                <a:off x="1643" y="2461"/>
                <a:ext cx="466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1/1938 (0.1%)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66" name="Rectangle 127"/>
              <p:cNvSpPr>
                <a:spLocks noChangeArrowheads="1"/>
              </p:cNvSpPr>
              <p:nvPr/>
            </p:nvSpPr>
            <p:spPr bwMode="auto">
              <a:xfrm>
                <a:off x="2595" y="2461"/>
                <a:ext cx="466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1/1935 (0.1%)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67" name="Rectangle 128"/>
              <p:cNvSpPr>
                <a:spLocks noChangeArrowheads="1"/>
              </p:cNvSpPr>
              <p:nvPr/>
            </p:nvSpPr>
            <p:spPr bwMode="auto">
              <a:xfrm>
                <a:off x="634" y="2615"/>
                <a:ext cx="88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PA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82" name="Rectangle 130"/>
              <p:cNvSpPr>
                <a:spLocks noChangeArrowheads="1"/>
              </p:cNvSpPr>
              <p:nvPr/>
            </p:nvSpPr>
            <p:spPr bwMode="auto">
              <a:xfrm>
                <a:off x="1242" y="2615"/>
                <a:ext cx="4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83" name="Rectangle 131"/>
              <p:cNvSpPr>
                <a:spLocks noChangeArrowheads="1"/>
              </p:cNvSpPr>
              <p:nvPr/>
            </p:nvSpPr>
            <p:spPr bwMode="auto">
              <a:xfrm>
                <a:off x="1643" y="2609"/>
                <a:ext cx="466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0/4404 (0.0%)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84" name="Rectangle 132"/>
              <p:cNvSpPr>
                <a:spLocks noChangeArrowheads="1"/>
              </p:cNvSpPr>
              <p:nvPr/>
            </p:nvSpPr>
            <p:spPr bwMode="auto">
              <a:xfrm>
                <a:off x="2595" y="2609"/>
                <a:ext cx="466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3/4439 (0.1%)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085" name="Rectangle 133"/>
              <p:cNvSpPr>
                <a:spLocks noChangeArrowheads="1"/>
              </p:cNvSpPr>
              <p:nvPr/>
            </p:nvSpPr>
            <p:spPr bwMode="auto">
              <a:xfrm>
                <a:off x="3562" y="2649"/>
                <a:ext cx="9" cy="7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2" name="Line 134"/>
              <p:cNvSpPr>
                <a:spLocks noChangeShapeType="1"/>
              </p:cNvSpPr>
              <p:nvPr/>
            </p:nvSpPr>
            <p:spPr bwMode="auto">
              <a:xfrm>
                <a:off x="3259" y="2652"/>
                <a:ext cx="10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3" name="Line 135"/>
              <p:cNvSpPr>
                <a:spLocks noChangeShapeType="1"/>
              </p:cNvSpPr>
              <p:nvPr/>
            </p:nvSpPr>
            <p:spPr bwMode="auto">
              <a:xfrm flipH="1">
                <a:off x="3259" y="2652"/>
                <a:ext cx="3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4" name="Freeform 136"/>
              <p:cNvSpPr>
                <a:spLocks/>
              </p:cNvSpPr>
              <p:nvPr/>
            </p:nvSpPr>
            <p:spPr bwMode="auto">
              <a:xfrm>
                <a:off x="3259" y="2632"/>
                <a:ext cx="45" cy="41"/>
              </a:xfrm>
              <a:custGeom>
                <a:avLst/>
                <a:gdLst>
                  <a:gd name="T0" fmla="*/ 125 w 125"/>
                  <a:gd name="T1" fmla="*/ 0 h 144"/>
                  <a:gd name="T2" fmla="*/ 0 w 125"/>
                  <a:gd name="T3" fmla="*/ 72 h 144"/>
                  <a:gd name="T4" fmla="*/ 125 w 125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144">
                    <a:moveTo>
                      <a:pt x="125" y="0"/>
                    </a:moveTo>
                    <a:lnTo>
                      <a:pt x="0" y="72"/>
                    </a:lnTo>
                    <a:lnTo>
                      <a:pt x="125" y="14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5" name="Line 137"/>
              <p:cNvSpPr>
                <a:spLocks noChangeShapeType="1"/>
              </p:cNvSpPr>
              <p:nvPr/>
            </p:nvSpPr>
            <p:spPr bwMode="auto">
              <a:xfrm>
                <a:off x="4286" y="2652"/>
                <a:ext cx="1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6" name="Freeform 138"/>
              <p:cNvSpPr>
                <a:spLocks/>
              </p:cNvSpPr>
              <p:nvPr/>
            </p:nvSpPr>
            <p:spPr bwMode="auto">
              <a:xfrm>
                <a:off x="4251" y="2632"/>
                <a:ext cx="45" cy="41"/>
              </a:xfrm>
              <a:custGeom>
                <a:avLst/>
                <a:gdLst>
                  <a:gd name="T0" fmla="*/ 0 w 125"/>
                  <a:gd name="T1" fmla="*/ 144 h 144"/>
                  <a:gd name="T2" fmla="*/ 125 w 125"/>
                  <a:gd name="T3" fmla="*/ 72 h 144"/>
                  <a:gd name="T4" fmla="*/ 0 w 125"/>
                  <a:gd name="T5" fmla="*/ 0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144">
                    <a:moveTo>
                      <a:pt x="0" y="144"/>
                    </a:moveTo>
                    <a:lnTo>
                      <a:pt x="125" y="72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9" name="Rectangle 139"/>
              <p:cNvSpPr>
                <a:spLocks noChangeArrowheads="1"/>
              </p:cNvSpPr>
              <p:nvPr/>
            </p:nvSpPr>
            <p:spPr bwMode="auto">
              <a:xfrm>
                <a:off x="4377" y="2609"/>
                <a:ext cx="56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0.14 (0.00 - 5.20)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2" name="Rectangle 140"/>
              <p:cNvSpPr>
                <a:spLocks noChangeArrowheads="1"/>
              </p:cNvSpPr>
              <p:nvPr/>
            </p:nvSpPr>
            <p:spPr bwMode="auto">
              <a:xfrm>
                <a:off x="634" y="2764"/>
                <a:ext cx="18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H2RA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115" name="Rectangle 141"/>
              <p:cNvSpPr>
                <a:spLocks noChangeArrowheads="1"/>
              </p:cNvSpPr>
              <p:nvPr/>
            </p:nvSpPr>
            <p:spPr bwMode="auto">
              <a:xfrm>
                <a:off x="1242" y="2763"/>
                <a:ext cx="4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80" name="Rectangle 142"/>
              <p:cNvSpPr>
                <a:spLocks noChangeArrowheads="1"/>
              </p:cNvSpPr>
              <p:nvPr/>
            </p:nvSpPr>
            <p:spPr bwMode="auto">
              <a:xfrm>
                <a:off x="1685" y="2758"/>
                <a:ext cx="424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3/394 (0.8%)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81" name="Rectangle 143"/>
              <p:cNvSpPr>
                <a:spLocks noChangeArrowheads="1"/>
              </p:cNvSpPr>
              <p:nvPr/>
            </p:nvSpPr>
            <p:spPr bwMode="auto">
              <a:xfrm>
                <a:off x="2637" y="2758"/>
                <a:ext cx="424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6/404 (1.5%)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82" name="Rectangle 144"/>
              <p:cNvSpPr>
                <a:spLocks noChangeArrowheads="1"/>
              </p:cNvSpPr>
              <p:nvPr/>
            </p:nvSpPr>
            <p:spPr bwMode="auto">
              <a:xfrm>
                <a:off x="3897" y="2795"/>
                <a:ext cx="14" cy="11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3" name="Line 145"/>
              <p:cNvSpPr>
                <a:spLocks noChangeShapeType="1"/>
              </p:cNvSpPr>
              <p:nvPr/>
            </p:nvSpPr>
            <p:spPr bwMode="auto">
              <a:xfrm>
                <a:off x="3415" y="2801"/>
                <a:ext cx="88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4" name="Line 146"/>
              <p:cNvSpPr>
                <a:spLocks noChangeShapeType="1"/>
              </p:cNvSpPr>
              <p:nvPr/>
            </p:nvSpPr>
            <p:spPr bwMode="auto">
              <a:xfrm>
                <a:off x="4286" y="2801"/>
                <a:ext cx="1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5" name="Freeform 147"/>
              <p:cNvSpPr>
                <a:spLocks/>
              </p:cNvSpPr>
              <p:nvPr/>
            </p:nvSpPr>
            <p:spPr bwMode="auto">
              <a:xfrm>
                <a:off x="4251" y="2780"/>
                <a:ext cx="45" cy="41"/>
              </a:xfrm>
              <a:custGeom>
                <a:avLst/>
                <a:gdLst>
                  <a:gd name="T0" fmla="*/ 0 w 125"/>
                  <a:gd name="T1" fmla="*/ 144 h 144"/>
                  <a:gd name="T2" fmla="*/ 125 w 125"/>
                  <a:gd name="T3" fmla="*/ 72 h 144"/>
                  <a:gd name="T4" fmla="*/ 0 w 125"/>
                  <a:gd name="T5" fmla="*/ 0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144">
                    <a:moveTo>
                      <a:pt x="0" y="144"/>
                    </a:moveTo>
                    <a:lnTo>
                      <a:pt x="125" y="72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6" name="Rectangle 148"/>
              <p:cNvSpPr>
                <a:spLocks noChangeArrowheads="1"/>
              </p:cNvSpPr>
              <p:nvPr/>
            </p:nvSpPr>
            <p:spPr bwMode="auto">
              <a:xfrm>
                <a:off x="4377" y="2758"/>
                <a:ext cx="56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0.52 (0.07 - 3.68)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87" name="Rectangle 149"/>
              <p:cNvSpPr>
                <a:spLocks noChangeArrowheads="1"/>
              </p:cNvSpPr>
              <p:nvPr/>
            </p:nvSpPr>
            <p:spPr bwMode="auto">
              <a:xfrm>
                <a:off x="634" y="2906"/>
                <a:ext cx="275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Any GPT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89" name="Rectangle 151"/>
              <p:cNvSpPr>
                <a:spLocks noChangeArrowheads="1"/>
              </p:cNvSpPr>
              <p:nvPr/>
            </p:nvSpPr>
            <p:spPr bwMode="auto">
              <a:xfrm>
                <a:off x="1242" y="2912"/>
                <a:ext cx="4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90" name="Rectangle 152"/>
              <p:cNvSpPr>
                <a:spLocks noChangeArrowheads="1"/>
              </p:cNvSpPr>
              <p:nvPr/>
            </p:nvSpPr>
            <p:spPr bwMode="auto">
              <a:xfrm>
                <a:off x="1643" y="2906"/>
                <a:ext cx="466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4/6736 (0.1%)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91" name="Rectangle 153"/>
              <p:cNvSpPr>
                <a:spLocks noChangeArrowheads="1"/>
              </p:cNvSpPr>
              <p:nvPr/>
            </p:nvSpPr>
            <p:spPr bwMode="auto">
              <a:xfrm>
                <a:off x="2554" y="2906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10/6778 (0.1%)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92" name="Freeform 154"/>
              <p:cNvSpPr>
                <a:spLocks/>
              </p:cNvSpPr>
              <p:nvPr/>
            </p:nvSpPr>
            <p:spPr bwMode="auto">
              <a:xfrm>
                <a:off x="3555" y="2927"/>
                <a:ext cx="599" cy="44"/>
              </a:xfrm>
              <a:custGeom>
                <a:avLst/>
                <a:gdLst>
                  <a:gd name="T0" fmla="*/ 0 w 1677"/>
                  <a:gd name="T1" fmla="*/ 79 h 157"/>
                  <a:gd name="T2" fmla="*/ 839 w 1677"/>
                  <a:gd name="T3" fmla="*/ 157 h 157"/>
                  <a:gd name="T4" fmla="*/ 1677 w 1677"/>
                  <a:gd name="T5" fmla="*/ 79 h 157"/>
                  <a:gd name="T6" fmla="*/ 839 w 1677"/>
                  <a:gd name="T7" fmla="*/ 0 h 157"/>
                  <a:gd name="T8" fmla="*/ 0 w 1677"/>
                  <a:gd name="T9" fmla="*/ 79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7" h="157">
                    <a:moveTo>
                      <a:pt x="0" y="79"/>
                    </a:moveTo>
                    <a:lnTo>
                      <a:pt x="839" y="157"/>
                    </a:lnTo>
                    <a:lnTo>
                      <a:pt x="1677" y="79"/>
                    </a:lnTo>
                    <a:lnTo>
                      <a:pt x="839" y="0"/>
                    </a:lnTo>
                    <a:lnTo>
                      <a:pt x="0" y="7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93" name="Rectangle 155"/>
              <p:cNvSpPr>
                <a:spLocks noChangeArrowheads="1"/>
              </p:cNvSpPr>
              <p:nvPr/>
            </p:nvSpPr>
            <p:spPr bwMode="auto">
              <a:xfrm>
                <a:off x="4377" y="2904"/>
                <a:ext cx="565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0.43 (0.13 - 1.42)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94" name="Rectangle 156"/>
              <p:cNvSpPr>
                <a:spLocks noChangeArrowheads="1"/>
              </p:cNvSpPr>
              <p:nvPr/>
            </p:nvSpPr>
            <p:spPr bwMode="auto">
              <a:xfrm>
                <a:off x="4769" y="2979"/>
                <a:ext cx="245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p=0.12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95" name="Rectangle 157"/>
              <p:cNvSpPr>
                <a:spLocks noChangeArrowheads="1"/>
              </p:cNvSpPr>
              <p:nvPr/>
            </p:nvSpPr>
            <p:spPr bwMode="auto">
              <a:xfrm>
                <a:off x="1156" y="2345"/>
                <a:ext cx="464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(Heterogeneity 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97" name="Rectangle 159"/>
              <p:cNvSpPr>
                <a:spLocks noChangeArrowheads="1"/>
              </p:cNvSpPr>
              <p:nvPr/>
            </p:nvSpPr>
            <p:spPr bwMode="auto">
              <a:xfrm>
                <a:off x="1691" y="2386"/>
                <a:ext cx="24" cy="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98" name="Rectangle 160"/>
              <p:cNvSpPr>
                <a:spLocks noChangeArrowheads="1"/>
              </p:cNvSpPr>
              <p:nvPr/>
            </p:nvSpPr>
            <p:spPr bwMode="auto">
              <a:xfrm>
                <a:off x="1691" y="2336"/>
                <a:ext cx="24" cy="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299" name="Rectangle 161"/>
              <p:cNvSpPr>
                <a:spLocks noChangeArrowheads="1"/>
              </p:cNvSpPr>
              <p:nvPr/>
            </p:nvSpPr>
            <p:spPr bwMode="auto">
              <a:xfrm>
                <a:off x="1723" y="2350"/>
                <a:ext cx="53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=</a:t>
                </a:r>
                <a:endPara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00" name="Rectangle 162"/>
              <p:cNvSpPr>
                <a:spLocks noChangeArrowheads="1"/>
              </p:cNvSpPr>
              <p:nvPr/>
            </p:nvSpPr>
            <p:spPr bwMode="auto">
              <a:xfrm>
                <a:off x="1792" y="2346"/>
                <a:ext cx="366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1.4,  p=0.49)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01" name="Rectangle 163"/>
              <p:cNvSpPr>
                <a:spLocks noChangeArrowheads="1"/>
              </p:cNvSpPr>
              <p:nvPr/>
            </p:nvSpPr>
            <p:spPr bwMode="auto">
              <a:xfrm>
                <a:off x="634" y="3077"/>
                <a:ext cx="665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All-cause mortality</a:t>
                </a:r>
                <a:endPara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03" name="Rectangle 165"/>
              <p:cNvSpPr>
                <a:spLocks noChangeArrowheads="1"/>
              </p:cNvSpPr>
              <p:nvPr/>
            </p:nvSpPr>
            <p:spPr bwMode="auto">
              <a:xfrm>
                <a:off x="634" y="3209"/>
                <a:ext cx="10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PPI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04" name="Rectangle 166"/>
              <p:cNvSpPr>
                <a:spLocks noChangeArrowheads="1"/>
              </p:cNvSpPr>
              <p:nvPr/>
            </p:nvSpPr>
            <p:spPr bwMode="auto">
              <a:xfrm>
                <a:off x="1194" y="3208"/>
                <a:ext cx="8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18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05" name="Rectangle 167"/>
              <p:cNvSpPr>
                <a:spLocks noChangeArrowheads="1"/>
              </p:cNvSpPr>
              <p:nvPr/>
            </p:nvSpPr>
            <p:spPr bwMode="auto">
              <a:xfrm>
                <a:off x="1602" y="3203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37/7471 (0.5%)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06" name="Rectangle 168"/>
              <p:cNvSpPr>
                <a:spLocks noChangeArrowheads="1"/>
              </p:cNvSpPr>
              <p:nvPr/>
            </p:nvSpPr>
            <p:spPr bwMode="auto">
              <a:xfrm>
                <a:off x="2554" y="3203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31/5352 (0.6%)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07" name="Rectangle 169"/>
              <p:cNvSpPr>
                <a:spLocks noChangeArrowheads="1"/>
              </p:cNvSpPr>
              <p:nvPr/>
            </p:nvSpPr>
            <p:spPr bwMode="auto">
              <a:xfrm>
                <a:off x="4051" y="3232"/>
                <a:ext cx="37" cy="29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8" name="Line 170"/>
              <p:cNvSpPr>
                <a:spLocks noChangeShapeType="1"/>
              </p:cNvSpPr>
              <p:nvPr/>
            </p:nvSpPr>
            <p:spPr bwMode="auto">
              <a:xfrm>
                <a:off x="3892" y="3246"/>
                <a:ext cx="3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9" name="Rectangle 171"/>
              <p:cNvSpPr>
                <a:spLocks noChangeArrowheads="1"/>
              </p:cNvSpPr>
              <p:nvPr/>
            </p:nvSpPr>
            <p:spPr bwMode="auto">
              <a:xfrm>
                <a:off x="4377" y="3203"/>
                <a:ext cx="56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1.01 (0.50 - 2.05)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10" name="Rectangle 172"/>
              <p:cNvSpPr>
                <a:spLocks noChangeArrowheads="1"/>
              </p:cNvSpPr>
              <p:nvPr/>
            </p:nvSpPr>
            <p:spPr bwMode="auto">
              <a:xfrm>
                <a:off x="634" y="3358"/>
                <a:ext cx="88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PA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12" name="Rectangle 174"/>
              <p:cNvSpPr>
                <a:spLocks noChangeArrowheads="1"/>
              </p:cNvSpPr>
              <p:nvPr/>
            </p:nvSpPr>
            <p:spPr bwMode="auto">
              <a:xfrm>
                <a:off x="1242" y="3357"/>
                <a:ext cx="4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13" name="Rectangle 175"/>
              <p:cNvSpPr>
                <a:spLocks noChangeArrowheads="1"/>
              </p:cNvSpPr>
              <p:nvPr/>
            </p:nvSpPr>
            <p:spPr bwMode="auto">
              <a:xfrm>
                <a:off x="1602" y="3352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17/4853 (0.4%)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14" name="Rectangle 176"/>
              <p:cNvSpPr>
                <a:spLocks noChangeArrowheads="1"/>
              </p:cNvSpPr>
              <p:nvPr/>
            </p:nvSpPr>
            <p:spPr bwMode="auto">
              <a:xfrm>
                <a:off x="2554" y="3352"/>
                <a:ext cx="507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20/4752 (0.4%)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15" name="Rectangle 177"/>
              <p:cNvSpPr>
                <a:spLocks noChangeArrowheads="1"/>
              </p:cNvSpPr>
              <p:nvPr/>
            </p:nvSpPr>
            <p:spPr bwMode="auto">
              <a:xfrm>
                <a:off x="3997" y="3383"/>
                <a:ext cx="29" cy="23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16" name="Line 178"/>
              <p:cNvSpPr>
                <a:spLocks noChangeShapeType="1"/>
              </p:cNvSpPr>
              <p:nvPr/>
            </p:nvSpPr>
            <p:spPr bwMode="auto">
              <a:xfrm>
                <a:off x="3784" y="3394"/>
                <a:ext cx="4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17" name="Rectangle 179"/>
              <p:cNvSpPr>
                <a:spLocks noChangeArrowheads="1"/>
              </p:cNvSpPr>
              <p:nvPr/>
            </p:nvSpPr>
            <p:spPr bwMode="auto">
              <a:xfrm>
                <a:off x="4377" y="3351"/>
                <a:ext cx="56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0.81 (0.32 - 2.00)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18" name="Rectangle 180"/>
              <p:cNvSpPr>
                <a:spLocks noChangeArrowheads="1"/>
              </p:cNvSpPr>
              <p:nvPr/>
            </p:nvSpPr>
            <p:spPr bwMode="auto">
              <a:xfrm>
                <a:off x="634" y="3506"/>
                <a:ext cx="18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H2RA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19" name="Rectangle 181"/>
              <p:cNvSpPr>
                <a:spLocks noChangeArrowheads="1"/>
              </p:cNvSpPr>
              <p:nvPr/>
            </p:nvSpPr>
            <p:spPr bwMode="auto">
              <a:xfrm>
                <a:off x="1194" y="3505"/>
                <a:ext cx="8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29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20" name="Rectangle 182"/>
              <p:cNvSpPr>
                <a:spLocks noChangeArrowheads="1"/>
              </p:cNvSpPr>
              <p:nvPr/>
            </p:nvSpPr>
            <p:spPr bwMode="auto">
              <a:xfrm>
                <a:off x="1519" y="3500"/>
                <a:ext cx="59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420/3520 (11.9%)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21" name="Rectangle 183"/>
              <p:cNvSpPr>
                <a:spLocks noChangeArrowheads="1"/>
              </p:cNvSpPr>
              <p:nvPr/>
            </p:nvSpPr>
            <p:spPr bwMode="auto">
              <a:xfrm>
                <a:off x="2471" y="3500"/>
                <a:ext cx="59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445/2959 (15.0%)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22" name="Rectangle 184"/>
              <p:cNvSpPr>
                <a:spLocks noChangeArrowheads="1"/>
              </p:cNvSpPr>
              <p:nvPr/>
            </p:nvSpPr>
            <p:spPr bwMode="auto">
              <a:xfrm>
                <a:off x="3977" y="3510"/>
                <a:ext cx="83" cy="66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23" name="Line 185"/>
              <p:cNvSpPr>
                <a:spLocks noChangeShapeType="1"/>
              </p:cNvSpPr>
              <p:nvPr/>
            </p:nvSpPr>
            <p:spPr bwMode="auto">
              <a:xfrm>
                <a:off x="3941" y="3543"/>
                <a:ext cx="15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24" name="Rectangle 186"/>
              <p:cNvSpPr>
                <a:spLocks noChangeArrowheads="1"/>
              </p:cNvSpPr>
              <p:nvPr/>
            </p:nvSpPr>
            <p:spPr bwMode="auto">
              <a:xfrm>
                <a:off x="4377" y="3500"/>
                <a:ext cx="56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0.83 (0.61 - 1.13)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25" name="Rectangle 187"/>
              <p:cNvSpPr>
                <a:spLocks noChangeArrowheads="1"/>
              </p:cNvSpPr>
              <p:nvPr/>
            </p:nvSpPr>
            <p:spPr bwMode="auto">
              <a:xfrm>
                <a:off x="634" y="3648"/>
                <a:ext cx="275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Any GPT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27" name="Rectangle 189"/>
              <p:cNvSpPr>
                <a:spLocks noChangeArrowheads="1"/>
              </p:cNvSpPr>
              <p:nvPr/>
            </p:nvSpPr>
            <p:spPr bwMode="auto">
              <a:xfrm>
                <a:off x="1194" y="3654"/>
                <a:ext cx="83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51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28" name="Rectangle 190"/>
              <p:cNvSpPr>
                <a:spLocks noChangeArrowheads="1"/>
              </p:cNvSpPr>
              <p:nvPr/>
            </p:nvSpPr>
            <p:spPr bwMode="auto">
              <a:xfrm>
                <a:off x="1519" y="3648"/>
                <a:ext cx="59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474/15844 (3.0%)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29" name="Rectangle 191"/>
              <p:cNvSpPr>
                <a:spLocks noChangeArrowheads="1"/>
              </p:cNvSpPr>
              <p:nvPr/>
            </p:nvSpPr>
            <p:spPr bwMode="auto">
              <a:xfrm>
                <a:off x="2471" y="3648"/>
                <a:ext cx="59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496/13063 (3.8%)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30" name="Freeform 192"/>
              <p:cNvSpPr>
                <a:spLocks/>
              </p:cNvSpPr>
              <p:nvPr/>
            </p:nvSpPr>
            <p:spPr bwMode="auto">
              <a:xfrm>
                <a:off x="3973" y="3669"/>
                <a:ext cx="103" cy="45"/>
              </a:xfrm>
              <a:custGeom>
                <a:avLst/>
                <a:gdLst>
                  <a:gd name="T0" fmla="*/ 0 w 288"/>
                  <a:gd name="T1" fmla="*/ 79 h 157"/>
                  <a:gd name="T2" fmla="*/ 147 w 288"/>
                  <a:gd name="T3" fmla="*/ 157 h 157"/>
                  <a:gd name="T4" fmla="*/ 288 w 288"/>
                  <a:gd name="T5" fmla="*/ 79 h 157"/>
                  <a:gd name="T6" fmla="*/ 147 w 288"/>
                  <a:gd name="T7" fmla="*/ 0 h 157"/>
                  <a:gd name="T8" fmla="*/ 0 w 288"/>
                  <a:gd name="T9" fmla="*/ 79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" h="157">
                    <a:moveTo>
                      <a:pt x="0" y="79"/>
                    </a:moveTo>
                    <a:lnTo>
                      <a:pt x="147" y="157"/>
                    </a:lnTo>
                    <a:lnTo>
                      <a:pt x="288" y="79"/>
                    </a:lnTo>
                    <a:lnTo>
                      <a:pt x="147" y="0"/>
                    </a:lnTo>
                    <a:lnTo>
                      <a:pt x="0" y="7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31" name="Rectangle 193"/>
              <p:cNvSpPr>
                <a:spLocks noChangeArrowheads="1"/>
              </p:cNvSpPr>
              <p:nvPr/>
            </p:nvSpPr>
            <p:spPr bwMode="auto">
              <a:xfrm>
                <a:off x="4377" y="3646"/>
                <a:ext cx="565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0.85 (0.69 - 1.04)</a:t>
                </a:r>
                <a:endPara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32" name="Rectangle 194"/>
              <p:cNvSpPr>
                <a:spLocks noChangeArrowheads="1"/>
              </p:cNvSpPr>
              <p:nvPr/>
            </p:nvSpPr>
            <p:spPr bwMode="auto">
              <a:xfrm>
                <a:off x="4769" y="3722"/>
                <a:ext cx="245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p=0.11</a:t>
                </a:r>
                <a:endPara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33" name="Rectangle 195"/>
              <p:cNvSpPr>
                <a:spLocks noChangeArrowheads="1"/>
              </p:cNvSpPr>
              <p:nvPr/>
            </p:nvSpPr>
            <p:spPr bwMode="auto">
              <a:xfrm>
                <a:off x="1338" y="3087"/>
                <a:ext cx="464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(Heterogeneity 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35" name="Rectangle 197"/>
              <p:cNvSpPr>
                <a:spLocks noChangeArrowheads="1"/>
              </p:cNvSpPr>
              <p:nvPr/>
            </p:nvSpPr>
            <p:spPr bwMode="auto">
              <a:xfrm>
                <a:off x="1869" y="3129"/>
                <a:ext cx="24" cy="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36" name="Rectangle 198"/>
              <p:cNvSpPr>
                <a:spLocks noChangeArrowheads="1"/>
              </p:cNvSpPr>
              <p:nvPr/>
            </p:nvSpPr>
            <p:spPr bwMode="auto">
              <a:xfrm>
                <a:off x="1869" y="3078"/>
                <a:ext cx="24" cy="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37" name="Rectangle 199"/>
              <p:cNvSpPr>
                <a:spLocks noChangeArrowheads="1"/>
              </p:cNvSpPr>
              <p:nvPr/>
            </p:nvSpPr>
            <p:spPr bwMode="auto">
              <a:xfrm>
                <a:off x="1901" y="3093"/>
                <a:ext cx="53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 =</a:t>
                </a:r>
                <a:endPara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38" name="Rectangle 200"/>
              <p:cNvSpPr>
                <a:spLocks noChangeArrowheads="1"/>
              </p:cNvSpPr>
              <p:nvPr/>
            </p:nvSpPr>
            <p:spPr bwMode="auto">
              <a:xfrm>
                <a:off x="1970" y="3088"/>
                <a:ext cx="366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0.5,  p=0.77)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39" name="Rectangle 201"/>
              <p:cNvSpPr>
                <a:spLocks noChangeArrowheads="1"/>
              </p:cNvSpPr>
              <p:nvPr/>
            </p:nvSpPr>
            <p:spPr bwMode="auto">
              <a:xfrm>
                <a:off x="595" y="3899"/>
                <a:ext cx="77" cy="61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900"/>
              </a:p>
            </p:txBody>
          </p:sp>
          <p:sp>
            <p:nvSpPr>
              <p:cNvPr id="1340" name="Line 202"/>
              <p:cNvSpPr>
                <a:spLocks noChangeShapeType="1"/>
              </p:cNvSpPr>
              <p:nvPr/>
            </p:nvSpPr>
            <p:spPr bwMode="auto">
              <a:xfrm>
                <a:off x="568" y="3929"/>
                <a:ext cx="13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900"/>
              </a:p>
            </p:txBody>
          </p:sp>
          <p:sp>
            <p:nvSpPr>
              <p:cNvPr id="1341" name="Rectangle 203"/>
              <p:cNvSpPr>
                <a:spLocks noChangeArrowheads="1"/>
              </p:cNvSpPr>
              <p:nvPr/>
            </p:nvSpPr>
            <p:spPr bwMode="auto">
              <a:xfrm>
                <a:off x="725" y="3896"/>
                <a:ext cx="204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lt"/>
                    <a:cs typeface="Arial" pitchFamily="34" charset="0"/>
                  </a:rPr>
                  <a:t>99% or</a:t>
                </a:r>
                <a:endPara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342" name="Freeform 204"/>
              <p:cNvSpPr>
                <a:spLocks/>
              </p:cNvSpPr>
              <p:nvPr/>
            </p:nvSpPr>
            <p:spPr bwMode="auto">
              <a:xfrm>
                <a:off x="975" y="3899"/>
                <a:ext cx="131" cy="60"/>
              </a:xfrm>
              <a:custGeom>
                <a:avLst/>
                <a:gdLst>
                  <a:gd name="T0" fmla="*/ 184 w 367"/>
                  <a:gd name="T1" fmla="*/ 0 h 210"/>
                  <a:gd name="T2" fmla="*/ 0 w 367"/>
                  <a:gd name="T3" fmla="*/ 105 h 210"/>
                  <a:gd name="T4" fmla="*/ 184 w 367"/>
                  <a:gd name="T5" fmla="*/ 210 h 210"/>
                  <a:gd name="T6" fmla="*/ 367 w 367"/>
                  <a:gd name="T7" fmla="*/ 105 h 210"/>
                  <a:gd name="T8" fmla="*/ 184 w 367"/>
                  <a:gd name="T9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7" h="210">
                    <a:moveTo>
                      <a:pt x="184" y="0"/>
                    </a:moveTo>
                    <a:lnTo>
                      <a:pt x="0" y="105"/>
                    </a:lnTo>
                    <a:lnTo>
                      <a:pt x="184" y="210"/>
                    </a:lnTo>
                    <a:lnTo>
                      <a:pt x="367" y="105"/>
                    </a:lnTo>
                    <a:lnTo>
                      <a:pt x="184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900"/>
              </a:p>
            </p:txBody>
          </p:sp>
          <p:sp>
            <p:nvSpPr>
              <p:cNvPr id="1343" name="Line 205"/>
              <p:cNvSpPr>
                <a:spLocks noChangeShapeType="1"/>
              </p:cNvSpPr>
              <p:nvPr/>
            </p:nvSpPr>
            <p:spPr bwMode="auto">
              <a:xfrm flipV="1">
                <a:off x="1041" y="3899"/>
                <a:ext cx="0" cy="6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900"/>
              </a:p>
            </p:txBody>
          </p:sp>
        </p:grpSp>
        <p:sp>
          <p:nvSpPr>
            <p:cNvPr id="7" name="Rectangle 207"/>
            <p:cNvSpPr>
              <a:spLocks noChangeArrowheads="1"/>
            </p:cNvSpPr>
            <p:nvPr/>
          </p:nvSpPr>
          <p:spPr bwMode="auto">
            <a:xfrm>
              <a:off x="1133" y="3897"/>
              <a:ext cx="19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95% CI</a:t>
              </a:r>
              <a:endPara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</p:grpSp>
      <p:sp>
        <p:nvSpPr>
          <p:cNvPr id="180" name="Rectangle 81"/>
          <p:cNvSpPr>
            <a:spLocks noChangeArrowheads="1"/>
          </p:cNvSpPr>
          <p:nvPr/>
        </p:nvSpPr>
        <p:spPr bwMode="auto">
          <a:xfrm>
            <a:off x="2194006" y="1340768"/>
            <a:ext cx="7373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05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050" dirty="0"/>
          </a:p>
        </p:txBody>
      </p:sp>
      <p:sp>
        <p:nvSpPr>
          <p:cNvPr id="181" name="Rectangle 81"/>
          <p:cNvSpPr>
            <a:spLocks noChangeArrowheads="1"/>
          </p:cNvSpPr>
          <p:nvPr/>
        </p:nvSpPr>
        <p:spPr bwMode="auto">
          <a:xfrm>
            <a:off x="2482038" y="2515260"/>
            <a:ext cx="7373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05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050" dirty="0"/>
          </a:p>
        </p:txBody>
      </p:sp>
      <p:sp>
        <p:nvSpPr>
          <p:cNvPr id="182" name="Rectangle 81"/>
          <p:cNvSpPr>
            <a:spLocks noChangeArrowheads="1"/>
          </p:cNvSpPr>
          <p:nvPr/>
        </p:nvSpPr>
        <p:spPr bwMode="auto">
          <a:xfrm>
            <a:off x="2590871" y="3699465"/>
            <a:ext cx="7373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05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050" dirty="0"/>
          </a:p>
        </p:txBody>
      </p:sp>
      <p:sp>
        <p:nvSpPr>
          <p:cNvPr id="183" name="Rectangle 81"/>
          <p:cNvSpPr>
            <a:spLocks noChangeArrowheads="1"/>
          </p:cNvSpPr>
          <p:nvPr/>
        </p:nvSpPr>
        <p:spPr bwMode="auto">
          <a:xfrm>
            <a:off x="2879723" y="4869160"/>
            <a:ext cx="7373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05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30630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468312" y="149225"/>
            <a:ext cx="8426451" cy="6635751"/>
            <a:chOff x="295" y="94"/>
            <a:chExt cx="5308" cy="4180"/>
          </a:xfrm>
        </p:grpSpPr>
        <p:sp>
          <p:nvSpPr>
            <p:cNvPr id="4" name="Line 6"/>
            <p:cNvSpPr>
              <a:spLocks noChangeShapeType="1"/>
            </p:cNvSpPr>
            <p:nvPr/>
          </p:nvSpPr>
          <p:spPr bwMode="auto">
            <a:xfrm flipV="1">
              <a:off x="4115" y="946"/>
              <a:ext cx="0" cy="297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7"/>
            <p:cNvSpPr>
              <a:spLocks noChangeShapeType="1"/>
            </p:cNvSpPr>
            <p:nvPr/>
          </p:nvSpPr>
          <p:spPr bwMode="auto">
            <a:xfrm>
              <a:off x="3300" y="3922"/>
              <a:ext cx="114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3234" y="3984"/>
              <a:ext cx="10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3532" y="3984"/>
              <a:ext cx="14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3804" y="3984"/>
              <a:ext cx="10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4089" y="3985"/>
              <a:ext cx="4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4374" y="3984"/>
              <a:ext cx="10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2.5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3300" y="3922"/>
              <a:ext cx="0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3624" y="3922"/>
              <a:ext cx="0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>
              <a:off x="3870" y="3922"/>
              <a:ext cx="0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4115" y="3922"/>
              <a:ext cx="0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>
              <a:off x="4440" y="3922"/>
              <a:ext cx="0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3300" y="3922"/>
              <a:ext cx="0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>
              <a:off x="3624" y="3922"/>
              <a:ext cx="0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>
              <a:off x="3870" y="3922"/>
              <a:ext cx="0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>
              <a:off x="4115" y="3922"/>
              <a:ext cx="0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>
              <a:off x="4440" y="3922"/>
              <a:ext cx="0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Rectangle 23"/>
            <p:cNvSpPr>
              <a:spLocks noChangeArrowheads="1"/>
            </p:cNvSpPr>
            <p:nvPr/>
          </p:nvSpPr>
          <p:spPr bwMode="auto">
            <a:xfrm>
              <a:off x="295" y="94"/>
              <a:ext cx="5308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en-GB" altLang="en-US" sz="2000" b="1" dirty="0" smtClean="0">
                  <a:solidFill>
                    <a:srgbClr val="000000"/>
                  </a:solidFill>
                  <a:latin typeface="+mn-lt"/>
                </a:rPr>
                <a:t>Prevention </a:t>
              </a:r>
              <a:r>
                <a:rPr lang="en-GB" altLang="en-US" sz="2000" b="1" dirty="0">
                  <a:solidFill>
                    <a:srgbClr val="000000"/>
                  </a:solidFill>
                  <a:latin typeface="+mn-lt"/>
                </a:rPr>
                <a:t>trials - effects of </a:t>
              </a:r>
              <a:r>
                <a:rPr lang="en-GB" altLang="en-US" sz="2000" b="1" dirty="0" err="1">
                  <a:solidFill>
                    <a:srgbClr val="000000"/>
                  </a:solidFill>
                  <a:latin typeface="+mn-lt"/>
                </a:rPr>
                <a:t>gastroprotectants</a:t>
              </a:r>
              <a:r>
                <a:rPr lang="en-GB" altLang="en-US" sz="2000" b="1" dirty="0">
                  <a:solidFill>
                    <a:srgbClr val="000000"/>
                  </a:solidFill>
                  <a:latin typeface="+mn-lt"/>
                </a:rPr>
                <a:t> on endoscopic and </a:t>
              </a:r>
              <a:r>
                <a:rPr lang="en-GB" altLang="en-US" sz="2000" b="1" dirty="0" smtClean="0">
                  <a:solidFill>
                    <a:srgbClr val="000000"/>
                  </a:solidFill>
                  <a:latin typeface="+mn-lt"/>
                </a:rPr>
                <a:t>symptomatic </a:t>
              </a:r>
            </a:p>
            <a:p>
              <a:pPr lvl="0"/>
              <a:r>
                <a:rPr lang="en-GB" altLang="en-US" sz="2000" b="1" dirty="0" smtClean="0">
                  <a:solidFill>
                    <a:srgbClr val="000000"/>
                  </a:solidFill>
                  <a:latin typeface="+mn-lt"/>
                </a:rPr>
                <a:t>ulcers, bleeds </a:t>
              </a:r>
              <a:r>
                <a:rPr lang="en-GB" altLang="en-US" sz="2000" b="1" dirty="0">
                  <a:solidFill>
                    <a:srgbClr val="000000"/>
                  </a:solidFill>
                  <a:latin typeface="+mn-lt"/>
                </a:rPr>
                <a:t>and all-cause mortality, subdivided by use of </a:t>
              </a:r>
              <a:r>
                <a:rPr lang="en-GB" altLang="en-US" sz="2000" b="1" dirty="0" smtClean="0">
                  <a:solidFill>
                    <a:srgbClr val="000000"/>
                  </a:solidFill>
                  <a:latin typeface="+mn-lt"/>
                </a:rPr>
                <a:t>NSAIDs</a:t>
              </a:r>
              <a:endPara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48" name="Rectangle 34"/>
            <p:cNvSpPr>
              <a:spLocks noChangeArrowheads="1"/>
            </p:cNvSpPr>
            <p:nvPr/>
          </p:nvSpPr>
          <p:spPr bwMode="auto">
            <a:xfrm>
              <a:off x="1100" y="717"/>
              <a:ext cx="14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No.</a:t>
              </a:r>
              <a:endPara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49" name="Rectangle 35"/>
            <p:cNvSpPr>
              <a:spLocks noChangeArrowheads="1"/>
            </p:cNvSpPr>
            <p:nvPr/>
          </p:nvSpPr>
          <p:spPr bwMode="auto">
            <a:xfrm>
              <a:off x="413" y="611"/>
              <a:ext cx="3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tNSAID</a:t>
              </a: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/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2" name="Rectangle 37"/>
            <p:cNvSpPr>
              <a:spLocks noChangeArrowheads="1"/>
            </p:cNvSpPr>
            <p:nvPr/>
          </p:nvSpPr>
          <p:spPr bwMode="auto">
            <a:xfrm>
              <a:off x="431" y="718"/>
              <a:ext cx="28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COXIB/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3" name="Rectangle 38"/>
            <p:cNvSpPr>
              <a:spLocks noChangeArrowheads="1"/>
            </p:cNvSpPr>
            <p:nvPr/>
          </p:nvSpPr>
          <p:spPr bwMode="auto">
            <a:xfrm>
              <a:off x="413" y="825"/>
              <a:ext cx="43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aspirin use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5" name="Rectangle 40"/>
            <p:cNvSpPr>
              <a:spLocks noChangeArrowheads="1"/>
            </p:cNvSpPr>
            <p:nvPr/>
          </p:nvSpPr>
          <p:spPr bwMode="auto">
            <a:xfrm>
              <a:off x="2200" y="532"/>
              <a:ext cx="82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en-US" altLang="en-US" sz="1200" b="1" dirty="0" smtClean="0">
                  <a:solidFill>
                    <a:srgbClr val="000000"/>
                  </a:solidFill>
                  <a:latin typeface="Calibri"/>
                </a:rPr>
                <a:t>Events/P</a:t>
              </a: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atients (%)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56" name="Rectangle 41"/>
            <p:cNvSpPr>
              <a:spLocks noChangeArrowheads="1"/>
            </p:cNvSpPr>
            <p:nvPr/>
          </p:nvSpPr>
          <p:spPr bwMode="auto">
            <a:xfrm>
              <a:off x="1610" y="664"/>
              <a:ext cx="37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Allocated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7" name="Rectangle 42"/>
            <p:cNvSpPr>
              <a:spLocks noChangeArrowheads="1"/>
            </p:cNvSpPr>
            <p:nvPr/>
          </p:nvSpPr>
          <p:spPr bwMode="auto">
            <a:xfrm>
              <a:off x="1812" y="771"/>
              <a:ext cx="16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GPT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8" name="Rectangle 43"/>
            <p:cNvSpPr>
              <a:spLocks noChangeArrowheads="1"/>
            </p:cNvSpPr>
            <p:nvPr/>
          </p:nvSpPr>
          <p:spPr bwMode="auto">
            <a:xfrm>
              <a:off x="2592" y="664"/>
              <a:ext cx="37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Allocated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9" name="Rectangle 44"/>
            <p:cNvSpPr>
              <a:spLocks noChangeArrowheads="1"/>
            </p:cNvSpPr>
            <p:nvPr/>
          </p:nvSpPr>
          <p:spPr bwMode="auto">
            <a:xfrm>
              <a:off x="2684" y="771"/>
              <a:ext cx="28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control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62" name="Rectangle 47"/>
            <p:cNvSpPr>
              <a:spLocks noChangeArrowheads="1"/>
            </p:cNvSpPr>
            <p:nvPr/>
          </p:nvSpPr>
          <p:spPr bwMode="auto">
            <a:xfrm>
              <a:off x="3669" y="729"/>
              <a:ext cx="102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Odds Ratio (95 or 99% CI)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63" name="Line 48"/>
            <p:cNvSpPr>
              <a:spLocks noChangeShapeType="1"/>
            </p:cNvSpPr>
            <p:nvPr/>
          </p:nvSpPr>
          <p:spPr bwMode="auto">
            <a:xfrm>
              <a:off x="413" y="946"/>
              <a:ext cx="486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4" name="Rectangle 49"/>
            <p:cNvSpPr>
              <a:spLocks noChangeArrowheads="1"/>
            </p:cNvSpPr>
            <p:nvPr/>
          </p:nvSpPr>
          <p:spPr bwMode="auto">
            <a:xfrm>
              <a:off x="3273" y="4090"/>
              <a:ext cx="317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5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Less likely</a:t>
              </a:r>
              <a:endParaRPr kumimoji="0" lang="en-US" altLang="en-US" sz="9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66" name="Rectangle 51"/>
            <p:cNvSpPr>
              <a:spLocks noChangeArrowheads="1"/>
            </p:cNvSpPr>
            <p:nvPr/>
          </p:nvSpPr>
          <p:spPr bwMode="auto">
            <a:xfrm>
              <a:off x="3300" y="4182"/>
              <a:ext cx="289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5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with GPT</a:t>
              </a:r>
              <a:endParaRPr kumimoji="0" lang="en-US" altLang="en-US" sz="9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67" name="Rectangle 52"/>
            <p:cNvSpPr>
              <a:spLocks noChangeArrowheads="1"/>
            </p:cNvSpPr>
            <p:nvPr/>
          </p:nvSpPr>
          <p:spPr bwMode="auto">
            <a:xfrm>
              <a:off x="4066" y="4090"/>
              <a:ext cx="359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5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More likely</a:t>
              </a:r>
              <a:endParaRPr kumimoji="0" lang="en-US" altLang="en-US" sz="9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69" name="Rectangle 54"/>
            <p:cNvSpPr>
              <a:spLocks noChangeArrowheads="1"/>
            </p:cNvSpPr>
            <p:nvPr/>
          </p:nvSpPr>
          <p:spPr bwMode="auto">
            <a:xfrm>
              <a:off x="4085" y="4181"/>
              <a:ext cx="289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5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with GPT</a:t>
              </a:r>
              <a:endParaRPr kumimoji="0" lang="en-US" altLang="en-US" sz="9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70" name="Rectangle 55"/>
            <p:cNvSpPr>
              <a:spLocks noChangeArrowheads="1"/>
            </p:cNvSpPr>
            <p:nvPr/>
          </p:nvSpPr>
          <p:spPr bwMode="auto">
            <a:xfrm>
              <a:off x="413" y="992"/>
              <a:ext cx="80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kumimoji="0" lang="en-US" alt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Any </a:t>
              </a:r>
              <a:r>
                <a:rPr lang="en-US" altLang="en-US" sz="1100" b="1" dirty="0" smtClean="0">
                  <a:solidFill>
                    <a:srgbClr val="000000"/>
                  </a:solidFill>
                  <a:latin typeface="Calibri"/>
                </a:rPr>
                <a:t>endoscopic ulcer</a:t>
              </a:r>
              <a:endParaRPr lang="en-US" alt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72" name="Rectangle 57"/>
            <p:cNvSpPr>
              <a:spLocks noChangeArrowheads="1"/>
            </p:cNvSpPr>
            <p:nvPr/>
          </p:nvSpPr>
          <p:spPr bwMode="auto">
            <a:xfrm>
              <a:off x="413" y="1150"/>
              <a:ext cx="33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NSAID use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73" name="Rectangle 58"/>
            <p:cNvSpPr>
              <a:spLocks noChangeArrowheads="1"/>
            </p:cNvSpPr>
            <p:nvPr/>
          </p:nvSpPr>
          <p:spPr bwMode="auto">
            <a:xfrm>
              <a:off x="1160" y="1148"/>
              <a:ext cx="8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74" name="Rectangle 59"/>
            <p:cNvSpPr>
              <a:spLocks noChangeArrowheads="1"/>
            </p:cNvSpPr>
            <p:nvPr/>
          </p:nvSpPr>
          <p:spPr bwMode="auto">
            <a:xfrm>
              <a:off x="1387" y="1148"/>
              <a:ext cx="59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660/11409 (5.8%)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75" name="Rectangle 60"/>
            <p:cNvSpPr>
              <a:spLocks noChangeArrowheads="1"/>
            </p:cNvSpPr>
            <p:nvPr/>
          </p:nvSpPr>
          <p:spPr bwMode="auto">
            <a:xfrm>
              <a:off x="2385" y="1142"/>
              <a:ext cx="63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1220/8068 (15.1%)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76" name="Rectangle 61"/>
            <p:cNvSpPr>
              <a:spLocks noChangeArrowheads="1"/>
            </p:cNvSpPr>
            <p:nvPr/>
          </p:nvSpPr>
          <p:spPr bwMode="auto">
            <a:xfrm>
              <a:off x="3552" y="1106"/>
              <a:ext cx="204" cy="17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7" name="Line 62"/>
            <p:cNvSpPr>
              <a:spLocks noChangeShapeType="1"/>
            </p:cNvSpPr>
            <p:nvPr/>
          </p:nvSpPr>
          <p:spPr bwMode="auto">
            <a:xfrm>
              <a:off x="3606" y="1193"/>
              <a:ext cx="96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8" name="Rectangle 63"/>
            <p:cNvSpPr>
              <a:spLocks noChangeArrowheads="1"/>
            </p:cNvSpPr>
            <p:nvPr/>
          </p:nvSpPr>
          <p:spPr bwMode="auto">
            <a:xfrm>
              <a:off x="4530" y="1142"/>
              <a:ext cx="56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0.27 (0.24 - 0.31)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79" name="Rectangle 64"/>
            <p:cNvSpPr>
              <a:spLocks noChangeArrowheads="1"/>
            </p:cNvSpPr>
            <p:nvPr/>
          </p:nvSpPr>
          <p:spPr bwMode="auto">
            <a:xfrm>
              <a:off x="413" y="1327"/>
              <a:ext cx="4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No NSAID use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80" name="Rectangle 65"/>
            <p:cNvSpPr>
              <a:spLocks noChangeArrowheads="1"/>
            </p:cNvSpPr>
            <p:nvPr/>
          </p:nvSpPr>
          <p:spPr bwMode="auto">
            <a:xfrm>
              <a:off x="1160" y="1325"/>
              <a:ext cx="8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81" name="Rectangle 66"/>
            <p:cNvSpPr>
              <a:spLocks noChangeArrowheads="1"/>
            </p:cNvSpPr>
            <p:nvPr/>
          </p:nvSpPr>
          <p:spPr bwMode="auto">
            <a:xfrm>
              <a:off x="1387" y="1327"/>
              <a:ext cx="59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397/2089 (19.0%)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82" name="Rectangle 67"/>
            <p:cNvSpPr>
              <a:spLocks noChangeArrowheads="1"/>
            </p:cNvSpPr>
            <p:nvPr/>
          </p:nvSpPr>
          <p:spPr bwMode="auto">
            <a:xfrm>
              <a:off x="2420" y="1319"/>
              <a:ext cx="59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784/1674 (46.8%)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83" name="Rectangle 68"/>
            <p:cNvSpPr>
              <a:spLocks noChangeArrowheads="1"/>
            </p:cNvSpPr>
            <p:nvPr/>
          </p:nvSpPr>
          <p:spPr bwMode="auto">
            <a:xfrm>
              <a:off x="3567" y="1310"/>
              <a:ext cx="142" cy="121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4" name="Line 69"/>
            <p:cNvSpPr>
              <a:spLocks noChangeShapeType="1"/>
            </p:cNvSpPr>
            <p:nvPr/>
          </p:nvSpPr>
          <p:spPr bwMode="auto">
            <a:xfrm>
              <a:off x="3569" y="1371"/>
              <a:ext cx="13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5" name="Rectangle 70"/>
            <p:cNvSpPr>
              <a:spLocks noChangeArrowheads="1"/>
            </p:cNvSpPr>
            <p:nvPr/>
          </p:nvSpPr>
          <p:spPr bwMode="auto">
            <a:xfrm>
              <a:off x="4530" y="1319"/>
              <a:ext cx="56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0.26 (0.21 - 0.32)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86" name="Rectangle 71"/>
            <p:cNvSpPr>
              <a:spLocks noChangeArrowheads="1"/>
            </p:cNvSpPr>
            <p:nvPr/>
          </p:nvSpPr>
          <p:spPr bwMode="auto">
            <a:xfrm>
              <a:off x="413" y="1503"/>
              <a:ext cx="3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87" name="Rectangle 72"/>
            <p:cNvSpPr>
              <a:spLocks noChangeArrowheads="1"/>
            </p:cNvSpPr>
            <p:nvPr/>
          </p:nvSpPr>
          <p:spPr bwMode="auto">
            <a:xfrm>
              <a:off x="460" y="1503"/>
              <a:ext cx="12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otal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88" name="Rectangle 73"/>
            <p:cNvSpPr>
              <a:spLocks noChangeArrowheads="1"/>
            </p:cNvSpPr>
            <p:nvPr/>
          </p:nvSpPr>
          <p:spPr bwMode="auto">
            <a:xfrm>
              <a:off x="1160" y="1503"/>
              <a:ext cx="8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89" name="Rectangle 74"/>
            <p:cNvSpPr>
              <a:spLocks noChangeArrowheads="1"/>
            </p:cNvSpPr>
            <p:nvPr/>
          </p:nvSpPr>
          <p:spPr bwMode="auto">
            <a:xfrm>
              <a:off x="1346" y="1497"/>
              <a:ext cx="63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1057/13498 (7.8%)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90" name="Rectangle 75"/>
            <p:cNvSpPr>
              <a:spLocks noChangeArrowheads="1"/>
            </p:cNvSpPr>
            <p:nvPr/>
          </p:nvSpPr>
          <p:spPr bwMode="auto">
            <a:xfrm>
              <a:off x="2385" y="1497"/>
              <a:ext cx="63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2004/9742 (20.6%)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91" name="Freeform 76"/>
            <p:cNvSpPr>
              <a:spLocks/>
            </p:cNvSpPr>
            <p:nvPr/>
          </p:nvSpPr>
          <p:spPr bwMode="auto">
            <a:xfrm>
              <a:off x="3624" y="1521"/>
              <a:ext cx="53" cy="54"/>
            </a:xfrm>
            <a:custGeom>
              <a:avLst/>
              <a:gdLst>
                <a:gd name="T0" fmla="*/ 0 w 134"/>
                <a:gd name="T1" fmla="*/ 79 h 158"/>
                <a:gd name="T2" fmla="*/ 61 w 134"/>
                <a:gd name="T3" fmla="*/ 158 h 158"/>
                <a:gd name="T4" fmla="*/ 134 w 134"/>
                <a:gd name="T5" fmla="*/ 79 h 158"/>
                <a:gd name="T6" fmla="*/ 61 w 134"/>
                <a:gd name="T7" fmla="*/ 0 h 158"/>
                <a:gd name="T8" fmla="*/ 0 w 134"/>
                <a:gd name="T9" fmla="*/ 7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158">
                  <a:moveTo>
                    <a:pt x="0" y="79"/>
                  </a:moveTo>
                  <a:lnTo>
                    <a:pt x="61" y="158"/>
                  </a:lnTo>
                  <a:lnTo>
                    <a:pt x="134" y="79"/>
                  </a:lnTo>
                  <a:lnTo>
                    <a:pt x="61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2" name="Rectangle 77"/>
            <p:cNvSpPr>
              <a:spLocks noChangeArrowheads="1"/>
            </p:cNvSpPr>
            <p:nvPr/>
          </p:nvSpPr>
          <p:spPr bwMode="auto">
            <a:xfrm>
              <a:off x="4530" y="1494"/>
              <a:ext cx="56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0.27 (0.25 - 0.29)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93" name="Rectangle 78"/>
            <p:cNvSpPr>
              <a:spLocks noChangeArrowheads="1"/>
            </p:cNvSpPr>
            <p:nvPr/>
          </p:nvSpPr>
          <p:spPr bwMode="auto">
            <a:xfrm>
              <a:off x="4855" y="1584"/>
              <a:ext cx="32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94" name="Rectangle 79"/>
            <p:cNvSpPr>
              <a:spLocks noChangeArrowheads="1"/>
            </p:cNvSpPr>
            <p:nvPr/>
          </p:nvSpPr>
          <p:spPr bwMode="auto">
            <a:xfrm>
              <a:off x="1247" y="1005"/>
              <a:ext cx="46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96" name="Rectangle 81"/>
            <p:cNvSpPr>
              <a:spLocks noChangeArrowheads="1"/>
            </p:cNvSpPr>
            <p:nvPr/>
          </p:nvSpPr>
          <p:spPr bwMode="auto">
            <a:xfrm>
              <a:off x="1791" y="1052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97" name="Rectangle 82"/>
            <p:cNvSpPr>
              <a:spLocks noChangeArrowheads="1"/>
            </p:cNvSpPr>
            <p:nvPr/>
          </p:nvSpPr>
          <p:spPr bwMode="auto">
            <a:xfrm>
              <a:off x="1791" y="991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98" name="Rectangle 83"/>
            <p:cNvSpPr>
              <a:spLocks noChangeArrowheads="1"/>
            </p:cNvSpPr>
            <p:nvPr/>
          </p:nvSpPr>
          <p:spPr bwMode="auto">
            <a:xfrm>
              <a:off x="1826" y="1011"/>
              <a:ext cx="5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99" name="Rectangle 84"/>
            <p:cNvSpPr>
              <a:spLocks noChangeArrowheads="1"/>
            </p:cNvSpPr>
            <p:nvPr/>
          </p:nvSpPr>
          <p:spPr bwMode="auto">
            <a:xfrm>
              <a:off x="1903" y="1005"/>
              <a:ext cx="36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0.2,  p=0.62)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00" name="Rectangle 85"/>
            <p:cNvSpPr>
              <a:spLocks noChangeArrowheads="1"/>
            </p:cNvSpPr>
            <p:nvPr/>
          </p:nvSpPr>
          <p:spPr bwMode="auto">
            <a:xfrm>
              <a:off x="413" y="1701"/>
              <a:ext cx="87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kumimoji="0" lang="en-US" alt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</a:t>
              </a:r>
              <a:r>
                <a:rPr lang="en-US" altLang="en-US" sz="1100" b="1" dirty="0" smtClean="0">
                  <a:solidFill>
                    <a:srgbClr val="000000"/>
                  </a:solidFill>
                  <a:latin typeface="Calibri"/>
                </a:rPr>
                <a:t>y </a:t>
              </a:r>
              <a:r>
                <a:rPr lang="en-US" altLang="en-US" sz="1100" b="1" dirty="0">
                  <a:solidFill>
                    <a:srgbClr val="000000"/>
                  </a:solidFill>
                  <a:latin typeface="Calibri"/>
                </a:rPr>
                <a:t>symptomatic ulcer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02" name="Rectangle 87"/>
            <p:cNvSpPr>
              <a:spLocks noChangeArrowheads="1"/>
            </p:cNvSpPr>
            <p:nvPr/>
          </p:nvSpPr>
          <p:spPr bwMode="auto">
            <a:xfrm>
              <a:off x="413" y="1859"/>
              <a:ext cx="33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NSAID use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03" name="Rectangle 88"/>
            <p:cNvSpPr>
              <a:spLocks noChangeArrowheads="1"/>
            </p:cNvSpPr>
            <p:nvPr/>
          </p:nvSpPr>
          <p:spPr bwMode="auto">
            <a:xfrm>
              <a:off x="1212" y="1857"/>
              <a:ext cx="4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04" name="Rectangle 89"/>
            <p:cNvSpPr>
              <a:spLocks noChangeArrowheads="1"/>
            </p:cNvSpPr>
            <p:nvPr/>
          </p:nvSpPr>
          <p:spPr bwMode="auto">
            <a:xfrm>
              <a:off x="1466" y="1851"/>
              <a:ext cx="50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23/6871 (0.3%)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05" name="Rectangle 90"/>
            <p:cNvSpPr>
              <a:spLocks noChangeArrowheads="1"/>
            </p:cNvSpPr>
            <p:nvPr/>
          </p:nvSpPr>
          <p:spPr bwMode="auto">
            <a:xfrm>
              <a:off x="2517" y="1851"/>
              <a:ext cx="50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95/6917 (1.4%)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06" name="Rectangle 91"/>
            <p:cNvSpPr>
              <a:spLocks noChangeArrowheads="1"/>
            </p:cNvSpPr>
            <p:nvPr/>
          </p:nvSpPr>
          <p:spPr bwMode="auto">
            <a:xfrm>
              <a:off x="3634" y="1878"/>
              <a:ext cx="56" cy="49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7" name="Line 92"/>
            <p:cNvSpPr>
              <a:spLocks noChangeShapeType="1"/>
            </p:cNvSpPr>
            <p:nvPr/>
          </p:nvSpPr>
          <p:spPr bwMode="auto">
            <a:xfrm>
              <a:off x="3484" y="1903"/>
              <a:ext cx="35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8" name="Rectangle 93"/>
            <p:cNvSpPr>
              <a:spLocks noChangeArrowheads="1"/>
            </p:cNvSpPr>
            <p:nvPr/>
          </p:nvSpPr>
          <p:spPr bwMode="auto">
            <a:xfrm>
              <a:off x="4530" y="1851"/>
              <a:ext cx="56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0.28 (0.17 - 0.46)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09" name="Rectangle 94"/>
            <p:cNvSpPr>
              <a:spLocks noChangeArrowheads="1"/>
            </p:cNvSpPr>
            <p:nvPr/>
          </p:nvSpPr>
          <p:spPr bwMode="auto">
            <a:xfrm>
              <a:off x="413" y="2036"/>
              <a:ext cx="4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No NSAID use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10" name="Rectangle 95"/>
            <p:cNvSpPr>
              <a:spLocks noChangeArrowheads="1"/>
            </p:cNvSpPr>
            <p:nvPr/>
          </p:nvSpPr>
          <p:spPr bwMode="auto">
            <a:xfrm>
              <a:off x="1160" y="2035"/>
              <a:ext cx="8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11" name="Rectangle 96"/>
            <p:cNvSpPr>
              <a:spLocks noChangeArrowheads="1"/>
            </p:cNvSpPr>
            <p:nvPr/>
          </p:nvSpPr>
          <p:spPr bwMode="auto">
            <a:xfrm>
              <a:off x="1387" y="2028"/>
              <a:ext cx="59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162/1369 (11.8%)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12" name="Rectangle 97"/>
            <p:cNvSpPr>
              <a:spLocks noChangeArrowheads="1"/>
            </p:cNvSpPr>
            <p:nvPr/>
          </p:nvSpPr>
          <p:spPr bwMode="auto">
            <a:xfrm>
              <a:off x="2426" y="2028"/>
              <a:ext cx="59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449/1127 (39.8%)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13" name="Rectangle 98"/>
            <p:cNvSpPr>
              <a:spLocks noChangeArrowheads="1"/>
            </p:cNvSpPr>
            <p:nvPr/>
          </p:nvSpPr>
          <p:spPr bwMode="auto">
            <a:xfrm>
              <a:off x="3503" y="2034"/>
              <a:ext cx="107" cy="92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4" name="Line 99"/>
            <p:cNvSpPr>
              <a:spLocks noChangeShapeType="1"/>
            </p:cNvSpPr>
            <p:nvPr/>
          </p:nvSpPr>
          <p:spPr bwMode="auto">
            <a:xfrm>
              <a:off x="3465" y="2080"/>
              <a:ext cx="18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5" name="Rectangle 100"/>
            <p:cNvSpPr>
              <a:spLocks noChangeArrowheads="1"/>
            </p:cNvSpPr>
            <p:nvPr/>
          </p:nvSpPr>
          <p:spPr bwMode="auto">
            <a:xfrm>
              <a:off x="4530" y="2028"/>
              <a:ext cx="56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0.21 (0.16 - 0.27)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16" name="Rectangle 101"/>
            <p:cNvSpPr>
              <a:spLocks noChangeArrowheads="1"/>
            </p:cNvSpPr>
            <p:nvPr/>
          </p:nvSpPr>
          <p:spPr bwMode="auto">
            <a:xfrm>
              <a:off x="413" y="2212"/>
              <a:ext cx="3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17" name="Rectangle 102"/>
            <p:cNvSpPr>
              <a:spLocks noChangeArrowheads="1"/>
            </p:cNvSpPr>
            <p:nvPr/>
          </p:nvSpPr>
          <p:spPr bwMode="auto">
            <a:xfrm>
              <a:off x="460" y="2212"/>
              <a:ext cx="12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otal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18" name="Rectangle 103"/>
            <p:cNvSpPr>
              <a:spLocks noChangeArrowheads="1"/>
            </p:cNvSpPr>
            <p:nvPr/>
          </p:nvSpPr>
          <p:spPr bwMode="auto">
            <a:xfrm>
              <a:off x="1160" y="2211"/>
              <a:ext cx="8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19" name="Rectangle 104"/>
            <p:cNvSpPr>
              <a:spLocks noChangeArrowheads="1"/>
            </p:cNvSpPr>
            <p:nvPr/>
          </p:nvSpPr>
          <p:spPr bwMode="auto">
            <a:xfrm>
              <a:off x="1429" y="2205"/>
              <a:ext cx="5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185/8240 (2.2%)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20" name="Rectangle 105"/>
            <p:cNvSpPr>
              <a:spLocks noChangeArrowheads="1"/>
            </p:cNvSpPr>
            <p:nvPr/>
          </p:nvSpPr>
          <p:spPr bwMode="auto">
            <a:xfrm>
              <a:off x="2472" y="2205"/>
              <a:ext cx="5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544/8044 (6.8%)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21" name="Freeform 106"/>
            <p:cNvSpPr>
              <a:spLocks/>
            </p:cNvSpPr>
            <p:nvPr/>
          </p:nvSpPr>
          <p:spPr bwMode="auto">
            <a:xfrm>
              <a:off x="3508" y="2230"/>
              <a:ext cx="130" cy="53"/>
            </a:xfrm>
            <a:custGeom>
              <a:avLst/>
              <a:gdLst>
                <a:gd name="T0" fmla="*/ 0 w 331"/>
                <a:gd name="T1" fmla="*/ 79 h 158"/>
                <a:gd name="T2" fmla="*/ 181 w 331"/>
                <a:gd name="T3" fmla="*/ 158 h 158"/>
                <a:gd name="T4" fmla="*/ 331 w 331"/>
                <a:gd name="T5" fmla="*/ 79 h 158"/>
                <a:gd name="T6" fmla="*/ 181 w 331"/>
                <a:gd name="T7" fmla="*/ 0 h 158"/>
                <a:gd name="T8" fmla="*/ 0 w 331"/>
                <a:gd name="T9" fmla="*/ 7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1" h="158">
                  <a:moveTo>
                    <a:pt x="0" y="79"/>
                  </a:moveTo>
                  <a:lnTo>
                    <a:pt x="181" y="158"/>
                  </a:lnTo>
                  <a:lnTo>
                    <a:pt x="331" y="79"/>
                  </a:lnTo>
                  <a:lnTo>
                    <a:pt x="181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2" name="Rectangle 107"/>
            <p:cNvSpPr>
              <a:spLocks noChangeArrowheads="1"/>
            </p:cNvSpPr>
            <p:nvPr/>
          </p:nvSpPr>
          <p:spPr bwMode="auto">
            <a:xfrm>
              <a:off x="4530" y="2203"/>
              <a:ext cx="56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0.22 (0.18 - 0.26)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23" name="Rectangle 108"/>
            <p:cNvSpPr>
              <a:spLocks noChangeArrowheads="1"/>
            </p:cNvSpPr>
            <p:nvPr/>
          </p:nvSpPr>
          <p:spPr bwMode="auto">
            <a:xfrm>
              <a:off x="4855" y="2292"/>
              <a:ext cx="32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24" name="Rectangle 109"/>
            <p:cNvSpPr>
              <a:spLocks noChangeArrowheads="1"/>
            </p:cNvSpPr>
            <p:nvPr/>
          </p:nvSpPr>
          <p:spPr bwMode="auto">
            <a:xfrm>
              <a:off x="1327" y="1714"/>
              <a:ext cx="46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26" name="Rectangle 111"/>
            <p:cNvSpPr>
              <a:spLocks noChangeArrowheads="1"/>
            </p:cNvSpPr>
            <p:nvPr/>
          </p:nvSpPr>
          <p:spPr bwMode="auto">
            <a:xfrm>
              <a:off x="1882" y="1761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27" name="Rectangle 112"/>
            <p:cNvSpPr>
              <a:spLocks noChangeArrowheads="1"/>
            </p:cNvSpPr>
            <p:nvPr/>
          </p:nvSpPr>
          <p:spPr bwMode="auto">
            <a:xfrm>
              <a:off x="1882" y="1700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28" name="Rectangle 113"/>
            <p:cNvSpPr>
              <a:spLocks noChangeArrowheads="1"/>
            </p:cNvSpPr>
            <p:nvPr/>
          </p:nvSpPr>
          <p:spPr bwMode="auto">
            <a:xfrm>
              <a:off x="1917" y="1720"/>
              <a:ext cx="5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29" name="Rectangle 114"/>
            <p:cNvSpPr>
              <a:spLocks noChangeArrowheads="1"/>
            </p:cNvSpPr>
            <p:nvPr/>
          </p:nvSpPr>
          <p:spPr bwMode="auto">
            <a:xfrm>
              <a:off x="1993" y="1714"/>
              <a:ext cx="36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2.0,  p=0.16)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30" name="Rectangle 115"/>
            <p:cNvSpPr>
              <a:spLocks noChangeArrowheads="1"/>
            </p:cNvSpPr>
            <p:nvPr/>
          </p:nvSpPr>
          <p:spPr bwMode="auto">
            <a:xfrm>
              <a:off x="413" y="2419"/>
              <a:ext cx="24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Bleeds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31" name="Rectangle 116"/>
            <p:cNvSpPr>
              <a:spLocks noChangeArrowheads="1"/>
            </p:cNvSpPr>
            <p:nvPr/>
          </p:nvSpPr>
          <p:spPr bwMode="auto">
            <a:xfrm>
              <a:off x="413" y="2567"/>
              <a:ext cx="33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NSAID use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32" name="Rectangle 117"/>
            <p:cNvSpPr>
              <a:spLocks noChangeArrowheads="1"/>
            </p:cNvSpPr>
            <p:nvPr/>
          </p:nvSpPr>
          <p:spPr bwMode="auto">
            <a:xfrm>
              <a:off x="1160" y="2567"/>
              <a:ext cx="8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33" name="Rectangle 118"/>
            <p:cNvSpPr>
              <a:spLocks noChangeArrowheads="1"/>
            </p:cNvSpPr>
            <p:nvPr/>
          </p:nvSpPr>
          <p:spPr bwMode="auto">
            <a:xfrm>
              <a:off x="1429" y="2560"/>
              <a:ext cx="5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50/11706 (0.4%)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34" name="Rectangle 119"/>
            <p:cNvSpPr>
              <a:spLocks noChangeArrowheads="1"/>
            </p:cNvSpPr>
            <p:nvPr/>
          </p:nvSpPr>
          <p:spPr bwMode="auto">
            <a:xfrm>
              <a:off x="2420" y="2560"/>
              <a:ext cx="59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146/10106 (1.4%)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35" name="Rectangle 120"/>
            <p:cNvSpPr>
              <a:spLocks noChangeArrowheads="1"/>
            </p:cNvSpPr>
            <p:nvPr/>
          </p:nvSpPr>
          <p:spPr bwMode="auto">
            <a:xfrm>
              <a:off x="3709" y="2580"/>
              <a:ext cx="73" cy="6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6" name="Line 121"/>
            <p:cNvSpPr>
              <a:spLocks noChangeShapeType="1"/>
            </p:cNvSpPr>
            <p:nvPr/>
          </p:nvSpPr>
          <p:spPr bwMode="auto">
            <a:xfrm>
              <a:off x="3610" y="2611"/>
              <a:ext cx="27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7" name="Rectangle 122"/>
            <p:cNvSpPr>
              <a:spLocks noChangeArrowheads="1"/>
            </p:cNvSpPr>
            <p:nvPr/>
          </p:nvSpPr>
          <p:spPr bwMode="auto">
            <a:xfrm>
              <a:off x="4530" y="2560"/>
              <a:ext cx="56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0.35 (0.24 - 0.52)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38" name="Rectangle 123"/>
            <p:cNvSpPr>
              <a:spLocks noChangeArrowheads="1"/>
            </p:cNvSpPr>
            <p:nvPr/>
          </p:nvSpPr>
          <p:spPr bwMode="auto">
            <a:xfrm>
              <a:off x="413" y="2745"/>
              <a:ext cx="4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No NSAID use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39" name="Rectangle 124"/>
            <p:cNvSpPr>
              <a:spLocks noChangeArrowheads="1"/>
            </p:cNvSpPr>
            <p:nvPr/>
          </p:nvSpPr>
          <p:spPr bwMode="auto">
            <a:xfrm>
              <a:off x="1160" y="2743"/>
              <a:ext cx="8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40" name="Rectangle 125"/>
            <p:cNvSpPr>
              <a:spLocks noChangeArrowheads="1"/>
            </p:cNvSpPr>
            <p:nvPr/>
          </p:nvSpPr>
          <p:spPr bwMode="auto">
            <a:xfrm>
              <a:off x="1549" y="2737"/>
              <a:ext cx="4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8/648 (1.2%)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41" name="Rectangle 126"/>
            <p:cNvSpPr>
              <a:spLocks noChangeArrowheads="1"/>
            </p:cNvSpPr>
            <p:nvPr/>
          </p:nvSpPr>
          <p:spPr bwMode="auto">
            <a:xfrm>
              <a:off x="2550" y="2737"/>
              <a:ext cx="46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24/555 (4.3%)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42" name="Rectangle 127"/>
            <p:cNvSpPr>
              <a:spLocks noChangeArrowheads="1"/>
            </p:cNvSpPr>
            <p:nvPr/>
          </p:nvSpPr>
          <p:spPr bwMode="auto">
            <a:xfrm>
              <a:off x="3648" y="2776"/>
              <a:ext cx="27" cy="24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3" name="Line 128"/>
            <p:cNvSpPr>
              <a:spLocks noChangeShapeType="1"/>
            </p:cNvSpPr>
            <p:nvPr/>
          </p:nvSpPr>
          <p:spPr bwMode="auto">
            <a:xfrm>
              <a:off x="3300" y="2789"/>
              <a:ext cx="73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4" name="Line 129"/>
            <p:cNvSpPr>
              <a:spLocks noChangeShapeType="1"/>
            </p:cNvSpPr>
            <p:nvPr/>
          </p:nvSpPr>
          <p:spPr bwMode="auto">
            <a:xfrm flipH="1">
              <a:off x="3300" y="2789"/>
              <a:ext cx="24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5" name="Freeform 130"/>
            <p:cNvSpPr>
              <a:spLocks/>
            </p:cNvSpPr>
            <p:nvPr/>
          </p:nvSpPr>
          <p:spPr bwMode="auto">
            <a:xfrm>
              <a:off x="3300" y="2764"/>
              <a:ext cx="49" cy="49"/>
            </a:xfrm>
            <a:custGeom>
              <a:avLst/>
              <a:gdLst>
                <a:gd name="T0" fmla="*/ 125 w 125"/>
                <a:gd name="T1" fmla="*/ 0 h 144"/>
                <a:gd name="T2" fmla="*/ 0 w 125"/>
                <a:gd name="T3" fmla="*/ 72 h 144"/>
                <a:gd name="T4" fmla="*/ 125 w 125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5" h="144">
                  <a:moveTo>
                    <a:pt x="125" y="0"/>
                  </a:moveTo>
                  <a:lnTo>
                    <a:pt x="0" y="72"/>
                  </a:lnTo>
                  <a:lnTo>
                    <a:pt x="125" y="144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6" name="Rectangle 131"/>
            <p:cNvSpPr>
              <a:spLocks noChangeArrowheads="1"/>
            </p:cNvSpPr>
            <p:nvPr/>
          </p:nvSpPr>
          <p:spPr bwMode="auto">
            <a:xfrm>
              <a:off x="4530" y="2737"/>
              <a:ext cx="56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0.28 (0.10 - 0.79)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47" name="Rectangle 132"/>
            <p:cNvSpPr>
              <a:spLocks noChangeArrowheads="1"/>
            </p:cNvSpPr>
            <p:nvPr/>
          </p:nvSpPr>
          <p:spPr bwMode="auto">
            <a:xfrm>
              <a:off x="413" y="2921"/>
              <a:ext cx="3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48" name="Rectangle 133"/>
            <p:cNvSpPr>
              <a:spLocks noChangeArrowheads="1"/>
            </p:cNvSpPr>
            <p:nvPr/>
          </p:nvSpPr>
          <p:spPr bwMode="auto">
            <a:xfrm>
              <a:off x="460" y="2921"/>
              <a:ext cx="12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otal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49" name="Rectangle 134"/>
            <p:cNvSpPr>
              <a:spLocks noChangeArrowheads="1"/>
            </p:cNvSpPr>
            <p:nvPr/>
          </p:nvSpPr>
          <p:spPr bwMode="auto">
            <a:xfrm>
              <a:off x="1160" y="2920"/>
              <a:ext cx="8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50" name="Rectangle 135"/>
            <p:cNvSpPr>
              <a:spLocks noChangeArrowheads="1"/>
            </p:cNvSpPr>
            <p:nvPr/>
          </p:nvSpPr>
          <p:spPr bwMode="auto">
            <a:xfrm>
              <a:off x="1425" y="2914"/>
              <a:ext cx="5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58/12354 (0.5%)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51" name="Rectangle 136"/>
            <p:cNvSpPr>
              <a:spLocks noChangeArrowheads="1"/>
            </p:cNvSpPr>
            <p:nvPr/>
          </p:nvSpPr>
          <p:spPr bwMode="auto">
            <a:xfrm>
              <a:off x="2420" y="2914"/>
              <a:ext cx="59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170/10661 (1.6%)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52" name="Freeform 137"/>
            <p:cNvSpPr>
              <a:spLocks/>
            </p:cNvSpPr>
            <p:nvPr/>
          </p:nvSpPr>
          <p:spPr bwMode="auto">
            <a:xfrm>
              <a:off x="3638" y="2939"/>
              <a:ext cx="195" cy="53"/>
            </a:xfrm>
            <a:custGeom>
              <a:avLst/>
              <a:gdLst>
                <a:gd name="T0" fmla="*/ 0 w 495"/>
                <a:gd name="T1" fmla="*/ 79 h 157"/>
                <a:gd name="T2" fmla="*/ 247 w 495"/>
                <a:gd name="T3" fmla="*/ 157 h 157"/>
                <a:gd name="T4" fmla="*/ 495 w 495"/>
                <a:gd name="T5" fmla="*/ 79 h 157"/>
                <a:gd name="T6" fmla="*/ 247 w 495"/>
                <a:gd name="T7" fmla="*/ 0 h 157"/>
                <a:gd name="T8" fmla="*/ 0 w 495"/>
                <a:gd name="T9" fmla="*/ 79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5" h="157">
                  <a:moveTo>
                    <a:pt x="0" y="79"/>
                  </a:moveTo>
                  <a:lnTo>
                    <a:pt x="247" y="157"/>
                  </a:lnTo>
                  <a:lnTo>
                    <a:pt x="495" y="79"/>
                  </a:lnTo>
                  <a:lnTo>
                    <a:pt x="247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3" name="Rectangle 138"/>
            <p:cNvSpPr>
              <a:spLocks noChangeArrowheads="1"/>
            </p:cNvSpPr>
            <p:nvPr/>
          </p:nvSpPr>
          <p:spPr bwMode="auto">
            <a:xfrm>
              <a:off x="4530" y="2912"/>
              <a:ext cx="56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0.34 (0.26 - 0.45)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54" name="Rectangle 139"/>
            <p:cNvSpPr>
              <a:spLocks noChangeArrowheads="1"/>
            </p:cNvSpPr>
            <p:nvPr/>
          </p:nvSpPr>
          <p:spPr bwMode="auto">
            <a:xfrm>
              <a:off x="4855" y="3001"/>
              <a:ext cx="32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55" name="Rectangle 140"/>
            <p:cNvSpPr>
              <a:spLocks noChangeArrowheads="1"/>
            </p:cNvSpPr>
            <p:nvPr/>
          </p:nvSpPr>
          <p:spPr bwMode="auto">
            <a:xfrm>
              <a:off x="703" y="2436"/>
              <a:ext cx="46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57" name="Rectangle 142"/>
            <p:cNvSpPr>
              <a:spLocks noChangeArrowheads="1"/>
            </p:cNvSpPr>
            <p:nvPr/>
          </p:nvSpPr>
          <p:spPr bwMode="auto">
            <a:xfrm>
              <a:off x="1292" y="2493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58" name="Rectangle 143"/>
            <p:cNvSpPr>
              <a:spLocks noChangeArrowheads="1"/>
            </p:cNvSpPr>
            <p:nvPr/>
          </p:nvSpPr>
          <p:spPr bwMode="auto">
            <a:xfrm>
              <a:off x="1292" y="2432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59" name="Rectangle 144"/>
            <p:cNvSpPr>
              <a:spLocks noChangeArrowheads="1"/>
            </p:cNvSpPr>
            <p:nvPr/>
          </p:nvSpPr>
          <p:spPr bwMode="auto">
            <a:xfrm>
              <a:off x="1327" y="2452"/>
              <a:ext cx="5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60" name="Rectangle 145"/>
            <p:cNvSpPr>
              <a:spLocks noChangeArrowheads="1"/>
            </p:cNvSpPr>
            <p:nvPr/>
          </p:nvSpPr>
          <p:spPr bwMode="auto">
            <a:xfrm>
              <a:off x="1403" y="2446"/>
              <a:ext cx="36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0.3,  p=0.56)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61" name="Rectangle 146"/>
            <p:cNvSpPr>
              <a:spLocks noChangeArrowheads="1"/>
            </p:cNvSpPr>
            <p:nvPr/>
          </p:nvSpPr>
          <p:spPr bwMode="auto">
            <a:xfrm>
              <a:off x="413" y="3119"/>
              <a:ext cx="69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All-cause mortality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63" name="Rectangle 148"/>
            <p:cNvSpPr>
              <a:spLocks noChangeArrowheads="1"/>
            </p:cNvSpPr>
            <p:nvPr/>
          </p:nvSpPr>
          <p:spPr bwMode="auto">
            <a:xfrm>
              <a:off x="413" y="3276"/>
              <a:ext cx="33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NSAID use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64" name="Rectangle 149"/>
            <p:cNvSpPr>
              <a:spLocks noChangeArrowheads="1"/>
            </p:cNvSpPr>
            <p:nvPr/>
          </p:nvSpPr>
          <p:spPr bwMode="auto">
            <a:xfrm>
              <a:off x="1160" y="3275"/>
              <a:ext cx="8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65" name="Rectangle 150"/>
            <p:cNvSpPr>
              <a:spLocks noChangeArrowheads="1"/>
            </p:cNvSpPr>
            <p:nvPr/>
          </p:nvSpPr>
          <p:spPr bwMode="auto">
            <a:xfrm>
              <a:off x="1429" y="3269"/>
              <a:ext cx="5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38/11944 (0.3%)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66" name="Rectangle 151"/>
            <p:cNvSpPr>
              <a:spLocks noChangeArrowheads="1"/>
            </p:cNvSpPr>
            <p:nvPr/>
          </p:nvSpPr>
          <p:spPr bwMode="auto">
            <a:xfrm>
              <a:off x="2517" y="3269"/>
              <a:ext cx="50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34/9826 (0.3%)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67" name="Rectangle 152"/>
            <p:cNvSpPr>
              <a:spLocks noChangeArrowheads="1"/>
            </p:cNvSpPr>
            <p:nvPr/>
          </p:nvSpPr>
          <p:spPr bwMode="auto">
            <a:xfrm>
              <a:off x="4074" y="3301"/>
              <a:ext cx="44" cy="3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8" name="Line 153"/>
            <p:cNvSpPr>
              <a:spLocks noChangeShapeType="1"/>
            </p:cNvSpPr>
            <p:nvPr/>
          </p:nvSpPr>
          <p:spPr bwMode="auto">
            <a:xfrm>
              <a:off x="3867" y="3320"/>
              <a:ext cx="45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9" name="Rectangle 154"/>
            <p:cNvSpPr>
              <a:spLocks noChangeArrowheads="1"/>
            </p:cNvSpPr>
            <p:nvPr/>
          </p:nvSpPr>
          <p:spPr bwMode="auto">
            <a:xfrm>
              <a:off x="4530" y="3268"/>
              <a:ext cx="56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0.95 (0.50 - 1.81)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70" name="Rectangle 155"/>
            <p:cNvSpPr>
              <a:spLocks noChangeArrowheads="1"/>
            </p:cNvSpPr>
            <p:nvPr/>
          </p:nvSpPr>
          <p:spPr bwMode="auto">
            <a:xfrm>
              <a:off x="413" y="3453"/>
              <a:ext cx="4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No NSAID use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71" name="Rectangle 156"/>
            <p:cNvSpPr>
              <a:spLocks noChangeArrowheads="1"/>
            </p:cNvSpPr>
            <p:nvPr/>
          </p:nvSpPr>
          <p:spPr bwMode="auto">
            <a:xfrm>
              <a:off x="1212" y="3451"/>
              <a:ext cx="4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72" name="Rectangle 157"/>
            <p:cNvSpPr>
              <a:spLocks noChangeArrowheads="1"/>
            </p:cNvSpPr>
            <p:nvPr/>
          </p:nvSpPr>
          <p:spPr bwMode="auto">
            <a:xfrm>
              <a:off x="1549" y="3446"/>
              <a:ext cx="4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5/466 (1.1%)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73" name="Rectangle 158"/>
            <p:cNvSpPr>
              <a:spLocks noChangeArrowheads="1"/>
            </p:cNvSpPr>
            <p:nvPr/>
          </p:nvSpPr>
          <p:spPr bwMode="auto">
            <a:xfrm>
              <a:off x="2592" y="3446"/>
              <a:ext cx="4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2/462 (0.4%)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74" name="Rectangle 159"/>
            <p:cNvSpPr>
              <a:spLocks noChangeArrowheads="1"/>
            </p:cNvSpPr>
            <p:nvPr/>
          </p:nvSpPr>
          <p:spPr bwMode="auto">
            <a:xfrm>
              <a:off x="4410" y="3491"/>
              <a:ext cx="14" cy="12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5" name="Line 160"/>
            <p:cNvSpPr>
              <a:spLocks noChangeShapeType="1"/>
            </p:cNvSpPr>
            <p:nvPr/>
          </p:nvSpPr>
          <p:spPr bwMode="auto">
            <a:xfrm>
              <a:off x="3625" y="3497"/>
              <a:ext cx="8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6" name="Line 161"/>
            <p:cNvSpPr>
              <a:spLocks noChangeShapeType="1"/>
            </p:cNvSpPr>
            <p:nvPr/>
          </p:nvSpPr>
          <p:spPr bwMode="auto">
            <a:xfrm>
              <a:off x="4425" y="3497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7" name="Freeform 162"/>
            <p:cNvSpPr>
              <a:spLocks/>
            </p:cNvSpPr>
            <p:nvPr/>
          </p:nvSpPr>
          <p:spPr bwMode="auto">
            <a:xfrm>
              <a:off x="4391" y="3473"/>
              <a:ext cx="49" cy="49"/>
            </a:xfrm>
            <a:custGeom>
              <a:avLst/>
              <a:gdLst>
                <a:gd name="T0" fmla="*/ 0 w 125"/>
                <a:gd name="T1" fmla="*/ 144 h 144"/>
                <a:gd name="T2" fmla="*/ 125 w 125"/>
                <a:gd name="T3" fmla="*/ 72 h 144"/>
                <a:gd name="T4" fmla="*/ 0 w 125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5" h="144">
                  <a:moveTo>
                    <a:pt x="0" y="144"/>
                  </a:moveTo>
                  <a:lnTo>
                    <a:pt x="125" y="72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8" name="Rectangle 163"/>
            <p:cNvSpPr>
              <a:spLocks noChangeArrowheads="1"/>
            </p:cNvSpPr>
            <p:nvPr/>
          </p:nvSpPr>
          <p:spPr bwMode="auto">
            <a:xfrm>
              <a:off x="4477" y="3446"/>
              <a:ext cx="60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2.34 (0.25 - 21.96)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79" name="Rectangle 164"/>
            <p:cNvSpPr>
              <a:spLocks noChangeArrowheads="1"/>
            </p:cNvSpPr>
            <p:nvPr/>
          </p:nvSpPr>
          <p:spPr bwMode="auto">
            <a:xfrm>
              <a:off x="413" y="3630"/>
              <a:ext cx="3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80" name="Rectangle 165"/>
            <p:cNvSpPr>
              <a:spLocks noChangeArrowheads="1"/>
            </p:cNvSpPr>
            <p:nvPr/>
          </p:nvSpPr>
          <p:spPr bwMode="auto">
            <a:xfrm>
              <a:off x="460" y="3630"/>
              <a:ext cx="12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otal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81" name="Rectangle 166"/>
            <p:cNvSpPr>
              <a:spLocks noChangeArrowheads="1"/>
            </p:cNvSpPr>
            <p:nvPr/>
          </p:nvSpPr>
          <p:spPr bwMode="auto">
            <a:xfrm>
              <a:off x="1160" y="3630"/>
              <a:ext cx="8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82" name="Rectangle 167"/>
            <p:cNvSpPr>
              <a:spLocks noChangeArrowheads="1"/>
            </p:cNvSpPr>
            <p:nvPr/>
          </p:nvSpPr>
          <p:spPr bwMode="auto">
            <a:xfrm>
              <a:off x="1429" y="3623"/>
              <a:ext cx="5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43/12410 (0.3%)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83" name="Rectangle 168"/>
            <p:cNvSpPr>
              <a:spLocks noChangeArrowheads="1"/>
            </p:cNvSpPr>
            <p:nvPr/>
          </p:nvSpPr>
          <p:spPr bwMode="auto">
            <a:xfrm>
              <a:off x="2472" y="3623"/>
              <a:ext cx="5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36/10288 (0.3%)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84" name="Freeform 169"/>
            <p:cNvSpPr>
              <a:spLocks/>
            </p:cNvSpPr>
            <p:nvPr/>
          </p:nvSpPr>
          <p:spPr bwMode="auto">
            <a:xfrm>
              <a:off x="3957" y="3648"/>
              <a:ext cx="336" cy="53"/>
            </a:xfrm>
            <a:custGeom>
              <a:avLst/>
              <a:gdLst>
                <a:gd name="T0" fmla="*/ 0 w 853"/>
                <a:gd name="T1" fmla="*/ 79 h 157"/>
                <a:gd name="T2" fmla="*/ 427 w 853"/>
                <a:gd name="T3" fmla="*/ 157 h 157"/>
                <a:gd name="T4" fmla="*/ 853 w 853"/>
                <a:gd name="T5" fmla="*/ 79 h 157"/>
                <a:gd name="T6" fmla="*/ 427 w 853"/>
                <a:gd name="T7" fmla="*/ 0 h 157"/>
                <a:gd name="T8" fmla="*/ 0 w 853"/>
                <a:gd name="T9" fmla="*/ 79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3" h="157">
                  <a:moveTo>
                    <a:pt x="0" y="79"/>
                  </a:moveTo>
                  <a:lnTo>
                    <a:pt x="427" y="157"/>
                  </a:lnTo>
                  <a:lnTo>
                    <a:pt x="853" y="79"/>
                  </a:lnTo>
                  <a:lnTo>
                    <a:pt x="427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5" name="Rectangle 170"/>
            <p:cNvSpPr>
              <a:spLocks noChangeArrowheads="1"/>
            </p:cNvSpPr>
            <p:nvPr/>
          </p:nvSpPr>
          <p:spPr bwMode="auto">
            <a:xfrm>
              <a:off x="4530" y="3621"/>
              <a:ext cx="56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1.03 (0.64 - 1.65)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86" name="Rectangle 171"/>
            <p:cNvSpPr>
              <a:spLocks noChangeArrowheads="1"/>
            </p:cNvSpPr>
            <p:nvPr/>
          </p:nvSpPr>
          <p:spPr bwMode="auto">
            <a:xfrm>
              <a:off x="4960" y="3710"/>
              <a:ext cx="24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p=0.90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87" name="Rectangle 172"/>
            <p:cNvSpPr>
              <a:spLocks noChangeArrowheads="1"/>
            </p:cNvSpPr>
            <p:nvPr/>
          </p:nvSpPr>
          <p:spPr bwMode="auto">
            <a:xfrm>
              <a:off x="1202" y="3131"/>
              <a:ext cx="46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89" name="Rectangle 174"/>
            <p:cNvSpPr>
              <a:spLocks noChangeArrowheads="1"/>
            </p:cNvSpPr>
            <p:nvPr/>
          </p:nvSpPr>
          <p:spPr bwMode="auto">
            <a:xfrm>
              <a:off x="1768" y="3179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90" name="Rectangle 175"/>
            <p:cNvSpPr>
              <a:spLocks noChangeArrowheads="1"/>
            </p:cNvSpPr>
            <p:nvPr/>
          </p:nvSpPr>
          <p:spPr bwMode="auto">
            <a:xfrm>
              <a:off x="1768" y="3118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91" name="Rectangle 176"/>
            <p:cNvSpPr>
              <a:spLocks noChangeArrowheads="1"/>
            </p:cNvSpPr>
            <p:nvPr/>
          </p:nvSpPr>
          <p:spPr bwMode="auto">
            <a:xfrm>
              <a:off x="1803" y="3138"/>
              <a:ext cx="5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92" name="Rectangle 177"/>
            <p:cNvSpPr>
              <a:spLocks noChangeArrowheads="1"/>
            </p:cNvSpPr>
            <p:nvPr/>
          </p:nvSpPr>
          <p:spPr bwMode="auto">
            <a:xfrm>
              <a:off x="1879" y="3132"/>
              <a:ext cx="36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1.3,  p=0.25)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93" name="Rectangle 178"/>
            <p:cNvSpPr>
              <a:spLocks noChangeArrowheads="1"/>
            </p:cNvSpPr>
            <p:nvPr/>
          </p:nvSpPr>
          <p:spPr bwMode="auto">
            <a:xfrm>
              <a:off x="371" y="3886"/>
              <a:ext cx="85" cy="7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4" name="Line 179"/>
            <p:cNvSpPr>
              <a:spLocks noChangeShapeType="1"/>
            </p:cNvSpPr>
            <p:nvPr/>
          </p:nvSpPr>
          <p:spPr bwMode="auto">
            <a:xfrm>
              <a:off x="341" y="3922"/>
              <a:ext cx="14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5" name="Rectangle 180"/>
            <p:cNvSpPr>
              <a:spLocks noChangeArrowheads="1"/>
            </p:cNvSpPr>
            <p:nvPr/>
          </p:nvSpPr>
          <p:spPr bwMode="auto">
            <a:xfrm>
              <a:off x="514" y="3884"/>
              <a:ext cx="20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99% or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96" name="Freeform 181"/>
            <p:cNvSpPr>
              <a:spLocks/>
            </p:cNvSpPr>
            <p:nvPr/>
          </p:nvSpPr>
          <p:spPr bwMode="auto">
            <a:xfrm>
              <a:off x="789" y="3887"/>
              <a:ext cx="144" cy="71"/>
            </a:xfrm>
            <a:custGeom>
              <a:avLst/>
              <a:gdLst>
                <a:gd name="T0" fmla="*/ 184 w 367"/>
                <a:gd name="T1" fmla="*/ 0 h 210"/>
                <a:gd name="T2" fmla="*/ 0 w 367"/>
                <a:gd name="T3" fmla="*/ 105 h 210"/>
                <a:gd name="T4" fmla="*/ 184 w 367"/>
                <a:gd name="T5" fmla="*/ 210 h 210"/>
                <a:gd name="T6" fmla="*/ 367 w 367"/>
                <a:gd name="T7" fmla="*/ 105 h 210"/>
                <a:gd name="T8" fmla="*/ 184 w 367"/>
                <a:gd name="T9" fmla="*/ 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10">
                  <a:moveTo>
                    <a:pt x="184" y="0"/>
                  </a:moveTo>
                  <a:lnTo>
                    <a:pt x="0" y="105"/>
                  </a:lnTo>
                  <a:lnTo>
                    <a:pt x="184" y="210"/>
                  </a:lnTo>
                  <a:lnTo>
                    <a:pt x="367" y="105"/>
                  </a:lnTo>
                  <a:lnTo>
                    <a:pt x="18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7" name="Line 182"/>
            <p:cNvSpPr>
              <a:spLocks noChangeShapeType="1"/>
            </p:cNvSpPr>
            <p:nvPr/>
          </p:nvSpPr>
          <p:spPr bwMode="auto">
            <a:xfrm flipV="1">
              <a:off x="861" y="3887"/>
              <a:ext cx="0" cy="7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8" name="Rectangle 183"/>
            <p:cNvSpPr>
              <a:spLocks noChangeArrowheads="1"/>
            </p:cNvSpPr>
            <p:nvPr/>
          </p:nvSpPr>
          <p:spPr bwMode="auto">
            <a:xfrm>
              <a:off x="962" y="3885"/>
              <a:ext cx="19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</p:grpSp>
      <p:sp>
        <p:nvSpPr>
          <p:cNvPr id="158" name="Rectangle 81"/>
          <p:cNvSpPr>
            <a:spLocks noChangeArrowheads="1"/>
          </p:cNvSpPr>
          <p:nvPr/>
        </p:nvSpPr>
        <p:spPr bwMode="auto">
          <a:xfrm>
            <a:off x="2728056" y="4941168"/>
            <a:ext cx="7373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05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050" dirty="0"/>
          </a:p>
        </p:txBody>
      </p:sp>
      <p:sp>
        <p:nvSpPr>
          <p:cNvPr id="159" name="Rectangle 81"/>
          <p:cNvSpPr>
            <a:spLocks noChangeArrowheads="1"/>
          </p:cNvSpPr>
          <p:nvPr/>
        </p:nvSpPr>
        <p:spPr bwMode="auto">
          <a:xfrm>
            <a:off x="1973263" y="3861048"/>
            <a:ext cx="7373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05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050" dirty="0"/>
          </a:p>
        </p:txBody>
      </p:sp>
      <p:sp>
        <p:nvSpPr>
          <p:cNvPr id="160" name="Rectangle 81"/>
          <p:cNvSpPr>
            <a:spLocks noChangeArrowheads="1"/>
          </p:cNvSpPr>
          <p:nvPr/>
        </p:nvSpPr>
        <p:spPr bwMode="auto">
          <a:xfrm>
            <a:off x="2898775" y="2708920"/>
            <a:ext cx="7373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05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050" dirty="0"/>
          </a:p>
        </p:txBody>
      </p:sp>
      <p:sp>
        <p:nvSpPr>
          <p:cNvPr id="161" name="Rectangle 81"/>
          <p:cNvSpPr>
            <a:spLocks noChangeArrowheads="1"/>
          </p:cNvSpPr>
          <p:nvPr/>
        </p:nvSpPr>
        <p:spPr bwMode="auto">
          <a:xfrm>
            <a:off x="2770070" y="1556792"/>
            <a:ext cx="7373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05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03390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488952" y="260350"/>
            <a:ext cx="8043863" cy="6481764"/>
            <a:chOff x="308" y="164"/>
            <a:chExt cx="5067" cy="4083"/>
          </a:xfrm>
        </p:grpSpPr>
        <p:sp>
          <p:nvSpPr>
            <p:cNvPr id="3" name="AutoShape 4"/>
            <p:cNvSpPr>
              <a:spLocks noChangeAspect="1" noChangeArrowheads="1" noTextEdit="1"/>
            </p:cNvSpPr>
            <p:nvPr/>
          </p:nvSpPr>
          <p:spPr bwMode="auto">
            <a:xfrm>
              <a:off x="353" y="164"/>
              <a:ext cx="5022" cy="4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050"/>
            </a:p>
          </p:txBody>
        </p:sp>
        <p:sp>
          <p:nvSpPr>
            <p:cNvPr id="4" name="Line 6"/>
            <p:cNvSpPr>
              <a:spLocks noChangeShapeType="1"/>
            </p:cNvSpPr>
            <p:nvPr/>
          </p:nvSpPr>
          <p:spPr bwMode="auto">
            <a:xfrm flipV="1">
              <a:off x="3587" y="882"/>
              <a:ext cx="0" cy="30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7"/>
            <p:cNvSpPr>
              <a:spLocks noChangeShapeType="1"/>
            </p:cNvSpPr>
            <p:nvPr/>
          </p:nvSpPr>
          <p:spPr bwMode="auto">
            <a:xfrm>
              <a:off x="3319" y="3901"/>
              <a:ext cx="116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3252" y="3959"/>
              <a:ext cx="91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3561" y="3959"/>
              <a:ext cx="3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3829" y="3959"/>
              <a:ext cx="3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4184" y="3958"/>
              <a:ext cx="3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3319" y="3901"/>
              <a:ext cx="0" cy="1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3587" y="3901"/>
              <a:ext cx="0" cy="1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3856" y="3901"/>
              <a:ext cx="0" cy="1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>
              <a:off x="4211" y="3901"/>
              <a:ext cx="0" cy="1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3319" y="3901"/>
              <a:ext cx="0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>
              <a:off x="3587" y="3901"/>
              <a:ext cx="0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3856" y="3901"/>
              <a:ext cx="0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>
              <a:off x="4211" y="3901"/>
              <a:ext cx="0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381" y="167"/>
              <a:ext cx="435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en-GB" altLang="en-US" sz="2200" b="1" dirty="0" smtClean="0">
                  <a:solidFill>
                    <a:srgbClr val="000000"/>
                  </a:solidFill>
                  <a:latin typeface="+mn-lt"/>
                </a:rPr>
                <a:t>Healing </a:t>
              </a:r>
              <a:r>
                <a:rPr lang="en-GB" altLang="en-US" sz="2200" b="1" dirty="0">
                  <a:solidFill>
                    <a:srgbClr val="000000"/>
                  </a:solidFill>
                  <a:latin typeface="+mn-lt"/>
                </a:rPr>
                <a:t>trials - effects of </a:t>
              </a:r>
              <a:r>
                <a:rPr lang="en-GB" altLang="en-US" sz="2200" b="1" dirty="0" err="1">
                  <a:solidFill>
                    <a:srgbClr val="000000"/>
                  </a:solidFill>
                  <a:latin typeface="+mn-lt"/>
                </a:rPr>
                <a:t>gastroprotectants</a:t>
              </a:r>
              <a:r>
                <a:rPr lang="en-GB" altLang="en-US" sz="2200" b="1" dirty="0">
                  <a:solidFill>
                    <a:srgbClr val="000000"/>
                  </a:solidFill>
                  <a:latin typeface="+mn-lt"/>
                </a:rPr>
                <a:t> on ulcer healing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2" name="Rectangle 24"/>
            <p:cNvSpPr>
              <a:spLocks noChangeArrowheads="1"/>
            </p:cNvSpPr>
            <p:nvPr/>
          </p:nvSpPr>
          <p:spPr bwMode="auto">
            <a:xfrm>
              <a:off x="948" y="672"/>
              <a:ext cx="15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No.</a:t>
              </a:r>
              <a:endPara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>
              <a:off x="2214" y="501"/>
              <a:ext cx="84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en-US" altLang="en-US" sz="1300" b="1" dirty="0" smtClean="0">
                  <a:solidFill>
                    <a:srgbClr val="000000"/>
                  </a:solidFill>
                  <a:latin typeface="Calibri"/>
                </a:rPr>
                <a:t>Events/P</a:t>
              </a: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atients (%)</a:t>
              </a:r>
              <a:endPara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5" name="Rectangle 27"/>
            <p:cNvSpPr>
              <a:spLocks noChangeArrowheads="1"/>
            </p:cNvSpPr>
            <p:nvPr/>
          </p:nvSpPr>
          <p:spPr bwMode="auto">
            <a:xfrm>
              <a:off x="1610" y="623"/>
              <a:ext cx="41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Allocated</a:t>
              </a:r>
              <a:endPara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6" name="Rectangle 28"/>
            <p:cNvSpPr>
              <a:spLocks noChangeArrowheads="1"/>
            </p:cNvSpPr>
            <p:nvPr/>
          </p:nvSpPr>
          <p:spPr bwMode="auto">
            <a:xfrm>
              <a:off x="1837" y="722"/>
              <a:ext cx="17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GPT</a:t>
              </a:r>
              <a:endPara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7" name="Rectangle 29"/>
            <p:cNvSpPr>
              <a:spLocks noChangeArrowheads="1"/>
            </p:cNvSpPr>
            <p:nvPr/>
          </p:nvSpPr>
          <p:spPr bwMode="auto">
            <a:xfrm>
              <a:off x="2650" y="623"/>
              <a:ext cx="41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Allocated</a:t>
              </a:r>
              <a:endPara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8" name="Rectangle 30"/>
            <p:cNvSpPr>
              <a:spLocks noChangeArrowheads="1"/>
            </p:cNvSpPr>
            <p:nvPr/>
          </p:nvSpPr>
          <p:spPr bwMode="auto">
            <a:xfrm>
              <a:off x="2744" y="722"/>
              <a:ext cx="31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control</a:t>
              </a:r>
              <a:endPara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" name="Rectangle 33"/>
            <p:cNvSpPr>
              <a:spLocks noChangeArrowheads="1"/>
            </p:cNvSpPr>
            <p:nvPr/>
          </p:nvSpPr>
          <p:spPr bwMode="auto">
            <a:xfrm>
              <a:off x="3787" y="673"/>
              <a:ext cx="110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Odds Ratio (95 or 99% CI)</a:t>
              </a:r>
              <a:endPara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72" name="Line 34"/>
            <p:cNvSpPr>
              <a:spLocks noChangeShapeType="1"/>
            </p:cNvSpPr>
            <p:nvPr/>
          </p:nvSpPr>
          <p:spPr bwMode="auto">
            <a:xfrm>
              <a:off x="381" y="882"/>
              <a:ext cx="49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3" name="Rectangle 35"/>
            <p:cNvSpPr>
              <a:spLocks noChangeArrowheads="1"/>
            </p:cNvSpPr>
            <p:nvPr/>
          </p:nvSpPr>
          <p:spPr bwMode="auto">
            <a:xfrm>
              <a:off x="3291" y="4056"/>
              <a:ext cx="33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Less likely</a:t>
              </a:r>
              <a:endPara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76" name="Rectangle 37"/>
            <p:cNvSpPr>
              <a:spLocks noChangeArrowheads="1"/>
            </p:cNvSpPr>
            <p:nvPr/>
          </p:nvSpPr>
          <p:spPr bwMode="auto">
            <a:xfrm>
              <a:off x="3320" y="4150"/>
              <a:ext cx="30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with GPT</a:t>
              </a:r>
              <a:endPara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77" name="Rectangle 38"/>
            <p:cNvSpPr>
              <a:spLocks noChangeArrowheads="1"/>
            </p:cNvSpPr>
            <p:nvPr/>
          </p:nvSpPr>
          <p:spPr bwMode="auto">
            <a:xfrm>
              <a:off x="4099" y="4059"/>
              <a:ext cx="37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More likely</a:t>
              </a:r>
              <a:endPara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78" name="Rectangle 39"/>
            <p:cNvSpPr>
              <a:spLocks noChangeArrowheads="1"/>
            </p:cNvSpPr>
            <p:nvPr/>
          </p:nvSpPr>
          <p:spPr bwMode="auto">
            <a:xfrm>
              <a:off x="4467" y="40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79" name="Rectangle 40"/>
            <p:cNvSpPr>
              <a:spLocks noChangeArrowheads="1"/>
            </p:cNvSpPr>
            <p:nvPr/>
          </p:nvSpPr>
          <p:spPr bwMode="auto">
            <a:xfrm>
              <a:off x="4132" y="4150"/>
              <a:ext cx="30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with GPT</a:t>
              </a:r>
              <a:endPara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80" name="Rectangle 41"/>
            <p:cNvSpPr>
              <a:spLocks noChangeArrowheads="1"/>
            </p:cNvSpPr>
            <p:nvPr/>
          </p:nvSpPr>
          <p:spPr bwMode="auto">
            <a:xfrm>
              <a:off x="381" y="926"/>
              <a:ext cx="99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Endoscopic ulcer healing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81" name="Rectangle 42"/>
            <p:cNvSpPr>
              <a:spLocks noChangeArrowheads="1"/>
            </p:cNvSpPr>
            <p:nvPr/>
          </p:nvSpPr>
          <p:spPr bwMode="auto">
            <a:xfrm>
              <a:off x="381" y="1073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PPI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82" name="Rectangle 43"/>
            <p:cNvSpPr>
              <a:spLocks noChangeArrowheads="1"/>
            </p:cNvSpPr>
            <p:nvPr/>
          </p:nvSpPr>
          <p:spPr bwMode="auto">
            <a:xfrm>
              <a:off x="1009" y="1072"/>
              <a:ext cx="9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24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83" name="Rectangle 44"/>
            <p:cNvSpPr>
              <a:spLocks noChangeArrowheads="1"/>
            </p:cNvSpPr>
            <p:nvPr/>
          </p:nvSpPr>
          <p:spPr bwMode="auto">
            <a:xfrm>
              <a:off x="1298" y="1066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1650/1925 (85.7%)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84" name="Rectangle 45"/>
            <p:cNvSpPr>
              <a:spLocks noChangeArrowheads="1"/>
            </p:cNvSpPr>
            <p:nvPr/>
          </p:nvSpPr>
          <p:spPr bwMode="auto">
            <a:xfrm>
              <a:off x="2409" y="1066"/>
              <a:ext cx="6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650/1033 (62.9%)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85" name="Rectangle 46"/>
            <p:cNvSpPr>
              <a:spLocks noChangeArrowheads="1"/>
            </p:cNvSpPr>
            <p:nvPr/>
          </p:nvSpPr>
          <p:spPr bwMode="auto">
            <a:xfrm>
              <a:off x="4174" y="1070"/>
              <a:ext cx="107" cy="84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86" name="Line 47"/>
            <p:cNvSpPr>
              <a:spLocks noChangeShapeType="1"/>
            </p:cNvSpPr>
            <p:nvPr/>
          </p:nvSpPr>
          <p:spPr bwMode="auto">
            <a:xfrm>
              <a:off x="4125" y="1112"/>
              <a:ext cx="20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87" name="Rectangle 48"/>
            <p:cNvSpPr>
              <a:spLocks noChangeArrowheads="1"/>
            </p:cNvSpPr>
            <p:nvPr/>
          </p:nvSpPr>
          <p:spPr bwMode="auto">
            <a:xfrm>
              <a:off x="4571" y="1065"/>
              <a:ext cx="61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5.22 (4.00 - 6.80)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88" name="Rectangle 49"/>
            <p:cNvSpPr>
              <a:spLocks noChangeArrowheads="1"/>
            </p:cNvSpPr>
            <p:nvPr/>
          </p:nvSpPr>
          <p:spPr bwMode="auto">
            <a:xfrm>
              <a:off x="381" y="1270"/>
              <a:ext cx="9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PA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90" name="Rectangle 51"/>
            <p:cNvSpPr>
              <a:spLocks noChangeArrowheads="1"/>
            </p:cNvSpPr>
            <p:nvPr/>
          </p:nvSpPr>
          <p:spPr bwMode="auto">
            <a:xfrm>
              <a:off x="1009" y="1268"/>
              <a:ext cx="9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37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91" name="Rectangle 52"/>
            <p:cNvSpPr>
              <a:spLocks noChangeArrowheads="1"/>
            </p:cNvSpPr>
            <p:nvPr/>
          </p:nvSpPr>
          <p:spPr bwMode="auto">
            <a:xfrm>
              <a:off x="1298" y="1263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1501/2452 (61.2%)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92" name="Rectangle 53"/>
            <p:cNvSpPr>
              <a:spLocks noChangeArrowheads="1"/>
            </p:cNvSpPr>
            <p:nvPr/>
          </p:nvSpPr>
          <p:spPr bwMode="auto">
            <a:xfrm>
              <a:off x="2409" y="1263"/>
              <a:ext cx="6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751/1729 (43.4%)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93" name="Rectangle 54"/>
            <p:cNvSpPr>
              <a:spLocks noChangeArrowheads="1"/>
            </p:cNvSpPr>
            <p:nvPr/>
          </p:nvSpPr>
          <p:spPr bwMode="auto">
            <a:xfrm>
              <a:off x="3824" y="1246"/>
              <a:ext cx="161" cy="126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4" name="Line 55"/>
            <p:cNvSpPr>
              <a:spLocks noChangeShapeType="1"/>
            </p:cNvSpPr>
            <p:nvPr/>
          </p:nvSpPr>
          <p:spPr bwMode="auto">
            <a:xfrm>
              <a:off x="3837" y="1309"/>
              <a:ext cx="136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5" name="Rectangle 56"/>
            <p:cNvSpPr>
              <a:spLocks noChangeArrowheads="1"/>
            </p:cNvSpPr>
            <p:nvPr/>
          </p:nvSpPr>
          <p:spPr bwMode="auto">
            <a:xfrm>
              <a:off x="4571" y="1262"/>
              <a:ext cx="61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2.27 (1.91 - 2.70)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96" name="Rectangle 57"/>
            <p:cNvSpPr>
              <a:spLocks noChangeArrowheads="1"/>
            </p:cNvSpPr>
            <p:nvPr/>
          </p:nvSpPr>
          <p:spPr bwMode="auto">
            <a:xfrm>
              <a:off x="381" y="1466"/>
              <a:ext cx="20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H2RA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97" name="Rectangle 58"/>
            <p:cNvSpPr>
              <a:spLocks noChangeArrowheads="1"/>
            </p:cNvSpPr>
            <p:nvPr/>
          </p:nvSpPr>
          <p:spPr bwMode="auto">
            <a:xfrm>
              <a:off x="956" y="1465"/>
              <a:ext cx="13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148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98" name="Rectangle 59"/>
            <p:cNvSpPr>
              <a:spLocks noChangeArrowheads="1"/>
            </p:cNvSpPr>
            <p:nvPr/>
          </p:nvSpPr>
          <p:spPr bwMode="auto">
            <a:xfrm>
              <a:off x="1298" y="1459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5714/7533 (75.9%)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99" name="Rectangle 60"/>
            <p:cNvSpPr>
              <a:spLocks noChangeArrowheads="1"/>
            </p:cNvSpPr>
            <p:nvPr/>
          </p:nvSpPr>
          <p:spPr bwMode="auto">
            <a:xfrm>
              <a:off x="2356" y="1459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2676/5670 (47.2%)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00" name="Rectangle 61"/>
            <p:cNvSpPr>
              <a:spLocks noChangeArrowheads="1"/>
            </p:cNvSpPr>
            <p:nvPr/>
          </p:nvSpPr>
          <p:spPr bwMode="auto">
            <a:xfrm>
              <a:off x="3964" y="1396"/>
              <a:ext cx="281" cy="219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1" name="Line 62"/>
            <p:cNvSpPr>
              <a:spLocks noChangeShapeType="1"/>
            </p:cNvSpPr>
            <p:nvPr/>
          </p:nvSpPr>
          <p:spPr bwMode="auto">
            <a:xfrm>
              <a:off x="4066" y="1506"/>
              <a:ext cx="77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2" name="Rectangle 63"/>
            <p:cNvSpPr>
              <a:spLocks noChangeArrowheads="1"/>
            </p:cNvSpPr>
            <p:nvPr/>
          </p:nvSpPr>
          <p:spPr bwMode="auto">
            <a:xfrm>
              <a:off x="4571" y="1459"/>
              <a:ext cx="61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3.80 (3.44 - 4.20)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03" name="Rectangle 64"/>
            <p:cNvSpPr>
              <a:spLocks noChangeArrowheads="1"/>
            </p:cNvSpPr>
            <p:nvPr/>
          </p:nvSpPr>
          <p:spPr bwMode="auto">
            <a:xfrm>
              <a:off x="381" y="1656"/>
              <a:ext cx="30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Any GPT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05" name="Rectangle 66"/>
            <p:cNvSpPr>
              <a:spLocks noChangeArrowheads="1"/>
            </p:cNvSpPr>
            <p:nvPr/>
          </p:nvSpPr>
          <p:spPr bwMode="auto">
            <a:xfrm>
              <a:off x="956" y="1662"/>
              <a:ext cx="13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207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06" name="Rectangle 67"/>
            <p:cNvSpPr>
              <a:spLocks noChangeArrowheads="1"/>
            </p:cNvSpPr>
            <p:nvPr/>
          </p:nvSpPr>
          <p:spPr bwMode="auto">
            <a:xfrm>
              <a:off x="1245" y="1656"/>
              <a:ext cx="74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8865/11910 (74.4%)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07" name="Rectangle 68"/>
            <p:cNvSpPr>
              <a:spLocks noChangeArrowheads="1"/>
            </p:cNvSpPr>
            <p:nvPr/>
          </p:nvSpPr>
          <p:spPr bwMode="auto">
            <a:xfrm>
              <a:off x="2356" y="1656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4050/8373 (48.4%)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08" name="Freeform 69"/>
            <p:cNvSpPr>
              <a:spLocks/>
            </p:cNvSpPr>
            <p:nvPr/>
          </p:nvSpPr>
          <p:spPr bwMode="auto">
            <a:xfrm>
              <a:off x="4048" y="1678"/>
              <a:ext cx="48" cy="49"/>
            </a:xfrm>
            <a:custGeom>
              <a:avLst/>
              <a:gdLst>
                <a:gd name="T0" fmla="*/ 0 w 121"/>
                <a:gd name="T1" fmla="*/ 79 h 158"/>
                <a:gd name="T2" fmla="*/ 59 w 121"/>
                <a:gd name="T3" fmla="*/ 158 h 158"/>
                <a:gd name="T4" fmla="*/ 121 w 121"/>
                <a:gd name="T5" fmla="*/ 79 h 158"/>
                <a:gd name="T6" fmla="*/ 59 w 121"/>
                <a:gd name="T7" fmla="*/ 0 h 158"/>
                <a:gd name="T8" fmla="*/ 0 w 121"/>
                <a:gd name="T9" fmla="*/ 7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58">
                  <a:moveTo>
                    <a:pt x="0" y="79"/>
                  </a:moveTo>
                  <a:lnTo>
                    <a:pt x="59" y="158"/>
                  </a:lnTo>
                  <a:lnTo>
                    <a:pt x="121" y="79"/>
                  </a:lnTo>
                  <a:lnTo>
                    <a:pt x="59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9" name="Rectangle 70"/>
            <p:cNvSpPr>
              <a:spLocks noChangeArrowheads="1"/>
            </p:cNvSpPr>
            <p:nvPr/>
          </p:nvSpPr>
          <p:spPr bwMode="auto">
            <a:xfrm>
              <a:off x="4571" y="1652"/>
              <a:ext cx="6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3.49 (3.28 - 3.72)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10" name="Rectangle 71"/>
            <p:cNvSpPr>
              <a:spLocks noChangeArrowheads="1"/>
            </p:cNvSpPr>
            <p:nvPr/>
          </p:nvSpPr>
          <p:spPr bwMode="auto">
            <a:xfrm>
              <a:off x="4901" y="1737"/>
              <a:ext cx="36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11" name="Rectangle 72"/>
            <p:cNvSpPr>
              <a:spLocks noChangeArrowheads="1"/>
            </p:cNvSpPr>
            <p:nvPr/>
          </p:nvSpPr>
          <p:spPr bwMode="auto">
            <a:xfrm>
              <a:off x="1428" y="937"/>
              <a:ext cx="53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13" name="Rectangle 74"/>
            <p:cNvSpPr>
              <a:spLocks noChangeArrowheads="1"/>
            </p:cNvSpPr>
            <p:nvPr/>
          </p:nvSpPr>
          <p:spPr bwMode="auto">
            <a:xfrm>
              <a:off x="2067" y="1013"/>
              <a:ext cx="24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14" name="Rectangle 75"/>
            <p:cNvSpPr>
              <a:spLocks noChangeArrowheads="1"/>
            </p:cNvSpPr>
            <p:nvPr/>
          </p:nvSpPr>
          <p:spPr bwMode="auto">
            <a:xfrm>
              <a:off x="2067" y="924"/>
              <a:ext cx="24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15" name="Rectangle 76"/>
            <p:cNvSpPr>
              <a:spLocks noChangeArrowheads="1"/>
            </p:cNvSpPr>
            <p:nvPr/>
          </p:nvSpPr>
          <p:spPr bwMode="auto">
            <a:xfrm>
              <a:off x="2103" y="943"/>
              <a:ext cx="62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05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16" name="Rectangle 77"/>
            <p:cNvSpPr>
              <a:spLocks noChangeArrowheads="1"/>
            </p:cNvSpPr>
            <p:nvPr/>
          </p:nvSpPr>
          <p:spPr bwMode="auto">
            <a:xfrm>
              <a:off x="2181" y="938"/>
              <a:ext cx="561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62.0,  p&lt;0.0001)</a:t>
              </a:r>
              <a:endParaRPr kumimoji="0" lang="en-US" alt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17" name="Rectangle 78"/>
            <p:cNvSpPr>
              <a:spLocks noChangeArrowheads="1"/>
            </p:cNvSpPr>
            <p:nvPr/>
          </p:nvSpPr>
          <p:spPr bwMode="auto">
            <a:xfrm>
              <a:off x="381" y="1911"/>
              <a:ext cx="139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Endoscopic duodenal ulcer healing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18" name="Rectangle 79"/>
            <p:cNvSpPr>
              <a:spLocks noChangeArrowheads="1"/>
            </p:cNvSpPr>
            <p:nvPr/>
          </p:nvSpPr>
          <p:spPr bwMode="auto">
            <a:xfrm>
              <a:off x="381" y="2057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PPI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19" name="Rectangle 80"/>
            <p:cNvSpPr>
              <a:spLocks noChangeArrowheads="1"/>
            </p:cNvSpPr>
            <p:nvPr/>
          </p:nvSpPr>
          <p:spPr bwMode="auto">
            <a:xfrm>
              <a:off x="1009" y="2056"/>
              <a:ext cx="9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17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20" name="Rectangle 81"/>
            <p:cNvSpPr>
              <a:spLocks noChangeArrowheads="1"/>
            </p:cNvSpPr>
            <p:nvPr/>
          </p:nvSpPr>
          <p:spPr bwMode="auto">
            <a:xfrm>
              <a:off x="1351" y="2050"/>
              <a:ext cx="6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950/1095 (86.8%)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21" name="Rectangle 82"/>
            <p:cNvSpPr>
              <a:spLocks noChangeArrowheads="1"/>
            </p:cNvSpPr>
            <p:nvPr/>
          </p:nvSpPr>
          <p:spPr bwMode="auto">
            <a:xfrm>
              <a:off x="2463" y="2050"/>
              <a:ext cx="60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426/672 (63.4%)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22" name="Rectangle 83"/>
            <p:cNvSpPr>
              <a:spLocks noChangeArrowheads="1"/>
            </p:cNvSpPr>
            <p:nvPr/>
          </p:nvSpPr>
          <p:spPr bwMode="auto">
            <a:xfrm>
              <a:off x="4234" y="2064"/>
              <a:ext cx="83" cy="6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23" name="Line 84"/>
            <p:cNvSpPr>
              <a:spLocks noChangeShapeType="1"/>
            </p:cNvSpPr>
            <p:nvPr/>
          </p:nvSpPr>
          <p:spPr bwMode="auto">
            <a:xfrm>
              <a:off x="4143" y="2096"/>
              <a:ext cx="26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24" name="Rectangle 85"/>
            <p:cNvSpPr>
              <a:spLocks noChangeArrowheads="1"/>
            </p:cNvSpPr>
            <p:nvPr/>
          </p:nvSpPr>
          <p:spPr bwMode="auto">
            <a:xfrm>
              <a:off x="4571" y="2050"/>
              <a:ext cx="61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5.91 (4.20 - 8.33)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25" name="Rectangle 86"/>
            <p:cNvSpPr>
              <a:spLocks noChangeArrowheads="1"/>
            </p:cNvSpPr>
            <p:nvPr/>
          </p:nvSpPr>
          <p:spPr bwMode="auto">
            <a:xfrm>
              <a:off x="381" y="2254"/>
              <a:ext cx="9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PA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27" name="Rectangle 88"/>
            <p:cNvSpPr>
              <a:spLocks noChangeArrowheads="1"/>
            </p:cNvSpPr>
            <p:nvPr/>
          </p:nvSpPr>
          <p:spPr bwMode="auto">
            <a:xfrm>
              <a:off x="1009" y="2253"/>
              <a:ext cx="9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19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28" name="Rectangle 89"/>
            <p:cNvSpPr>
              <a:spLocks noChangeArrowheads="1"/>
            </p:cNvSpPr>
            <p:nvPr/>
          </p:nvSpPr>
          <p:spPr bwMode="auto">
            <a:xfrm>
              <a:off x="1351" y="2247"/>
              <a:ext cx="6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866/1458 (59.4%)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29" name="Rectangle 90"/>
            <p:cNvSpPr>
              <a:spLocks noChangeArrowheads="1"/>
            </p:cNvSpPr>
            <p:nvPr/>
          </p:nvSpPr>
          <p:spPr bwMode="auto">
            <a:xfrm>
              <a:off x="2463" y="2247"/>
              <a:ext cx="60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382/953 (40.1%)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30" name="Rectangle 91"/>
            <p:cNvSpPr>
              <a:spLocks noChangeArrowheads="1"/>
            </p:cNvSpPr>
            <p:nvPr/>
          </p:nvSpPr>
          <p:spPr bwMode="auto">
            <a:xfrm>
              <a:off x="3833" y="2244"/>
              <a:ext cx="125" cy="9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1" name="Line 92"/>
            <p:cNvSpPr>
              <a:spLocks noChangeShapeType="1"/>
            </p:cNvSpPr>
            <p:nvPr/>
          </p:nvSpPr>
          <p:spPr bwMode="auto">
            <a:xfrm>
              <a:off x="3808" y="2293"/>
              <a:ext cx="1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2" name="Rectangle 93"/>
            <p:cNvSpPr>
              <a:spLocks noChangeArrowheads="1"/>
            </p:cNvSpPr>
            <p:nvPr/>
          </p:nvSpPr>
          <p:spPr bwMode="auto">
            <a:xfrm>
              <a:off x="4571" y="2247"/>
              <a:ext cx="61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2.21 (1.77 - 2.77)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33" name="Rectangle 94"/>
            <p:cNvSpPr>
              <a:spLocks noChangeArrowheads="1"/>
            </p:cNvSpPr>
            <p:nvPr/>
          </p:nvSpPr>
          <p:spPr bwMode="auto">
            <a:xfrm>
              <a:off x="381" y="2451"/>
              <a:ext cx="20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H2RA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34" name="Rectangle 95"/>
            <p:cNvSpPr>
              <a:spLocks noChangeArrowheads="1"/>
            </p:cNvSpPr>
            <p:nvPr/>
          </p:nvSpPr>
          <p:spPr bwMode="auto">
            <a:xfrm>
              <a:off x="1009" y="2450"/>
              <a:ext cx="9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97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35" name="Rectangle 96"/>
            <p:cNvSpPr>
              <a:spLocks noChangeArrowheads="1"/>
            </p:cNvSpPr>
            <p:nvPr/>
          </p:nvSpPr>
          <p:spPr bwMode="auto">
            <a:xfrm>
              <a:off x="1298" y="2444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3924/5154 (76.1%)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36" name="Rectangle 97"/>
            <p:cNvSpPr>
              <a:spLocks noChangeArrowheads="1"/>
            </p:cNvSpPr>
            <p:nvPr/>
          </p:nvSpPr>
          <p:spPr bwMode="auto">
            <a:xfrm>
              <a:off x="2356" y="2444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1786/3929 (45.5%)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37" name="Rectangle 98"/>
            <p:cNvSpPr>
              <a:spLocks noChangeArrowheads="1"/>
            </p:cNvSpPr>
            <p:nvPr/>
          </p:nvSpPr>
          <p:spPr bwMode="auto">
            <a:xfrm>
              <a:off x="4016" y="2398"/>
              <a:ext cx="235" cy="18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8" name="Line 99"/>
            <p:cNvSpPr>
              <a:spLocks noChangeShapeType="1"/>
            </p:cNvSpPr>
            <p:nvPr/>
          </p:nvSpPr>
          <p:spPr bwMode="auto">
            <a:xfrm>
              <a:off x="4087" y="2490"/>
              <a:ext cx="92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9" name="Rectangle 100"/>
            <p:cNvSpPr>
              <a:spLocks noChangeArrowheads="1"/>
            </p:cNvSpPr>
            <p:nvPr/>
          </p:nvSpPr>
          <p:spPr bwMode="auto">
            <a:xfrm>
              <a:off x="4571" y="2444"/>
              <a:ext cx="61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4.09 (3.63 - 4.61)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40" name="Rectangle 101"/>
            <p:cNvSpPr>
              <a:spLocks noChangeArrowheads="1"/>
            </p:cNvSpPr>
            <p:nvPr/>
          </p:nvSpPr>
          <p:spPr bwMode="auto">
            <a:xfrm>
              <a:off x="381" y="2640"/>
              <a:ext cx="30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Any GPT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42" name="Rectangle 103"/>
            <p:cNvSpPr>
              <a:spLocks noChangeArrowheads="1"/>
            </p:cNvSpPr>
            <p:nvPr/>
          </p:nvSpPr>
          <p:spPr bwMode="auto">
            <a:xfrm>
              <a:off x="956" y="2646"/>
              <a:ext cx="13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131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43" name="Rectangle 104"/>
            <p:cNvSpPr>
              <a:spLocks noChangeArrowheads="1"/>
            </p:cNvSpPr>
            <p:nvPr/>
          </p:nvSpPr>
          <p:spPr bwMode="auto">
            <a:xfrm>
              <a:off x="1298" y="2640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5740/7707 (74.5%)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44" name="Rectangle 105"/>
            <p:cNvSpPr>
              <a:spLocks noChangeArrowheads="1"/>
            </p:cNvSpPr>
            <p:nvPr/>
          </p:nvSpPr>
          <p:spPr bwMode="auto">
            <a:xfrm>
              <a:off x="2356" y="2640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2567/5495 (46.7%)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45" name="Freeform 106"/>
            <p:cNvSpPr>
              <a:spLocks/>
            </p:cNvSpPr>
            <p:nvPr/>
          </p:nvSpPr>
          <p:spPr bwMode="auto">
            <a:xfrm>
              <a:off x="4067" y="2662"/>
              <a:ext cx="60" cy="49"/>
            </a:xfrm>
            <a:custGeom>
              <a:avLst/>
              <a:gdLst>
                <a:gd name="T0" fmla="*/ 0 w 151"/>
                <a:gd name="T1" fmla="*/ 79 h 157"/>
                <a:gd name="T2" fmla="*/ 76 w 151"/>
                <a:gd name="T3" fmla="*/ 157 h 157"/>
                <a:gd name="T4" fmla="*/ 151 w 151"/>
                <a:gd name="T5" fmla="*/ 79 h 157"/>
                <a:gd name="T6" fmla="*/ 76 w 151"/>
                <a:gd name="T7" fmla="*/ 0 h 157"/>
                <a:gd name="T8" fmla="*/ 0 w 151"/>
                <a:gd name="T9" fmla="*/ 79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" h="157">
                  <a:moveTo>
                    <a:pt x="0" y="79"/>
                  </a:moveTo>
                  <a:lnTo>
                    <a:pt x="76" y="157"/>
                  </a:lnTo>
                  <a:lnTo>
                    <a:pt x="151" y="79"/>
                  </a:lnTo>
                  <a:lnTo>
                    <a:pt x="76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46" name="Rectangle 107"/>
            <p:cNvSpPr>
              <a:spLocks noChangeArrowheads="1"/>
            </p:cNvSpPr>
            <p:nvPr/>
          </p:nvSpPr>
          <p:spPr bwMode="auto">
            <a:xfrm>
              <a:off x="4571" y="2636"/>
              <a:ext cx="6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3.73 (3.45 - 4.03)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47" name="Rectangle 108"/>
            <p:cNvSpPr>
              <a:spLocks noChangeArrowheads="1"/>
            </p:cNvSpPr>
            <p:nvPr/>
          </p:nvSpPr>
          <p:spPr bwMode="auto">
            <a:xfrm>
              <a:off x="4901" y="2721"/>
              <a:ext cx="36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48" name="Rectangle 109"/>
            <p:cNvSpPr>
              <a:spLocks noChangeArrowheads="1"/>
            </p:cNvSpPr>
            <p:nvPr/>
          </p:nvSpPr>
          <p:spPr bwMode="auto">
            <a:xfrm>
              <a:off x="1797" y="1922"/>
              <a:ext cx="53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50" name="Rectangle 111"/>
            <p:cNvSpPr>
              <a:spLocks noChangeArrowheads="1"/>
            </p:cNvSpPr>
            <p:nvPr/>
          </p:nvSpPr>
          <p:spPr bwMode="auto">
            <a:xfrm>
              <a:off x="2415" y="1979"/>
              <a:ext cx="24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51" name="Rectangle 112"/>
            <p:cNvSpPr>
              <a:spLocks noChangeArrowheads="1"/>
            </p:cNvSpPr>
            <p:nvPr/>
          </p:nvSpPr>
          <p:spPr bwMode="auto">
            <a:xfrm>
              <a:off x="2415" y="1908"/>
              <a:ext cx="24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52" name="Rectangle 113"/>
            <p:cNvSpPr>
              <a:spLocks noChangeArrowheads="1"/>
            </p:cNvSpPr>
            <p:nvPr/>
          </p:nvSpPr>
          <p:spPr bwMode="auto">
            <a:xfrm>
              <a:off x="2450" y="1928"/>
              <a:ext cx="62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05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53" name="Rectangle 114"/>
            <p:cNvSpPr>
              <a:spLocks noChangeArrowheads="1"/>
            </p:cNvSpPr>
            <p:nvPr/>
          </p:nvSpPr>
          <p:spPr bwMode="auto">
            <a:xfrm>
              <a:off x="2528" y="1922"/>
              <a:ext cx="561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53.4,  p&lt;0.0001)</a:t>
              </a:r>
              <a:endParaRPr kumimoji="0" lang="en-US" alt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54" name="Rectangle 115"/>
            <p:cNvSpPr>
              <a:spLocks noChangeArrowheads="1"/>
            </p:cNvSpPr>
            <p:nvPr/>
          </p:nvSpPr>
          <p:spPr bwMode="auto">
            <a:xfrm>
              <a:off x="381" y="2895"/>
              <a:ext cx="127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Endoscopic gastric ulcer healing</a:t>
              </a:r>
              <a:endPara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55" name="Rectangle 116"/>
            <p:cNvSpPr>
              <a:spLocks noChangeArrowheads="1"/>
            </p:cNvSpPr>
            <p:nvPr/>
          </p:nvSpPr>
          <p:spPr bwMode="auto">
            <a:xfrm>
              <a:off x="381" y="3041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PPI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56" name="Rectangle 117"/>
            <p:cNvSpPr>
              <a:spLocks noChangeArrowheads="1"/>
            </p:cNvSpPr>
            <p:nvPr/>
          </p:nvSpPr>
          <p:spPr bwMode="auto">
            <a:xfrm>
              <a:off x="1063" y="3041"/>
              <a:ext cx="4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57" name="Rectangle 118"/>
            <p:cNvSpPr>
              <a:spLocks noChangeArrowheads="1"/>
            </p:cNvSpPr>
            <p:nvPr/>
          </p:nvSpPr>
          <p:spPr bwMode="auto">
            <a:xfrm>
              <a:off x="1405" y="3034"/>
              <a:ext cx="60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648/774 (83.7%)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58" name="Rectangle 119"/>
            <p:cNvSpPr>
              <a:spLocks noChangeArrowheads="1"/>
            </p:cNvSpPr>
            <p:nvPr/>
          </p:nvSpPr>
          <p:spPr bwMode="auto">
            <a:xfrm>
              <a:off x="2463" y="3034"/>
              <a:ext cx="60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179/306 (58.5%)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59" name="Rectangle 120"/>
            <p:cNvSpPr>
              <a:spLocks noChangeArrowheads="1"/>
            </p:cNvSpPr>
            <p:nvPr/>
          </p:nvSpPr>
          <p:spPr bwMode="auto">
            <a:xfrm>
              <a:off x="4135" y="3055"/>
              <a:ext cx="65" cy="51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60" name="Line 121"/>
            <p:cNvSpPr>
              <a:spLocks noChangeShapeType="1"/>
            </p:cNvSpPr>
            <p:nvPr/>
          </p:nvSpPr>
          <p:spPr bwMode="auto">
            <a:xfrm>
              <a:off x="3996" y="3080"/>
              <a:ext cx="34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61" name="Rectangle 122"/>
            <p:cNvSpPr>
              <a:spLocks noChangeArrowheads="1"/>
            </p:cNvSpPr>
            <p:nvPr/>
          </p:nvSpPr>
          <p:spPr bwMode="auto">
            <a:xfrm>
              <a:off x="4571" y="3034"/>
              <a:ext cx="61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4.47 (2.87 - 6.97)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62" name="Rectangle 123"/>
            <p:cNvSpPr>
              <a:spLocks noChangeArrowheads="1"/>
            </p:cNvSpPr>
            <p:nvPr/>
          </p:nvSpPr>
          <p:spPr bwMode="auto">
            <a:xfrm>
              <a:off x="381" y="3238"/>
              <a:ext cx="9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PA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64" name="Rectangle 125"/>
            <p:cNvSpPr>
              <a:spLocks noChangeArrowheads="1"/>
            </p:cNvSpPr>
            <p:nvPr/>
          </p:nvSpPr>
          <p:spPr bwMode="auto">
            <a:xfrm>
              <a:off x="1009" y="3237"/>
              <a:ext cx="9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16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65" name="Rectangle 126"/>
            <p:cNvSpPr>
              <a:spLocks noChangeArrowheads="1"/>
            </p:cNvSpPr>
            <p:nvPr/>
          </p:nvSpPr>
          <p:spPr bwMode="auto">
            <a:xfrm>
              <a:off x="1405" y="3231"/>
              <a:ext cx="60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435/698 (62.3%)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66" name="Rectangle 127"/>
            <p:cNvSpPr>
              <a:spLocks noChangeArrowheads="1"/>
            </p:cNvSpPr>
            <p:nvPr/>
          </p:nvSpPr>
          <p:spPr bwMode="auto">
            <a:xfrm>
              <a:off x="2463" y="3231"/>
              <a:ext cx="60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252/577 (43.7%)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67" name="Rectangle 128"/>
            <p:cNvSpPr>
              <a:spLocks noChangeArrowheads="1"/>
            </p:cNvSpPr>
            <p:nvPr/>
          </p:nvSpPr>
          <p:spPr bwMode="auto">
            <a:xfrm>
              <a:off x="3914" y="3243"/>
              <a:ext cx="87" cy="6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68" name="Line 129"/>
            <p:cNvSpPr>
              <a:spLocks noChangeShapeType="1"/>
            </p:cNvSpPr>
            <p:nvPr/>
          </p:nvSpPr>
          <p:spPr bwMode="auto">
            <a:xfrm>
              <a:off x="3831" y="3277"/>
              <a:ext cx="2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69" name="Rectangle 130"/>
            <p:cNvSpPr>
              <a:spLocks noChangeArrowheads="1"/>
            </p:cNvSpPr>
            <p:nvPr/>
          </p:nvSpPr>
          <p:spPr bwMode="auto">
            <a:xfrm>
              <a:off x="4571" y="3231"/>
              <a:ext cx="61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2.60 (1.87 - 3.61)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70" name="Rectangle 131"/>
            <p:cNvSpPr>
              <a:spLocks noChangeArrowheads="1"/>
            </p:cNvSpPr>
            <p:nvPr/>
          </p:nvSpPr>
          <p:spPr bwMode="auto">
            <a:xfrm>
              <a:off x="381" y="3435"/>
              <a:ext cx="20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H2RA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71" name="Rectangle 132"/>
            <p:cNvSpPr>
              <a:spLocks noChangeArrowheads="1"/>
            </p:cNvSpPr>
            <p:nvPr/>
          </p:nvSpPr>
          <p:spPr bwMode="auto">
            <a:xfrm>
              <a:off x="1009" y="3434"/>
              <a:ext cx="9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72" name="Rectangle 133"/>
            <p:cNvSpPr>
              <a:spLocks noChangeArrowheads="1"/>
            </p:cNvSpPr>
            <p:nvPr/>
          </p:nvSpPr>
          <p:spPr bwMode="auto">
            <a:xfrm>
              <a:off x="1298" y="3428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1306/1675 (78.0%)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73" name="Rectangle 134"/>
            <p:cNvSpPr>
              <a:spLocks noChangeArrowheads="1"/>
            </p:cNvSpPr>
            <p:nvPr/>
          </p:nvSpPr>
          <p:spPr bwMode="auto">
            <a:xfrm>
              <a:off x="2409" y="3428"/>
              <a:ext cx="6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773/1421 (54.4%)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74" name="Rectangle 135"/>
            <p:cNvSpPr>
              <a:spLocks noChangeArrowheads="1"/>
            </p:cNvSpPr>
            <p:nvPr/>
          </p:nvSpPr>
          <p:spPr bwMode="auto">
            <a:xfrm>
              <a:off x="3952" y="3422"/>
              <a:ext cx="134" cy="104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75" name="Line 136"/>
            <p:cNvSpPr>
              <a:spLocks noChangeShapeType="1"/>
            </p:cNvSpPr>
            <p:nvPr/>
          </p:nvSpPr>
          <p:spPr bwMode="auto">
            <a:xfrm>
              <a:off x="3937" y="3474"/>
              <a:ext cx="16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76" name="Rectangle 137"/>
            <p:cNvSpPr>
              <a:spLocks noChangeArrowheads="1"/>
            </p:cNvSpPr>
            <p:nvPr/>
          </p:nvSpPr>
          <p:spPr bwMode="auto">
            <a:xfrm>
              <a:off x="4571" y="3428"/>
              <a:ext cx="61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3.05 (2.47 - 3.76)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77" name="Rectangle 138"/>
            <p:cNvSpPr>
              <a:spLocks noChangeArrowheads="1"/>
            </p:cNvSpPr>
            <p:nvPr/>
          </p:nvSpPr>
          <p:spPr bwMode="auto">
            <a:xfrm>
              <a:off x="381" y="3624"/>
              <a:ext cx="30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Any GPT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79" name="Rectangle 140"/>
            <p:cNvSpPr>
              <a:spLocks noChangeArrowheads="1"/>
            </p:cNvSpPr>
            <p:nvPr/>
          </p:nvSpPr>
          <p:spPr bwMode="auto">
            <a:xfrm>
              <a:off x="1009" y="3630"/>
              <a:ext cx="9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80" name="Rectangle 141"/>
            <p:cNvSpPr>
              <a:spLocks noChangeArrowheads="1"/>
            </p:cNvSpPr>
            <p:nvPr/>
          </p:nvSpPr>
          <p:spPr bwMode="auto">
            <a:xfrm>
              <a:off x="1298" y="3625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2389/3147 (75.9%)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81" name="Rectangle 142"/>
            <p:cNvSpPr>
              <a:spLocks noChangeArrowheads="1"/>
            </p:cNvSpPr>
            <p:nvPr/>
          </p:nvSpPr>
          <p:spPr bwMode="auto">
            <a:xfrm>
              <a:off x="2356" y="3625"/>
              <a:ext cx="6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1204/2304 (52.3%)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82" name="Freeform 143"/>
            <p:cNvSpPr>
              <a:spLocks/>
            </p:cNvSpPr>
            <p:nvPr/>
          </p:nvSpPr>
          <p:spPr bwMode="auto">
            <a:xfrm>
              <a:off x="3977" y="3646"/>
              <a:ext cx="96" cy="49"/>
            </a:xfrm>
            <a:custGeom>
              <a:avLst/>
              <a:gdLst>
                <a:gd name="T0" fmla="*/ 0 w 240"/>
                <a:gd name="T1" fmla="*/ 78 h 157"/>
                <a:gd name="T2" fmla="*/ 119 w 240"/>
                <a:gd name="T3" fmla="*/ 157 h 157"/>
                <a:gd name="T4" fmla="*/ 240 w 240"/>
                <a:gd name="T5" fmla="*/ 78 h 157"/>
                <a:gd name="T6" fmla="*/ 119 w 240"/>
                <a:gd name="T7" fmla="*/ 0 h 157"/>
                <a:gd name="T8" fmla="*/ 0 w 240"/>
                <a:gd name="T9" fmla="*/ 78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157">
                  <a:moveTo>
                    <a:pt x="0" y="78"/>
                  </a:moveTo>
                  <a:lnTo>
                    <a:pt x="119" y="157"/>
                  </a:lnTo>
                  <a:lnTo>
                    <a:pt x="240" y="78"/>
                  </a:lnTo>
                  <a:lnTo>
                    <a:pt x="119" y="0"/>
                  </a:lnTo>
                  <a:lnTo>
                    <a:pt x="0" y="78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83" name="Rectangle 144"/>
            <p:cNvSpPr>
              <a:spLocks noChangeArrowheads="1"/>
            </p:cNvSpPr>
            <p:nvPr/>
          </p:nvSpPr>
          <p:spPr bwMode="auto">
            <a:xfrm>
              <a:off x="4571" y="3620"/>
              <a:ext cx="6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3.09 (2.73 - 3.50)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84" name="Rectangle 145"/>
            <p:cNvSpPr>
              <a:spLocks noChangeArrowheads="1"/>
            </p:cNvSpPr>
            <p:nvPr/>
          </p:nvSpPr>
          <p:spPr bwMode="auto">
            <a:xfrm>
              <a:off x="4901" y="3705"/>
              <a:ext cx="36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85" name="Rectangle 146"/>
            <p:cNvSpPr>
              <a:spLocks noChangeArrowheads="1"/>
            </p:cNvSpPr>
            <p:nvPr/>
          </p:nvSpPr>
          <p:spPr bwMode="auto">
            <a:xfrm>
              <a:off x="1701" y="2906"/>
              <a:ext cx="53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87" name="Rectangle 148"/>
            <p:cNvSpPr>
              <a:spLocks noChangeArrowheads="1"/>
            </p:cNvSpPr>
            <p:nvPr/>
          </p:nvSpPr>
          <p:spPr bwMode="auto">
            <a:xfrm>
              <a:off x="2336" y="2964"/>
              <a:ext cx="24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88" name="Rectangle 149"/>
            <p:cNvSpPr>
              <a:spLocks noChangeArrowheads="1"/>
            </p:cNvSpPr>
            <p:nvPr/>
          </p:nvSpPr>
          <p:spPr bwMode="auto">
            <a:xfrm>
              <a:off x="2336" y="2892"/>
              <a:ext cx="24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89" name="Rectangle 150"/>
            <p:cNvSpPr>
              <a:spLocks noChangeArrowheads="1"/>
            </p:cNvSpPr>
            <p:nvPr/>
          </p:nvSpPr>
          <p:spPr bwMode="auto">
            <a:xfrm>
              <a:off x="2347" y="2912"/>
              <a:ext cx="62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05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90" name="Rectangle 151"/>
            <p:cNvSpPr>
              <a:spLocks noChangeArrowheads="1"/>
            </p:cNvSpPr>
            <p:nvPr/>
          </p:nvSpPr>
          <p:spPr bwMode="auto">
            <a:xfrm>
              <a:off x="2425" y="2906"/>
              <a:ext cx="518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6.9,  p=0.0325)</a:t>
              </a:r>
              <a:endParaRPr kumimoji="0" lang="en-US" alt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91" name="Rectangle 152"/>
            <p:cNvSpPr>
              <a:spLocks noChangeArrowheads="1"/>
            </p:cNvSpPr>
            <p:nvPr/>
          </p:nvSpPr>
          <p:spPr bwMode="auto">
            <a:xfrm>
              <a:off x="338" y="3867"/>
              <a:ext cx="87" cy="67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92" name="Line 153"/>
            <p:cNvSpPr>
              <a:spLocks noChangeShapeType="1"/>
            </p:cNvSpPr>
            <p:nvPr/>
          </p:nvSpPr>
          <p:spPr bwMode="auto">
            <a:xfrm>
              <a:off x="308" y="3901"/>
              <a:ext cx="14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93" name="Rectangle 154"/>
            <p:cNvSpPr>
              <a:spLocks noChangeArrowheads="1"/>
            </p:cNvSpPr>
            <p:nvPr/>
          </p:nvSpPr>
          <p:spPr bwMode="auto">
            <a:xfrm>
              <a:off x="484" y="3866"/>
              <a:ext cx="18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99% or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194" name="Freeform 155"/>
            <p:cNvSpPr>
              <a:spLocks/>
            </p:cNvSpPr>
            <p:nvPr/>
          </p:nvSpPr>
          <p:spPr bwMode="auto">
            <a:xfrm>
              <a:off x="763" y="3868"/>
              <a:ext cx="147" cy="65"/>
            </a:xfrm>
            <a:custGeom>
              <a:avLst/>
              <a:gdLst>
                <a:gd name="T0" fmla="*/ 184 w 367"/>
                <a:gd name="T1" fmla="*/ 0 h 210"/>
                <a:gd name="T2" fmla="*/ 0 w 367"/>
                <a:gd name="T3" fmla="*/ 105 h 210"/>
                <a:gd name="T4" fmla="*/ 184 w 367"/>
                <a:gd name="T5" fmla="*/ 210 h 210"/>
                <a:gd name="T6" fmla="*/ 367 w 367"/>
                <a:gd name="T7" fmla="*/ 105 h 210"/>
                <a:gd name="T8" fmla="*/ 184 w 367"/>
                <a:gd name="T9" fmla="*/ 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10">
                  <a:moveTo>
                    <a:pt x="184" y="0"/>
                  </a:moveTo>
                  <a:lnTo>
                    <a:pt x="0" y="105"/>
                  </a:lnTo>
                  <a:lnTo>
                    <a:pt x="184" y="210"/>
                  </a:lnTo>
                  <a:lnTo>
                    <a:pt x="367" y="105"/>
                  </a:lnTo>
                  <a:lnTo>
                    <a:pt x="18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95" name="Line 156"/>
            <p:cNvSpPr>
              <a:spLocks noChangeShapeType="1"/>
            </p:cNvSpPr>
            <p:nvPr/>
          </p:nvSpPr>
          <p:spPr bwMode="auto">
            <a:xfrm flipV="1">
              <a:off x="837" y="3868"/>
              <a:ext cx="0" cy="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96" name="Rectangle 157"/>
            <p:cNvSpPr>
              <a:spLocks noChangeArrowheads="1"/>
            </p:cNvSpPr>
            <p:nvPr/>
          </p:nvSpPr>
          <p:spPr bwMode="auto">
            <a:xfrm>
              <a:off x="940" y="3867"/>
              <a:ext cx="17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95% CI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</p:grpSp>
      <p:sp>
        <p:nvSpPr>
          <p:cNvPr id="140" name="Rectangle 81"/>
          <p:cNvSpPr>
            <a:spLocks noChangeArrowheads="1"/>
          </p:cNvSpPr>
          <p:nvPr/>
        </p:nvSpPr>
        <p:spPr bwMode="auto">
          <a:xfrm>
            <a:off x="3182980" y="1484784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  <p:sp>
        <p:nvSpPr>
          <p:cNvPr id="141" name="Rectangle 81"/>
          <p:cNvSpPr>
            <a:spLocks noChangeArrowheads="1"/>
          </p:cNvSpPr>
          <p:nvPr/>
        </p:nvSpPr>
        <p:spPr bwMode="auto">
          <a:xfrm>
            <a:off x="3736605" y="3043699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  <p:sp>
        <p:nvSpPr>
          <p:cNvPr id="142" name="Rectangle 81"/>
          <p:cNvSpPr>
            <a:spLocks noChangeArrowheads="1"/>
          </p:cNvSpPr>
          <p:nvPr/>
        </p:nvSpPr>
        <p:spPr bwMode="auto">
          <a:xfrm>
            <a:off x="3630960" y="4581128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01995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395288" y="188913"/>
            <a:ext cx="7975600" cy="6264276"/>
            <a:chOff x="249" y="119"/>
            <a:chExt cx="5024" cy="3946"/>
          </a:xfrm>
        </p:grpSpPr>
        <p:sp>
          <p:nvSpPr>
            <p:cNvPr id="4" name="Line 6"/>
            <p:cNvSpPr>
              <a:spLocks noChangeShapeType="1"/>
            </p:cNvSpPr>
            <p:nvPr/>
          </p:nvSpPr>
          <p:spPr bwMode="auto">
            <a:xfrm flipH="1" flipV="1">
              <a:off x="4033" y="1071"/>
              <a:ext cx="2" cy="26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7"/>
            <p:cNvSpPr>
              <a:spLocks noChangeShapeType="1"/>
            </p:cNvSpPr>
            <p:nvPr/>
          </p:nvSpPr>
          <p:spPr bwMode="auto">
            <a:xfrm>
              <a:off x="3261" y="3671"/>
              <a:ext cx="116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3168" y="3744"/>
              <a:ext cx="1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0.25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3581" y="3744"/>
              <a:ext cx="12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8" y="3745"/>
              <a:ext cx="4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4395" y="3745"/>
              <a:ext cx="4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3261" y="3671"/>
              <a:ext cx="0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>
              <a:off x="3648" y="3671"/>
              <a:ext cx="0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4035" y="3671"/>
              <a:ext cx="0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>
              <a:off x="4421" y="3671"/>
              <a:ext cx="0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249" y="119"/>
              <a:ext cx="4967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en-GB" altLang="en-US" sz="2000" b="1" dirty="0" smtClean="0">
                  <a:solidFill>
                    <a:srgbClr val="000000"/>
                  </a:solidFill>
                  <a:latin typeface="+mn-lt"/>
                </a:rPr>
                <a:t>Acute </a:t>
              </a:r>
              <a:r>
                <a:rPr lang="en-GB" altLang="en-US" sz="2000" b="1" dirty="0">
                  <a:solidFill>
                    <a:srgbClr val="000000"/>
                  </a:solidFill>
                  <a:latin typeface="+mn-lt"/>
                </a:rPr>
                <a:t>UGI bleeding treatment trials - effects of </a:t>
              </a:r>
              <a:r>
                <a:rPr lang="en-GB" altLang="en-US" sz="2000" b="1" dirty="0" err="1">
                  <a:solidFill>
                    <a:srgbClr val="000000"/>
                  </a:solidFill>
                  <a:latin typeface="+mn-lt"/>
                </a:rPr>
                <a:t>gastroprotectants</a:t>
              </a:r>
              <a:r>
                <a:rPr lang="en-GB" altLang="en-US" sz="2000" b="1" dirty="0">
                  <a:solidFill>
                    <a:srgbClr val="000000"/>
                  </a:solidFill>
                  <a:latin typeface="+mn-lt"/>
                </a:rPr>
                <a:t> on </a:t>
              </a:r>
              <a:endParaRPr lang="en-GB" altLang="en-US" sz="2000" b="1" dirty="0" smtClean="0">
                <a:solidFill>
                  <a:srgbClr val="000000"/>
                </a:solidFill>
                <a:latin typeface="+mn-lt"/>
              </a:endParaRPr>
            </a:p>
            <a:p>
              <a:pPr lvl="0"/>
              <a:r>
                <a:rPr lang="en-GB" altLang="en-US" sz="2000" b="1" dirty="0" smtClean="0">
                  <a:solidFill>
                    <a:srgbClr val="000000"/>
                  </a:solidFill>
                  <a:latin typeface="+mn-lt"/>
                </a:rPr>
                <a:t>further bleeding, need </a:t>
              </a:r>
              <a:r>
                <a:rPr lang="en-GB" altLang="en-US" sz="2000" b="1" dirty="0">
                  <a:solidFill>
                    <a:srgbClr val="000000"/>
                  </a:solidFill>
                  <a:latin typeface="+mn-lt"/>
                </a:rPr>
                <a:t>for blood </a:t>
              </a:r>
              <a:r>
                <a:rPr lang="en-GB" altLang="en-US" sz="2000" b="1" dirty="0" smtClean="0">
                  <a:solidFill>
                    <a:srgbClr val="000000"/>
                  </a:solidFill>
                  <a:latin typeface="+mn-lt"/>
                </a:rPr>
                <a:t>transfusion and endoscopic interventions</a:t>
              </a:r>
              <a:endParaRPr lang="en-GB" altLang="en-US" sz="2000" b="1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4097" name="Rectangle 35"/>
            <p:cNvSpPr>
              <a:spLocks noChangeArrowheads="1"/>
            </p:cNvSpPr>
            <p:nvPr/>
          </p:nvSpPr>
          <p:spPr bwMode="auto">
            <a:xfrm>
              <a:off x="890" y="836"/>
              <a:ext cx="15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No.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00" name="Rectangle 37"/>
            <p:cNvSpPr>
              <a:spLocks noChangeArrowheads="1"/>
            </p:cNvSpPr>
            <p:nvPr/>
          </p:nvSpPr>
          <p:spPr bwMode="auto">
            <a:xfrm>
              <a:off x="2208" y="617"/>
              <a:ext cx="89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en-US" altLang="en-US" sz="1300" b="1" dirty="0" smtClean="0">
                  <a:solidFill>
                    <a:srgbClr val="000000"/>
                  </a:solidFill>
                  <a:latin typeface="+mn-lt"/>
                </a:rPr>
                <a:t>Events/P</a:t>
              </a: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atients (%)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01" name="Rectangle 38"/>
            <p:cNvSpPr>
              <a:spLocks noChangeArrowheads="1"/>
            </p:cNvSpPr>
            <p:nvPr/>
          </p:nvSpPr>
          <p:spPr bwMode="auto">
            <a:xfrm>
              <a:off x="1589" y="773"/>
              <a:ext cx="41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Allocated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02" name="Rectangle 39"/>
            <p:cNvSpPr>
              <a:spLocks noChangeArrowheads="1"/>
            </p:cNvSpPr>
            <p:nvPr/>
          </p:nvSpPr>
          <p:spPr bwMode="auto">
            <a:xfrm>
              <a:off x="1843" y="900"/>
              <a:ext cx="17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GPT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03" name="Rectangle 40"/>
            <p:cNvSpPr>
              <a:spLocks noChangeArrowheads="1"/>
            </p:cNvSpPr>
            <p:nvPr/>
          </p:nvSpPr>
          <p:spPr bwMode="auto">
            <a:xfrm>
              <a:off x="2650" y="773"/>
              <a:ext cx="41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Allocated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04" name="Rectangle 41"/>
            <p:cNvSpPr>
              <a:spLocks noChangeArrowheads="1"/>
            </p:cNvSpPr>
            <p:nvPr/>
          </p:nvSpPr>
          <p:spPr bwMode="auto">
            <a:xfrm>
              <a:off x="2744" y="900"/>
              <a:ext cx="31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control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07" name="Rectangle 44"/>
            <p:cNvSpPr>
              <a:spLocks noChangeArrowheads="1"/>
            </p:cNvSpPr>
            <p:nvPr/>
          </p:nvSpPr>
          <p:spPr bwMode="auto">
            <a:xfrm>
              <a:off x="3724" y="827"/>
              <a:ext cx="110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Odds Ratio (95 or 99% CI)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08" name="Line 45"/>
            <p:cNvSpPr>
              <a:spLocks noChangeShapeType="1"/>
            </p:cNvSpPr>
            <p:nvPr/>
          </p:nvSpPr>
          <p:spPr bwMode="auto">
            <a:xfrm>
              <a:off x="323" y="1071"/>
              <a:ext cx="49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9" name="Rectangle 46"/>
            <p:cNvSpPr>
              <a:spLocks noChangeArrowheads="1"/>
            </p:cNvSpPr>
            <p:nvPr/>
          </p:nvSpPr>
          <p:spPr bwMode="auto">
            <a:xfrm>
              <a:off x="3233" y="3870"/>
              <a:ext cx="33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Less likely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11" name="Rectangle 48"/>
            <p:cNvSpPr>
              <a:spLocks noChangeArrowheads="1"/>
            </p:cNvSpPr>
            <p:nvPr/>
          </p:nvSpPr>
          <p:spPr bwMode="auto">
            <a:xfrm>
              <a:off x="3262" y="3968"/>
              <a:ext cx="30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with GPT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12" name="Rectangle 49"/>
            <p:cNvSpPr>
              <a:spLocks noChangeArrowheads="1"/>
            </p:cNvSpPr>
            <p:nvPr/>
          </p:nvSpPr>
          <p:spPr bwMode="auto">
            <a:xfrm>
              <a:off x="4041" y="3870"/>
              <a:ext cx="37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More likely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14" name="Rectangle 51"/>
            <p:cNvSpPr>
              <a:spLocks noChangeArrowheads="1"/>
            </p:cNvSpPr>
            <p:nvPr/>
          </p:nvSpPr>
          <p:spPr bwMode="auto">
            <a:xfrm>
              <a:off x="4074" y="3968"/>
              <a:ext cx="30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with GPT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15" name="Rectangle 52"/>
            <p:cNvSpPr>
              <a:spLocks noChangeArrowheads="1"/>
            </p:cNvSpPr>
            <p:nvPr/>
          </p:nvSpPr>
          <p:spPr bwMode="auto">
            <a:xfrm>
              <a:off x="323" y="1162"/>
              <a:ext cx="72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Further bleeding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18" name="Rectangle 55"/>
            <p:cNvSpPr>
              <a:spLocks noChangeArrowheads="1"/>
            </p:cNvSpPr>
            <p:nvPr/>
          </p:nvSpPr>
          <p:spPr bwMode="auto">
            <a:xfrm>
              <a:off x="323" y="1348"/>
              <a:ext cx="12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PPI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19" name="Rectangle 56"/>
            <p:cNvSpPr>
              <a:spLocks noChangeArrowheads="1"/>
            </p:cNvSpPr>
            <p:nvPr/>
          </p:nvSpPr>
          <p:spPr bwMode="auto">
            <a:xfrm>
              <a:off x="951" y="1347"/>
              <a:ext cx="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20" name="Rectangle 57"/>
            <p:cNvSpPr>
              <a:spLocks noChangeArrowheads="1"/>
            </p:cNvSpPr>
            <p:nvPr/>
          </p:nvSpPr>
          <p:spPr bwMode="auto">
            <a:xfrm>
              <a:off x="1347" y="1338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192/2234 (8.6%)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21" name="Rectangle 58"/>
            <p:cNvSpPr>
              <a:spLocks noChangeArrowheads="1"/>
            </p:cNvSpPr>
            <p:nvPr/>
          </p:nvSpPr>
          <p:spPr bwMode="auto">
            <a:xfrm>
              <a:off x="2351" y="1338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311/2198 (14.1%)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22" name="Rectangle 59"/>
            <p:cNvSpPr>
              <a:spLocks noChangeArrowheads="1"/>
            </p:cNvSpPr>
            <p:nvPr/>
          </p:nvSpPr>
          <p:spPr bwMode="auto">
            <a:xfrm>
              <a:off x="3664" y="1343"/>
              <a:ext cx="112" cy="112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23" name="Line 60"/>
            <p:cNvSpPr>
              <a:spLocks noChangeShapeType="1"/>
            </p:cNvSpPr>
            <p:nvPr/>
          </p:nvSpPr>
          <p:spPr bwMode="auto">
            <a:xfrm>
              <a:off x="3579" y="1399"/>
              <a:ext cx="28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24" name="Rectangle 61"/>
            <p:cNvSpPr>
              <a:spLocks noChangeArrowheads="1"/>
            </p:cNvSpPr>
            <p:nvPr/>
          </p:nvSpPr>
          <p:spPr bwMode="auto">
            <a:xfrm>
              <a:off x="4513" y="1338"/>
              <a:ext cx="6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0.57 (0.44 - 0.73)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25" name="Rectangle 62"/>
            <p:cNvSpPr>
              <a:spLocks noChangeArrowheads="1"/>
            </p:cNvSpPr>
            <p:nvPr/>
          </p:nvSpPr>
          <p:spPr bwMode="auto">
            <a:xfrm>
              <a:off x="323" y="1557"/>
              <a:ext cx="21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H2RA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26" name="Rectangle 63"/>
            <p:cNvSpPr>
              <a:spLocks noChangeArrowheads="1"/>
            </p:cNvSpPr>
            <p:nvPr/>
          </p:nvSpPr>
          <p:spPr bwMode="auto">
            <a:xfrm>
              <a:off x="951" y="1556"/>
              <a:ext cx="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27" name="Rectangle 64"/>
            <p:cNvSpPr>
              <a:spLocks noChangeArrowheads="1"/>
            </p:cNvSpPr>
            <p:nvPr/>
          </p:nvSpPr>
          <p:spPr bwMode="auto">
            <a:xfrm>
              <a:off x="1293" y="1548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320/1487 (21.5%)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28" name="Rectangle 65"/>
            <p:cNvSpPr>
              <a:spLocks noChangeArrowheads="1"/>
            </p:cNvSpPr>
            <p:nvPr/>
          </p:nvSpPr>
          <p:spPr bwMode="auto">
            <a:xfrm>
              <a:off x="2351" y="1548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376/1478 (25.4%)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29" name="Rectangle 66"/>
            <p:cNvSpPr>
              <a:spLocks noChangeArrowheads="1"/>
            </p:cNvSpPr>
            <p:nvPr/>
          </p:nvSpPr>
          <p:spPr bwMode="auto">
            <a:xfrm>
              <a:off x="3844" y="1547"/>
              <a:ext cx="123" cy="12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0" name="Line 67"/>
            <p:cNvSpPr>
              <a:spLocks noChangeShapeType="1"/>
            </p:cNvSpPr>
            <p:nvPr/>
          </p:nvSpPr>
          <p:spPr bwMode="auto">
            <a:xfrm>
              <a:off x="3777" y="1609"/>
              <a:ext cx="25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1" name="Rectangle 68"/>
            <p:cNvSpPr>
              <a:spLocks noChangeArrowheads="1"/>
            </p:cNvSpPr>
            <p:nvPr/>
          </p:nvSpPr>
          <p:spPr bwMode="auto">
            <a:xfrm>
              <a:off x="4513" y="1548"/>
              <a:ext cx="6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0.79 (0.63 - 1.00)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32" name="Rectangle 69"/>
            <p:cNvSpPr>
              <a:spLocks noChangeArrowheads="1"/>
            </p:cNvSpPr>
            <p:nvPr/>
          </p:nvSpPr>
          <p:spPr bwMode="auto">
            <a:xfrm>
              <a:off x="323" y="1758"/>
              <a:ext cx="33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Any GPT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34" name="Rectangle 71"/>
            <p:cNvSpPr>
              <a:spLocks noChangeArrowheads="1"/>
            </p:cNvSpPr>
            <p:nvPr/>
          </p:nvSpPr>
          <p:spPr bwMode="auto">
            <a:xfrm>
              <a:off x="951" y="1766"/>
              <a:ext cx="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30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35" name="Rectangle 72"/>
            <p:cNvSpPr>
              <a:spLocks noChangeArrowheads="1"/>
            </p:cNvSpPr>
            <p:nvPr/>
          </p:nvSpPr>
          <p:spPr bwMode="auto">
            <a:xfrm>
              <a:off x="1293" y="1758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512/3721 (13.8%)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36" name="Rectangle 73"/>
            <p:cNvSpPr>
              <a:spLocks noChangeArrowheads="1"/>
            </p:cNvSpPr>
            <p:nvPr/>
          </p:nvSpPr>
          <p:spPr bwMode="auto">
            <a:xfrm>
              <a:off x="2351" y="1758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687/3676 (18.7%)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37" name="Freeform 74"/>
            <p:cNvSpPr>
              <a:spLocks/>
            </p:cNvSpPr>
            <p:nvPr/>
          </p:nvSpPr>
          <p:spPr bwMode="auto">
            <a:xfrm>
              <a:off x="3749" y="1787"/>
              <a:ext cx="147" cy="63"/>
            </a:xfrm>
            <a:custGeom>
              <a:avLst/>
              <a:gdLst>
                <a:gd name="T0" fmla="*/ 0 w 366"/>
                <a:gd name="T1" fmla="*/ 79 h 158"/>
                <a:gd name="T2" fmla="*/ 181 w 366"/>
                <a:gd name="T3" fmla="*/ 158 h 158"/>
                <a:gd name="T4" fmla="*/ 366 w 366"/>
                <a:gd name="T5" fmla="*/ 79 h 158"/>
                <a:gd name="T6" fmla="*/ 181 w 366"/>
                <a:gd name="T7" fmla="*/ 0 h 158"/>
                <a:gd name="T8" fmla="*/ 0 w 366"/>
                <a:gd name="T9" fmla="*/ 7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6" h="158">
                  <a:moveTo>
                    <a:pt x="0" y="79"/>
                  </a:moveTo>
                  <a:lnTo>
                    <a:pt x="181" y="158"/>
                  </a:lnTo>
                  <a:lnTo>
                    <a:pt x="366" y="79"/>
                  </a:lnTo>
                  <a:lnTo>
                    <a:pt x="181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8" name="Rectangle 75"/>
            <p:cNvSpPr>
              <a:spLocks noChangeArrowheads="1"/>
            </p:cNvSpPr>
            <p:nvPr/>
          </p:nvSpPr>
          <p:spPr bwMode="auto">
            <a:xfrm>
              <a:off x="4513" y="1755"/>
              <a:ext cx="68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0.68 (0.60 - 0.78)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39" name="Rectangle 76"/>
            <p:cNvSpPr>
              <a:spLocks noChangeArrowheads="1"/>
            </p:cNvSpPr>
            <p:nvPr/>
          </p:nvSpPr>
          <p:spPr bwMode="auto">
            <a:xfrm>
              <a:off x="4843" y="1862"/>
              <a:ext cx="39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40" name="Rectangle 77"/>
            <p:cNvSpPr>
              <a:spLocks noChangeArrowheads="1"/>
            </p:cNvSpPr>
            <p:nvPr/>
          </p:nvSpPr>
          <p:spPr bwMode="auto">
            <a:xfrm>
              <a:off x="1156" y="1175"/>
              <a:ext cx="5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42" name="Rectangle 79"/>
            <p:cNvSpPr>
              <a:spLocks noChangeArrowheads="1"/>
            </p:cNvSpPr>
            <p:nvPr/>
          </p:nvSpPr>
          <p:spPr bwMode="auto">
            <a:xfrm>
              <a:off x="1791" y="1232"/>
              <a:ext cx="3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43" name="Rectangle 80"/>
            <p:cNvSpPr>
              <a:spLocks noChangeArrowheads="1"/>
            </p:cNvSpPr>
            <p:nvPr/>
          </p:nvSpPr>
          <p:spPr bwMode="auto">
            <a:xfrm>
              <a:off x="1791" y="1160"/>
              <a:ext cx="3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44" name="Rectangle 81"/>
            <p:cNvSpPr>
              <a:spLocks noChangeArrowheads="1"/>
            </p:cNvSpPr>
            <p:nvPr/>
          </p:nvSpPr>
          <p:spPr bwMode="auto">
            <a:xfrm>
              <a:off x="1826" y="1182"/>
              <a:ext cx="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45" name="Rectangle 82"/>
            <p:cNvSpPr>
              <a:spLocks noChangeArrowheads="1"/>
            </p:cNvSpPr>
            <p:nvPr/>
          </p:nvSpPr>
          <p:spPr bwMode="auto">
            <a:xfrm>
              <a:off x="1904" y="1175"/>
              <a:ext cx="54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6.5,  p=0.0107)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46" name="Rectangle 83"/>
            <p:cNvSpPr>
              <a:spLocks noChangeArrowheads="1"/>
            </p:cNvSpPr>
            <p:nvPr/>
          </p:nvSpPr>
          <p:spPr bwMode="auto">
            <a:xfrm>
              <a:off x="323" y="2012"/>
              <a:ext cx="76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Blood transfusion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47" name="Rectangle 84"/>
            <p:cNvSpPr>
              <a:spLocks noChangeArrowheads="1"/>
            </p:cNvSpPr>
            <p:nvPr/>
          </p:nvSpPr>
          <p:spPr bwMode="auto">
            <a:xfrm>
              <a:off x="323" y="2187"/>
              <a:ext cx="12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PPI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48" name="Rectangle 85"/>
            <p:cNvSpPr>
              <a:spLocks noChangeArrowheads="1"/>
            </p:cNvSpPr>
            <p:nvPr/>
          </p:nvSpPr>
          <p:spPr bwMode="auto">
            <a:xfrm>
              <a:off x="1005" y="2185"/>
              <a:ext cx="4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49" name="Rectangle 86"/>
            <p:cNvSpPr>
              <a:spLocks noChangeArrowheads="1"/>
            </p:cNvSpPr>
            <p:nvPr/>
          </p:nvSpPr>
          <p:spPr bwMode="auto">
            <a:xfrm>
              <a:off x="1347" y="2178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449/974 (46.1%)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50" name="Rectangle 87"/>
            <p:cNvSpPr>
              <a:spLocks noChangeArrowheads="1"/>
            </p:cNvSpPr>
            <p:nvPr/>
          </p:nvSpPr>
          <p:spPr bwMode="auto">
            <a:xfrm>
              <a:off x="2405" y="2178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542/967 (56.0%)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51" name="Rectangle 88"/>
            <p:cNvSpPr>
              <a:spLocks noChangeArrowheads="1"/>
            </p:cNvSpPr>
            <p:nvPr/>
          </p:nvSpPr>
          <p:spPr bwMode="auto">
            <a:xfrm>
              <a:off x="3750" y="2180"/>
              <a:ext cx="117" cy="11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2" name="Line 89"/>
            <p:cNvSpPr>
              <a:spLocks noChangeShapeType="1"/>
            </p:cNvSpPr>
            <p:nvPr/>
          </p:nvSpPr>
          <p:spPr bwMode="auto">
            <a:xfrm>
              <a:off x="3674" y="2239"/>
              <a:ext cx="26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3" name="Rectangle 90"/>
            <p:cNvSpPr>
              <a:spLocks noChangeArrowheads="1"/>
            </p:cNvSpPr>
            <p:nvPr/>
          </p:nvSpPr>
          <p:spPr bwMode="auto">
            <a:xfrm>
              <a:off x="4513" y="2178"/>
              <a:ext cx="6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0.67 (0.52 - 0.85)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54" name="Rectangle 91"/>
            <p:cNvSpPr>
              <a:spLocks noChangeArrowheads="1"/>
            </p:cNvSpPr>
            <p:nvPr/>
          </p:nvSpPr>
          <p:spPr bwMode="auto">
            <a:xfrm>
              <a:off x="323" y="2397"/>
              <a:ext cx="21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H2RA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55" name="Rectangle 92"/>
            <p:cNvSpPr>
              <a:spLocks noChangeArrowheads="1"/>
            </p:cNvSpPr>
            <p:nvPr/>
          </p:nvSpPr>
          <p:spPr bwMode="auto">
            <a:xfrm>
              <a:off x="1005" y="2395"/>
              <a:ext cx="4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56" name="Rectangle 93"/>
            <p:cNvSpPr>
              <a:spLocks noChangeArrowheads="1"/>
            </p:cNvSpPr>
            <p:nvPr/>
          </p:nvSpPr>
          <p:spPr bwMode="auto">
            <a:xfrm>
              <a:off x="1347" y="2388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266/434 (61.3%)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57" name="Rectangle 94"/>
            <p:cNvSpPr>
              <a:spLocks noChangeArrowheads="1"/>
            </p:cNvSpPr>
            <p:nvPr/>
          </p:nvSpPr>
          <p:spPr bwMode="auto">
            <a:xfrm>
              <a:off x="2405" y="2388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259/426 (60.8%)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58" name="Rectangle 95"/>
            <p:cNvSpPr>
              <a:spLocks noChangeArrowheads="1"/>
            </p:cNvSpPr>
            <p:nvPr/>
          </p:nvSpPr>
          <p:spPr bwMode="auto">
            <a:xfrm>
              <a:off x="4005" y="2410"/>
              <a:ext cx="76" cy="77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9" name="Line 96"/>
            <p:cNvSpPr>
              <a:spLocks noChangeShapeType="1"/>
            </p:cNvSpPr>
            <p:nvPr/>
          </p:nvSpPr>
          <p:spPr bwMode="auto">
            <a:xfrm>
              <a:off x="3833" y="2449"/>
              <a:ext cx="41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60" name="Rectangle 97"/>
            <p:cNvSpPr>
              <a:spLocks noChangeArrowheads="1"/>
            </p:cNvSpPr>
            <p:nvPr/>
          </p:nvSpPr>
          <p:spPr bwMode="auto">
            <a:xfrm>
              <a:off x="4513" y="2388"/>
              <a:ext cx="6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1.01 (0.70 - 1.48)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61" name="Rectangle 98"/>
            <p:cNvSpPr>
              <a:spLocks noChangeArrowheads="1"/>
            </p:cNvSpPr>
            <p:nvPr/>
          </p:nvSpPr>
          <p:spPr bwMode="auto">
            <a:xfrm>
              <a:off x="323" y="2598"/>
              <a:ext cx="33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Any GPT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63" name="Rectangle 100"/>
            <p:cNvSpPr>
              <a:spLocks noChangeArrowheads="1"/>
            </p:cNvSpPr>
            <p:nvPr/>
          </p:nvSpPr>
          <p:spPr bwMode="auto">
            <a:xfrm>
              <a:off x="951" y="2605"/>
              <a:ext cx="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64" name="Rectangle 101"/>
            <p:cNvSpPr>
              <a:spLocks noChangeArrowheads="1"/>
            </p:cNvSpPr>
            <p:nvPr/>
          </p:nvSpPr>
          <p:spPr bwMode="auto">
            <a:xfrm>
              <a:off x="1293" y="2598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715/1408 (50.8%)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65" name="Rectangle 102"/>
            <p:cNvSpPr>
              <a:spLocks noChangeArrowheads="1"/>
            </p:cNvSpPr>
            <p:nvPr/>
          </p:nvSpPr>
          <p:spPr bwMode="auto">
            <a:xfrm>
              <a:off x="2351" y="2598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801/1393 (57.5%)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66" name="Freeform 103"/>
            <p:cNvSpPr>
              <a:spLocks/>
            </p:cNvSpPr>
            <p:nvPr/>
          </p:nvSpPr>
          <p:spPr bwMode="auto">
            <a:xfrm>
              <a:off x="3794" y="2627"/>
              <a:ext cx="169" cy="63"/>
            </a:xfrm>
            <a:custGeom>
              <a:avLst/>
              <a:gdLst>
                <a:gd name="T0" fmla="*/ 0 w 423"/>
                <a:gd name="T1" fmla="*/ 79 h 158"/>
                <a:gd name="T2" fmla="*/ 209 w 423"/>
                <a:gd name="T3" fmla="*/ 158 h 158"/>
                <a:gd name="T4" fmla="*/ 423 w 423"/>
                <a:gd name="T5" fmla="*/ 79 h 158"/>
                <a:gd name="T6" fmla="*/ 209 w 423"/>
                <a:gd name="T7" fmla="*/ 0 h 158"/>
                <a:gd name="T8" fmla="*/ 0 w 423"/>
                <a:gd name="T9" fmla="*/ 7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3" h="158">
                  <a:moveTo>
                    <a:pt x="0" y="79"/>
                  </a:moveTo>
                  <a:lnTo>
                    <a:pt x="209" y="158"/>
                  </a:lnTo>
                  <a:lnTo>
                    <a:pt x="423" y="79"/>
                  </a:lnTo>
                  <a:lnTo>
                    <a:pt x="209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67" name="Rectangle 104"/>
            <p:cNvSpPr>
              <a:spLocks noChangeArrowheads="1"/>
            </p:cNvSpPr>
            <p:nvPr/>
          </p:nvSpPr>
          <p:spPr bwMode="auto">
            <a:xfrm>
              <a:off x="4513" y="2595"/>
              <a:ext cx="68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0.75 (0.65 - 0.88)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68" name="Rectangle 105"/>
            <p:cNvSpPr>
              <a:spLocks noChangeArrowheads="1"/>
            </p:cNvSpPr>
            <p:nvPr/>
          </p:nvSpPr>
          <p:spPr bwMode="auto">
            <a:xfrm>
              <a:off x="4843" y="2701"/>
              <a:ext cx="39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p=0.0003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69" name="Rectangle 106"/>
            <p:cNvSpPr>
              <a:spLocks noChangeArrowheads="1"/>
            </p:cNvSpPr>
            <p:nvPr/>
          </p:nvSpPr>
          <p:spPr bwMode="auto">
            <a:xfrm>
              <a:off x="1202" y="2014"/>
              <a:ext cx="5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(Heterogeneity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71" name="Rectangle 108"/>
            <p:cNvSpPr>
              <a:spLocks noChangeArrowheads="1"/>
            </p:cNvSpPr>
            <p:nvPr/>
          </p:nvSpPr>
          <p:spPr bwMode="auto">
            <a:xfrm>
              <a:off x="1837" y="2071"/>
              <a:ext cx="3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72" name="Rectangle 109"/>
            <p:cNvSpPr>
              <a:spLocks noChangeArrowheads="1"/>
            </p:cNvSpPr>
            <p:nvPr/>
          </p:nvSpPr>
          <p:spPr bwMode="auto">
            <a:xfrm>
              <a:off x="1837" y="1999"/>
              <a:ext cx="3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73" name="Rectangle 110"/>
            <p:cNvSpPr>
              <a:spLocks noChangeArrowheads="1"/>
            </p:cNvSpPr>
            <p:nvPr/>
          </p:nvSpPr>
          <p:spPr bwMode="auto">
            <a:xfrm>
              <a:off x="1873" y="2022"/>
              <a:ext cx="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=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74" name="Rectangle 111"/>
            <p:cNvSpPr>
              <a:spLocks noChangeArrowheads="1"/>
            </p:cNvSpPr>
            <p:nvPr/>
          </p:nvSpPr>
          <p:spPr bwMode="auto">
            <a:xfrm>
              <a:off x="1951" y="2015"/>
              <a:ext cx="54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6.2,  p=0.0130)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75" name="Rectangle 112"/>
            <p:cNvSpPr>
              <a:spLocks noChangeArrowheads="1"/>
            </p:cNvSpPr>
            <p:nvPr/>
          </p:nvSpPr>
          <p:spPr bwMode="auto">
            <a:xfrm>
              <a:off x="323" y="2841"/>
              <a:ext cx="109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Endoscopic interventions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77" name="Rectangle 114"/>
            <p:cNvSpPr>
              <a:spLocks noChangeArrowheads="1"/>
            </p:cNvSpPr>
            <p:nvPr/>
          </p:nvSpPr>
          <p:spPr bwMode="auto">
            <a:xfrm>
              <a:off x="323" y="3027"/>
              <a:ext cx="12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PPI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78" name="Rectangle 115"/>
            <p:cNvSpPr>
              <a:spLocks noChangeArrowheads="1"/>
            </p:cNvSpPr>
            <p:nvPr/>
          </p:nvSpPr>
          <p:spPr bwMode="auto">
            <a:xfrm>
              <a:off x="1005" y="3025"/>
              <a:ext cx="4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79" name="Rectangle 116"/>
            <p:cNvSpPr>
              <a:spLocks noChangeArrowheads="1"/>
            </p:cNvSpPr>
            <p:nvPr/>
          </p:nvSpPr>
          <p:spPr bwMode="auto">
            <a:xfrm>
              <a:off x="1347" y="3018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140/1890 (7.4%)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80" name="Rectangle 117"/>
            <p:cNvSpPr>
              <a:spLocks noChangeArrowheads="1"/>
            </p:cNvSpPr>
            <p:nvPr/>
          </p:nvSpPr>
          <p:spPr bwMode="auto">
            <a:xfrm>
              <a:off x="2351" y="3018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234/1906 (12.3%)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81" name="Rectangle 118"/>
            <p:cNvSpPr>
              <a:spLocks noChangeArrowheads="1"/>
            </p:cNvSpPr>
            <p:nvPr/>
          </p:nvSpPr>
          <p:spPr bwMode="auto">
            <a:xfrm>
              <a:off x="3665" y="3030"/>
              <a:ext cx="96" cy="97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82" name="Line 119"/>
            <p:cNvSpPr>
              <a:spLocks noChangeShapeType="1"/>
            </p:cNvSpPr>
            <p:nvPr/>
          </p:nvSpPr>
          <p:spPr bwMode="auto">
            <a:xfrm>
              <a:off x="3549" y="3078"/>
              <a:ext cx="32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83" name="Rectangle 120"/>
            <p:cNvSpPr>
              <a:spLocks noChangeArrowheads="1"/>
            </p:cNvSpPr>
            <p:nvPr/>
          </p:nvSpPr>
          <p:spPr bwMode="auto">
            <a:xfrm>
              <a:off x="4513" y="3018"/>
              <a:ext cx="6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0.56 (0.42 - 0.75)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84" name="Rectangle 121"/>
            <p:cNvSpPr>
              <a:spLocks noChangeArrowheads="1"/>
            </p:cNvSpPr>
            <p:nvPr/>
          </p:nvSpPr>
          <p:spPr bwMode="auto">
            <a:xfrm>
              <a:off x="323" y="3237"/>
              <a:ext cx="21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H2RA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85" name="Rectangle 122"/>
            <p:cNvSpPr>
              <a:spLocks noChangeArrowheads="1"/>
            </p:cNvSpPr>
            <p:nvPr/>
          </p:nvSpPr>
          <p:spPr bwMode="auto">
            <a:xfrm>
              <a:off x="1005" y="3235"/>
              <a:ext cx="4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86" name="Rectangle 123"/>
            <p:cNvSpPr>
              <a:spLocks noChangeArrowheads="1"/>
            </p:cNvSpPr>
            <p:nvPr/>
          </p:nvSpPr>
          <p:spPr bwMode="auto">
            <a:xfrm>
              <a:off x="2001" y="3226"/>
              <a:ext cx="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87" name="Rectangle 124"/>
            <p:cNvSpPr>
              <a:spLocks noChangeArrowheads="1"/>
            </p:cNvSpPr>
            <p:nvPr/>
          </p:nvSpPr>
          <p:spPr bwMode="auto">
            <a:xfrm>
              <a:off x="3058" y="3226"/>
              <a:ext cx="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88" name="Rectangle 125"/>
            <p:cNvSpPr>
              <a:spLocks noChangeArrowheads="1"/>
            </p:cNvSpPr>
            <p:nvPr/>
          </p:nvSpPr>
          <p:spPr bwMode="auto">
            <a:xfrm>
              <a:off x="323" y="3437"/>
              <a:ext cx="33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Any GPT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90" name="Rectangle 127"/>
            <p:cNvSpPr>
              <a:spLocks noChangeArrowheads="1"/>
            </p:cNvSpPr>
            <p:nvPr/>
          </p:nvSpPr>
          <p:spPr bwMode="auto">
            <a:xfrm>
              <a:off x="1005" y="3445"/>
              <a:ext cx="4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91" name="Rectangle 128"/>
            <p:cNvSpPr>
              <a:spLocks noChangeArrowheads="1"/>
            </p:cNvSpPr>
            <p:nvPr/>
          </p:nvSpPr>
          <p:spPr bwMode="auto">
            <a:xfrm>
              <a:off x="1347" y="3438"/>
              <a:ext cx="65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140/1890 (7.4%)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92" name="Rectangle 129"/>
            <p:cNvSpPr>
              <a:spLocks noChangeArrowheads="1"/>
            </p:cNvSpPr>
            <p:nvPr/>
          </p:nvSpPr>
          <p:spPr bwMode="auto">
            <a:xfrm>
              <a:off x="2351" y="3438"/>
              <a:ext cx="7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234/1906 (12.3%)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93" name="Freeform 130"/>
            <p:cNvSpPr>
              <a:spLocks/>
            </p:cNvSpPr>
            <p:nvPr/>
          </p:nvSpPr>
          <p:spPr bwMode="auto">
            <a:xfrm>
              <a:off x="3589" y="3467"/>
              <a:ext cx="246" cy="63"/>
            </a:xfrm>
            <a:custGeom>
              <a:avLst/>
              <a:gdLst>
                <a:gd name="T0" fmla="*/ 0 w 616"/>
                <a:gd name="T1" fmla="*/ 79 h 157"/>
                <a:gd name="T2" fmla="*/ 311 w 616"/>
                <a:gd name="T3" fmla="*/ 157 h 157"/>
                <a:gd name="T4" fmla="*/ 616 w 616"/>
                <a:gd name="T5" fmla="*/ 79 h 157"/>
                <a:gd name="T6" fmla="*/ 311 w 616"/>
                <a:gd name="T7" fmla="*/ 0 h 157"/>
                <a:gd name="T8" fmla="*/ 0 w 616"/>
                <a:gd name="T9" fmla="*/ 79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6" h="157">
                  <a:moveTo>
                    <a:pt x="0" y="79"/>
                  </a:moveTo>
                  <a:lnTo>
                    <a:pt x="311" y="157"/>
                  </a:lnTo>
                  <a:lnTo>
                    <a:pt x="616" y="79"/>
                  </a:lnTo>
                  <a:lnTo>
                    <a:pt x="311" y="0"/>
                  </a:lnTo>
                  <a:lnTo>
                    <a:pt x="0" y="7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94" name="Rectangle 131"/>
            <p:cNvSpPr>
              <a:spLocks noChangeArrowheads="1"/>
            </p:cNvSpPr>
            <p:nvPr/>
          </p:nvSpPr>
          <p:spPr bwMode="auto">
            <a:xfrm>
              <a:off x="4513" y="3435"/>
              <a:ext cx="68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0.56 (0.45 - 0.70)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195" name="Rectangle 132"/>
            <p:cNvSpPr>
              <a:spLocks noChangeArrowheads="1"/>
            </p:cNvSpPr>
            <p:nvPr/>
          </p:nvSpPr>
          <p:spPr bwMode="auto">
            <a:xfrm>
              <a:off x="4843" y="3541"/>
              <a:ext cx="39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p&lt;0.0001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258" name="Rectangle 195"/>
            <p:cNvSpPr>
              <a:spLocks noChangeArrowheads="1"/>
            </p:cNvSpPr>
            <p:nvPr/>
          </p:nvSpPr>
          <p:spPr bwMode="auto">
            <a:xfrm>
              <a:off x="280" y="3703"/>
              <a:ext cx="87" cy="87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59" name="Line 196"/>
            <p:cNvSpPr>
              <a:spLocks noChangeShapeType="1"/>
            </p:cNvSpPr>
            <p:nvPr/>
          </p:nvSpPr>
          <p:spPr bwMode="auto">
            <a:xfrm>
              <a:off x="250" y="3746"/>
              <a:ext cx="14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60" name="Rectangle 197"/>
            <p:cNvSpPr>
              <a:spLocks noChangeArrowheads="1"/>
            </p:cNvSpPr>
            <p:nvPr/>
          </p:nvSpPr>
          <p:spPr bwMode="auto">
            <a:xfrm>
              <a:off x="426" y="3702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99% or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4261" name="Freeform 198"/>
            <p:cNvSpPr>
              <a:spLocks/>
            </p:cNvSpPr>
            <p:nvPr/>
          </p:nvSpPr>
          <p:spPr bwMode="auto">
            <a:xfrm>
              <a:off x="705" y="3704"/>
              <a:ext cx="147" cy="84"/>
            </a:xfrm>
            <a:custGeom>
              <a:avLst/>
              <a:gdLst>
                <a:gd name="T0" fmla="*/ 184 w 367"/>
                <a:gd name="T1" fmla="*/ 0 h 210"/>
                <a:gd name="T2" fmla="*/ 0 w 367"/>
                <a:gd name="T3" fmla="*/ 105 h 210"/>
                <a:gd name="T4" fmla="*/ 184 w 367"/>
                <a:gd name="T5" fmla="*/ 210 h 210"/>
                <a:gd name="T6" fmla="*/ 367 w 367"/>
                <a:gd name="T7" fmla="*/ 105 h 210"/>
                <a:gd name="T8" fmla="*/ 184 w 367"/>
                <a:gd name="T9" fmla="*/ 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10">
                  <a:moveTo>
                    <a:pt x="184" y="0"/>
                  </a:moveTo>
                  <a:lnTo>
                    <a:pt x="0" y="105"/>
                  </a:lnTo>
                  <a:lnTo>
                    <a:pt x="184" y="210"/>
                  </a:lnTo>
                  <a:lnTo>
                    <a:pt x="367" y="105"/>
                  </a:lnTo>
                  <a:lnTo>
                    <a:pt x="18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62" name="Line 199"/>
            <p:cNvSpPr>
              <a:spLocks noChangeShapeType="1"/>
            </p:cNvSpPr>
            <p:nvPr/>
          </p:nvSpPr>
          <p:spPr bwMode="auto">
            <a:xfrm flipV="1">
              <a:off x="779" y="3704"/>
              <a:ext cx="0" cy="8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63" name="Rectangle 200"/>
            <p:cNvSpPr>
              <a:spLocks noChangeArrowheads="1"/>
            </p:cNvSpPr>
            <p:nvPr/>
          </p:nvSpPr>
          <p:spPr bwMode="auto">
            <a:xfrm>
              <a:off x="882" y="3703"/>
              <a:ext cx="22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</p:grpSp>
      <p:sp>
        <p:nvSpPr>
          <p:cNvPr id="105" name="Rectangle 81"/>
          <p:cNvSpPr>
            <a:spLocks noChangeArrowheads="1"/>
          </p:cNvSpPr>
          <p:nvPr/>
        </p:nvSpPr>
        <p:spPr bwMode="auto">
          <a:xfrm>
            <a:off x="2771800" y="1844824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  <p:sp>
        <p:nvSpPr>
          <p:cNvPr id="106" name="Rectangle 81"/>
          <p:cNvSpPr>
            <a:spLocks noChangeArrowheads="1"/>
          </p:cNvSpPr>
          <p:nvPr/>
        </p:nvSpPr>
        <p:spPr bwMode="auto">
          <a:xfrm>
            <a:off x="2843808" y="3194050"/>
            <a:ext cx="7694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100" dirty="0" smtClean="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428219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2474</Words>
  <Application>Microsoft Office PowerPoint</Application>
  <PresentationFormat>On-screen Show (4:3)</PresentationFormat>
  <Paragraphs>848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1_Office Theme</vt:lpstr>
      <vt:lpstr>Effects of gastroprotectant drugs for the prevention and treatment of peptic ulcer disease and its complications: a meta-analysis of randomised trials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Enti Spata</dc:creator>
  <cp:lastModifiedBy>Enti Spata</cp:lastModifiedBy>
  <cp:revision>24</cp:revision>
  <cp:lastPrinted>2018-03-14T12:02:05Z</cp:lastPrinted>
  <dcterms:created xsi:type="dcterms:W3CDTF">2018-03-13T15:07:20Z</dcterms:created>
  <dcterms:modified xsi:type="dcterms:W3CDTF">2018-03-15T08:35:22Z</dcterms:modified>
</cp:coreProperties>
</file>