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7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/>
    <p:restoredTop sz="93981" autoAdjust="0"/>
  </p:normalViewPr>
  <p:slideViewPr>
    <p:cSldViewPr>
      <p:cViewPr varScale="1">
        <p:scale>
          <a:sx n="108" d="100"/>
          <a:sy n="108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6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6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8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2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2679-74D6-47C2-BA3C-F5D730600EDA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9F54-4038-4816-A114-CDEC496B6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2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helance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8640960" cy="1752600"/>
          </a:xfrm>
        </p:spPr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www.thelancet.com</a:t>
            </a:r>
            <a:r>
              <a:rPr lang="en-GB" sz="2800" dirty="0"/>
              <a:t> 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b="1" dirty="0"/>
              <a:t>Published online Feb 7, 2019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17" y="321180"/>
            <a:ext cx="871296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Increasing the dose intensity of chemotherapy by more frequent administration or sequential scheduling: a patient-level meta-analysis of 37 298 women with early breast cancer in 26 randomised trials</a:t>
            </a:r>
            <a:endParaRPr lang="en-GB" sz="360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3200" i="1" dirty="0">
                <a:solidFill>
                  <a:srgbClr val="B20738"/>
                </a:solidFill>
              </a:rPr>
              <a:t>Early Breast Cancer Trialists’ Collaborative Group (EBCTCG)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The Lance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7" y="4149080"/>
            <a:ext cx="4212469" cy="6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4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7849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600" b="1" dirty="0">
                <a:solidFill>
                  <a:schemeClr val="tx2"/>
                </a:solidFill>
              </a:rPr>
              <a:t>Sequential </a:t>
            </a:r>
            <a:r>
              <a:rPr lang="en-GB" sz="3200" b="1" dirty="0">
                <a:solidFill>
                  <a:schemeClr val="tx2"/>
                </a:solidFill>
              </a:rPr>
              <a:t>(3-weekly) </a:t>
            </a:r>
            <a:r>
              <a:rPr lang="en-GB" sz="3600" b="1" dirty="0">
                <a:solidFill>
                  <a:schemeClr val="tx2"/>
                </a:solidFill>
              </a:rPr>
              <a:t>vs Concurrent </a:t>
            </a:r>
            <a:r>
              <a:rPr lang="en-GB" sz="3200" b="1" dirty="0">
                <a:solidFill>
                  <a:schemeClr val="tx2"/>
                </a:solidFill>
              </a:rPr>
              <a:t>(3-weekly)</a:t>
            </a:r>
            <a:r>
              <a:rPr lang="en-GB" sz="3600" b="1" dirty="0">
                <a:solidFill>
                  <a:schemeClr val="tx2"/>
                </a:solidFill>
              </a:rPr>
              <a:t> chemotherapy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72000" cy="47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8545" y="1321604"/>
            <a:ext cx="251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Any Recurrence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9087"/>
            <a:ext cx="4536504" cy="47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743" y="1321604"/>
            <a:ext cx="37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Breast Cancer Mortality</a:t>
            </a:r>
          </a:p>
        </p:txBody>
      </p:sp>
    </p:spTree>
    <p:extLst>
      <p:ext uri="{BB962C8B-B14F-4D97-AF65-F5344CB8AC3E}">
        <p14:creationId xmlns:p14="http://schemas.microsoft.com/office/powerpoint/2010/main" val="329434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9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Sequential (2-weekly) vs Concurrent (3-weekly) chemotherapy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" y="1772816"/>
            <a:ext cx="4499425" cy="487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67" y="1819818"/>
            <a:ext cx="4571154" cy="477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8545" y="1321604"/>
            <a:ext cx="251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Any Recurrence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743" y="1321604"/>
            <a:ext cx="37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Breast Cancer Mortality</a:t>
            </a:r>
          </a:p>
        </p:txBody>
      </p:sp>
    </p:spTree>
    <p:extLst>
      <p:ext uri="{BB962C8B-B14F-4D97-AF65-F5344CB8AC3E}">
        <p14:creationId xmlns:p14="http://schemas.microsoft.com/office/powerpoint/2010/main" val="28850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Pooled analysis of all 26 dose-dense and sequential trials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496"/>
            <a:ext cx="45136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8544" y="1191685"/>
            <a:ext cx="251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Any Recurrence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3500"/>
            <a:ext cx="4632226" cy="47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743" y="1213729"/>
            <a:ext cx="37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Breast Cancer Mortality</a:t>
            </a:r>
          </a:p>
        </p:txBody>
      </p:sp>
    </p:spTree>
    <p:extLst>
      <p:ext uri="{BB962C8B-B14F-4D97-AF65-F5344CB8AC3E}">
        <p14:creationId xmlns:p14="http://schemas.microsoft.com/office/powerpoint/2010/main" val="253758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Pooled analysis of all 26 dose-dense and sequential trials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" y="1881596"/>
            <a:ext cx="4435853" cy="47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963" y="1338032"/>
            <a:ext cx="403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Death without recurrence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378"/>
            <a:ext cx="4572000" cy="466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1393612"/>
            <a:ext cx="299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All-cause mortality</a:t>
            </a:r>
          </a:p>
        </p:txBody>
      </p:sp>
    </p:spTree>
    <p:extLst>
      <p:ext uri="{BB962C8B-B14F-4D97-AF65-F5344CB8AC3E}">
        <p14:creationId xmlns:p14="http://schemas.microsoft.com/office/powerpoint/2010/main" val="171838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6" y="0"/>
            <a:ext cx="8964488" cy="73497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All trials: recurrence by FU period and site</a:t>
            </a:r>
            <a:endParaRPr lang="en-GB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8" y="836711"/>
            <a:ext cx="8094409" cy="57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875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Unknowns omitted</a:t>
            </a:r>
          </a:p>
        </p:txBody>
      </p:sp>
    </p:spTree>
    <p:extLst>
      <p:ext uri="{BB962C8B-B14F-4D97-AF65-F5344CB8AC3E}">
        <p14:creationId xmlns:p14="http://schemas.microsoft.com/office/powerpoint/2010/main" val="234252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7" y="836711"/>
            <a:ext cx="8108681" cy="57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3875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Unknowns omitted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6" y="0"/>
            <a:ext cx="8964488" cy="7349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All trials: recurrence by age and T-stage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6259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" y="908720"/>
            <a:ext cx="8833977" cy="54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3875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Unknowns omitted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6" y="0"/>
            <a:ext cx="9125764" cy="73497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All trials: recurrence by nodal status and grade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2777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" y="1466412"/>
            <a:ext cx="9043354" cy="44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38751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Unknowns omitted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6" y="0"/>
            <a:ext cx="8964488" cy="73497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Recurrence by HER2 status and histology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9323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Pooled Analysis: recurrence by ER status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4633"/>
            <a:ext cx="4415947" cy="463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3279" y="980728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ER- Negative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59" y="1604632"/>
            <a:ext cx="4500798" cy="4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5490" y="1081413"/>
            <a:ext cx="19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ER- Positive</a:t>
            </a:r>
          </a:p>
        </p:txBody>
      </p:sp>
    </p:spTree>
    <p:extLst>
      <p:ext uri="{BB962C8B-B14F-4D97-AF65-F5344CB8AC3E}">
        <p14:creationId xmlns:p14="http://schemas.microsoft.com/office/powerpoint/2010/main" val="157577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04056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GB" dirty="0"/>
              <a:t>Shortening the interval between cycles and sequential administration of anthracycline and </a:t>
            </a:r>
            <a:r>
              <a:rPr lang="en-GB" dirty="0" err="1"/>
              <a:t>taxane</a:t>
            </a:r>
            <a:r>
              <a:rPr lang="en-GB" dirty="0"/>
              <a:t> based chemotherapy reduces recurrence and death from breast cancer by about 15%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Reductions in recurrence were similar in ER-positive and ER-negative disease and did not differ significantly by any other tumour or patient characteristic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No increase seen in death without recurrence (overall or during chemotherapy)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3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Background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Adjuvant chemotherapy for women with early breast cancer, using anthracycline and </a:t>
            </a:r>
            <a:r>
              <a:rPr lang="en-GB" dirty="0" err="1"/>
              <a:t>taxane</a:t>
            </a:r>
            <a:r>
              <a:rPr lang="en-GB" dirty="0"/>
              <a:t> based schedules, reduces the risk of death from breast cancer by about one third*</a:t>
            </a:r>
          </a:p>
          <a:p>
            <a:r>
              <a:rPr lang="en-GB" dirty="0"/>
              <a:t>Cytokinetic modelling suggests that increasing the dose intensity of cytotoxic chemotherapy may enhance efficacy^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5893226"/>
            <a:ext cx="378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*EBCTCG, Lancet 2012</a:t>
            </a:r>
          </a:p>
          <a:p>
            <a:r>
              <a:rPr lang="en-GB" sz="2400" dirty="0"/>
              <a:t>^Norton, </a:t>
            </a:r>
            <a:r>
              <a:rPr lang="en-GB" sz="2400" dirty="0" err="1"/>
              <a:t>Semin</a:t>
            </a:r>
            <a:r>
              <a:rPr lang="en-GB" sz="2400" dirty="0"/>
              <a:t>. Oncol. 1997</a:t>
            </a:r>
          </a:p>
        </p:txBody>
      </p:sp>
    </p:spTree>
    <p:extLst>
      <p:ext uri="{BB962C8B-B14F-4D97-AF65-F5344CB8AC3E}">
        <p14:creationId xmlns:p14="http://schemas.microsoft.com/office/powerpoint/2010/main" val="378283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51521" y="188640"/>
            <a:ext cx="8558861" cy="5040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4300" b="1" dirty="0">
                <a:solidFill>
                  <a:schemeClr val="tx2"/>
                </a:solidFill>
              </a:rPr>
              <a:t>Acknowledgements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000" b="1" dirty="0"/>
              <a:t>  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The Early Breast Cancer </a:t>
            </a:r>
            <a:r>
              <a:rPr lang="en-US" dirty="0" err="1"/>
              <a:t>Trialists</a:t>
            </a:r>
            <a:r>
              <a:rPr lang="en-US" dirty="0"/>
              <a:t>’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/>
              <a:t>Collaborative Group (EBCTCG)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dirty="0"/>
              <a:t>  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dirty="0" err="1"/>
              <a:t>Trialists</a:t>
            </a:r>
            <a:r>
              <a:rPr lang="en-GB" dirty="0"/>
              <a:t> who shared their data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dirty="0"/>
              <a:t>  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dirty="0"/>
              <a:t>37,000  women in 26 trials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algn="ctr">
              <a:spcBef>
                <a:spcPts val="600"/>
              </a:spcBef>
              <a:buFont typeface="Arial" charset="0"/>
              <a:buNone/>
            </a:pPr>
            <a:r>
              <a:rPr lang="en-GB" dirty="0"/>
              <a:t>The funding bodies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endParaRPr lang="en-GB" sz="25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9927" r="4790" b="11581"/>
          <a:stretch>
            <a:fillRect/>
          </a:stretch>
        </p:blipFill>
        <p:spPr bwMode="auto">
          <a:xfrm>
            <a:off x="611560" y="5661248"/>
            <a:ext cx="222211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41" y="5661552"/>
            <a:ext cx="1804798" cy="7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x_small_cmyk_p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25439"/>
            <a:ext cx="1007745" cy="75580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946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Methods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68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 algn="just"/>
            <a:r>
              <a:rPr lang="en-GB" sz="3000" dirty="0"/>
              <a:t>Eligible clinical trials were identified by systematic review of studies that started before 2008 and randomly assigned women to either dose dense </a:t>
            </a:r>
            <a:r>
              <a:rPr lang="en-GB" sz="3000" dirty="0" smtClean="0"/>
              <a:t>versus </a:t>
            </a:r>
            <a:r>
              <a:rPr lang="en-GB" sz="3000" dirty="0"/>
              <a:t>standard schedule </a:t>
            </a:r>
            <a:r>
              <a:rPr lang="en-GB" sz="3000" dirty="0" smtClean="0"/>
              <a:t>chemotherapy, </a:t>
            </a:r>
            <a:r>
              <a:rPr lang="en-GB" sz="3000" dirty="0"/>
              <a:t>or </a:t>
            </a:r>
            <a:r>
              <a:rPr lang="en-GB" sz="3000" dirty="0" smtClean="0"/>
              <a:t>to sequential </a:t>
            </a:r>
            <a:r>
              <a:rPr lang="en-GB" sz="3000" dirty="0"/>
              <a:t>versus concurrent anthracycline and </a:t>
            </a:r>
            <a:r>
              <a:rPr lang="en-GB" sz="3000" dirty="0" err="1"/>
              <a:t>taxane</a:t>
            </a:r>
            <a:r>
              <a:rPr lang="en-GB" sz="3000" dirty="0"/>
              <a:t> based treatment.</a:t>
            </a:r>
          </a:p>
          <a:p>
            <a:pPr marL="457200" indent="-457200" algn="just"/>
            <a:r>
              <a:rPr lang="en-GB" sz="3000" dirty="0"/>
              <a:t>Individual patient data were provided for 26 trials that included 93% of women randomised in the 33 relevant trials (37 298 / 40 070) </a:t>
            </a:r>
          </a:p>
          <a:p>
            <a:pPr marL="457200" indent="-457200" algn="just"/>
            <a:r>
              <a:rPr lang="en-GB" sz="3000" dirty="0"/>
              <a:t>Data from trial groups was collected </a:t>
            </a:r>
            <a:r>
              <a:rPr lang="en-GB" sz="3000" dirty="0" smtClean="0"/>
              <a:t>in </a:t>
            </a:r>
            <a:r>
              <a:rPr lang="en-GB" sz="3000" dirty="0"/>
              <a:t>2015-2018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8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Primary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Any recurrence of invasive breast cancer:</a:t>
            </a:r>
            <a:r>
              <a:rPr lang="en-GB" b="1" dirty="0"/>
              <a:t> </a:t>
            </a:r>
            <a:r>
              <a:rPr lang="en-GB" dirty="0"/>
              <a:t>includes distant, </a:t>
            </a:r>
            <a:r>
              <a:rPr lang="en-GB" dirty="0" err="1"/>
              <a:t>locoregional</a:t>
            </a:r>
            <a:r>
              <a:rPr lang="en-GB" dirty="0"/>
              <a:t>, or new primary in the contralateral breast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Breast cancer mortality:</a:t>
            </a:r>
            <a:r>
              <a:rPr lang="en-GB" b="1" dirty="0"/>
              <a:t> </a:t>
            </a:r>
            <a:r>
              <a:rPr lang="en-GB" dirty="0"/>
              <a:t>by </a:t>
            </a:r>
            <a:r>
              <a:rPr lang="en-GB" dirty="0" err="1"/>
              <a:t>logrank</a:t>
            </a:r>
            <a:r>
              <a:rPr lang="en-GB" dirty="0"/>
              <a:t> subtraction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Death without recurrence</a:t>
            </a:r>
          </a:p>
          <a:p>
            <a:pPr marL="457200" indent="-457200" algn="just">
              <a:spcBef>
                <a:spcPts val="600"/>
              </a:spcBef>
            </a:pPr>
            <a:r>
              <a:rPr lang="en-GB" b="1" dirty="0">
                <a:solidFill>
                  <a:schemeClr val="tx2"/>
                </a:solidFill>
              </a:rPr>
              <a:t>All-cause mortality</a:t>
            </a:r>
          </a:p>
          <a:p>
            <a:pPr marL="457200" indent="-457200" algn="just">
              <a:spcBef>
                <a:spcPts val="600"/>
              </a:spcBef>
            </a:pPr>
            <a:endParaRPr lang="en-GB" b="1" dirty="0"/>
          </a:p>
          <a:p>
            <a:pPr marL="457200" indent="-457200" algn="just">
              <a:spcBef>
                <a:spcPts val="6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45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4" y="0"/>
            <a:ext cx="8229600" cy="90872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Planned subgroup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94" y="908720"/>
            <a:ext cx="8363272" cy="4896544"/>
          </a:xfrm>
        </p:spPr>
        <p:txBody>
          <a:bodyPr>
            <a:noAutofit/>
          </a:bodyPr>
          <a:lstStyle/>
          <a:p>
            <a:r>
              <a:rPr lang="en-GB" sz="2400" dirty="0"/>
              <a:t>Follow up period (years 0-1, 2-4, 5-9, 10+)</a:t>
            </a:r>
          </a:p>
          <a:p>
            <a:r>
              <a:rPr lang="en-GB" sz="2400" dirty="0"/>
              <a:t>Site of recurrence</a:t>
            </a:r>
          </a:p>
          <a:p>
            <a:r>
              <a:rPr lang="en-GB" sz="2400" dirty="0"/>
              <a:t>Method of dose intensification</a:t>
            </a:r>
          </a:p>
          <a:p>
            <a:r>
              <a:rPr lang="en-GB" sz="2400" dirty="0"/>
              <a:t>Use of </a:t>
            </a:r>
            <a:r>
              <a:rPr lang="en-GB" sz="2400" dirty="0" err="1"/>
              <a:t>taxane</a:t>
            </a:r>
            <a:endParaRPr lang="en-GB" sz="2400" dirty="0"/>
          </a:p>
          <a:p>
            <a:r>
              <a:rPr lang="en-GB" sz="2400" dirty="0"/>
              <a:t>Number of escalated cycles (≤4 vs ≥6)</a:t>
            </a:r>
          </a:p>
          <a:p>
            <a:r>
              <a:rPr lang="en-GB" sz="2400" dirty="0"/>
              <a:t>Age (&lt;45, 45-54, 55-69, 70+)</a:t>
            </a:r>
          </a:p>
          <a:p>
            <a:r>
              <a:rPr lang="en-GB" sz="2400" dirty="0"/>
              <a:t>Tumour diameter</a:t>
            </a:r>
          </a:p>
          <a:p>
            <a:r>
              <a:rPr lang="en-GB" sz="2400" dirty="0"/>
              <a:t>Nodal status (negative, N1-3, N4+)</a:t>
            </a:r>
          </a:p>
          <a:p>
            <a:r>
              <a:rPr lang="en-GB" sz="2400" dirty="0"/>
              <a:t>Tumour grade (1, 2, 3)</a:t>
            </a:r>
          </a:p>
          <a:p>
            <a:r>
              <a:rPr lang="en-GB" sz="2400" dirty="0"/>
              <a:t>ER/PR status (positive, negative, unknown)</a:t>
            </a:r>
          </a:p>
          <a:p>
            <a:r>
              <a:rPr lang="en-GB" sz="2400" dirty="0"/>
              <a:t>HER2 status</a:t>
            </a:r>
          </a:p>
          <a:p>
            <a:r>
              <a:rPr lang="en-GB" sz="2400" dirty="0"/>
              <a:t>Ki67</a:t>
            </a:r>
          </a:p>
          <a:p>
            <a:r>
              <a:rPr lang="en-GB" sz="2400" dirty="0"/>
              <a:t>Histological sub-type</a:t>
            </a:r>
          </a:p>
        </p:txBody>
      </p:sp>
    </p:spTree>
    <p:extLst>
      <p:ext uri="{BB962C8B-B14F-4D97-AF65-F5344CB8AC3E}">
        <p14:creationId xmlns:p14="http://schemas.microsoft.com/office/powerpoint/2010/main" val="282170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Dose intensity trials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Dose-dense </a:t>
            </a:r>
            <a:r>
              <a:rPr lang="en-GB" sz="2800" b="1" dirty="0">
                <a:solidFill>
                  <a:schemeClr val="tx1"/>
                </a:solidFill>
              </a:rPr>
              <a:t>(2-weekly) </a:t>
            </a:r>
            <a:r>
              <a:rPr lang="en-GB" b="1" dirty="0">
                <a:solidFill>
                  <a:schemeClr val="tx1"/>
                </a:solidFill>
              </a:rPr>
              <a:t>vs </a:t>
            </a:r>
            <a:r>
              <a:rPr lang="en-GB" b="1" dirty="0"/>
              <a:t>S</a:t>
            </a:r>
            <a:r>
              <a:rPr lang="en-GB" b="1" dirty="0">
                <a:solidFill>
                  <a:schemeClr val="tx1"/>
                </a:solidFill>
              </a:rPr>
              <a:t>tandard schedule </a:t>
            </a:r>
            <a:r>
              <a:rPr lang="en-GB" sz="2800" b="1" dirty="0">
                <a:solidFill>
                  <a:schemeClr val="tx1"/>
                </a:solidFill>
              </a:rPr>
              <a:t>(3- or 4-weekly)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chemotherapy drugs and doses: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trials, n=10,004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differences in chemotherapy: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trials, n=5,508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Sequential </a:t>
            </a:r>
            <a:r>
              <a:rPr lang="en-GB" sz="2800" b="1" dirty="0">
                <a:solidFill>
                  <a:schemeClr val="tx1"/>
                </a:solidFill>
              </a:rPr>
              <a:t>(3-weekly) </a:t>
            </a:r>
            <a:r>
              <a:rPr lang="en-GB" b="1" dirty="0">
                <a:solidFill>
                  <a:schemeClr val="tx1"/>
                </a:solidFill>
              </a:rPr>
              <a:t>vs Concurrent </a:t>
            </a:r>
            <a:r>
              <a:rPr lang="en-GB" sz="2800" b="1" dirty="0">
                <a:solidFill>
                  <a:schemeClr val="tx1"/>
                </a:solidFill>
              </a:rPr>
              <a:t>(3-weekly)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drugs in each group: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trials, n=9,644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differences in drugs used: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trial, n=1,384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Sequential</a:t>
            </a:r>
            <a:r>
              <a:rPr lang="en-GB" sz="3100" b="1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(2-weekly) </a:t>
            </a:r>
            <a:r>
              <a:rPr lang="en-GB" sz="3100" b="1" dirty="0">
                <a:solidFill>
                  <a:schemeClr val="tx1"/>
                </a:solidFill>
              </a:rPr>
              <a:t>vs </a:t>
            </a:r>
            <a:r>
              <a:rPr lang="en-GB" b="1" dirty="0">
                <a:solidFill>
                  <a:schemeClr val="tx1"/>
                </a:solidFill>
              </a:rPr>
              <a:t>Concurrent</a:t>
            </a:r>
            <a:r>
              <a:rPr lang="en-GB" sz="3100" b="1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(3-weekly)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differences in drugs used: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trials, n=6,532</a:t>
            </a: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Same total dose in fewer cycles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 chemotherapy drugs: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trials, n=4,226</a:t>
            </a:r>
          </a:p>
          <a:p>
            <a:pPr marL="971550" lvl="1" indent="-514350">
              <a:buFont typeface="+mj-lt"/>
              <a:buAutoNum type="alphaLcPeriod"/>
            </a:pP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7301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2-weekly (dose dense) </a:t>
            </a:r>
            <a:r>
              <a:rPr lang="en-GB" b="1" i="1" dirty="0">
                <a:solidFill>
                  <a:schemeClr val="tx2"/>
                </a:solidFill>
              </a:rPr>
              <a:t>vs</a:t>
            </a:r>
            <a:r>
              <a:rPr lang="en-GB" b="1" dirty="0">
                <a:solidFill>
                  <a:schemeClr val="tx2"/>
                </a:solidFill>
              </a:rPr>
              <a:t> the </a:t>
            </a:r>
            <a:r>
              <a:rPr lang="en-GB" b="1" u="sng" dirty="0">
                <a:solidFill>
                  <a:schemeClr val="tx2"/>
                </a:solidFill>
              </a:rPr>
              <a:t>same</a:t>
            </a:r>
            <a:r>
              <a:rPr lang="en-GB" b="1" dirty="0">
                <a:solidFill>
                  <a:schemeClr val="tx2"/>
                </a:solidFill>
              </a:rPr>
              <a:t> chemotherapy given 3-weekly </a:t>
            </a:r>
            <a:br>
              <a:rPr lang="en-GB" b="1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1456"/>
            <a:ext cx="4572000" cy="48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438236"/>
            <a:ext cx="251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Any Recurrence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5519"/>
            <a:ext cx="4571999" cy="481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1438236"/>
            <a:ext cx="37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Breast Cancer Mortality</a:t>
            </a:r>
          </a:p>
        </p:txBody>
      </p:sp>
    </p:spTree>
    <p:extLst>
      <p:ext uri="{BB962C8B-B14F-4D97-AF65-F5344CB8AC3E}">
        <p14:creationId xmlns:p14="http://schemas.microsoft.com/office/powerpoint/2010/main" val="119336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2-weekly (dose dense) </a:t>
            </a:r>
            <a:r>
              <a:rPr lang="en-GB" b="1" i="1" dirty="0">
                <a:solidFill>
                  <a:schemeClr val="tx2"/>
                </a:solidFill>
              </a:rPr>
              <a:t>vs</a:t>
            </a:r>
            <a:r>
              <a:rPr lang="en-GB" b="1" dirty="0">
                <a:solidFill>
                  <a:schemeClr val="tx2"/>
                </a:solidFill>
              </a:rPr>
              <a:t> the </a:t>
            </a:r>
            <a:r>
              <a:rPr lang="en-GB" b="1" u="sng" dirty="0">
                <a:solidFill>
                  <a:schemeClr val="tx2"/>
                </a:solidFill>
              </a:rPr>
              <a:t>same</a:t>
            </a:r>
            <a:r>
              <a:rPr lang="en-GB" b="1" dirty="0">
                <a:solidFill>
                  <a:schemeClr val="tx2"/>
                </a:solidFill>
              </a:rPr>
              <a:t> chemotherapy given 3-weekly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916832"/>
            <a:ext cx="4427957" cy="47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963" y="1338032"/>
            <a:ext cx="403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Death without recurrence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2" y="1908867"/>
            <a:ext cx="4583873" cy="47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1393612"/>
            <a:ext cx="299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All-cause mortality</a:t>
            </a:r>
          </a:p>
        </p:txBody>
      </p:sp>
    </p:spTree>
    <p:extLst>
      <p:ext uri="{BB962C8B-B14F-4D97-AF65-F5344CB8AC3E}">
        <p14:creationId xmlns:p14="http://schemas.microsoft.com/office/powerpoint/2010/main" val="272667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6" y="188640"/>
            <a:ext cx="90010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2-weekly vs 3-weekly chemotherapy: all trials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b="1" dirty="0">
                <a:solidFill>
                  <a:schemeClr val="tx2"/>
                </a:solidFill>
              </a:rPr>
              <a:t>including the 5 trials where chemotherapy differed between arms)</a:t>
            </a:r>
            <a:br>
              <a:rPr lang="en-GB" sz="2400" b="1" dirty="0">
                <a:solidFill>
                  <a:schemeClr val="tx2"/>
                </a:solidFill>
              </a:rPr>
            </a:b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4499992" cy="483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8545" y="1176626"/>
            <a:ext cx="251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Any Recurrence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635111"/>
            <a:ext cx="4576072" cy="48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743" y="1105580"/>
            <a:ext cx="37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Breast Cancer Mortality</a:t>
            </a:r>
          </a:p>
        </p:txBody>
      </p:sp>
    </p:spTree>
    <p:extLst>
      <p:ext uri="{BB962C8B-B14F-4D97-AF65-F5344CB8AC3E}">
        <p14:creationId xmlns:p14="http://schemas.microsoft.com/office/powerpoint/2010/main" val="189844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641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Background</vt:lpstr>
      <vt:lpstr>Methods</vt:lpstr>
      <vt:lpstr>Primary analysis</vt:lpstr>
      <vt:lpstr>Planned subgroup analyses</vt:lpstr>
      <vt:lpstr>Dose intensity trials</vt:lpstr>
      <vt:lpstr>2-weekly (dose dense) vs the same chemotherapy given 3-weekly  </vt:lpstr>
      <vt:lpstr>2-weekly (dose dense) vs the same chemotherapy given 3-weekly</vt:lpstr>
      <vt:lpstr>2-weekly vs 3-weekly chemotherapy: all trials (including the 5 trials where chemotherapy differed between arms) </vt:lpstr>
      <vt:lpstr>Sequential (3-weekly) vs Concurrent (3-weekly) chemotherapy</vt:lpstr>
      <vt:lpstr>Sequential (2-weekly) vs Concurrent (3-weekly) chemotherapy </vt:lpstr>
      <vt:lpstr>Pooled analysis of all 26 dose-dense and sequential trials </vt:lpstr>
      <vt:lpstr>Pooled analysis of all 26 dose-dense and sequential trials</vt:lpstr>
      <vt:lpstr>All trials: recurrence by FU period and site</vt:lpstr>
      <vt:lpstr>All trials: recurrence by age and T-stage</vt:lpstr>
      <vt:lpstr>All trials: recurrence by nodal status and grade</vt:lpstr>
      <vt:lpstr>Recurrence by HER2 status and histology</vt:lpstr>
      <vt:lpstr>Pooled Analysis: recurrence by ER status </vt:lpstr>
      <vt:lpstr>Conclusions</vt:lpstr>
      <vt:lpstr>PowerPoint Presentation</vt:lpstr>
    </vt:vector>
  </TitlesOfParts>
  <Company>NDPH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Bradley</dc:creator>
  <cp:lastModifiedBy>Sheena Cameron</cp:lastModifiedBy>
  <cp:revision>22</cp:revision>
  <dcterms:created xsi:type="dcterms:W3CDTF">2019-01-28T09:42:52Z</dcterms:created>
  <dcterms:modified xsi:type="dcterms:W3CDTF">2019-04-30T14:56:31Z</dcterms:modified>
</cp:coreProperties>
</file>