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9" r:id="rId2"/>
    <p:sldMasterId id="2147483672" r:id="rId3"/>
    <p:sldMasterId id="2147483661" r:id="rId4"/>
    <p:sldMasterId id="2147483658" r:id="rId5"/>
    <p:sldMasterId id="2147483663" r:id="rId6"/>
    <p:sldMasterId id="2147483665" r:id="rId7"/>
  </p:sldMasterIdLst>
  <p:notesMasterIdLst>
    <p:notesMasterId r:id="rId33"/>
  </p:notesMasterIdLst>
  <p:handoutMasterIdLst>
    <p:handoutMasterId r:id="rId34"/>
  </p:handoutMasterIdLst>
  <p:sldIdLst>
    <p:sldId id="284" r:id="rId8"/>
    <p:sldId id="285" r:id="rId9"/>
    <p:sldId id="286" r:id="rId10"/>
    <p:sldId id="287" r:id="rId11"/>
    <p:sldId id="291" r:id="rId12"/>
    <p:sldId id="263" r:id="rId13"/>
    <p:sldId id="292" r:id="rId14"/>
    <p:sldId id="265" r:id="rId15"/>
    <p:sldId id="296" r:id="rId16"/>
    <p:sldId id="297" r:id="rId17"/>
    <p:sldId id="270" r:id="rId18"/>
    <p:sldId id="299" r:id="rId19"/>
    <p:sldId id="302" r:id="rId20"/>
    <p:sldId id="314" r:id="rId21"/>
    <p:sldId id="304" r:id="rId22"/>
    <p:sldId id="305" r:id="rId23"/>
    <p:sldId id="306" r:id="rId24"/>
    <p:sldId id="307" r:id="rId25"/>
    <p:sldId id="308" r:id="rId26"/>
    <p:sldId id="309" r:id="rId27"/>
    <p:sldId id="310" r:id="rId28"/>
    <p:sldId id="311" r:id="rId29"/>
    <p:sldId id="312" r:id="rId30"/>
    <p:sldId id="313" r:id="rId31"/>
    <p:sldId id="259" r:id="rId32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E46C0A"/>
    <a:srgbClr val="FAC090"/>
    <a:srgbClr val="FDEADA"/>
    <a:srgbClr val="FCFBF9"/>
    <a:srgbClr val="C76F27"/>
    <a:srgbClr val="FF9933"/>
    <a:srgbClr val="FFFF66"/>
    <a:srgbClr val="80808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50" autoAdjust="0"/>
    <p:restoredTop sz="94628" autoAdjust="0"/>
  </p:normalViewPr>
  <p:slideViewPr>
    <p:cSldViewPr>
      <p:cViewPr>
        <p:scale>
          <a:sx n="75" d="100"/>
          <a:sy n="75" d="100"/>
        </p:scale>
        <p:origin x="-120" y="-2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2107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Boby\work\CTT\Work%20update%20June%202011\Analysis%20Archive\ActuarialSurvAug2012MVE%20Rory%20statin%20paper%20with%20adjusted%20R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0"/>
      <c:perspective val="30"/>
    </c:view3D>
    <c:floor>
      <c:thickness val="0"/>
      <c:spPr>
        <a:noFill/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808080"/>
          </a:solidFill>
          <a:prstDash val="solid"/>
        </a:ln>
      </c:spPr>
    </c:sideWall>
    <c:backWall>
      <c:thickness val="0"/>
      <c:spPr>
        <a:noFill/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7405882956977931"/>
          <c:y val="8.90960560434782E-2"/>
          <c:w val="0.40582960783937394"/>
          <c:h val="0.69965277777777779"/>
        </c:manualLayout>
      </c:layout>
      <c:bar3DChart>
        <c:barDir val="col"/>
        <c:grouping val="standard"/>
        <c:varyColors val="0"/>
        <c:ser>
          <c:idx val="1"/>
          <c:order val="0"/>
          <c:tx>
            <c:strRef>
              <c:f>BarsActSurvOverallEffMVE!$C$44</c:f>
              <c:strCache>
                <c:ptCount val="1"/>
                <c:pt idx="0">
                  <c:v>5-9%</c:v>
                </c:pt>
              </c:strCache>
            </c:strRef>
          </c:tx>
          <c:spPr>
            <a:pattFill prst="dotDmnd">
              <a:fgClr>
                <a:schemeClr val="bg1">
                  <a:lumMod val="85000"/>
                </a:schemeClr>
              </a:fgClr>
              <a:bgClr>
                <a:schemeClr val="bg1"/>
              </a:bgClr>
            </a:patt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2.7542034946505018E-3"/>
                  <c:y val="-9.23489948502710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5084069893010035E-3"/>
                  <c:y val="-6.92617461377032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084069893010035E-3"/>
                  <c:y val="-6.92617461377032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BarsActSurvOverallEffMVE!$A$24:$A$26</c:f>
              <c:numCache>
                <c:formatCode>General</c:formatCode>
                <c:ptCount val="3"/>
                <c:pt idx="0">
                  <c:v>1</c:v>
                </c:pt>
                <c:pt idx="1">
                  <c:v>1.5</c:v>
                </c:pt>
                <c:pt idx="2">
                  <c:v>2</c:v>
                </c:pt>
              </c:numCache>
            </c:numRef>
          </c:cat>
          <c:val>
            <c:numRef>
              <c:f>BarsActSurvOverallEffMVE!$C$39:$C$41</c:f>
              <c:numCache>
                <c:formatCode>0</c:formatCode>
                <c:ptCount val="3"/>
                <c:pt idx="0">
                  <c:v>170</c:v>
                </c:pt>
                <c:pt idx="1">
                  <c:v>250</c:v>
                </c:pt>
                <c:pt idx="2">
                  <c:v>310</c:v>
                </c:pt>
              </c:numCache>
            </c:numRef>
          </c:val>
        </c:ser>
        <c:ser>
          <c:idx val="2"/>
          <c:order val="1"/>
          <c:tx>
            <c:strRef>
              <c:f>BarsActSurvOverallEffMVE!$D$44</c:f>
              <c:strCache>
                <c:ptCount val="1"/>
                <c:pt idx="0">
                  <c:v>10-19%</c:v>
                </c:pt>
              </c:strCache>
            </c:strRef>
          </c:tx>
          <c:spPr>
            <a:pattFill prst="dotDmnd">
              <a:fgClr>
                <a:schemeClr val="bg1">
                  <a:lumMod val="65000"/>
                </a:schemeClr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-6.92617461377032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6.92617461377032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313052419757528E-3"/>
                  <c:y val="-4.61744974251355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BarsActSurvOverallEffMVE!$A$24:$A$26</c:f>
              <c:numCache>
                <c:formatCode>General</c:formatCode>
                <c:ptCount val="3"/>
                <c:pt idx="0">
                  <c:v>1</c:v>
                </c:pt>
                <c:pt idx="1">
                  <c:v>1.5</c:v>
                </c:pt>
                <c:pt idx="2">
                  <c:v>2</c:v>
                </c:pt>
              </c:numCache>
            </c:numRef>
          </c:cat>
          <c:val>
            <c:numRef>
              <c:f>BarsActSurvOverallEffMVE!$D$39:$D$41</c:f>
              <c:numCache>
                <c:formatCode>0</c:formatCode>
                <c:ptCount val="3"/>
                <c:pt idx="0">
                  <c:v>370</c:v>
                </c:pt>
                <c:pt idx="1">
                  <c:v>540</c:v>
                </c:pt>
                <c:pt idx="2">
                  <c:v>680</c:v>
                </c:pt>
              </c:numCache>
            </c:numRef>
          </c:val>
        </c:ser>
        <c:ser>
          <c:idx val="3"/>
          <c:order val="2"/>
          <c:tx>
            <c:strRef>
              <c:f>BarsActSurvOverallEffMVE!$E$44</c:f>
              <c:strCache>
                <c:ptCount val="1"/>
                <c:pt idx="0">
                  <c:v>20-29%</c:v>
                </c:pt>
              </c:strCache>
            </c:strRef>
          </c:tx>
          <c:spPr>
            <a:pattFill prst="pct25">
              <a:fgClr>
                <a:schemeClr val="bg1">
                  <a:lumMod val="65000"/>
                </a:schemeClr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5.0493147434111295E-17"/>
                  <c:y val="-4.61744974251355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1313052419757528E-3"/>
                  <c:y val="-2.30872487125673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31305241975752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BarsActSurvOverallEffMVE!$A$24:$A$26</c:f>
              <c:numCache>
                <c:formatCode>General</c:formatCode>
                <c:ptCount val="3"/>
                <c:pt idx="0">
                  <c:v>1</c:v>
                </c:pt>
                <c:pt idx="1">
                  <c:v>1.5</c:v>
                </c:pt>
                <c:pt idx="2">
                  <c:v>2</c:v>
                </c:pt>
              </c:numCache>
            </c:numRef>
          </c:cat>
          <c:val>
            <c:numRef>
              <c:f>BarsActSurvOverallEffMVE!$E$39:$E$41</c:f>
              <c:numCache>
                <c:formatCode>0</c:formatCode>
                <c:ptCount val="3"/>
                <c:pt idx="0">
                  <c:v>540</c:v>
                </c:pt>
                <c:pt idx="1">
                  <c:v>800</c:v>
                </c:pt>
                <c:pt idx="2">
                  <c:v>1010</c:v>
                </c:pt>
              </c:numCache>
            </c:numRef>
          </c:val>
        </c:ser>
        <c:ser>
          <c:idx val="0"/>
          <c:order val="3"/>
          <c:tx>
            <c:strRef>
              <c:f>BarsActSurvOverallEffMVE!$F$44</c:f>
              <c:strCache>
                <c:ptCount val="1"/>
                <c:pt idx="0">
                  <c:v>30%+</c:v>
                </c:pt>
              </c:strCache>
            </c:strRef>
          </c:tx>
          <c:spPr>
            <a:pattFill prst="pct50">
              <a:fgClr>
                <a:schemeClr val="tx1">
                  <a:lumMod val="50000"/>
                  <a:lumOff val="50000"/>
                </a:schemeClr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1.3771017473252509E-3"/>
                  <c:y val="-2.30872487125677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5084069893010035E-3"/>
                  <c:y val="-2.30872487125677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1313052419757528E-3"/>
                  <c:y val="4.61744974251355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BarsActSurvOverallEffMVE!$A$24:$A$26</c:f>
              <c:numCache>
                <c:formatCode>General</c:formatCode>
                <c:ptCount val="3"/>
                <c:pt idx="0">
                  <c:v>1</c:v>
                </c:pt>
                <c:pt idx="1">
                  <c:v>1.5</c:v>
                </c:pt>
                <c:pt idx="2">
                  <c:v>2</c:v>
                </c:pt>
              </c:numCache>
            </c:numRef>
          </c:cat>
          <c:val>
            <c:numRef>
              <c:f>BarsActSurvOverallEffMVE!$F$39:$F$41</c:f>
              <c:numCache>
                <c:formatCode>0</c:formatCode>
                <c:ptCount val="3"/>
                <c:pt idx="0">
                  <c:v>730</c:v>
                </c:pt>
                <c:pt idx="1">
                  <c:v>1130</c:v>
                </c:pt>
                <c:pt idx="2">
                  <c:v>1440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6876032"/>
        <c:axId val="96877952"/>
        <c:axId val="87888320"/>
      </c:bar3DChart>
      <c:catAx>
        <c:axId val="968760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GB" sz="1100" b="1" dirty="0"/>
                  <a:t>LDL cholesterol reduction (</a:t>
                </a:r>
                <a:r>
                  <a:rPr lang="en-GB" sz="1100" b="1" dirty="0" err="1"/>
                  <a:t>mmol</a:t>
                </a:r>
                <a:r>
                  <a:rPr lang="en-GB" sz="1100" b="1" dirty="0"/>
                  <a:t>/L) </a:t>
                </a:r>
              </a:p>
              <a:p>
                <a:pPr>
                  <a:defRPr/>
                </a:pPr>
                <a:r>
                  <a:rPr lang="en-GB" sz="1100" b="1" dirty="0"/>
                  <a:t>with statin treatment</a:t>
                </a:r>
                <a:endParaRPr lang="en-GB" b="1" dirty="0"/>
              </a:p>
            </c:rich>
          </c:tx>
          <c:layout>
            <c:manualLayout>
              <c:xMode val="edge"/>
              <c:yMode val="edge"/>
              <c:x val="0.15996641606667863"/>
              <c:y val="0.80560900162737836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96877952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96877952"/>
        <c:scaling>
          <c:orientation val="minMax"/>
        </c:scaling>
        <c:delete val="0"/>
        <c:axPos val="l"/>
        <c:majorGridlines>
          <c:spPr>
            <a:ln w="3175">
              <a:solidFill>
                <a:schemeClr val="bg1">
                  <a:lumMod val="7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100"/>
                </a:pPr>
                <a:r>
                  <a:rPr lang="en-GB" sz="1100" b="1" dirty="0"/>
                  <a:t>Major vascular events avoided </a:t>
                </a:r>
              </a:p>
              <a:p>
                <a:pPr>
                  <a:defRPr sz="1100"/>
                </a:pPr>
                <a:r>
                  <a:rPr lang="en-GB" sz="1100" b="1" dirty="0"/>
                  <a:t>per 10,000 patients treated for 5-years</a:t>
                </a:r>
              </a:p>
            </c:rich>
          </c:tx>
          <c:layout>
            <c:manualLayout>
              <c:xMode val="edge"/>
              <c:yMode val="edge"/>
              <c:x val="7.4174820572859151E-2"/>
              <c:y val="0.20207487103862806"/>
            </c:manualLayout>
          </c:layout>
          <c:overlay val="0"/>
          <c:spPr>
            <a:noFill/>
            <a:ln w="25400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96876032"/>
        <c:crosses val="autoZero"/>
        <c:crossBetween val="between"/>
      </c:valAx>
      <c:serAx>
        <c:axId val="87888320"/>
        <c:scaling>
          <c:orientation val="minMax"/>
        </c:scaling>
        <c:delete val="0"/>
        <c:axPos val="b"/>
        <c:title>
          <c:tx>
            <c:rich>
              <a:bodyPr rot="-3720000" vert="horz"/>
              <a:lstStyle/>
              <a:p>
                <a:pPr algn="ctr">
                  <a:defRPr/>
                </a:pPr>
                <a:r>
                  <a:rPr lang="en-GB" sz="1100" b="1" dirty="0"/>
                  <a:t>5-year risk of major vascular event</a:t>
                </a:r>
              </a:p>
            </c:rich>
          </c:tx>
          <c:layout>
            <c:manualLayout>
              <c:xMode val="edge"/>
              <c:yMode val="edge"/>
              <c:x val="0.57816315662949247"/>
              <c:y val="0.5541437793862500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96877952"/>
        <c:crosses val="autoZero"/>
        <c:tickLblSkip val="1"/>
        <c:tickMarkSkip val="1"/>
      </c:serAx>
      <c:spPr>
        <a:noFill/>
        <a:ln w="25400">
          <a:noFill/>
        </a:ln>
      </c:spPr>
    </c:plotArea>
    <c:plotVisOnly val="0"/>
    <c:dispBlanksAs val="gap"/>
    <c:showDLblsOverMax val="0"/>
  </c:chart>
  <c:spPr>
    <a:noFill/>
    <a:ln w="9525">
      <a:noFill/>
    </a:ln>
  </c:spPr>
  <c:txPr>
    <a:bodyPr/>
    <a:lstStyle/>
    <a:p>
      <a:pPr>
        <a:defRPr sz="1000" b="0" i="0" u="none" strike="noStrike" baseline="0">
          <a:solidFill>
            <a:schemeClr val="tx1">
              <a:lumMod val="75000"/>
              <a:lumOff val="25000"/>
            </a:schemeClr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A90861F-3142-4B70-935F-ED432318586F}" type="datetimeFigureOut">
              <a:rPr lang="en-GB"/>
              <a:pPr>
                <a:defRPr/>
              </a:pPr>
              <a:t>06/09/2016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15C6B6-6AF2-4F14-BE7E-FA7B008B2F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49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8AEB5-450A-4899-80F0-71E6E1ED39E4}" type="datetimeFigureOut">
              <a:rPr lang="en-GB" smtClean="0"/>
              <a:t>06/09/2016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B673F-0929-481F-A71F-DE43A8D58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548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B673F-0929-481F-A71F-DE43A8D58F5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738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144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98884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7755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999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97201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675C0F-79DC-4116-9094-70A3DF311D95}" type="datetimeFigureOut">
              <a:rPr lang="en-GB" smtClean="0"/>
              <a:t>06/09/2016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3D3A1D1-8B52-40B0-9471-0A42F0A481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68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0802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2606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5074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9349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theme" Target="../theme/theme5.xml"/><Relationship Id="rId5" Type="http://schemas.openxmlformats.org/officeDocument/2006/relationships/image" Target="../media/image2.jpg"/><Relationship Id="rId4" Type="http://schemas.openxmlformats.org/officeDocument/2006/relationships/image" Target="../media/image6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7.jpeg"/><Relationship Id="rId7" Type="http://schemas.openxmlformats.org/officeDocument/2006/relationships/image" Target="../media/image10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5" Type="http://schemas.openxmlformats.org/officeDocument/2006/relationships/image" Target="../media/image6.jpeg"/><Relationship Id="rId10" Type="http://schemas.openxmlformats.org/officeDocument/2006/relationships/image" Target="../media/image2.jpg"/><Relationship Id="rId4" Type="http://schemas.openxmlformats.org/officeDocument/2006/relationships/image" Target="../media/image8.jpeg"/><Relationship Id="rId9" Type="http://schemas.openxmlformats.org/officeDocument/2006/relationships/image" Target="../media/image12.jpeg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925"/>
          <a:stretch/>
        </p:blipFill>
        <p:spPr>
          <a:xfrm>
            <a:off x="31640" y="3435669"/>
            <a:ext cx="9436904" cy="342233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9748" y="116632"/>
            <a:ext cx="3058404" cy="7200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4" r:id="rId2"/>
    <p:sldLayoutId id="2147483667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6493325"/>
            <a:ext cx="1758312" cy="2606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6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260648"/>
            <a:ext cx="2752564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48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165304"/>
            <a:ext cx="2407920" cy="5669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upload.wikimedia.org/wikipedia/en/e/e2/UK_Medical_Research_Council_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844824"/>
            <a:ext cx="3376613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8" descr="http://www.kcl.ac.uk/ImportedImages/Schools/Medicine/Research/Divisions/Cardio/Logos/BHFLogo250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163" y="1905149"/>
            <a:ext cx="2101850" cy="273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10" descr="http://kawamura.chem.ox.ac.uk/img/CRUK_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3356992"/>
            <a:ext cx="3521075" cy="164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TextBox 9"/>
          <p:cNvSpPr txBox="1">
            <a:spLocks noChangeArrowheads="1"/>
          </p:cNvSpPr>
          <p:nvPr/>
        </p:nvSpPr>
        <p:spPr bwMode="auto">
          <a:xfrm>
            <a:off x="2988071" y="1157288"/>
            <a:ext cx="50403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liquam" pitchFamily="2" charset="0"/>
                <a:cs typeface="Arial" pitchFamily="34" charset="0"/>
              </a:rPr>
              <a:t>Thank you to our funders: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413" y="5949280"/>
            <a:ext cx="3670083" cy="864096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179512" y="6237312"/>
            <a:ext cx="4932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liquam" panose="02000506000000020004" pitchFamily="2" charset="0"/>
                <a:cs typeface="Arial" panose="020B0604020202020204" pitchFamily="34" charset="0"/>
              </a:rPr>
              <a:t>www.cttcollaboration.org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  <a:latin typeface="Aliquam" panose="02000506000000020004" pitchFamily="2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upload.wikimedia.org/wikipedia/en/e/e2/UK_Medical_Research_Council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320" y="2073275"/>
            <a:ext cx="2376562" cy="105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8" descr="http://www.kcl.ac.uk/ImportedImages/Schools/Medicine/Research/Divisions/Cardio/Logos/BHFLogo250w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313" y="2073275"/>
            <a:ext cx="1001704" cy="1302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10" descr="http://kawamura.chem.ox.ac.uk/img/CRUK_log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050201"/>
            <a:ext cx="2828830" cy="132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9"/>
          <p:cNvSpPr txBox="1">
            <a:spLocks noChangeArrowheads="1"/>
          </p:cNvSpPr>
          <p:nvPr/>
        </p:nvSpPr>
        <p:spPr bwMode="auto">
          <a:xfrm>
            <a:off x="3131840" y="1341438"/>
            <a:ext cx="50403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to our funders:</a:t>
            </a:r>
          </a:p>
        </p:txBody>
      </p:sp>
      <p:pic>
        <p:nvPicPr>
          <p:cNvPr id="5126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6237288"/>
            <a:ext cx="2447925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9" descr="https://encrypted-tbn3.gstatic.com/images?q=tbn:ANd9GcSUVPrhu8CMDRUDQ-JISZtxP32JMLCnx4piZ5PRQbOv_0N7fmrnino8LaGPQw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732634"/>
            <a:ext cx="1628775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11" descr="data:image/png;base64,iVBORw0KGgoAAAANSUhEUgAAAQEAAADECAMAAACoYGR8AAAAhFBMVEX///8AAADg4OCwsLD5+fn8/Pzc3NzS0tLy8vJeXl7v7+/39/fr6+u4uLiampqLi4ujo6PU1NSRkZGFhYXCwsLk5OTLy8uqqqrExMQmJiZXV1dlZWV9fX1zc3NRUVGYmJhDQ0Nvb280NDQYGBgwMDBKSkpAQEAgICA6OjoQEBAdHR0UFBTmw7GZAAAcRElEQVR4nO19iWKrOs+tzTwZjBnDkIQEMrTv/35XksnQNm13z/27m+4v65ydEsJgLyRZlmXD2AMPPPDAAw888MADDzzwwAM/jDT46RL8NNr4p0vwk0hl4fEtc1T00yX5MSz4yOF//6fL8XNwOcH76XL8HEwi4Kn+6XL8FIKGz+isny7L34LrwIcp529BbbZY/16U4U+W6m9C8sEOeH/ZIfiRc+PnCvTX4XB+8PmVB2DywuXpzxXo74OkPrt8l9AMuOX1EdZyIf52qf4mwgMZvg+O8OH3f5oCEgLu0nbciarrpMg6Vdn652LEn/9lD8l70s1fhdtHLryRZ17Gm7zQv9uFY/7bDEQnDwC/BAUg0v8uh4C17N87/R8AMbDdHD7Q9E5LyL+KAhn40P0BEeDO3yrOD0Be7OA7AFO4+Ful+QmQDZAfHJC89Bf+Oei+IJr6YpWUNw5I+ftKYN064V4R3bbm9pYY2EYC/R6+LAFueYbrsgl2N+9c1PtN2uHd9vWTU1s4xEL0clUBlIQPGeNmsl7xDzzCkOfG7+lC3GQgPRHAK3jeadqlqZv2NWyasQsQydOHEaOFSoZvLPP/IQLu7W7p8v7MQGn0ps8PoolNYZpdBh+mObGMdOPd60owkcW7v94VyiApV2/2+qf6P7W1k7PVqmfKM5RgdVq7togydIZAQ16fdxpQkMLl4nfEFMOxzOyMyZehr+4sAVLmjmCrbQsMJCJhtZvD3mBmYAfHFlXv+4PQrlOPERTFGJgNh/2S8RXTNSuXLV5I7IUAbsQ5yEDMgYGgfpLAQIjCPzPAM3M3H3jscCBhxIgKOhH12rN/pkJfRfHcDaZrXEe/bP9CAPdXudGuGj7GU8CclNXJcWzGY3fN0glZyJ6waT2CaFjdR4GFu4LJTXzoVxI7vKxXaeyz1oi7dcDcmtUlV2rVJ9oSvsJYdMhAvLDZmrNfMbjkVAVQULPtlfP7+uEqBR3EzfqZezErVVnxOE/GzOxvMAB0gYMgKp8pXmTmz9XrzxElfGlFKZtY7sXaka2uK7QKMr40ZAGfRRdJFhWlrJ/5WHY3ZQA6SmD+E6CzAmJ/hQwws15O8CdmrSPIGDovKpSibyhPlrAQTJQphg0ssITTTQp2Ngs6L2MGf9vE3iVUXYt4JaCSB5ea7+a6OnuGfWT4caUGpsIWrEWdylFxI2N9ur1JQcs8kBnmV6wLovtvDwUUufNTs5BxbGEoIH1RG2zaJF8Jpp58lhSpsCxRFzYLow5afvcmA7zUfnYVZZG6f1NQFKVTxmkLTaDpox2IX1QGNVnyspVJl8llsoqhFehX0BbEE+sd4u8tJlb0dp0q2+U/Xb0/QzBUPTMT5mTHIWIvLDyFgcEjkvgoRUI+bqm7URkywJybtiDxWeDztvw9MQIvYk68qktm+N3uuipky+J4BWLgOLsEJMJSZp22nad60VJ/yrwpBIASrMevgh96GO96KddgBrwM+gU9lzwbOzBrYlpNCW/iuCMZsBULTAdPGl6Lzm9DtYbaHcE7PF4zAMJf72VukGps+9IFVXHFyHdxq7Ug0r2/A+dOeGkZxh+uzJcQzB2ibm+LBcr1Cwbge7apciM+wO4hE3zKpzzFJkB21As0OJ2/xGBZCT1pYTh10v0a9UcYc3/g9PclA6D4fVZLe0BP2ZDoLh8zp08bnjasCVnl0GkB514YH39n3Njez0rbzV3ZawKgjYRKRg3rczY2bEXjB0olphkkMlwzb+WkskA/+uAfld3xa9sHfeOov/txZWkUgrusKlNS5zCtT52CxZEMYTUENuv7aIVWUHlrfkxy8JuKQaSN8NAIZIZdbuDYXiUjl2cXMGgau+BLZrF7TrmxHBEdakeycosx37Ltq3J2iBR0bqFVW5tFUzJ76FnUSugXsNACr5hlGQsm6P3YScfcZr/hmRs4pQB/erduK2wkHT5Z7GnB8gXjd2wV8pF1hawUbNqBaKTNDKY9nIbMe8vK9ZICJ+UhZ7JttEfUge+oltTvc4ZD5rD2YPFAptAhThXbJ8my7yaodt8akhmBc8+ZZxbLigp6L6WpElDhMOKNe2oFFzQUYO52A9U7ARmIexDy1Bcsm8jdL/qdsLEnUTqGp0roLrNiSkHqPTfOwL1iDvQn77eDSIZP9Ju1x9zWpkGxqWodgxgIaNjYY54wwEug4fH+IFnQrroE7MIeSQm7g5bvaclaYwSD2B+ZV8pG9eBfOWWWMrHm6xic6FreXwJavR+XoNLLtrLcOvQ9id1C6ADJQVsBbNwP4BAP1cjsbILqPadyclhusPyQY0zR5ElUYmZhfh45bDBwHJJ6iDJXFivF0MagMmPy4fjrTyCCOkjdeK94VLkt1DmeeD1HRwIaMqNm0kLr7mwqBk1GNCVu2vIwAC3xl0m8RM8ovPjAo95aguBHmwgEZNmzwnxm4DVFH6ch/H3kUFaFFhB0N2Ylymi26GW8P1kBtpv7NzOGJUZ/9/Vi7XBoBeM9GQLbKc3pnGAg5lHUkjhZ5zoHxTNZD5TcW8QsBc+9tAvHNX1Z55VUWeevT34QBrkDcoikVEk3NE1fWWphM8qmhOqDE0y1DguhOF/jZuBU7ZmzGhNraLAg8B0PlMSGs+6tRYDWDVX9Fkhj7eOrvSLzQeNrHBMWbEO+3xwpxXEzpTdP0mC9jgyFm7tLNvIOvgAfRtSpEMJcxYSk73slctgj8qpX8YzKjFXXs6WKKOSz85IEr1BLWcVZlsgVQcLXSiIwgqROSNphaDZ3mW2VD377GgOUdglo1lPTNgjf91tQgwUfLLCFpOeZswf5mfhaH3A5te9OUHKGqPMa4N6ZGfwcZbfY0ZCXUed5XrseCxUmVWMvKDCXKUuO9asxwbT8x1LKoP/7vOo2majHNR+f9olXc+goQ2dRiYGJJztvMX9iv+sqbC6h09jesfv/JVipAw96qFm3SfCpJk4Hf/JskS2kx6u4lH7N1tPUOWHQy445Ztt0pRF5OHBsOW55/wMEN5FP2JGvMy9iAzaHnmoEiblpGDWzRs4dwdcsGbolmMOUryzWLGJmujieYJXZpis7i2KM6peMmJ8gTrOmJEZDHCGgKfQcxdt54NteMXCeVYdzTSUww5fTMjH4Edw9wSZThMn8yKunXRI4qQ6kR677e3g4JBgNBjmvsL/fuqJgQd8VxcxM7UTg0HQ0zWTqoU2UjMulBz41qEosZR2cmjnhlQOGTnldNGAUkIEYXc17TqOJo6cCuoI5hjOwik5Sm1buxhjR6GbfxrQKaMpd3VHwoA/RBHxjsdUBf1wYWcJOc3AK2GUsGtf1BlXp6CkmWYk7Tiez10YeHUvXZ6Gf6oSoIF5sexoHOc4BPxnaT6UeRMD+IfP5inJNVtssATswKHb2/qYMr6kGkeqhMugqVyLiUkXj3XoDz8EGaqWqPHbqqsxlNiSxxbDHGIF/a+BcO+GxBB360NBB9eIUDi6EANuvHJASONw0C/CxYbej2pWa0AoUgxubohnYyirv1iiUzBRxkwee4qaZG57DPR7k2CgYS5atfD9h5ev5pQN/lSKYRMz13bwxGXU1OyUmq1ad6bJ0YmAlRmd5b6GBK1gNX4CE+m6c42MyHMvQQfOQ5WrIst6IDp18IcPq+PIS6VGyJoSmo9FRoDTOcnzmQR6bechqMJvR3SoBi3w/RhGvrIHsWV+7E+t0eVW9EFljqzFf6zGRtM6xg7QZ6zmyjrD6tVyWg3HI4liPDIRDH+iY0daFZiQY+PrvVuq/YXi+bMdg6eAZytWu3WUG6nZRZbtxmckKeozwnymz5e7QxyKwwVGw7erY79drYz2nJp9FXnAHVShN7j+HAhzC2a0pB9Bmr8PBAwO8wFwOKh6a1nS9qLRBAJQztCaOI+XMMJU/DYl0izBpRMwPT/oSUcy6uR3Jfs/46UlPO+zFS1tIEYA0G1mXZXHpWcx0Mk84RbUD5ehwoFCCaIgxYEaZyqwb1mtfUcgA4Mi0PEVOf92aJdnCiYyzD0cz7G3wFXqWGuNBFTj8w/qW16wwx5zF6BTxhNm6uh14iWvO17HDrfG9SRf3DlBkFa9AyGXv926GD7DNmVyy0AzybmQ1j9jUldyF7uKStfDQLWgaEx0bRD6CsmQqc4R7b1HRr2AlvBAcHKUUpYj7HDxm8I2rugTfOPUix/GiyGF5n3ITulU8NARVN5oj5gV0MkcmfjEDG+wdkkqjLyTMQ8/WiWkUuVz5E67Csj3yxbZJpDBqAY0CS8oJPaEyQctQm+W9RYS/DgmCrfCB1tCs9cxdp55IhjarHS/vm+Y5TZ8GPki3GoYhKWvgqfKh8fQF9qrBjFS/Jp/8HeT7eh4GC/YidV2x2jVq9oB8aBF4yPihCGgOgZeu2nEalKn6hW4JLGtw7jIq/FVYNH8sjKFjYF6mYKWTw+Jtc6Am82ztPVcIMUcIBfcSq9z87eJ+B8Stvgy0/P0RR9VGV/q3hsQdIG4lfsecgk9x0561zcSzA2Vctrd+H8H9LX6bE/QFGH634WJnsgNf+H3y9oDw90yv/DIc6AxtWlW3nfTBXz60STVt7i8l4tvgLCpB/pGxzBu0gP4CWrxikyWvh43+VQS9zEm7/Q4axFiq5NlHJ2glzeVvb/y/hrjPobMfxzITK0qQ8xz1P7VGm0WJIZbuSYtfEPV44IEHHnjggQceeOB/Ef8xnc8uoiDCiIhr/skYr12alYm9gjtMCvhsFd13EnrCTqcSl38yTzIaOPeT5MAz8Rcypb+YgiQ+mevnvDsTdkFrLMb88wXJBa4zQheDc75fBr448jp9vJSivXh3LU3NQPT5dMlcT8HUl/t+BrKvTd0vOecfvVzBf3810cW8zuZnZgCnHJxJcr6dAcmfPz/oCrSsLm6Epeu6no2fUKVQ9qvItK0G9Dd1PdwbMCcT0NPPs06R9SQGnDLV6ZDpqsswASCFQwtWZ+qcN4QG45I77JMdcJM+hgPwuq7LrNItC7wnnlTATsxT7AKDttwsAUtFRWBBnElgUGSJlqk0w8mp599wuAK08ui4fx56L3ZYPjzTjqmgFc13sEYuYn4MaRLhkTsoxwJT44KS93mvZ1MQA5gGCQyGy42QnC9t5jxx3rf8Ivi0cu/lwdPWwH13DbKHaxAcU2YL7ocu3zlLXrPI5/yA+bhtsON8TSv8OMzCuRg0ebcJDqerZ1zWfGfbuBwgzXnN9MqAR/7nkZjeRBnVA9n6UXFcRkZhYCeFu6h55WkoULeAO6d4TPhMc6q0FgAvW7QmPa3HJPXqhJItaeIZwjlJ2QUZUuLgvKSMZqbBXe0Il3ZPsWZA9+Q3OAelIhXt9bq+sH2IaBJPjou+KLzTEiWsZx7+5pV0n5p/SQtCaJuWVOcTAzZ903foDaxOPzPAQ1vlaNWZtaczNAM1MoBnFciAOk02k+fhkfQNA4VepRV3F3qKjehQHclkxGQ4FSuTAEVkpGWOJoy20U2XxLLCYkV0OxDdwCMxwQsaePZXGFjpCYI6M/SKARS9CeXsigEyZt4GilgcXzMAz3LNzk8GT5HnFQgvDHieBQitSs+yovu1xNchso98EYYR8nZpOkw6sCIeLKofMmASAwP+GtuovGWozyA2v8aARfq5nu94xQCtN4zTo64YOKmW1x2e3zAAqDbjTQaMMwM1rUixLDM9JZHjNXGybuQ0dFTTNG2bYR324YmBHTGwuMUAfIxN4w9+6pEIagX+GgMmP4wj2ZXkJQPzu1eKawbmFQFWvLcWbxkoNzzobzJAGjT7TBOR0V0xgL+qpCYG5uPzeSLeZwxk59XxLwx8VQZGg9k2o3VA7BcMWCxsTqb1pQw0YLne2gEsq3GxAy8ZqPiZPp/utDozkM/J13qOpfs1BuLzcf+ZgXwuo7be+gJalJICHzbU5DUDFYqL/YYBj57gOwygmjXXDDhUMVReEHb7STtW42w6qz9moNSKykrSgis78CqB9wMs5rQNbGIWtp42r92XGAuDk/0SUrjwrAUg6Ecx4DEGHm/OrSEWJkGHovN06ZCBS7bE4SRBrZY2H/kyZuOq+HOoueWJ5bX5SwbWJwZsbe+bEwM9FpAfS1Ye2MUSpqS/rPyjFY0CcEuoe+uR3Rss8il6MgqSL42aH2xtElfUplOiYE4WEjUkx329ZSFlKT4g3qF/04U7ajjx85IToHBKWRCJhW52wg1X1jA3l9HsMuvlLWNm4xVptg16pHARn2Q8J0Elg2l5IFXPhbaxWHdBv+ERsU2G/f2FcK8hKrOS6N7mEhfRrQQz2xY+TFMWeV75jcIqFyormVXpA/DgTnrMS7LUxrOqusafZFhkCXmyJstxR57i55VjFlXDcjH5Sa1ZseHy7ek5ZbP/LIa2BzWkU3GCIitxSxh0qQhvJwMqSFrPVw+StlUeC6goBe6TYNlkV91fDOKBBx544IEHHnjggbuDfu/av46bScwzCuN/Ab/kTSAPPPDAAw888MAdIiyiKPJOW8WNrB/x+fwIGy8yb159Xm/cLwoagcfB5EJxnryYBWfjN8U/H523cBFGvZnTYGHlODT4391gDxMG1rjh6WVO//CdZu7yT6PiXwYWdUFDl+pVhpDCAPegRxk/wfE8DGgv5hc6QOWebh4bzaMrPdBjj3z7h7lgxbe974BGRYjd6mWGkUPJMMVm+QdFfDozgOkgdB1FI1M3MDOQ4+XtzR0wIDocpcHHPzPgndbpf7mSeHBd0pO2hIEe+L7BQHJiIDwdbAVkZjQDNemeRQx4L8yPd3Uja94GhYy+j4GMllsVMwPm8sAPOl2GH6bMXDZLWpFv2hwaHGeH71W94Tu0fGm74/vMvs3ALAN2tlsuHTq44SMuY0QMoO5NjWAbvi/a4+JsaiwF98fjq3bwHbU/0oi5ueGH+htlQOf+OMRAB0/GROOHr23NqhoHT2PkY8Rh95rGmPe+oiHwnKvT27xfMiAvDNhrXrAFpQspFORhZiCfwFzkBmrBXh4ub8LdcwtHDiMaNn5WPl0sht+L7XcyQA98iwxQGbXGJVoLVlgGj9Rk4NtwHiV+4kePzJ8FdbdeM7Duh6HfEQMKTUwGLIG0WGAln6xZC3wavActgMrH51eCmyiMMTU/PmXvYeQjIuLSb2WAFhJugQFrAYV1yDLODChkwKRUgQxzICSSgQa/oGwo+/kGA5nhOEWPDMAzxjVL+RGE68lmW0yYOTNQajsQYpXnTLR0voWcDzCQgYq+f6MdIE1Dazii9EaWWrxhQKtChgW9YoBFrMKcmTcMnLUAi/00TbvNASpui/F4iwHvigEWelG7eMVAQlbqO9sCKji+YQNLXvGueJ+B5AUD7uYQ7W8wcG4Lzm0/o4ODxacMgHNVm68Y6P4KA5Q8IbGWS/aWAUW16lEzrxgA6xFaW2Jge7stwHyVrW4vc8yO+JQBuHA8S/2FAX33b2cAU2Mk6iG+cRCLSFpvaUvoUBEHtNFXDGAKDyac2h+0hkvtISbhnh8wiWhvX1tCy37FwIqSel4xoNtB49sYME/XlXBfzBBCK74WWNXEXWkZgMffYopUQmk+Hb3mOcJcGkyH5aK48oqtk1ecUdYZepxJOpiY/dQCHccKU2Un+rkSAjOWri0hiNk4wBWy+syAT68ISL0d5h9/Q/2xP9TPCS5tTOaAcoNMZk3UbkPJcQnSlmc9Vt1A05dih4be3rSM4KOl7KKe3DeTBifi1KVl6gcikurX4RKmmHhWYF5vzKIFUokndgbwedS5dZgrhAvecQMb6HVEL39gBWZrw46Ferce/zewMOROrolD7mxxnbQeCfHGgac3U372esqwzulEcnavXeubi1La0enjBcrctv/hBUweeOCBBx544IHvh5c6hmGcHBfMp3Bezb+2UthpYYzqttcV4gXOxzp0Bcf4/1lgL4CLvDk/zFWXmQEzvjA9PMWIvKOL/y48et/yWn/B2R30splrWJim71LH5CYFtuQXx99Bx7fP8N1U/91NC1v+ZnqrfOZrKTLebr7wtheO3bWUX+JstyHG8yEK2XgbxR4odKveYQBvtD1vG3qYA6OL/z11RZynDZ3QzKGVsPnK6y6JATz3Ewbi7YnyvdRRnVfQDFhJ8s441zUDWHXUqenj9KWPUb5moD1PV7a/wkA6YL/O/5SBSs2lFok4MRC6J9PgFDMDl+uevhip1tZbDKh5Bilz5qM9N5xHEtJTeYr0Stt1V8ugJV2JgTA9E57y88RdFud0sdsCdjIStntV588ZkB7XgYsxMGcGOp7op1A+Qze4RQbEfkuCaOK7uTGEL/fDkS/Ddxjw9ViTsZnaOZzULtZ4yZx3h010Or+xmd0enzfY+S+Ys1ge8L7IQMwvvC/1zFRCGDCr5f1iTJndHJ/XTBy3uLop3x7LwzxrWOEModTu+Jb/GQP4kEebOQ2bGRg49t0Tij4pCgOkZAljJKDD52uwDGjQoeo3DHjaptZ0Pk5EK5iLwYy2RRX3mYd3y+AeNK8UJ06NGFRI4SueH1MsRtXnFS2855eWceIrtDcOBuo3FE8R9FbZsaRYHeyoUG88pk305wzE82S1vp4ZKPExOhigGeiB+sRATHOfMDwmMELD+Z7Nt3jNgCnwNY+Cbj7gB5EmmDfgG/8EniAsIv08dUwxlUCpewwe9liAlqbwhedrXhlhE29vjUBlSKqmw8UUNqrnQF6EO50vMICTsib7wGYGBn50glJXEy8xXBgQ9GglzSvv6EnfYEAegR4yJ1Byz+uhmnjhntlYNxNnR3d0vkETAu253bConnUSzZZwcRo8p+ltlwI3dDiY2sB6yYCD4jrgd9CUVcW+wgBNjpMnBuCUdhi63vHeMLDil7dyR61/m4HQ4Vo9DIzstX3X6YD7pqDJ40OLb3XCNVn8EwN7PDU91/MVA8Hx+nWh9uHEgHGLgQYZms3mFxigN5V7Jwaa0/zA4A0DyWWhjhgE7jYDARKFpXIuIwK4hAJfY2SwenG+ZoDsnHu2d68YoFUBLgxsrhnY3GQg/zoDSje4moF2Tg2x3mqBOT8vjNwe3rMDgZ5XHdEEUH2hwqLBt6ien6YFzc2avWQgOHtRrxlAO3VyA2jaZUE8BNoOqFcMdOfQ+Z8yIPXdizMD8LmAe8e0/EJJVsKdGQj02EmElmz3nh0IdG0mCmXjWxp6cDrI04tQr/AdYLGHEhG9YADvg0WXFwZOTslwVgNvxOI5LFxoS7ghd+nEQI0MzHy55Z8ykFFDM8wNKdlf8JP3Et9N52AYGxOBklO/AOXb77YRPt4tSucq8K5lFG9vzFwm9K2VC5wC7AIra31+thqt6HS+QnumU2rQ8Tkko0BrAYV65pcVoqCZ8yO6bK5bQ4d+BM4kBtVNag1TLQM0ztn3GxLhQI8ofFB/I9tsOmQMn8xqt17vfJN5Pp8zhGoc6+wXvnLyw3o95ejIwF2gMPHiIOFjFN6wW+8y3W4Fclqv10sJEtTt1puO5XA++C7MmQ7LJ3rfDfrgy4DOB8O6GHPWw/kdybuLo+o1M5ZQjFId1rv+HDR3WzjvifeB5qPfT8iOg8WrDutlKuHolk4Eecie0RKHUIRd78Xwi//1PkpkzPe2i4AFL/oD4dxztc4fH8Euivm4Yi5FWHxwfvF+UcPCOCf0ec4pQc+4mWnkGZ8MVDzwwAMPPPDAAw888MAD/+P4f5da1Mc6bxeFAAAAAElFTkSuQmCC"/>
          <p:cNvSpPr>
            <a:spLocks noChangeAspect="1" noChangeArrowheads="1"/>
          </p:cNvSpPr>
          <p:nvPr/>
        </p:nvSpPr>
        <p:spPr bwMode="auto">
          <a:xfrm>
            <a:off x="144463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13" descr="data:image/png;base64,iVBORw0KGgoAAAANSUhEUgAAAQEAAADECAMAAACoYGR8AAAAhFBMVEX///8AAADg4OCwsLD5+fn8/Pzc3NzS0tLy8vJeXl7v7+/39/fr6+u4uLiampqLi4ujo6PU1NSRkZGFhYXCwsLk5OTLy8uqqqrExMQmJiZXV1dlZWV9fX1zc3NRUVGYmJhDQ0Nvb280NDQYGBgwMDBKSkpAQEAgICA6OjoQEBAdHR0UFBTmw7GZAAAcRElEQVR4nO19iWKrOs+tzTwZjBnDkIQEMrTv/35XksnQNm13z/27m+4v65ydEsJgLyRZlmXD2AMPPPDAAw888MADDzzwwAM/jDT46RL8NNr4p0vwk0hl4fEtc1T00yX5MSz4yOF//6fL8XNwOcH76XL8HEwi4Kn+6XL8FIKGz+isny7L34LrwIcp529BbbZY/16U4U+W6m9C8sEOeH/ZIfiRc+PnCvTX4XB+8PmVB2DywuXpzxXo74OkPrt8l9AMuOX1EdZyIf52qf4mwgMZvg+O8OH3f5oCEgLu0nbciarrpMg6Vdn652LEn/9lD8l70s1fhdtHLryRZ17Gm7zQv9uFY/7bDEQnDwC/BAUg0v8uh4C17N87/R8AMbDdHD7Q9E5LyL+KAhn40P0BEeDO3yrOD0Be7OA7AFO4+Ful+QmQDZAfHJC89Bf+Oei+IJr6YpWUNw5I+ftKYN064V4R3bbm9pYY2EYC/R6+LAFueYbrsgl2N+9c1PtN2uHd9vWTU1s4xEL0clUBlIQPGeNmsl7xDzzCkOfG7+lC3GQgPRHAK3jeadqlqZv2NWyasQsQydOHEaOFSoZvLPP/IQLu7W7p8v7MQGn0ps8PoolNYZpdBh+mObGMdOPd60owkcW7v94VyiApV2/2+qf6P7W1k7PVqmfKM5RgdVq7togydIZAQ16fdxpQkMLl4nfEFMOxzOyMyZehr+4sAVLmjmCrbQsMJCJhtZvD3mBmYAfHFlXv+4PQrlOPERTFGJgNh/2S8RXTNSuXLV5I7IUAbsQ5yEDMgYGgfpLAQIjCPzPAM3M3H3jscCBhxIgKOhH12rN/pkJfRfHcDaZrXEe/bP9CAPdXudGuGj7GU8CclNXJcWzGY3fN0glZyJ6waT2CaFjdR4GFu4LJTXzoVxI7vKxXaeyz1oi7dcDcmtUlV2rVJ9oSvsJYdMhAvLDZmrNfMbjkVAVQULPtlfP7+uEqBR3EzfqZezErVVnxOE/GzOxvMAB0gYMgKp8pXmTmz9XrzxElfGlFKZtY7sXaka2uK7QKMr40ZAGfRRdJFhWlrJ/5WHY3ZQA6SmD+E6CzAmJ/hQwws15O8CdmrSPIGDovKpSibyhPlrAQTJQphg0ssITTTQp2Ngs6L2MGf9vE3iVUXYt4JaCSB5ea7+a6OnuGfWT4caUGpsIWrEWdylFxI2N9ur1JQcs8kBnmV6wLovtvDwUUufNTs5BxbGEoIH1RG2zaJF8Jpp58lhSpsCxRFzYLow5afvcmA7zUfnYVZZG6f1NQFKVTxmkLTaDpox2IX1QGNVnyspVJl8llsoqhFehX0BbEE+sd4u8tJlb0dp0q2+U/Xb0/QzBUPTMT5mTHIWIvLDyFgcEjkvgoRUI+bqm7URkywJybtiDxWeDztvw9MQIvYk68qktm+N3uuipky+J4BWLgOLsEJMJSZp22nad60VJ/yrwpBIASrMevgh96GO96KddgBrwM+gU9lzwbOzBrYlpNCW/iuCMZsBULTAdPGl6Lzm9DtYbaHcE7PF4zAMJf72VukGps+9IFVXHFyHdxq7Ug0r2/A+dOeGkZxh+uzJcQzB2ibm+LBcr1Cwbge7apciM+wO4hE3zKpzzFJkB21As0OJ2/xGBZCT1pYTh10v0a9UcYc3/g9PclA6D4fVZLe0BP2ZDoLh8zp08bnjasCVnl0GkB514YH39n3Njez0rbzV3ZawKgjYRKRg3rczY2bEXjB0olphkkMlwzb+WkskA/+uAfld3xa9sHfeOov/txZWkUgrusKlNS5zCtT52CxZEMYTUENuv7aIVWUHlrfkxy8JuKQaSN8NAIZIZdbuDYXiUjl2cXMGgau+BLZrF7TrmxHBEdakeycosx37Ltq3J2iBR0bqFVW5tFUzJ76FnUSugXsNACr5hlGQsm6P3YScfcZr/hmRs4pQB/erduK2wkHT5Z7GnB8gXjd2wV8pF1hawUbNqBaKTNDKY9nIbMe8vK9ZICJ+UhZ7JttEfUge+oltTvc4ZD5rD2YPFAptAhThXbJ8my7yaodt8akhmBc8+ZZxbLigp6L6WpElDhMOKNe2oFFzQUYO52A9U7ARmIexDy1Bcsm8jdL/qdsLEnUTqGp0roLrNiSkHqPTfOwL1iDvQn77eDSIZP9Ju1x9zWpkGxqWodgxgIaNjYY54wwEug4fH+IFnQrroE7MIeSQm7g5bvaclaYwSD2B+ZV8pG9eBfOWWWMrHm6xic6FreXwJavR+XoNLLtrLcOvQ9id1C6ADJQVsBbNwP4BAP1cjsbILqPadyclhusPyQY0zR5ElUYmZhfh45bDBwHJJ6iDJXFivF0MagMmPy4fjrTyCCOkjdeK94VLkt1DmeeD1HRwIaMqNm0kLr7mwqBk1GNCVu2vIwAC3xl0m8RM8ovPjAo95aguBHmwgEZNmzwnxm4DVFH6ch/H3kUFaFFhB0N2Ylymi26GW8P1kBtpv7NzOGJUZ/9/Vi7XBoBeM9GQLbKc3pnGAg5lHUkjhZ5zoHxTNZD5TcW8QsBc+9tAvHNX1Z55VUWeevT34QBrkDcoikVEk3NE1fWWphM8qmhOqDE0y1DguhOF/jZuBU7ZmzGhNraLAg8B0PlMSGs+6tRYDWDVX9Fkhj7eOrvSLzQeNrHBMWbEO+3xwpxXEzpTdP0mC9jgyFm7tLNvIOvgAfRtSpEMJcxYSk73slctgj8qpX8YzKjFXXs6WKKOSz85IEr1BLWcVZlsgVQcLXSiIwgqROSNphaDZ3mW2VD377GgOUdglo1lPTNgjf91tQgwUfLLCFpOeZswf5mfhaH3A5te9OUHKGqPMa4N6ZGfwcZbfY0ZCXUed5XrseCxUmVWMvKDCXKUuO9asxwbT8x1LKoP/7vOo2majHNR+f9olXc+goQ2dRiYGJJztvMX9iv+sqbC6h09jesfv/JVipAw96qFm3SfCpJk4Hf/JskS2kx6u4lH7N1tPUOWHQy445Ztt0pRF5OHBsOW55/wMEN5FP2JGvMy9iAzaHnmoEiblpGDWzRs4dwdcsGbolmMOUryzWLGJmujieYJXZpis7i2KM6peMmJ8gTrOmJEZDHCGgKfQcxdt54NteMXCeVYdzTSUww5fTMjH4Edw9wSZThMn8yKunXRI4qQ6kR677e3g4JBgNBjmvsL/fuqJgQd8VxcxM7UTg0HQ0zWTqoU2UjMulBz41qEosZR2cmjnhlQOGTnldNGAUkIEYXc17TqOJo6cCuoI5hjOwik5Sm1buxhjR6GbfxrQKaMpd3VHwoA/RBHxjsdUBf1wYWcJOc3AK2GUsGtf1BlXp6CkmWYk7Tiez10YeHUvXZ6Gf6oSoIF5sexoHOc4BPxnaT6UeRMD+IfP5inJNVtssATswKHb2/qYMr6kGkeqhMugqVyLiUkXj3XoDz8EGaqWqPHbqqsxlNiSxxbDHGIF/a+BcO+GxBB360NBB9eIUDi6EANuvHJASONw0C/CxYbej2pWa0AoUgxubohnYyirv1iiUzBRxkwee4qaZG57DPR7k2CgYS5atfD9h5ev5pQN/lSKYRMz13bwxGXU1OyUmq1ad6bJ0YmAlRmd5b6GBK1gNX4CE+m6c42MyHMvQQfOQ5WrIst6IDp18IcPq+PIS6VGyJoSmo9FRoDTOcnzmQR6bechqMJvR3SoBi3w/RhGvrIHsWV+7E+t0eVW9EFljqzFf6zGRtM6xg7QZ6zmyjrD6tVyWg3HI4liPDIRDH+iY0daFZiQY+PrvVuq/YXi+bMdg6eAZytWu3WUG6nZRZbtxmckKeozwnymz5e7QxyKwwVGw7erY79drYz2nJp9FXnAHVShN7j+HAhzC2a0pB9Bmr8PBAwO8wFwOKh6a1nS9qLRBAJQztCaOI+XMMJU/DYl0izBpRMwPT/oSUcy6uR3Jfs/46UlPO+zFS1tIEYA0G1mXZXHpWcx0Mk84RbUD5ehwoFCCaIgxYEaZyqwb1mtfUcgA4Mi0PEVOf92aJdnCiYyzD0cz7G3wFXqWGuNBFTj8w/qW16wwx5zF6BTxhNm6uh14iWvO17HDrfG9SRf3DlBkFa9AyGXv926GD7DNmVyy0AzybmQ1j9jUldyF7uKStfDQLWgaEx0bRD6CsmQqc4R7b1HRr2AlvBAcHKUUpYj7HDxm8I2rugTfOPUix/GiyGF5n3ITulU8NARVN5oj5gV0MkcmfjEDG+wdkkqjLyTMQ8/WiWkUuVz5E67Csj3yxbZJpDBqAY0CS8oJPaEyQctQm+W9RYS/DgmCrfCB1tCs9cxdp55IhjarHS/vm+Y5TZ8GPki3GoYhKWvgqfKh8fQF9qrBjFS/Jp/8HeT7eh4GC/YidV2x2jVq9oB8aBF4yPihCGgOgZeu2nEalKn6hW4JLGtw7jIq/FVYNH8sjKFjYF6mYKWTw+Jtc6Am82ztPVcIMUcIBfcSq9z87eJ+B8Stvgy0/P0RR9VGV/q3hsQdIG4lfsecgk9x0561zcSzA2Vctrd+H8H9LX6bE/QFGH634WJnsgNf+H3y9oDw90yv/DIc6AxtWlW3nfTBXz60STVt7i8l4tvgLCpB/pGxzBu0gP4CWrxikyWvh43+VQS9zEm7/Q4axFiq5NlHJ2glzeVvb/y/hrjPobMfxzITK0qQ8xz1P7VGm0WJIZbuSYtfEPV44IEHHnjggQceeOB/Ef8xnc8uoiDCiIhr/skYr12alYm9gjtMCvhsFd13EnrCTqcSl38yTzIaOPeT5MAz8Rcypb+YgiQ+mevnvDsTdkFrLMb88wXJBa4zQheDc75fBr448jp9vJSivXh3LU3NQPT5dMlcT8HUl/t+BrKvTd0vOecfvVzBf3810cW8zuZnZgCnHJxJcr6dAcmfPz/oCrSsLm6Epeu6no2fUKVQ9qvItK0G9Dd1PdwbMCcT0NPPs06R9SQGnDLV6ZDpqsswASCFQwtWZ+qcN4QG45I77JMdcJM+hgPwuq7LrNItC7wnnlTATsxT7AKDttwsAUtFRWBBnElgUGSJlqk0w8mp599wuAK08ui4fx56L3ZYPjzTjqmgFc13sEYuYn4MaRLhkTsoxwJT44KS93mvZ1MQA5gGCQyGy42QnC9t5jxx3rf8Ivi0cu/lwdPWwH13DbKHaxAcU2YL7ocu3zlLXrPI5/yA+bhtsON8TSv8OMzCuRg0ebcJDqerZ1zWfGfbuBwgzXnN9MqAR/7nkZjeRBnVA9n6UXFcRkZhYCeFu6h55WkoULeAO6d4TPhMc6q0FgAvW7QmPa3HJPXqhJItaeIZwjlJ2QUZUuLgvKSMZqbBXe0Il3ZPsWZA9+Q3OAelIhXt9bq+sH2IaBJPjou+KLzTEiWsZx7+5pV0n5p/SQtCaJuWVOcTAzZ903foDaxOPzPAQ1vlaNWZtaczNAM1MoBnFciAOk02k+fhkfQNA4VepRV3F3qKjehQHclkxGQ4FSuTAEVkpGWOJoy20U2XxLLCYkV0OxDdwCMxwQsaePZXGFjpCYI6M/SKARS9CeXsigEyZt4GilgcXzMAz3LNzk8GT5HnFQgvDHieBQitSs+yovu1xNchso98EYYR8nZpOkw6sCIeLKofMmASAwP+GtuovGWozyA2v8aARfq5nu94xQCtN4zTo64YOKmW1x2e3zAAqDbjTQaMMwM1rUixLDM9JZHjNXGybuQ0dFTTNG2bYR324YmBHTGwuMUAfIxN4w9+6pEIagX+GgMmP4wj2ZXkJQPzu1eKawbmFQFWvLcWbxkoNzzobzJAGjT7TBOR0V0xgL+qpCYG5uPzeSLeZwxk59XxLwx8VQZGg9k2o3VA7BcMWCxsTqb1pQw0YLne2gEsq3GxAy8ZqPiZPp/utDozkM/J13qOpfs1BuLzcf+ZgXwuo7be+gJalJICHzbU5DUDFYqL/YYBj57gOwygmjXXDDhUMVReEHb7STtW42w6qz9moNSKykrSgis78CqB9wMs5rQNbGIWtp42r92XGAuDk/0SUrjwrAUg6Ecx4DEGHm/OrSEWJkGHovN06ZCBS7bE4SRBrZY2H/kyZuOq+HOoueWJ5bX5SwbWJwZsbe+bEwM9FpAfS1Ye2MUSpqS/rPyjFY0CcEuoe+uR3Rss8il6MgqSL42aH2xtElfUplOiYE4WEjUkx329ZSFlKT4g3qF/04U7ajjx85IToHBKWRCJhW52wg1X1jA3l9HsMuvlLWNm4xVptg16pHARn2Q8J0Elg2l5IFXPhbaxWHdBv+ERsU2G/f2FcK8hKrOS6N7mEhfRrQQz2xY+TFMWeV75jcIqFyormVXpA/DgTnrMS7LUxrOqusafZFhkCXmyJstxR57i55VjFlXDcjH5Sa1ZseHy7ek5ZbP/LIa2BzWkU3GCIitxSxh0qQhvJwMqSFrPVw+StlUeC6goBe6TYNlkV91fDOKBBx544IEHHnjggbuDfu/av46bScwzCuN/Ab/kTSAPPPDAAw888MAdIiyiKPJOW8WNrB/x+fwIGy8yb159Xm/cLwoagcfB5EJxnryYBWfjN8U/H523cBFGvZnTYGHlODT4391gDxMG1rjh6WVO//CdZu7yT6PiXwYWdUFDl+pVhpDCAPegRxk/wfE8DGgv5hc6QOWebh4bzaMrPdBjj3z7h7lgxbe974BGRYjd6mWGkUPJMMVm+QdFfDozgOkgdB1FI1M3MDOQ4+XtzR0wIDocpcHHPzPgndbpf7mSeHBd0pO2hIEe+L7BQHJiIDwdbAVkZjQDNemeRQx4L8yPd3Uja94GhYy+j4GMllsVMwPm8sAPOl2GH6bMXDZLWpFv2hwaHGeH71W94Tu0fGm74/vMvs3ALAN2tlsuHTq44SMuY0QMoO5NjWAbvi/a4+JsaiwF98fjq3bwHbU/0oi5ueGH+htlQOf+OMRAB0/GROOHr23NqhoHT2PkY8Rh95rGmPe+oiHwnKvT27xfMiAvDNhrXrAFpQspFORhZiCfwFzkBmrBXh4ub8LdcwtHDiMaNn5WPl0sht+L7XcyQA98iwxQGbXGJVoLVlgGj9Rk4NtwHiV+4kePzJ8FdbdeM7Duh6HfEQMKTUwGLIG0WGAln6xZC3wavActgMrH51eCmyiMMTU/PmXvYeQjIuLSb2WAFhJugQFrAYV1yDLODChkwKRUgQxzICSSgQa/oGwo+/kGA5nhOEWPDMAzxjVL+RGE68lmW0yYOTNQajsQYpXnTLR0voWcDzCQgYq+f6MdIE1Dazii9EaWWrxhQKtChgW9YoBFrMKcmTcMnLUAi/00TbvNASpui/F4iwHvigEWelG7eMVAQlbqO9sCKji+YQNLXvGueJ+B5AUD7uYQ7W8wcG4Lzm0/o4ODxacMgHNVm68Y6P4KA5Q8IbGWS/aWAUW16lEzrxgA6xFaW2Jge7stwHyVrW4vc8yO+JQBuHA8S/2FAX33b2cAU2Mk6iG+cRCLSFpvaUvoUBEHtNFXDGAKDyac2h+0hkvtISbhnh8wiWhvX1tCy37FwIqSel4xoNtB49sYME/XlXBfzBBCK74WWNXEXWkZgMffYopUQmk+Hb3mOcJcGkyH5aK48oqtk1ecUdYZepxJOpiY/dQCHccKU2Un+rkSAjOWri0hiNk4wBWy+syAT68ISL0d5h9/Q/2xP9TPCS5tTOaAcoNMZk3UbkPJcQnSlmc9Vt1A05dih4be3rSM4KOl7KKe3DeTBifi1KVl6gcikurX4RKmmHhWYF5vzKIFUokndgbwedS5dZgrhAvecQMb6HVEL39gBWZrw46Ferce/zewMOROrolD7mxxnbQeCfHGgac3U372esqwzulEcnavXeubi1La0enjBcrctv/hBUweeOCBBx544IHvh5c6hmGcHBfMp3Bezb+2UthpYYzqttcV4gXOxzp0Bcf4/1lgL4CLvDk/zFWXmQEzvjA9PMWIvKOL/y48et/yWn/B2R30splrWJim71LH5CYFtuQXx99Bx7fP8N1U/91NC1v+ZnqrfOZrKTLebr7wtheO3bWUX+JstyHG8yEK2XgbxR4odKveYQBvtD1vG3qYA6OL/z11RZynDZ3QzKGVsPnK6y6JATz3Ewbi7YnyvdRRnVfQDFhJ8s441zUDWHXUqenj9KWPUb5moD1PV7a/wkA6YL/O/5SBSs2lFok4MRC6J9PgFDMDl+uevhip1tZbDKh5Bilz5qM9N5xHEtJTeYr0Stt1V8ugJV2JgTA9E57y88RdFud0sdsCdjIStntV588ZkB7XgYsxMGcGOp7op1A+Qze4RQbEfkuCaOK7uTGEL/fDkS/Ddxjw9ViTsZnaOZzULtZ4yZx3h010Or+xmd0enzfY+S+Ys1ge8L7IQMwvvC/1zFRCGDCr5f1iTJndHJ/XTBy3uLop3x7LwzxrWOEModTu+Jb/GQP4kEebOQ2bGRg49t0Tij4pCgOkZAljJKDD52uwDGjQoeo3DHjaptZ0Pk5EK5iLwYy2RRX3mYd3y+AeNK8UJ06NGFRI4SueH1MsRtXnFS2855eWceIrtDcOBuo3FE8R9FbZsaRYHeyoUG88pk305wzE82S1vp4ZKPExOhigGeiB+sRATHOfMDwmMELD+Z7Nt3jNgCnwNY+Cbj7gB5EmmDfgG/8EniAsIv08dUwxlUCpewwe9liAlqbwhedrXhlhE29vjUBlSKqmw8UUNqrnQF6EO50vMICTsib7wGYGBn50glJXEy8xXBgQ9GglzSvv6EnfYEAegR4yJ1Byz+uhmnjhntlYNxNnR3d0vkETAu253bConnUSzZZwcRo8p+ltlwI3dDiY2sB6yYCD4jrgd9CUVcW+wgBNjpMnBuCUdhi63vHeMLDil7dyR61/m4HQ4Vo9DIzstX3X6YD7pqDJ40OLb3XCNVn8EwN7PDU91/MVA8Hx+nWh9uHEgHGLgQYZms3mFxigN5V7Jwaa0/zA4A0DyWWhjhgE7jYDARKFpXIuIwK4hAJfY2SwenG+ZoDsnHu2d68YoFUBLgxsrhnY3GQg/zoDSje4moF2Tg2x3mqBOT8vjNwe3rMDgZ5XHdEEUH2hwqLBt6ien6YFzc2avWQgOHtRrxlAO3VyA2jaZUE8BNoOqFcMdOfQ+Z8yIPXdizMD8LmAe8e0/EJJVsKdGQj02EmElmz3nh0IdG0mCmXjWxp6cDrI04tQr/AdYLGHEhG9YADvg0WXFwZOTslwVgNvxOI5LFxoS7ghd+nEQI0MzHy55Z8ykFFDM8wNKdlf8JP3Et9N52AYGxOBklO/AOXb77YRPt4tSucq8K5lFG9vzFwm9K2VC5wC7AIra31+thqt6HS+QnumU2rQ8Tkko0BrAYV65pcVoqCZ8yO6bK5bQ4d+BM4kBtVNag1TLQM0ztn3GxLhQI8ofFB/I9tsOmQMn8xqt17vfJN5Pp8zhGoc6+wXvnLyw3o95ejIwF2gMPHiIOFjFN6wW+8y3W4Fclqv10sJEtTt1puO5XA++C7MmQ7LJ3rfDfrgy4DOB8O6GHPWw/kdybuLo+o1M5ZQjFId1rv+HDR3WzjvifeB5qPfT8iOg8WrDutlKuHolk4Eecie0RKHUIRd78Xwi//1PkpkzPe2i4AFL/oD4dxztc4fH8Euivm4Yi5FWHxwfvF+UcPCOCf0ec4pQc+4mWnkGZ8MVDzwwAMPPPDAAw888MAD/+P4f5da1Mc6bxeFAAAAAElFTkSuQmCC"/>
          <p:cNvSpPr>
            <a:spLocks noChangeAspect="1" noChangeArrowheads="1"/>
          </p:cNvSpPr>
          <p:nvPr/>
        </p:nvSpPr>
        <p:spPr bwMode="auto">
          <a:xfrm>
            <a:off x="296863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135" name="Picture 15" descr="http://www.themalaysianinsider.com/assets/uploads/articles/NHMRC-logo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9995" y="3443089"/>
            <a:ext cx="2242092" cy="1714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7" name="Picture 17" descr="https://encrypted-tbn3.gstatic.com/images?q=tbn:ANd9GcQ5L-GSbn7UeHnAndJw3LlJYhsizC7dVo074l_skO5TnPX86php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389" y="3823047"/>
            <a:ext cx="1961553" cy="1334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413" y="5949280"/>
            <a:ext cx="3670083" cy="8640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sz="32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Cholesterol Treatment Trialists’ (CTT) Collaboration</a:t>
            </a:r>
            <a:br>
              <a:rPr lang="en-GB" sz="32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GB" sz="32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GB" sz="32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GB" sz="28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Slide deck</a:t>
            </a:r>
            <a: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GB" sz="2400" b="1" dirty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n-GB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70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43"/>
          <p:cNvSpPr txBox="1">
            <a:spLocks/>
          </p:cNvSpPr>
          <p:nvPr/>
        </p:nvSpPr>
        <p:spPr>
          <a:xfrm>
            <a:off x="730933" y="222796"/>
            <a:ext cx="7772400" cy="97395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vs less </a:t>
            </a:r>
            <a:r>
              <a:rPr lang="en-GB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statin trials: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Proportional effects on</a:t>
            </a:r>
          </a:p>
          <a:p>
            <a:pPr>
              <a:defRPr/>
            </a:pP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MAJOR VASCULAR EVENTS </a:t>
            </a: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LDL-C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</a:t>
            </a:r>
            <a:endPara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1" name="Rectangle 12"/>
          <p:cNvSpPr>
            <a:spLocks noChangeArrowheads="1"/>
          </p:cNvSpPr>
          <p:nvPr/>
        </p:nvSpPr>
        <p:spPr bwMode="auto">
          <a:xfrm>
            <a:off x="464963" y="1256679"/>
            <a:ext cx="77585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Outcome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2" name="Rectangle 13"/>
          <p:cNvSpPr>
            <a:spLocks noChangeArrowheads="1"/>
          </p:cNvSpPr>
          <p:nvPr/>
        </p:nvSpPr>
        <p:spPr bwMode="auto">
          <a:xfrm>
            <a:off x="3131840" y="1363042"/>
            <a:ext cx="95378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More statin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3" name="Rectangle 14"/>
          <p:cNvSpPr>
            <a:spLocks noChangeArrowheads="1"/>
          </p:cNvSpPr>
          <p:nvPr/>
        </p:nvSpPr>
        <p:spPr bwMode="auto">
          <a:xfrm>
            <a:off x="4344832" y="1363042"/>
            <a:ext cx="87524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Less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5" name="Line 16"/>
          <p:cNvSpPr>
            <a:spLocks noChangeShapeType="1"/>
          </p:cNvSpPr>
          <p:nvPr/>
        </p:nvSpPr>
        <p:spPr bwMode="auto">
          <a:xfrm flipV="1">
            <a:off x="6945435" y="1667842"/>
            <a:ext cx="0" cy="41400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6" name="Line 17"/>
          <p:cNvSpPr>
            <a:spLocks noChangeShapeType="1"/>
          </p:cNvSpPr>
          <p:nvPr/>
        </p:nvSpPr>
        <p:spPr bwMode="auto">
          <a:xfrm>
            <a:off x="5824660" y="5589240"/>
            <a:ext cx="1679575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7" name="Rectangle 18"/>
          <p:cNvSpPr>
            <a:spLocks noChangeArrowheads="1"/>
          </p:cNvSpPr>
          <p:nvPr/>
        </p:nvSpPr>
        <p:spPr bwMode="auto">
          <a:xfrm>
            <a:off x="5723060" y="5930552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8" name="Rectangle 19"/>
          <p:cNvSpPr>
            <a:spLocks noChangeArrowheads="1"/>
          </p:cNvSpPr>
          <p:nvPr/>
        </p:nvSpPr>
        <p:spPr bwMode="auto">
          <a:xfrm>
            <a:off x="6243760" y="593055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9" name="Rectangle 20"/>
          <p:cNvSpPr>
            <a:spLocks noChangeArrowheads="1"/>
          </p:cNvSpPr>
          <p:nvPr/>
        </p:nvSpPr>
        <p:spPr bwMode="auto">
          <a:xfrm>
            <a:off x="6904160" y="5932140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0" name="Rectangle 21"/>
          <p:cNvSpPr>
            <a:spLocks noChangeArrowheads="1"/>
          </p:cNvSpPr>
          <p:nvPr/>
        </p:nvSpPr>
        <p:spPr bwMode="auto">
          <a:xfrm>
            <a:off x="7362948" y="593055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1" name="Line 22"/>
          <p:cNvSpPr>
            <a:spLocks noChangeShapeType="1"/>
          </p:cNvSpPr>
          <p:nvPr/>
        </p:nvSpPr>
        <p:spPr bwMode="auto">
          <a:xfrm>
            <a:off x="5824660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2" name="Line 23"/>
          <p:cNvSpPr>
            <a:spLocks noChangeShapeType="1"/>
          </p:cNvSpPr>
          <p:nvPr/>
        </p:nvSpPr>
        <p:spPr bwMode="auto">
          <a:xfrm>
            <a:off x="6385048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3" name="Line 24"/>
          <p:cNvSpPr>
            <a:spLocks noChangeShapeType="1"/>
          </p:cNvSpPr>
          <p:nvPr/>
        </p:nvSpPr>
        <p:spPr bwMode="auto">
          <a:xfrm>
            <a:off x="6945435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4" name="Line 25"/>
          <p:cNvSpPr>
            <a:spLocks noChangeShapeType="1"/>
          </p:cNvSpPr>
          <p:nvPr/>
        </p:nvSpPr>
        <p:spPr bwMode="auto">
          <a:xfrm>
            <a:off x="7504235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5" name="Rectangle 26"/>
          <p:cNvSpPr>
            <a:spLocks noChangeArrowheads="1"/>
          </p:cNvSpPr>
          <p:nvPr/>
        </p:nvSpPr>
        <p:spPr bwMode="auto">
          <a:xfrm>
            <a:off x="7196630" y="1124744"/>
            <a:ext cx="16238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RR (CI) per mmol/L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LDL-C reduction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6" name="Line 27"/>
          <p:cNvSpPr>
            <a:spLocks noChangeShapeType="1"/>
          </p:cNvSpPr>
          <p:nvPr/>
        </p:nvSpPr>
        <p:spPr bwMode="auto">
          <a:xfrm>
            <a:off x="464963" y="1667842"/>
            <a:ext cx="8604000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7" name="Rectangle 28"/>
          <p:cNvSpPr>
            <a:spLocks noChangeArrowheads="1"/>
          </p:cNvSpPr>
          <p:nvPr/>
        </p:nvSpPr>
        <p:spPr bwMode="auto">
          <a:xfrm>
            <a:off x="7118473" y="6157565"/>
            <a:ext cx="734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200" dirty="0" smtClean="0">
                <a:solidFill>
                  <a:srgbClr val="000000"/>
                </a:solidFill>
              </a:rPr>
              <a:t>Less statin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lvl="0" algn="ctr"/>
            <a:r>
              <a:rPr lang="en-US" altLang="en-US" sz="1200" dirty="0">
                <a:solidFill>
                  <a:srgbClr val="000000"/>
                </a:solidFill>
              </a:rPr>
              <a:t>better</a:t>
            </a:r>
            <a:endParaRPr lang="en-US" altLang="en-US" dirty="0"/>
          </a:p>
        </p:txBody>
      </p:sp>
      <p:sp>
        <p:nvSpPr>
          <p:cNvPr id="389" name="Rectangle 30"/>
          <p:cNvSpPr>
            <a:spLocks noChangeArrowheads="1"/>
          </p:cNvSpPr>
          <p:nvPr/>
        </p:nvSpPr>
        <p:spPr bwMode="auto">
          <a:xfrm>
            <a:off x="5451598" y="6157565"/>
            <a:ext cx="7598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More statin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5" name="Rectangle 36"/>
          <p:cNvSpPr>
            <a:spLocks noChangeArrowheads="1"/>
          </p:cNvSpPr>
          <p:nvPr/>
        </p:nvSpPr>
        <p:spPr bwMode="auto">
          <a:xfrm>
            <a:off x="464963" y="1854900"/>
            <a:ext cx="8367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Non-fatal MI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7" name="Rectangle 38"/>
          <p:cNvSpPr>
            <a:spLocks noChangeArrowheads="1"/>
          </p:cNvSpPr>
          <p:nvPr/>
        </p:nvSpPr>
        <p:spPr bwMode="auto">
          <a:xfrm>
            <a:off x="464963" y="2066038"/>
            <a:ext cx="7582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CHD death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8" name="Rectangle 39"/>
          <p:cNvSpPr>
            <a:spLocks noChangeArrowheads="1"/>
          </p:cNvSpPr>
          <p:nvPr/>
        </p:nvSpPr>
        <p:spPr bwMode="auto">
          <a:xfrm>
            <a:off x="464963" y="2258125"/>
            <a:ext cx="18963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200" b="1" dirty="0">
                <a:solidFill>
                  <a:srgbClr val="000000"/>
                </a:solidFill>
              </a:rPr>
              <a:t>y major coronary </a:t>
            </a:r>
            <a:r>
              <a:rPr lang="en-US" altLang="en-US" sz="1200" b="1" dirty="0" smtClean="0">
                <a:solidFill>
                  <a:srgbClr val="000000"/>
                </a:solidFill>
              </a:rPr>
              <a:t>event</a:t>
            </a:r>
            <a:endParaRPr kumimoji="0" lang="en-US" alt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3" name="Rectangle 44"/>
          <p:cNvSpPr>
            <a:spLocks noChangeArrowheads="1"/>
          </p:cNvSpPr>
          <p:nvPr/>
        </p:nvSpPr>
        <p:spPr bwMode="auto">
          <a:xfrm>
            <a:off x="464963" y="2805813"/>
            <a:ext cx="43601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CABG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4" name="Rectangle 45"/>
          <p:cNvSpPr>
            <a:spLocks noChangeArrowheads="1"/>
          </p:cNvSpPr>
          <p:nvPr/>
        </p:nvSpPr>
        <p:spPr bwMode="auto">
          <a:xfrm>
            <a:off x="464963" y="3018538"/>
            <a:ext cx="4103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PTCA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5" name="Rectangle 46"/>
          <p:cNvSpPr>
            <a:spLocks noChangeArrowheads="1"/>
          </p:cNvSpPr>
          <p:nvPr/>
        </p:nvSpPr>
        <p:spPr bwMode="auto">
          <a:xfrm>
            <a:off x="464963" y="3215388"/>
            <a:ext cx="79989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Unspecified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6" name="Rectangle 47"/>
          <p:cNvSpPr>
            <a:spLocks noChangeArrowheads="1"/>
          </p:cNvSpPr>
          <p:nvPr/>
        </p:nvSpPr>
        <p:spPr bwMode="auto">
          <a:xfrm>
            <a:off x="464963" y="3420175"/>
            <a:ext cx="229710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200" b="1" dirty="0">
                <a:solidFill>
                  <a:srgbClr val="000000"/>
                </a:solidFill>
              </a:rPr>
              <a:t>y coronary </a:t>
            </a:r>
            <a:r>
              <a:rPr lang="en-US" altLang="en-US" sz="1200" b="1" dirty="0" err="1" smtClean="0">
                <a:solidFill>
                  <a:srgbClr val="000000"/>
                </a:solidFill>
              </a:rPr>
              <a:t>revascularisation</a:t>
            </a:r>
            <a:endParaRPr lang="en-US" altLang="en-US" sz="1200" dirty="0"/>
          </a:p>
        </p:txBody>
      </p:sp>
      <p:sp>
        <p:nvSpPr>
          <p:cNvPr id="412" name="Rectangle 53"/>
          <p:cNvSpPr>
            <a:spLocks noChangeArrowheads="1"/>
          </p:cNvSpPr>
          <p:nvPr/>
        </p:nvSpPr>
        <p:spPr bwMode="auto">
          <a:xfrm>
            <a:off x="464963" y="3967863"/>
            <a:ext cx="11525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Ischaemic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4" name="Rectangle 55"/>
          <p:cNvSpPr>
            <a:spLocks noChangeArrowheads="1"/>
          </p:cNvSpPr>
          <p:nvPr/>
        </p:nvSpPr>
        <p:spPr bwMode="auto">
          <a:xfrm>
            <a:off x="464963" y="4164713"/>
            <a:ext cx="14234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Haemorrhagic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6" name="Rectangle 57"/>
          <p:cNvSpPr>
            <a:spLocks noChangeArrowheads="1"/>
          </p:cNvSpPr>
          <p:nvPr/>
        </p:nvSpPr>
        <p:spPr bwMode="auto">
          <a:xfrm>
            <a:off x="464963" y="4390138"/>
            <a:ext cx="10996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Unknown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19" name="Rectangle 60"/>
          <p:cNvSpPr>
            <a:spLocks noChangeArrowheads="1"/>
          </p:cNvSpPr>
          <p:nvPr/>
        </p:nvSpPr>
        <p:spPr bwMode="auto">
          <a:xfrm>
            <a:off x="464963" y="4583813"/>
            <a:ext cx="7934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200" b="1" dirty="0">
                <a:solidFill>
                  <a:srgbClr val="000000"/>
                </a:solidFill>
              </a:rPr>
              <a:t>y </a:t>
            </a:r>
            <a:r>
              <a:rPr lang="en-US" altLang="en-US" sz="1200" b="1" dirty="0" smtClean="0">
                <a:solidFill>
                  <a:srgbClr val="000000"/>
                </a:solidFill>
              </a:rPr>
              <a:t>stroke</a:t>
            </a:r>
            <a:endParaRPr lang="en-US" altLang="en-US" sz="1200" dirty="0"/>
          </a:p>
        </p:txBody>
      </p:sp>
      <p:sp>
        <p:nvSpPr>
          <p:cNvPr id="422" name="Rectangle 63"/>
          <p:cNvSpPr>
            <a:spLocks noChangeArrowheads="1"/>
          </p:cNvSpPr>
          <p:nvPr/>
        </p:nvSpPr>
        <p:spPr bwMode="auto">
          <a:xfrm>
            <a:off x="464963" y="5112450"/>
            <a:ext cx="18610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An</a:t>
            </a:r>
            <a:r>
              <a:rPr lang="en-US" altLang="en-US" sz="1200" b="1" dirty="0">
                <a:solidFill>
                  <a:srgbClr val="000000"/>
                </a:solidFill>
              </a:rPr>
              <a:t>y major vascular </a:t>
            </a:r>
            <a:r>
              <a:rPr lang="en-US" altLang="en-US" sz="1200" b="1" dirty="0" smtClean="0">
                <a:solidFill>
                  <a:srgbClr val="000000"/>
                </a:solidFill>
              </a:rPr>
              <a:t>event</a:t>
            </a:r>
            <a:endParaRPr lang="en-US" altLang="en-US" sz="1200" dirty="0"/>
          </a:p>
        </p:txBody>
      </p:sp>
      <p:sp>
        <p:nvSpPr>
          <p:cNvPr id="423" name="Rectangle 64"/>
          <p:cNvSpPr>
            <a:spLocks noChangeArrowheads="1"/>
          </p:cNvSpPr>
          <p:nvPr/>
        </p:nvSpPr>
        <p:spPr bwMode="auto">
          <a:xfrm>
            <a:off x="657051" y="5112450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1" name="Rectangle 102"/>
          <p:cNvSpPr>
            <a:spLocks noChangeArrowheads="1"/>
          </p:cNvSpPr>
          <p:nvPr/>
        </p:nvSpPr>
        <p:spPr bwMode="auto">
          <a:xfrm>
            <a:off x="2987824" y="1136029"/>
            <a:ext cx="241572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No. of events (% per annum)</a:t>
            </a:r>
            <a:endParaRPr lang="en-US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62" name="Rectangle 103"/>
          <p:cNvSpPr>
            <a:spLocks noChangeArrowheads="1"/>
          </p:cNvSpPr>
          <p:nvPr/>
        </p:nvSpPr>
        <p:spPr bwMode="auto">
          <a:xfrm>
            <a:off x="3234010" y="1842200"/>
            <a:ext cx="730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1175 (1.3)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3" name="Rectangle 104"/>
          <p:cNvSpPr>
            <a:spLocks noChangeArrowheads="1"/>
          </p:cNvSpPr>
          <p:nvPr/>
        </p:nvSpPr>
        <p:spPr bwMode="auto">
          <a:xfrm>
            <a:off x="3275285" y="205175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645 (0.7)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4" name="Rectangle 105"/>
          <p:cNvSpPr>
            <a:spLocks noChangeArrowheads="1"/>
          </p:cNvSpPr>
          <p:nvPr/>
        </p:nvSpPr>
        <p:spPr bwMode="auto">
          <a:xfrm>
            <a:off x="3234010" y="225812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1725 (1.9)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5" name="Rectangle 106"/>
          <p:cNvSpPr>
            <a:spLocks noChangeArrowheads="1"/>
          </p:cNvSpPr>
          <p:nvPr/>
        </p:nvSpPr>
        <p:spPr bwMode="auto">
          <a:xfrm>
            <a:off x="3275285" y="2791525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637 (0.7)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6" name="Rectangle 107"/>
          <p:cNvSpPr>
            <a:spLocks noChangeArrowheads="1"/>
          </p:cNvSpPr>
          <p:nvPr/>
        </p:nvSpPr>
        <p:spPr bwMode="auto">
          <a:xfrm>
            <a:off x="3234010" y="3004250"/>
            <a:ext cx="730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1166 (1.3)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7" name="Rectangle 108"/>
          <p:cNvSpPr>
            <a:spLocks noChangeArrowheads="1"/>
          </p:cNvSpPr>
          <p:nvPr/>
        </p:nvSpPr>
        <p:spPr bwMode="auto">
          <a:xfrm>
            <a:off x="3275285" y="3215388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447 (0.5)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8" name="Rectangle 109"/>
          <p:cNvSpPr>
            <a:spLocks noChangeArrowheads="1"/>
          </p:cNvSpPr>
          <p:nvPr/>
        </p:nvSpPr>
        <p:spPr bwMode="auto">
          <a:xfrm>
            <a:off x="3234010" y="342176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2250 (2.6)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69" name="Rectangle 110"/>
          <p:cNvSpPr>
            <a:spLocks noChangeArrowheads="1"/>
          </p:cNvSpPr>
          <p:nvPr/>
        </p:nvSpPr>
        <p:spPr bwMode="auto">
          <a:xfrm>
            <a:off x="3275285" y="395516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440 (0.5)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0" name="Rectangle 111"/>
          <p:cNvSpPr>
            <a:spLocks noChangeArrowheads="1"/>
          </p:cNvSpPr>
          <p:nvPr/>
        </p:nvSpPr>
        <p:spPr bwMode="auto">
          <a:xfrm>
            <a:off x="3314973" y="4166300"/>
            <a:ext cx="65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69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1" name="Rectangle 112"/>
          <p:cNvSpPr>
            <a:spLocks noChangeArrowheads="1"/>
          </p:cNvSpPr>
          <p:nvPr/>
        </p:nvSpPr>
        <p:spPr bwMode="auto">
          <a:xfrm>
            <a:off x="3314973" y="4379025"/>
            <a:ext cx="65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63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2" name="Rectangle 113"/>
          <p:cNvSpPr>
            <a:spLocks noChangeArrowheads="1"/>
          </p:cNvSpPr>
          <p:nvPr/>
        </p:nvSpPr>
        <p:spPr bwMode="auto">
          <a:xfrm>
            <a:off x="3275285" y="458381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572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3" name="Rectangle 114"/>
          <p:cNvSpPr>
            <a:spLocks noChangeArrowheads="1"/>
          </p:cNvSpPr>
          <p:nvPr/>
        </p:nvSpPr>
        <p:spPr bwMode="auto">
          <a:xfrm>
            <a:off x="3234010" y="511403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3837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7" name="Rectangle 128"/>
          <p:cNvSpPr>
            <a:spLocks noChangeArrowheads="1"/>
          </p:cNvSpPr>
          <p:nvPr/>
        </p:nvSpPr>
        <p:spPr bwMode="auto">
          <a:xfrm>
            <a:off x="4410348" y="184220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1380 (1.5)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8" name="Rectangle 129"/>
          <p:cNvSpPr>
            <a:spLocks noChangeArrowheads="1"/>
          </p:cNvSpPr>
          <p:nvPr/>
        </p:nvSpPr>
        <p:spPr bwMode="auto">
          <a:xfrm>
            <a:off x="4451623" y="205175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 694 (0.7)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9" name="Rectangle 130"/>
          <p:cNvSpPr>
            <a:spLocks noChangeArrowheads="1"/>
          </p:cNvSpPr>
          <p:nvPr/>
        </p:nvSpPr>
        <p:spPr bwMode="auto">
          <a:xfrm>
            <a:off x="4410348" y="225812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1973 (2.2)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0" name="Rectangle 131"/>
          <p:cNvSpPr>
            <a:spLocks noChangeArrowheads="1"/>
          </p:cNvSpPr>
          <p:nvPr/>
        </p:nvSpPr>
        <p:spPr bwMode="auto">
          <a:xfrm>
            <a:off x="4451623" y="2791525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731 (0.9)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1" name="Rectangle 132"/>
          <p:cNvSpPr>
            <a:spLocks noChangeArrowheads="1"/>
          </p:cNvSpPr>
          <p:nvPr/>
        </p:nvSpPr>
        <p:spPr bwMode="auto">
          <a:xfrm>
            <a:off x="4410348" y="300425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1508 (1.8)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2" name="Rectangle 133"/>
          <p:cNvSpPr>
            <a:spLocks noChangeArrowheads="1"/>
          </p:cNvSpPr>
          <p:nvPr/>
        </p:nvSpPr>
        <p:spPr bwMode="auto">
          <a:xfrm>
            <a:off x="4451623" y="3215388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502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3" name="Rectangle 134"/>
          <p:cNvSpPr>
            <a:spLocks noChangeArrowheads="1"/>
          </p:cNvSpPr>
          <p:nvPr/>
        </p:nvSpPr>
        <p:spPr bwMode="auto">
          <a:xfrm>
            <a:off x="4410348" y="342176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2741 (3.2)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4" name="Rectangle 135"/>
          <p:cNvSpPr>
            <a:spLocks noChangeArrowheads="1"/>
          </p:cNvSpPr>
          <p:nvPr/>
        </p:nvSpPr>
        <p:spPr bwMode="auto">
          <a:xfrm>
            <a:off x="4451623" y="395516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526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5" name="Rectangle 136"/>
          <p:cNvSpPr>
            <a:spLocks noChangeArrowheads="1"/>
          </p:cNvSpPr>
          <p:nvPr/>
        </p:nvSpPr>
        <p:spPr bwMode="auto">
          <a:xfrm>
            <a:off x="4491310" y="4166300"/>
            <a:ext cx="65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57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6" name="Rectangle 137"/>
          <p:cNvSpPr>
            <a:spLocks noChangeArrowheads="1"/>
          </p:cNvSpPr>
          <p:nvPr/>
        </p:nvSpPr>
        <p:spPr bwMode="auto">
          <a:xfrm>
            <a:off x="4491310" y="4379025"/>
            <a:ext cx="6588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 80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7" name="Rectangle 138"/>
          <p:cNvSpPr>
            <a:spLocks noChangeArrowheads="1"/>
          </p:cNvSpPr>
          <p:nvPr/>
        </p:nvSpPr>
        <p:spPr bwMode="auto">
          <a:xfrm>
            <a:off x="4451623" y="458381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663 (0.7)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8" name="Rectangle 139"/>
          <p:cNvSpPr>
            <a:spLocks noChangeArrowheads="1"/>
          </p:cNvSpPr>
          <p:nvPr/>
        </p:nvSpPr>
        <p:spPr bwMode="auto">
          <a:xfrm>
            <a:off x="4410348" y="511403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4416 (5.3)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19" name="Rectangle 160"/>
          <p:cNvSpPr>
            <a:spLocks noChangeArrowheads="1"/>
          </p:cNvSpPr>
          <p:nvPr/>
        </p:nvSpPr>
        <p:spPr bwMode="auto">
          <a:xfrm>
            <a:off x="7688385" y="184220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0.71 (0.58 - 0.87)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20" name="Rectangle 161"/>
          <p:cNvSpPr>
            <a:spLocks noChangeArrowheads="1"/>
          </p:cNvSpPr>
          <p:nvPr/>
        </p:nvSpPr>
        <p:spPr bwMode="auto">
          <a:xfrm>
            <a:off x="6270748" y="1902525"/>
            <a:ext cx="63500" cy="635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1" name="Line 162"/>
          <p:cNvSpPr>
            <a:spLocks noChangeShapeType="1"/>
          </p:cNvSpPr>
          <p:nvPr/>
        </p:nvSpPr>
        <p:spPr bwMode="auto">
          <a:xfrm>
            <a:off x="6013573" y="1934275"/>
            <a:ext cx="64293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2" name="Rectangle 163"/>
          <p:cNvSpPr>
            <a:spLocks noChangeArrowheads="1"/>
          </p:cNvSpPr>
          <p:nvPr/>
        </p:nvSpPr>
        <p:spPr bwMode="auto">
          <a:xfrm>
            <a:off x="7688385" y="205175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0.85 (0.63 - 1.15)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23" name="Rectangle 164"/>
          <p:cNvSpPr>
            <a:spLocks noChangeArrowheads="1"/>
          </p:cNvSpPr>
          <p:nvPr/>
        </p:nvSpPr>
        <p:spPr bwMode="auto">
          <a:xfrm>
            <a:off x="6594598" y="2124775"/>
            <a:ext cx="42863" cy="412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4" name="Line 165"/>
          <p:cNvSpPr>
            <a:spLocks noChangeShapeType="1"/>
          </p:cNvSpPr>
          <p:nvPr/>
        </p:nvSpPr>
        <p:spPr bwMode="auto">
          <a:xfrm>
            <a:off x="6118348" y="2145413"/>
            <a:ext cx="11715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5" name="Rectangle 166"/>
          <p:cNvSpPr>
            <a:spLocks noChangeArrowheads="1"/>
          </p:cNvSpPr>
          <p:nvPr/>
        </p:nvSpPr>
        <p:spPr bwMode="auto">
          <a:xfrm>
            <a:off x="7688385" y="228670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0.74 (0.65 - 0.85)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27" name="Line 168"/>
          <p:cNvSpPr>
            <a:spLocks noChangeShapeType="1"/>
          </p:cNvSpPr>
          <p:nvPr/>
        </p:nvSpPr>
        <p:spPr bwMode="auto">
          <a:xfrm flipV="1">
            <a:off x="6167560" y="2251775"/>
            <a:ext cx="2032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8" name="Line 169"/>
          <p:cNvSpPr>
            <a:spLocks noChangeShapeType="1"/>
          </p:cNvSpPr>
          <p:nvPr/>
        </p:nvSpPr>
        <p:spPr bwMode="auto">
          <a:xfrm flipH="1" flipV="1">
            <a:off x="6370760" y="2251775"/>
            <a:ext cx="233363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9" name="Line 170"/>
          <p:cNvSpPr>
            <a:spLocks noChangeShapeType="1"/>
          </p:cNvSpPr>
          <p:nvPr/>
        </p:nvSpPr>
        <p:spPr bwMode="auto">
          <a:xfrm>
            <a:off x="6167560" y="2356550"/>
            <a:ext cx="2032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0" name="Line 171"/>
          <p:cNvSpPr>
            <a:spLocks noChangeShapeType="1"/>
          </p:cNvSpPr>
          <p:nvPr/>
        </p:nvSpPr>
        <p:spPr bwMode="auto">
          <a:xfrm flipH="1">
            <a:off x="6370760" y="2356550"/>
            <a:ext cx="233363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1" name="Line 172"/>
          <p:cNvSpPr>
            <a:spLocks noChangeShapeType="1"/>
          </p:cNvSpPr>
          <p:nvPr/>
        </p:nvSpPr>
        <p:spPr bwMode="auto">
          <a:xfrm flipV="1">
            <a:off x="6370760" y="2251775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2" name="Rectangle 173"/>
          <p:cNvSpPr>
            <a:spLocks noChangeArrowheads="1"/>
          </p:cNvSpPr>
          <p:nvPr/>
        </p:nvSpPr>
        <p:spPr bwMode="auto">
          <a:xfrm>
            <a:off x="7688385" y="279152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0.72 (0.55 - 0.95)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33" name="Rectangle 174"/>
          <p:cNvSpPr>
            <a:spLocks noChangeArrowheads="1"/>
          </p:cNvSpPr>
          <p:nvPr/>
        </p:nvSpPr>
        <p:spPr bwMode="auto">
          <a:xfrm>
            <a:off x="6300910" y="2862963"/>
            <a:ext cx="46038" cy="460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4" name="Line 175"/>
          <p:cNvSpPr>
            <a:spLocks noChangeShapeType="1"/>
          </p:cNvSpPr>
          <p:nvPr/>
        </p:nvSpPr>
        <p:spPr bwMode="auto">
          <a:xfrm>
            <a:off x="5943723" y="2886775"/>
            <a:ext cx="8794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5" name="Rectangle 176"/>
          <p:cNvSpPr>
            <a:spLocks noChangeArrowheads="1"/>
          </p:cNvSpPr>
          <p:nvPr/>
        </p:nvSpPr>
        <p:spPr bwMode="auto">
          <a:xfrm>
            <a:off x="7688385" y="300425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0.60 (0.50 - 0.71)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36" name="Rectangle 177"/>
          <p:cNvSpPr>
            <a:spLocks noChangeArrowheads="1"/>
          </p:cNvSpPr>
          <p:nvPr/>
        </p:nvSpPr>
        <p:spPr bwMode="auto">
          <a:xfrm>
            <a:off x="6005635" y="3061400"/>
            <a:ext cx="69850" cy="714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7" name="Line 178"/>
          <p:cNvSpPr>
            <a:spLocks noChangeShapeType="1"/>
          </p:cNvSpPr>
          <p:nvPr/>
        </p:nvSpPr>
        <p:spPr bwMode="auto">
          <a:xfrm flipH="1">
            <a:off x="5824660" y="3097913"/>
            <a:ext cx="47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8" name="Freeform 179"/>
          <p:cNvSpPr>
            <a:spLocks/>
          </p:cNvSpPr>
          <p:nvPr/>
        </p:nvSpPr>
        <p:spPr bwMode="auto">
          <a:xfrm>
            <a:off x="5824660" y="3064575"/>
            <a:ext cx="57150" cy="65088"/>
          </a:xfrm>
          <a:custGeom>
            <a:avLst/>
            <a:gdLst>
              <a:gd name="T0" fmla="*/ 62 w 62"/>
              <a:gd name="T1" fmla="*/ 0 h 71"/>
              <a:gd name="T2" fmla="*/ 0 w 62"/>
              <a:gd name="T3" fmla="*/ 36 h 71"/>
              <a:gd name="T4" fmla="*/ 62 w 62"/>
              <a:gd name="T5" fmla="*/ 71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1">
                <a:moveTo>
                  <a:pt x="62" y="0"/>
                </a:moveTo>
                <a:lnTo>
                  <a:pt x="0" y="36"/>
                </a:lnTo>
                <a:lnTo>
                  <a:pt x="62" y="71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9" name="Line 180"/>
          <p:cNvSpPr>
            <a:spLocks noChangeShapeType="1"/>
          </p:cNvSpPr>
          <p:nvPr/>
        </p:nvSpPr>
        <p:spPr bwMode="auto">
          <a:xfrm>
            <a:off x="5824660" y="3097913"/>
            <a:ext cx="4810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0" name="Rectangle 181"/>
          <p:cNvSpPr>
            <a:spLocks noChangeArrowheads="1"/>
          </p:cNvSpPr>
          <p:nvPr/>
        </p:nvSpPr>
        <p:spPr bwMode="auto">
          <a:xfrm>
            <a:off x="7688385" y="321538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(0.58 - 1.04)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41" name="Rectangle 182"/>
          <p:cNvSpPr>
            <a:spLocks noChangeArrowheads="1"/>
          </p:cNvSpPr>
          <p:nvPr/>
        </p:nvSpPr>
        <p:spPr bwMode="auto">
          <a:xfrm>
            <a:off x="6432673" y="3286825"/>
            <a:ext cx="42863" cy="428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2" name="Line 183"/>
          <p:cNvSpPr>
            <a:spLocks noChangeShapeType="1"/>
          </p:cNvSpPr>
          <p:nvPr/>
        </p:nvSpPr>
        <p:spPr bwMode="auto">
          <a:xfrm>
            <a:off x="6013573" y="3307463"/>
            <a:ext cx="10287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3" name="Rectangle 184"/>
          <p:cNvSpPr>
            <a:spLocks noChangeArrowheads="1"/>
          </p:cNvSpPr>
          <p:nvPr/>
        </p:nvSpPr>
        <p:spPr bwMode="auto">
          <a:xfrm>
            <a:off x="7688385" y="344875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0.66 (0.60 - 0.73)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45" name="Line 186"/>
          <p:cNvSpPr>
            <a:spLocks noChangeShapeType="1"/>
          </p:cNvSpPr>
          <p:nvPr/>
        </p:nvSpPr>
        <p:spPr bwMode="auto">
          <a:xfrm flipV="1">
            <a:off x="6045323" y="3413825"/>
            <a:ext cx="14128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6" name="Line 187"/>
          <p:cNvSpPr>
            <a:spLocks noChangeShapeType="1"/>
          </p:cNvSpPr>
          <p:nvPr/>
        </p:nvSpPr>
        <p:spPr bwMode="auto">
          <a:xfrm flipH="1" flipV="1">
            <a:off x="6186610" y="3413825"/>
            <a:ext cx="1587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7" name="Line 188"/>
          <p:cNvSpPr>
            <a:spLocks noChangeShapeType="1"/>
          </p:cNvSpPr>
          <p:nvPr/>
        </p:nvSpPr>
        <p:spPr bwMode="auto">
          <a:xfrm>
            <a:off x="6045323" y="3520188"/>
            <a:ext cx="14128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8" name="Line 189"/>
          <p:cNvSpPr>
            <a:spLocks noChangeShapeType="1"/>
          </p:cNvSpPr>
          <p:nvPr/>
        </p:nvSpPr>
        <p:spPr bwMode="auto">
          <a:xfrm flipH="1">
            <a:off x="6186610" y="3520188"/>
            <a:ext cx="1587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9" name="Line 190"/>
          <p:cNvSpPr>
            <a:spLocks noChangeShapeType="1"/>
          </p:cNvSpPr>
          <p:nvPr/>
        </p:nvSpPr>
        <p:spPr bwMode="auto">
          <a:xfrm flipV="1">
            <a:off x="6186610" y="3413825"/>
            <a:ext cx="0" cy="21272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0" name="Rectangle 191"/>
          <p:cNvSpPr>
            <a:spLocks noChangeArrowheads="1"/>
          </p:cNvSpPr>
          <p:nvPr/>
        </p:nvSpPr>
        <p:spPr bwMode="auto">
          <a:xfrm>
            <a:off x="7688385" y="395516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0.69 (0.50 - 0.95)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51" name="Rectangle 192"/>
          <p:cNvSpPr>
            <a:spLocks noChangeArrowheads="1"/>
          </p:cNvSpPr>
          <p:nvPr/>
        </p:nvSpPr>
        <p:spPr bwMode="auto">
          <a:xfrm>
            <a:off x="6226298" y="4028188"/>
            <a:ext cx="38100" cy="396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2" name="Line 193"/>
          <p:cNvSpPr>
            <a:spLocks noChangeShapeType="1"/>
          </p:cNvSpPr>
          <p:nvPr/>
        </p:nvSpPr>
        <p:spPr bwMode="auto">
          <a:xfrm flipH="1">
            <a:off x="5824660" y="4048825"/>
            <a:ext cx="47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3" name="Freeform 194"/>
          <p:cNvSpPr>
            <a:spLocks/>
          </p:cNvSpPr>
          <p:nvPr/>
        </p:nvSpPr>
        <p:spPr bwMode="auto">
          <a:xfrm>
            <a:off x="5824660" y="4015488"/>
            <a:ext cx="57150" cy="6667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4" name="Line 195"/>
          <p:cNvSpPr>
            <a:spLocks noChangeShapeType="1"/>
          </p:cNvSpPr>
          <p:nvPr/>
        </p:nvSpPr>
        <p:spPr bwMode="auto">
          <a:xfrm>
            <a:off x="5824660" y="4048825"/>
            <a:ext cx="10175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5" name="Rectangle 196"/>
          <p:cNvSpPr>
            <a:spLocks noChangeArrowheads="1"/>
          </p:cNvSpPr>
          <p:nvPr/>
        </p:nvSpPr>
        <p:spPr bwMode="auto">
          <a:xfrm>
            <a:off x="7688385" y="416630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1.39 (0.57 - 3.39)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56" name="Line 197"/>
          <p:cNvSpPr>
            <a:spLocks noChangeShapeType="1"/>
          </p:cNvSpPr>
          <p:nvPr/>
        </p:nvSpPr>
        <p:spPr bwMode="auto">
          <a:xfrm>
            <a:off x="7501060" y="4259963"/>
            <a:ext cx="3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7" name="Freeform 198"/>
          <p:cNvSpPr>
            <a:spLocks/>
          </p:cNvSpPr>
          <p:nvPr/>
        </p:nvSpPr>
        <p:spPr bwMode="auto">
          <a:xfrm>
            <a:off x="7448673" y="4226625"/>
            <a:ext cx="55563" cy="65088"/>
          </a:xfrm>
          <a:custGeom>
            <a:avLst/>
            <a:gdLst>
              <a:gd name="T0" fmla="*/ 0 w 62"/>
              <a:gd name="T1" fmla="*/ 71 h 71"/>
              <a:gd name="T2" fmla="*/ 62 w 62"/>
              <a:gd name="T3" fmla="*/ 36 h 71"/>
              <a:gd name="T4" fmla="*/ 0 w 62"/>
              <a:gd name="T5" fmla="*/ 0 h 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1">
                <a:moveTo>
                  <a:pt x="0" y="71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8" name="Line 199"/>
          <p:cNvSpPr>
            <a:spLocks noChangeShapeType="1"/>
          </p:cNvSpPr>
          <p:nvPr/>
        </p:nvSpPr>
        <p:spPr bwMode="auto">
          <a:xfrm>
            <a:off x="5977060" y="4259963"/>
            <a:ext cx="1527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9" name="Rectangle 200"/>
          <p:cNvSpPr>
            <a:spLocks noChangeArrowheads="1"/>
          </p:cNvSpPr>
          <p:nvPr/>
        </p:nvSpPr>
        <p:spPr bwMode="auto">
          <a:xfrm>
            <a:off x="7688385" y="437902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0.63 (0.24 - 1.66)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60" name="Rectangle 201"/>
          <p:cNvSpPr>
            <a:spLocks noChangeArrowheads="1"/>
          </p:cNvSpPr>
          <p:nvPr/>
        </p:nvSpPr>
        <p:spPr bwMode="auto">
          <a:xfrm>
            <a:off x="6111998" y="4464750"/>
            <a:ext cx="12700" cy="127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1" name="Line 202"/>
          <p:cNvSpPr>
            <a:spLocks noChangeShapeType="1"/>
          </p:cNvSpPr>
          <p:nvPr/>
        </p:nvSpPr>
        <p:spPr bwMode="auto">
          <a:xfrm flipH="1">
            <a:off x="5824660" y="4471100"/>
            <a:ext cx="47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2" name="Freeform 203"/>
          <p:cNvSpPr>
            <a:spLocks/>
          </p:cNvSpPr>
          <p:nvPr/>
        </p:nvSpPr>
        <p:spPr bwMode="auto">
          <a:xfrm>
            <a:off x="5824660" y="4437763"/>
            <a:ext cx="57150" cy="6667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3" name="Line 204"/>
          <p:cNvSpPr>
            <a:spLocks noChangeShapeType="1"/>
          </p:cNvSpPr>
          <p:nvPr/>
        </p:nvSpPr>
        <p:spPr bwMode="auto">
          <a:xfrm>
            <a:off x="7501060" y="4471100"/>
            <a:ext cx="3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Freeform 206"/>
          <p:cNvSpPr>
            <a:spLocks/>
          </p:cNvSpPr>
          <p:nvPr/>
        </p:nvSpPr>
        <p:spPr bwMode="auto">
          <a:xfrm>
            <a:off x="7448673" y="4437763"/>
            <a:ext cx="55563" cy="66675"/>
          </a:xfrm>
          <a:custGeom>
            <a:avLst/>
            <a:gdLst>
              <a:gd name="T0" fmla="*/ 0 w 62"/>
              <a:gd name="T1" fmla="*/ 72 h 72"/>
              <a:gd name="T2" fmla="*/ 62 w 62"/>
              <a:gd name="T3" fmla="*/ 36 h 72"/>
              <a:gd name="T4" fmla="*/ 0 w 62"/>
              <a:gd name="T5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0" y="72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Line 207"/>
          <p:cNvSpPr>
            <a:spLocks noChangeShapeType="1"/>
          </p:cNvSpPr>
          <p:nvPr/>
        </p:nvSpPr>
        <p:spPr bwMode="auto">
          <a:xfrm>
            <a:off x="5824660" y="4471101"/>
            <a:ext cx="16795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Rectangle 208"/>
          <p:cNvSpPr>
            <a:spLocks noChangeArrowheads="1"/>
          </p:cNvSpPr>
          <p:nvPr/>
        </p:nvSpPr>
        <p:spPr bwMode="auto">
          <a:xfrm>
            <a:off x="7688385" y="461238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0.74 (0.59 - 0.92)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43" name="Line 210"/>
          <p:cNvSpPr>
            <a:spLocks noChangeShapeType="1"/>
          </p:cNvSpPr>
          <p:nvPr/>
        </p:nvSpPr>
        <p:spPr bwMode="auto">
          <a:xfrm flipV="1">
            <a:off x="6023098" y="4577463"/>
            <a:ext cx="3302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4" name="Line 211"/>
          <p:cNvSpPr>
            <a:spLocks noChangeShapeType="1"/>
          </p:cNvSpPr>
          <p:nvPr/>
        </p:nvSpPr>
        <p:spPr bwMode="auto">
          <a:xfrm flipH="1" flipV="1">
            <a:off x="6353298" y="4577463"/>
            <a:ext cx="41275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Line 212"/>
          <p:cNvSpPr>
            <a:spLocks noChangeShapeType="1"/>
          </p:cNvSpPr>
          <p:nvPr/>
        </p:nvSpPr>
        <p:spPr bwMode="auto">
          <a:xfrm>
            <a:off x="6023098" y="4682238"/>
            <a:ext cx="3302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Line 213"/>
          <p:cNvSpPr>
            <a:spLocks noChangeShapeType="1"/>
          </p:cNvSpPr>
          <p:nvPr/>
        </p:nvSpPr>
        <p:spPr bwMode="auto">
          <a:xfrm flipH="1">
            <a:off x="6353298" y="4682238"/>
            <a:ext cx="4127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Line 214"/>
          <p:cNvSpPr>
            <a:spLocks noChangeShapeType="1"/>
          </p:cNvSpPr>
          <p:nvPr/>
        </p:nvSpPr>
        <p:spPr bwMode="auto">
          <a:xfrm flipV="1">
            <a:off x="6353298" y="4577463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Rectangle 215"/>
          <p:cNvSpPr>
            <a:spLocks noChangeArrowheads="1"/>
          </p:cNvSpPr>
          <p:nvPr/>
        </p:nvSpPr>
        <p:spPr bwMode="auto">
          <a:xfrm>
            <a:off x="7688385" y="514102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0.72 (0.66 - 0.78)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50" name="Line 217"/>
          <p:cNvSpPr>
            <a:spLocks noChangeShapeType="1"/>
          </p:cNvSpPr>
          <p:nvPr/>
        </p:nvSpPr>
        <p:spPr bwMode="auto">
          <a:xfrm flipV="1">
            <a:off x="6189785" y="5106101"/>
            <a:ext cx="1270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Line 218"/>
          <p:cNvSpPr>
            <a:spLocks noChangeShapeType="1"/>
          </p:cNvSpPr>
          <p:nvPr/>
        </p:nvSpPr>
        <p:spPr bwMode="auto">
          <a:xfrm flipH="1" flipV="1">
            <a:off x="6316785" y="5106101"/>
            <a:ext cx="1397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Line 219"/>
          <p:cNvSpPr>
            <a:spLocks noChangeShapeType="1"/>
          </p:cNvSpPr>
          <p:nvPr/>
        </p:nvSpPr>
        <p:spPr bwMode="auto">
          <a:xfrm>
            <a:off x="6189785" y="5210876"/>
            <a:ext cx="1270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Line 220"/>
          <p:cNvSpPr>
            <a:spLocks noChangeShapeType="1"/>
          </p:cNvSpPr>
          <p:nvPr/>
        </p:nvSpPr>
        <p:spPr bwMode="auto">
          <a:xfrm flipH="1">
            <a:off x="6316785" y="5210876"/>
            <a:ext cx="1397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1" name="Line 283"/>
          <p:cNvSpPr>
            <a:spLocks noChangeShapeType="1"/>
          </p:cNvSpPr>
          <p:nvPr/>
        </p:nvSpPr>
        <p:spPr bwMode="auto">
          <a:xfrm flipV="1">
            <a:off x="6316785" y="1679491"/>
            <a:ext cx="0" cy="363600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251520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Rectangle 153"/>
          <p:cNvSpPr>
            <a:spLocks noChangeArrowheads="1"/>
          </p:cNvSpPr>
          <p:nvPr/>
        </p:nvSpPr>
        <p:spPr bwMode="auto">
          <a:xfrm>
            <a:off x="395113" y="5985792"/>
            <a:ext cx="138113" cy="1381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4" name="Line 154"/>
          <p:cNvSpPr>
            <a:spLocks noChangeShapeType="1"/>
          </p:cNvSpPr>
          <p:nvPr/>
        </p:nvSpPr>
        <p:spPr bwMode="auto">
          <a:xfrm>
            <a:off x="296688" y="6054055"/>
            <a:ext cx="3365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" name="Rectangle 155"/>
          <p:cNvSpPr>
            <a:spLocks noChangeArrowheads="1"/>
          </p:cNvSpPr>
          <p:nvPr/>
        </p:nvSpPr>
        <p:spPr bwMode="auto">
          <a:xfrm>
            <a:off x="699913" y="5982617"/>
            <a:ext cx="40395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99% or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6" name="Freeform 156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06 w 212"/>
              <a:gd name="T1" fmla="*/ 0 h 133"/>
              <a:gd name="T2" fmla="*/ 0 w 212"/>
              <a:gd name="T3" fmla="*/ 66 h 133"/>
              <a:gd name="T4" fmla="*/ 106 w 212"/>
              <a:gd name="T5" fmla="*/ 133 h 133"/>
              <a:gd name="T6" fmla="*/ 212 w 212"/>
              <a:gd name="T7" fmla="*/ 66 h 133"/>
              <a:gd name="T8" fmla="*/ 106 w 212"/>
              <a:gd name="T9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2" h="133">
                <a:moveTo>
                  <a:pt x="106" y="0"/>
                </a:moveTo>
                <a:lnTo>
                  <a:pt x="0" y="66"/>
                </a:lnTo>
                <a:lnTo>
                  <a:pt x="106" y="133"/>
                </a:lnTo>
                <a:lnTo>
                  <a:pt x="212" y="66"/>
                </a:lnTo>
                <a:lnTo>
                  <a:pt x="106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Freeform 157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83 w 367"/>
              <a:gd name="T1" fmla="*/ 0 h 231"/>
              <a:gd name="T2" fmla="*/ 0 w 367"/>
              <a:gd name="T3" fmla="*/ 115 h 231"/>
              <a:gd name="T4" fmla="*/ 183 w 367"/>
              <a:gd name="T5" fmla="*/ 231 h 231"/>
              <a:gd name="T6" fmla="*/ 367 w 367"/>
              <a:gd name="T7" fmla="*/ 115 h 231"/>
              <a:gd name="T8" fmla="*/ 183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3" y="0"/>
                </a:moveTo>
                <a:lnTo>
                  <a:pt x="0" y="115"/>
                </a:lnTo>
                <a:lnTo>
                  <a:pt x="183" y="231"/>
                </a:lnTo>
                <a:lnTo>
                  <a:pt x="367" y="115"/>
                </a:lnTo>
                <a:lnTo>
                  <a:pt x="183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Line 158"/>
          <p:cNvSpPr>
            <a:spLocks noChangeShapeType="1"/>
          </p:cNvSpPr>
          <p:nvPr/>
        </p:nvSpPr>
        <p:spPr bwMode="auto">
          <a:xfrm flipV="1">
            <a:off x="1473026" y="5949280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9" name="Rectangle 159"/>
          <p:cNvSpPr>
            <a:spLocks noChangeArrowheads="1"/>
          </p:cNvSpPr>
          <p:nvPr/>
        </p:nvSpPr>
        <p:spPr bwMode="auto">
          <a:xfrm>
            <a:off x="1707976" y="5984205"/>
            <a:ext cx="41838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95% CI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1626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Rectangle 92"/>
          <p:cNvSpPr>
            <a:spLocks noChangeArrowheads="1"/>
          </p:cNvSpPr>
          <p:nvPr/>
        </p:nvSpPr>
        <p:spPr bwMode="auto">
          <a:xfrm>
            <a:off x="0" y="193675"/>
            <a:ext cx="91440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vs less trials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Proportional effects on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VASCULAR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</a:t>
            </a:r>
          </a:p>
          <a:p>
            <a:pPr algn="ctr" eaLnBrk="1" hangingPunct="1">
              <a:defRPr/>
            </a:pPr>
            <a:r>
              <a:rPr lang="en-GB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mmol/L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in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LDL-C,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baseline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 cholesterol</a:t>
            </a:r>
            <a:endParaRPr lang="en-GB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3"/>
          <p:cNvSpPr>
            <a:spLocks noChangeAspect="1" noChangeArrowheads="1" noTextEdit="1"/>
          </p:cNvSpPr>
          <p:nvPr/>
        </p:nvSpPr>
        <p:spPr bwMode="auto">
          <a:xfrm>
            <a:off x="219075" y="104775"/>
            <a:ext cx="9032875" cy="1268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 flipV="1">
            <a:off x="6156326" y="1753468"/>
            <a:ext cx="0" cy="22680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Line 6"/>
          <p:cNvSpPr>
            <a:spLocks noChangeShapeType="1"/>
          </p:cNvSpPr>
          <p:nvPr/>
        </p:nvSpPr>
        <p:spPr bwMode="auto">
          <a:xfrm>
            <a:off x="5016501" y="3861048"/>
            <a:ext cx="1711325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7"/>
          <p:cNvSpPr>
            <a:spLocks noChangeArrowheads="1"/>
          </p:cNvSpPr>
          <p:nvPr/>
        </p:nvSpPr>
        <p:spPr bwMode="auto">
          <a:xfrm>
            <a:off x="4913313" y="4210298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6" name="Rectangle 8"/>
          <p:cNvSpPr>
            <a:spLocks noChangeArrowheads="1"/>
          </p:cNvSpPr>
          <p:nvPr/>
        </p:nvSpPr>
        <p:spPr bwMode="auto">
          <a:xfrm>
            <a:off x="5440363" y="4210298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7" name="Rectangle 9"/>
          <p:cNvSpPr>
            <a:spLocks noChangeArrowheads="1"/>
          </p:cNvSpPr>
          <p:nvPr/>
        </p:nvSpPr>
        <p:spPr bwMode="auto">
          <a:xfrm>
            <a:off x="6115051" y="4211885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8" name="Rectangle 10"/>
          <p:cNvSpPr>
            <a:spLocks noChangeArrowheads="1"/>
          </p:cNvSpPr>
          <p:nvPr/>
        </p:nvSpPr>
        <p:spPr bwMode="auto">
          <a:xfrm>
            <a:off x="6581776" y="4210298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9" name="Line 11"/>
          <p:cNvSpPr>
            <a:spLocks noChangeShapeType="1"/>
          </p:cNvSpPr>
          <p:nvPr/>
        </p:nvSpPr>
        <p:spPr bwMode="auto">
          <a:xfrm>
            <a:off x="5016501" y="3861048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Line 12"/>
          <p:cNvSpPr>
            <a:spLocks noChangeShapeType="1"/>
          </p:cNvSpPr>
          <p:nvPr/>
        </p:nvSpPr>
        <p:spPr bwMode="auto">
          <a:xfrm>
            <a:off x="5586413" y="3861048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Line 13"/>
          <p:cNvSpPr>
            <a:spLocks noChangeShapeType="1"/>
          </p:cNvSpPr>
          <p:nvPr/>
        </p:nvSpPr>
        <p:spPr bwMode="auto">
          <a:xfrm>
            <a:off x="6156326" y="3861048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Line 14"/>
          <p:cNvSpPr>
            <a:spLocks noChangeShapeType="1"/>
          </p:cNvSpPr>
          <p:nvPr/>
        </p:nvSpPr>
        <p:spPr bwMode="auto">
          <a:xfrm>
            <a:off x="6727826" y="3861048"/>
            <a:ext cx="0" cy="2159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2094951" y="1439143"/>
            <a:ext cx="89287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More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9" name="Rectangle 21"/>
          <p:cNvSpPr>
            <a:spLocks noChangeArrowheads="1"/>
          </p:cNvSpPr>
          <p:nvPr/>
        </p:nvSpPr>
        <p:spPr bwMode="auto">
          <a:xfrm>
            <a:off x="3624752" y="1439143"/>
            <a:ext cx="87524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Less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1" name="Rectangle 23"/>
          <p:cNvSpPr>
            <a:spLocks noChangeArrowheads="1"/>
          </p:cNvSpPr>
          <p:nvPr/>
        </p:nvSpPr>
        <p:spPr bwMode="auto">
          <a:xfrm>
            <a:off x="6804248" y="1235025"/>
            <a:ext cx="155510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RR (CI) per </a:t>
            </a:r>
            <a:r>
              <a:rPr lang="en-US" altLang="en-US" sz="13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 </a:t>
            </a:r>
          </a:p>
          <a:p>
            <a:pPr eaLnBrk="1" hangingPunct="1"/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LDL-C </a:t>
            </a:r>
            <a:r>
              <a:rPr lang="en-US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reduction</a:t>
            </a:r>
            <a:endParaRPr lang="en-US" altLang="en-US"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8" name="Line 28"/>
          <p:cNvSpPr>
            <a:spLocks noChangeShapeType="1"/>
          </p:cNvSpPr>
          <p:nvPr/>
        </p:nvSpPr>
        <p:spPr bwMode="auto">
          <a:xfrm>
            <a:off x="395288" y="1753468"/>
            <a:ext cx="7956000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Rectangle 29"/>
          <p:cNvSpPr>
            <a:spLocks noChangeArrowheads="1"/>
          </p:cNvSpPr>
          <p:nvPr/>
        </p:nvSpPr>
        <p:spPr bwMode="auto">
          <a:xfrm>
            <a:off x="6332538" y="4442073"/>
            <a:ext cx="7341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200" dirty="0" smtClean="0">
                <a:solidFill>
                  <a:srgbClr val="000000"/>
                </a:solidFill>
              </a:rPr>
              <a:t>Less statin</a:t>
            </a:r>
            <a:endParaRPr lang="en-US" altLang="en-US" sz="1200" dirty="0">
              <a:solidFill>
                <a:srgbClr val="000000"/>
              </a:solidFill>
            </a:endParaRPr>
          </a:p>
          <a:p>
            <a:pPr lvl="0" algn="ctr"/>
            <a:r>
              <a:rPr lang="en-US" altLang="en-US" sz="1200" dirty="0">
                <a:solidFill>
                  <a:srgbClr val="000000"/>
                </a:solidFill>
              </a:rPr>
              <a:t>better</a:t>
            </a:r>
            <a:endParaRPr lang="en-US" altLang="en-US" dirty="0"/>
          </a:p>
        </p:txBody>
      </p:sp>
      <p:sp>
        <p:nvSpPr>
          <p:cNvPr id="93" name="Rectangle 31"/>
          <p:cNvSpPr>
            <a:spLocks noChangeArrowheads="1"/>
          </p:cNvSpPr>
          <p:nvPr/>
        </p:nvSpPr>
        <p:spPr bwMode="auto">
          <a:xfrm>
            <a:off x="4635501" y="4442073"/>
            <a:ext cx="7598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More statin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200" dirty="0" smtClean="0">
                <a:solidFill>
                  <a:srgbClr val="000000"/>
                </a:solidFill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24" name="Rectangle 44"/>
          <p:cNvSpPr>
            <a:spLocks noChangeArrowheads="1"/>
          </p:cNvSpPr>
          <p:nvPr/>
        </p:nvSpPr>
        <p:spPr bwMode="auto">
          <a:xfrm>
            <a:off x="469901" y="1988840"/>
            <a:ext cx="34624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&lt; 2.0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34" name="Rectangle 46"/>
          <p:cNvSpPr>
            <a:spLocks noChangeArrowheads="1"/>
          </p:cNvSpPr>
          <p:nvPr/>
        </p:nvSpPr>
        <p:spPr bwMode="auto">
          <a:xfrm>
            <a:off x="469901" y="2246015"/>
            <a:ext cx="7309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≥ 2.0 </a:t>
            </a:r>
            <a:r>
              <a:rPr lang="en-US" altLang="en-US" sz="1200" dirty="0">
                <a:solidFill>
                  <a:srgbClr val="000000"/>
                </a:solidFill>
              </a:rPr>
              <a:t>,&lt;</a:t>
            </a:r>
            <a:r>
              <a:rPr lang="en-US" altLang="en-US" sz="1200" dirty="0" smtClean="0">
                <a:solidFill>
                  <a:srgbClr val="000000"/>
                </a:solidFill>
              </a:rPr>
              <a:t>2.5</a:t>
            </a:r>
            <a:endParaRPr lang="en-US" altLang="en-US" sz="1200" dirty="0"/>
          </a:p>
        </p:txBody>
      </p:sp>
      <p:sp>
        <p:nvSpPr>
          <p:cNvPr id="141" name="Rectangle 49"/>
          <p:cNvSpPr>
            <a:spLocks noChangeArrowheads="1"/>
          </p:cNvSpPr>
          <p:nvPr/>
        </p:nvSpPr>
        <p:spPr bwMode="auto">
          <a:xfrm>
            <a:off x="469901" y="2515890"/>
            <a:ext cx="7309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rgbClr val="000000"/>
                </a:solidFill>
              </a:rPr>
              <a:t>≥ 2.5, &lt;3.0</a:t>
            </a:r>
            <a:endParaRPr lang="en-US" altLang="en-US" sz="1200" dirty="0"/>
          </a:p>
        </p:txBody>
      </p:sp>
      <p:sp>
        <p:nvSpPr>
          <p:cNvPr id="180" name="Rectangle 52"/>
          <p:cNvSpPr>
            <a:spLocks noChangeArrowheads="1"/>
          </p:cNvSpPr>
          <p:nvPr/>
        </p:nvSpPr>
        <p:spPr bwMode="auto">
          <a:xfrm>
            <a:off x="469901" y="2784178"/>
            <a:ext cx="7309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rgbClr val="000000"/>
                </a:solidFill>
              </a:rPr>
              <a:t>≥ 3.0, &lt;3.5</a:t>
            </a:r>
            <a:endParaRPr lang="en-US" altLang="en-US" sz="1200" dirty="0"/>
          </a:p>
        </p:txBody>
      </p:sp>
      <p:sp>
        <p:nvSpPr>
          <p:cNvPr id="183" name="Rectangle 55"/>
          <p:cNvSpPr>
            <a:spLocks noChangeArrowheads="1"/>
          </p:cNvSpPr>
          <p:nvPr/>
        </p:nvSpPr>
        <p:spPr bwMode="auto">
          <a:xfrm>
            <a:off x="469901" y="3063578"/>
            <a:ext cx="34144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dirty="0" smtClean="0">
                <a:solidFill>
                  <a:srgbClr val="000000"/>
                </a:solidFill>
              </a:rPr>
              <a:t>≥ 3.0</a:t>
            </a:r>
            <a:endParaRPr lang="en-US" altLang="en-US" sz="1200" dirty="0"/>
          </a:p>
        </p:txBody>
      </p:sp>
      <p:sp>
        <p:nvSpPr>
          <p:cNvPr id="215" name="Rectangle 87"/>
          <p:cNvSpPr>
            <a:spLocks noChangeArrowheads="1"/>
          </p:cNvSpPr>
          <p:nvPr/>
        </p:nvSpPr>
        <p:spPr bwMode="auto">
          <a:xfrm>
            <a:off x="2195736" y="1207368"/>
            <a:ext cx="2258632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No. of events (% per annum)</a:t>
            </a:r>
            <a:endParaRPr lang="en-US" altLang="en-US"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8" name="Rectangle 90"/>
          <p:cNvSpPr>
            <a:spLocks noChangeArrowheads="1"/>
          </p:cNvSpPr>
          <p:nvPr/>
        </p:nvSpPr>
        <p:spPr bwMode="auto">
          <a:xfrm>
            <a:off x="2152179" y="199360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704 (4.6)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9" name="Rectangle 91"/>
          <p:cNvSpPr>
            <a:spLocks noChangeArrowheads="1"/>
          </p:cNvSpPr>
          <p:nvPr/>
        </p:nvSpPr>
        <p:spPr bwMode="auto">
          <a:xfrm>
            <a:off x="3677171" y="199360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795 (5.2)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0" name="Rectangle 92"/>
          <p:cNvSpPr>
            <a:spLocks noChangeArrowheads="1"/>
          </p:cNvSpPr>
          <p:nvPr/>
        </p:nvSpPr>
        <p:spPr bwMode="auto">
          <a:xfrm>
            <a:off x="6846888" y="199360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0.71 (0.52 - 0.98)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1" name="Rectangle 93"/>
          <p:cNvSpPr>
            <a:spLocks noChangeArrowheads="1"/>
          </p:cNvSpPr>
          <p:nvPr/>
        </p:nvSpPr>
        <p:spPr bwMode="auto">
          <a:xfrm>
            <a:off x="2109316" y="2261890"/>
            <a:ext cx="730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1189 (4.2)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2" name="Rectangle 94"/>
          <p:cNvSpPr>
            <a:spLocks noChangeArrowheads="1"/>
          </p:cNvSpPr>
          <p:nvPr/>
        </p:nvSpPr>
        <p:spPr bwMode="auto">
          <a:xfrm>
            <a:off x="3635896" y="226189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1317 (4.8)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3" name="Rectangle 95"/>
          <p:cNvSpPr>
            <a:spLocks noChangeArrowheads="1"/>
          </p:cNvSpPr>
          <p:nvPr/>
        </p:nvSpPr>
        <p:spPr bwMode="auto">
          <a:xfrm>
            <a:off x="6846888" y="226189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0.77 (0.64 - 0.94)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4" name="Rectangle 96"/>
          <p:cNvSpPr>
            <a:spLocks noChangeArrowheads="1"/>
          </p:cNvSpPr>
          <p:nvPr/>
        </p:nvSpPr>
        <p:spPr bwMode="auto">
          <a:xfrm>
            <a:off x="2109316" y="253017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1065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5" name="Rectangle 97"/>
          <p:cNvSpPr>
            <a:spLocks noChangeArrowheads="1"/>
          </p:cNvSpPr>
          <p:nvPr/>
        </p:nvSpPr>
        <p:spPr bwMode="auto">
          <a:xfrm>
            <a:off x="3635896" y="253017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1203 (5.0)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6" name="Rectangle 98"/>
          <p:cNvSpPr>
            <a:spLocks noChangeArrowheads="1"/>
          </p:cNvSpPr>
          <p:nvPr/>
        </p:nvSpPr>
        <p:spPr bwMode="auto">
          <a:xfrm>
            <a:off x="6846888" y="253017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0.81 (0.67 - 0.97)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7" name="Rectangle 99"/>
          <p:cNvSpPr>
            <a:spLocks noChangeArrowheads="1"/>
          </p:cNvSpPr>
          <p:nvPr/>
        </p:nvSpPr>
        <p:spPr bwMode="auto">
          <a:xfrm>
            <a:off x="2152179" y="280005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517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8" name="Rectangle 100"/>
          <p:cNvSpPr>
            <a:spLocks noChangeArrowheads="1"/>
          </p:cNvSpPr>
          <p:nvPr/>
        </p:nvSpPr>
        <p:spPr bwMode="auto">
          <a:xfrm>
            <a:off x="3677171" y="280005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633 (5.8)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9" name="Rectangle 101"/>
          <p:cNvSpPr>
            <a:spLocks noChangeArrowheads="1"/>
          </p:cNvSpPr>
          <p:nvPr/>
        </p:nvSpPr>
        <p:spPr bwMode="auto">
          <a:xfrm>
            <a:off x="6846888" y="280005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0.61 (0.46 - 0.81)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0" name="Rectangle 102"/>
          <p:cNvSpPr>
            <a:spLocks noChangeArrowheads="1"/>
          </p:cNvSpPr>
          <p:nvPr/>
        </p:nvSpPr>
        <p:spPr bwMode="auto">
          <a:xfrm>
            <a:off x="2152179" y="306834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303 (5.7)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1" name="Rectangle 103"/>
          <p:cNvSpPr>
            <a:spLocks noChangeArrowheads="1"/>
          </p:cNvSpPr>
          <p:nvPr/>
        </p:nvSpPr>
        <p:spPr bwMode="auto">
          <a:xfrm>
            <a:off x="3677171" y="306834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398 (7.8)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2" name="Rectangle 104"/>
          <p:cNvSpPr>
            <a:spLocks noChangeArrowheads="1"/>
          </p:cNvSpPr>
          <p:nvPr/>
        </p:nvSpPr>
        <p:spPr bwMode="auto">
          <a:xfrm>
            <a:off x="6846888" y="306834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0.64 (0.47 - 0.86)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3" name="Rectangle 105"/>
          <p:cNvSpPr>
            <a:spLocks noChangeArrowheads="1"/>
          </p:cNvSpPr>
          <p:nvPr/>
        </p:nvSpPr>
        <p:spPr bwMode="auto">
          <a:xfrm>
            <a:off x="395288" y="3346153"/>
            <a:ext cx="9457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T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4" name="Rectangle 106"/>
          <p:cNvSpPr>
            <a:spLocks noChangeArrowheads="1"/>
          </p:cNvSpPr>
          <p:nvPr/>
        </p:nvSpPr>
        <p:spPr bwMode="auto">
          <a:xfrm>
            <a:off x="474663" y="3346153"/>
            <a:ext cx="27411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otal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5" name="Rectangle 107"/>
          <p:cNvSpPr>
            <a:spLocks noChangeArrowheads="1"/>
          </p:cNvSpPr>
          <p:nvPr/>
        </p:nvSpPr>
        <p:spPr bwMode="auto">
          <a:xfrm>
            <a:off x="2109316" y="333345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3837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6" name="Rectangle 108"/>
          <p:cNvSpPr>
            <a:spLocks noChangeArrowheads="1"/>
          </p:cNvSpPr>
          <p:nvPr/>
        </p:nvSpPr>
        <p:spPr bwMode="auto">
          <a:xfrm>
            <a:off x="3635896" y="333345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4416 (5.3)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7" name="Rectangle 109"/>
          <p:cNvSpPr>
            <a:spLocks noChangeArrowheads="1"/>
          </p:cNvSpPr>
          <p:nvPr/>
        </p:nvSpPr>
        <p:spPr bwMode="auto">
          <a:xfrm>
            <a:off x="6846888" y="333345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0.72 (0.66 - 0.78)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23838" y="4019054"/>
            <a:ext cx="1855072" cy="214313"/>
            <a:chOff x="223838" y="4019054"/>
            <a:chExt cx="1855072" cy="214313"/>
          </a:xfrm>
        </p:grpSpPr>
        <p:sp>
          <p:nvSpPr>
            <p:cNvPr id="278" name="Rectangle 150"/>
            <p:cNvSpPr>
              <a:spLocks noChangeArrowheads="1"/>
            </p:cNvSpPr>
            <p:nvPr/>
          </p:nvSpPr>
          <p:spPr bwMode="auto">
            <a:xfrm>
              <a:off x="323851" y="4055567"/>
              <a:ext cx="141288" cy="141288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9" name="Line 151"/>
            <p:cNvSpPr>
              <a:spLocks noChangeShapeType="1"/>
            </p:cNvSpPr>
            <p:nvPr/>
          </p:nvSpPr>
          <p:spPr bwMode="auto">
            <a:xfrm>
              <a:off x="223838" y="4127004"/>
              <a:ext cx="341313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0" name="Rectangle 152"/>
            <p:cNvSpPr>
              <a:spLocks noChangeArrowheads="1"/>
            </p:cNvSpPr>
            <p:nvPr/>
          </p:nvSpPr>
          <p:spPr bwMode="auto">
            <a:xfrm>
              <a:off x="635001" y="4053979"/>
              <a:ext cx="403957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99% or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81" name="Freeform 153"/>
            <p:cNvSpPr>
              <a:spLocks/>
            </p:cNvSpPr>
            <p:nvPr/>
          </p:nvSpPr>
          <p:spPr bwMode="auto">
            <a:xfrm>
              <a:off x="1250951" y="4019054"/>
              <a:ext cx="341313" cy="214313"/>
            </a:xfrm>
            <a:custGeom>
              <a:avLst/>
              <a:gdLst>
                <a:gd name="T0" fmla="*/ 107 w 215"/>
                <a:gd name="T1" fmla="*/ 0 h 135"/>
                <a:gd name="T2" fmla="*/ 0 w 215"/>
                <a:gd name="T3" fmla="*/ 68 h 135"/>
                <a:gd name="T4" fmla="*/ 107 w 215"/>
                <a:gd name="T5" fmla="*/ 135 h 135"/>
                <a:gd name="T6" fmla="*/ 215 w 215"/>
                <a:gd name="T7" fmla="*/ 68 h 135"/>
                <a:gd name="T8" fmla="*/ 107 w 215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135">
                  <a:moveTo>
                    <a:pt x="107" y="0"/>
                  </a:moveTo>
                  <a:lnTo>
                    <a:pt x="0" y="68"/>
                  </a:lnTo>
                  <a:lnTo>
                    <a:pt x="107" y="135"/>
                  </a:lnTo>
                  <a:lnTo>
                    <a:pt x="215" y="68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2" name="Freeform 154"/>
            <p:cNvSpPr>
              <a:spLocks/>
            </p:cNvSpPr>
            <p:nvPr/>
          </p:nvSpPr>
          <p:spPr bwMode="auto">
            <a:xfrm>
              <a:off x="1250951" y="4019054"/>
              <a:ext cx="341313" cy="214313"/>
            </a:xfrm>
            <a:custGeom>
              <a:avLst/>
              <a:gdLst>
                <a:gd name="T0" fmla="*/ 183 w 367"/>
                <a:gd name="T1" fmla="*/ 0 h 231"/>
                <a:gd name="T2" fmla="*/ 0 w 367"/>
                <a:gd name="T3" fmla="*/ 116 h 231"/>
                <a:gd name="T4" fmla="*/ 183 w 367"/>
                <a:gd name="T5" fmla="*/ 231 h 231"/>
                <a:gd name="T6" fmla="*/ 367 w 367"/>
                <a:gd name="T7" fmla="*/ 116 h 231"/>
                <a:gd name="T8" fmla="*/ 183 w 367"/>
                <a:gd name="T9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" h="231">
                  <a:moveTo>
                    <a:pt x="183" y="0"/>
                  </a:moveTo>
                  <a:lnTo>
                    <a:pt x="0" y="116"/>
                  </a:lnTo>
                  <a:lnTo>
                    <a:pt x="183" y="231"/>
                  </a:lnTo>
                  <a:lnTo>
                    <a:pt x="367" y="116"/>
                  </a:lnTo>
                  <a:lnTo>
                    <a:pt x="183" y="0"/>
                  </a:lnTo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3" name="Line 155"/>
            <p:cNvSpPr>
              <a:spLocks noChangeShapeType="1"/>
            </p:cNvSpPr>
            <p:nvPr/>
          </p:nvSpPr>
          <p:spPr bwMode="auto">
            <a:xfrm flipV="1">
              <a:off x="1420813" y="4019054"/>
              <a:ext cx="0" cy="21431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4" name="Rectangle 156"/>
            <p:cNvSpPr>
              <a:spLocks noChangeArrowheads="1"/>
            </p:cNvSpPr>
            <p:nvPr/>
          </p:nvSpPr>
          <p:spPr bwMode="auto">
            <a:xfrm>
              <a:off x="1660526" y="4057154"/>
              <a:ext cx="418384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95% CI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304" name="Line 176"/>
          <p:cNvSpPr>
            <a:spLocks noChangeShapeType="1"/>
          </p:cNvSpPr>
          <p:nvPr/>
        </p:nvSpPr>
        <p:spPr bwMode="auto">
          <a:xfrm>
            <a:off x="5053013" y="2085678"/>
            <a:ext cx="1069975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6" name="Line 178"/>
          <p:cNvSpPr>
            <a:spLocks noChangeShapeType="1"/>
          </p:cNvSpPr>
          <p:nvPr/>
        </p:nvSpPr>
        <p:spPr bwMode="auto">
          <a:xfrm>
            <a:off x="5324476" y="2355553"/>
            <a:ext cx="685800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" name="Line 180"/>
          <p:cNvSpPr>
            <a:spLocks noChangeShapeType="1"/>
          </p:cNvSpPr>
          <p:nvPr/>
        </p:nvSpPr>
        <p:spPr bwMode="auto">
          <a:xfrm>
            <a:off x="5410201" y="2625428"/>
            <a:ext cx="673100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0" name="Line 182"/>
          <p:cNvSpPr>
            <a:spLocks noChangeShapeType="1"/>
          </p:cNvSpPr>
          <p:nvPr/>
        </p:nvSpPr>
        <p:spPr bwMode="auto">
          <a:xfrm flipH="1">
            <a:off x="5016501" y="2893715"/>
            <a:ext cx="1588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1" name="Freeform 183"/>
          <p:cNvSpPr>
            <a:spLocks/>
          </p:cNvSpPr>
          <p:nvPr/>
        </p:nvSpPr>
        <p:spPr bwMode="auto">
          <a:xfrm>
            <a:off x="5016501" y="2860378"/>
            <a:ext cx="57150" cy="6667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solidFill>
            <a:schemeClr val="tx1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2" name="Line 184"/>
          <p:cNvSpPr>
            <a:spLocks noChangeShapeType="1"/>
          </p:cNvSpPr>
          <p:nvPr/>
        </p:nvSpPr>
        <p:spPr bwMode="auto">
          <a:xfrm>
            <a:off x="5016501" y="2893715"/>
            <a:ext cx="715963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4" name="Line 186"/>
          <p:cNvSpPr>
            <a:spLocks noChangeShapeType="1"/>
          </p:cNvSpPr>
          <p:nvPr/>
        </p:nvSpPr>
        <p:spPr bwMode="auto">
          <a:xfrm flipH="1">
            <a:off x="5016501" y="3163590"/>
            <a:ext cx="1588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5" name="Freeform 187"/>
          <p:cNvSpPr>
            <a:spLocks/>
          </p:cNvSpPr>
          <p:nvPr/>
        </p:nvSpPr>
        <p:spPr bwMode="auto">
          <a:xfrm>
            <a:off x="5016501" y="3130253"/>
            <a:ext cx="57150" cy="66675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solidFill>
            <a:schemeClr val="tx1"/>
          </a:solidFill>
          <a:ln w="1588">
            <a:solidFill>
              <a:schemeClr val="tx1"/>
            </a:solidFill>
            <a:prstDash val="solid"/>
            <a:round/>
            <a:headEnd/>
            <a:tailEnd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6" name="Line 188"/>
          <p:cNvSpPr>
            <a:spLocks noChangeShapeType="1"/>
          </p:cNvSpPr>
          <p:nvPr/>
        </p:nvSpPr>
        <p:spPr bwMode="auto">
          <a:xfrm>
            <a:off x="5016501" y="3163590"/>
            <a:ext cx="823913" cy="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" name="Line 189"/>
          <p:cNvSpPr>
            <a:spLocks noChangeShapeType="1"/>
          </p:cNvSpPr>
          <p:nvPr/>
        </p:nvSpPr>
        <p:spPr bwMode="auto">
          <a:xfrm flipV="1">
            <a:off x="5386388" y="3323928"/>
            <a:ext cx="130175" cy="10795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8" name="Line 190"/>
          <p:cNvSpPr>
            <a:spLocks noChangeShapeType="1"/>
          </p:cNvSpPr>
          <p:nvPr/>
        </p:nvSpPr>
        <p:spPr bwMode="auto">
          <a:xfrm flipH="1" flipV="1">
            <a:off x="5516563" y="3323928"/>
            <a:ext cx="141288" cy="10795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9" name="Line 191"/>
          <p:cNvSpPr>
            <a:spLocks noChangeShapeType="1"/>
          </p:cNvSpPr>
          <p:nvPr/>
        </p:nvSpPr>
        <p:spPr bwMode="auto">
          <a:xfrm>
            <a:off x="5386388" y="3431878"/>
            <a:ext cx="130175" cy="10795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0" name="Line 192"/>
          <p:cNvSpPr>
            <a:spLocks noChangeShapeType="1"/>
          </p:cNvSpPr>
          <p:nvPr/>
        </p:nvSpPr>
        <p:spPr bwMode="auto">
          <a:xfrm flipH="1">
            <a:off x="5516563" y="3431878"/>
            <a:ext cx="141288" cy="10795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1" name="Line 193"/>
          <p:cNvSpPr>
            <a:spLocks noChangeShapeType="1"/>
          </p:cNvSpPr>
          <p:nvPr/>
        </p:nvSpPr>
        <p:spPr bwMode="auto">
          <a:xfrm flipV="1">
            <a:off x="5516563" y="3323928"/>
            <a:ext cx="0" cy="215900"/>
          </a:xfrm>
          <a:prstGeom prst="line">
            <a:avLst/>
          </a:prstGeom>
          <a:noFill/>
          <a:ln w="1588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2" name="Line 194"/>
          <p:cNvSpPr>
            <a:spLocks noChangeShapeType="1"/>
          </p:cNvSpPr>
          <p:nvPr/>
        </p:nvSpPr>
        <p:spPr bwMode="auto">
          <a:xfrm flipV="1">
            <a:off x="5516563" y="1922458"/>
            <a:ext cx="0" cy="16144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3" name="TextBox 332"/>
          <p:cNvSpPr txBox="1"/>
          <p:nvPr/>
        </p:nvSpPr>
        <p:spPr>
          <a:xfrm>
            <a:off x="207565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Rectangle 23"/>
          <p:cNvSpPr>
            <a:spLocks noChangeArrowheads="1"/>
          </p:cNvSpPr>
          <p:nvPr/>
        </p:nvSpPr>
        <p:spPr bwMode="auto">
          <a:xfrm>
            <a:off x="352598" y="1227232"/>
            <a:ext cx="123591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Baseline LDL-C</a:t>
            </a:r>
          </a:p>
          <a:p>
            <a:pPr eaLnBrk="1" hangingPunct="1"/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altLang="en-US" sz="13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US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/L)</a:t>
            </a:r>
            <a:endParaRPr lang="en-US" altLang="en-US" sz="1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2" name="Rectangle 175"/>
          <p:cNvSpPr>
            <a:spLocks noChangeAspect="1" noChangeArrowheads="1"/>
          </p:cNvSpPr>
          <p:nvPr/>
        </p:nvSpPr>
        <p:spPr bwMode="auto">
          <a:xfrm>
            <a:off x="5480050" y="2063711"/>
            <a:ext cx="44450" cy="4445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Rectangle 177"/>
          <p:cNvSpPr>
            <a:spLocks noChangeAspect="1" noChangeArrowheads="1"/>
          </p:cNvSpPr>
          <p:nvPr/>
        </p:nvSpPr>
        <p:spPr bwMode="auto">
          <a:xfrm>
            <a:off x="5595938" y="2317453"/>
            <a:ext cx="76200" cy="762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Rectangle 179"/>
          <p:cNvSpPr>
            <a:spLocks noChangeAspect="1" noChangeArrowheads="1"/>
          </p:cNvSpPr>
          <p:nvPr/>
        </p:nvSpPr>
        <p:spPr bwMode="auto">
          <a:xfrm>
            <a:off x="5676107" y="2585740"/>
            <a:ext cx="79376" cy="79376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Rectangle 181"/>
          <p:cNvSpPr>
            <a:spLocks noChangeAspect="1" noChangeArrowheads="1"/>
          </p:cNvSpPr>
          <p:nvPr/>
        </p:nvSpPr>
        <p:spPr bwMode="auto">
          <a:xfrm>
            <a:off x="5247482" y="2868315"/>
            <a:ext cx="53976" cy="508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Rectangle 185"/>
          <p:cNvSpPr>
            <a:spLocks noChangeAspect="1" noChangeArrowheads="1"/>
          </p:cNvSpPr>
          <p:nvPr/>
        </p:nvSpPr>
        <p:spPr bwMode="auto">
          <a:xfrm>
            <a:off x="5307806" y="3139777"/>
            <a:ext cx="47626" cy="47626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28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43"/>
          <p:cNvSpPr txBox="1">
            <a:spLocks/>
          </p:cNvSpPr>
          <p:nvPr/>
        </p:nvSpPr>
        <p:spPr>
          <a:xfrm>
            <a:off x="296688" y="222796"/>
            <a:ext cx="8771712" cy="97395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GB" sz="20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GB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trials (statin vs control OR more vs less statin)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Proportional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on 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VASCULAR EVENTS </a:t>
            </a:r>
            <a:r>
              <a:rPr lang="en-GB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mmol/L </a:t>
            </a:r>
            <a:r>
              <a:rPr lang="en-GB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in LDL-C </a:t>
            </a:r>
            <a:endParaRPr lang="en-GB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31750" y="399949"/>
            <a:ext cx="9077325" cy="640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296688" y="1052736"/>
            <a:ext cx="8785572" cy="5391886"/>
            <a:chOff x="296688" y="1110628"/>
            <a:chExt cx="8785572" cy="5391886"/>
          </a:xfrm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V="1">
              <a:off x="6924476" y="1662668"/>
              <a:ext cx="0" cy="4117975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5549701" y="5517232"/>
              <a:ext cx="2060575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5440164" y="5887120"/>
              <a:ext cx="21320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0.5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6084689" y="5887120"/>
              <a:ext cx="2981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0.75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6881614" y="5888707"/>
              <a:ext cx="84960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7459464" y="5887120"/>
              <a:ext cx="298159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1.25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>
              <a:off x="5549701" y="5517232"/>
              <a:ext cx="0" cy="230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6237089" y="5517232"/>
              <a:ext cx="0" cy="230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" name="Line 13"/>
            <p:cNvSpPr>
              <a:spLocks noChangeShapeType="1"/>
            </p:cNvSpPr>
            <p:nvPr/>
          </p:nvSpPr>
          <p:spPr bwMode="auto">
            <a:xfrm>
              <a:off x="6924476" y="5517232"/>
              <a:ext cx="0" cy="230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4" name="Line 14"/>
            <p:cNvSpPr>
              <a:spLocks noChangeShapeType="1"/>
            </p:cNvSpPr>
            <p:nvPr/>
          </p:nvSpPr>
          <p:spPr bwMode="auto">
            <a:xfrm>
              <a:off x="7610276" y="5517232"/>
              <a:ext cx="0" cy="230188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Line 23"/>
            <p:cNvSpPr>
              <a:spLocks noChangeShapeType="1"/>
            </p:cNvSpPr>
            <p:nvPr/>
          </p:nvSpPr>
          <p:spPr bwMode="auto">
            <a:xfrm>
              <a:off x="464400" y="1666800"/>
              <a:ext cx="8604000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7195939" y="6133182"/>
              <a:ext cx="80951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Control/less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200" dirty="0" smtClean="0">
                  <a:solidFill>
                    <a:srgbClr val="000000"/>
                  </a:solidFill>
                </a:rPr>
                <a:t>better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5148064" y="6133182"/>
              <a:ext cx="785471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Statin/more</a:t>
              </a:r>
            </a:p>
            <a:p>
              <a:pPr algn="ctr"/>
              <a:r>
                <a:rPr lang="en-US" altLang="en-US" sz="1200" dirty="0" smtClean="0">
                  <a:solidFill>
                    <a:srgbClr val="000000"/>
                  </a:solidFill>
                </a:rPr>
                <a:t>better</a:t>
              </a:r>
              <a:endParaRPr lang="en-US" altLang="en-US" sz="1200" dirty="0"/>
            </a:p>
          </p:txBody>
        </p:sp>
        <p:sp>
          <p:nvSpPr>
            <p:cNvPr id="98" name="Rectangle 33"/>
            <p:cNvSpPr>
              <a:spLocks noChangeArrowheads="1"/>
            </p:cNvSpPr>
            <p:nvPr/>
          </p:nvSpPr>
          <p:spPr bwMode="auto">
            <a:xfrm>
              <a:off x="464400" y="1854000"/>
              <a:ext cx="836613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Non-fatal</a:t>
              </a:r>
              <a:r>
                <a:rPr kumimoji="0" lang="en-US" altLang="en-US" sz="1200" b="0" i="0" u="none" strike="noStrike" cap="none" normalizeH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MI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Rectangle 34"/>
            <p:cNvSpPr>
              <a:spLocks noChangeArrowheads="1"/>
            </p:cNvSpPr>
            <p:nvPr/>
          </p:nvSpPr>
          <p:spPr bwMode="auto">
            <a:xfrm>
              <a:off x="568325" y="185911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0" name="Rectangle 35"/>
            <p:cNvSpPr>
              <a:spLocks noChangeArrowheads="1"/>
            </p:cNvSpPr>
            <p:nvPr/>
          </p:nvSpPr>
          <p:spPr bwMode="auto">
            <a:xfrm>
              <a:off x="464400" y="2087712"/>
              <a:ext cx="890588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CHD death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Rectangle 36"/>
            <p:cNvSpPr>
              <a:spLocks noChangeArrowheads="1"/>
            </p:cNvSpPr>
            <p:nvPr/>
          </p:nvSpPr>
          <p:spPr bwMode="auto">
            <a:xfrm>
              <a:off x="464400" y="2297262"/>
              <a:ext cx="1897063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Any major coronary event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Rectangle 39"/>
            <p:cNvSpPr>
              <a:spLocks noChangeArrowheads="1"/>
            </p:cNvSpPr>
            <p:nvPr/>
          </p:nvSpPr>
          <p:spPr bwMode="auto">
            <a:xfrm>
              <a:off x="1633538" y="2297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" name="Rectangle 41"/>
            <p:cNvSpPr>
              <a:spLocks noChangeArrowheads="1"/>
            </p:cNvSpPr>
            <p:nvPr/>
          </p:nvSpPr>
          <p:spPr bwMode="auto">
            <a:xfrm>
              <a:off x="464400" y="2775099"/>
              <a:ext cx="539750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CABG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" name="Rectangle 42"/>
            <p:cNvSpPr>
              <a:spLocks noChangeArrowheads="1"/>
            </p:cNvSpPr>
            <p:nvPr/>
          </p:nvSpPr>
          <p:spPr bwMode="auto">
            <a:xfrm>
              <a:off x="464400" y="3003699"/>
              <a:ext cx="51276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PTCA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Rectangle 43"/>
            <p:cNvSpPr>
              <a:spLocks noChangeArrowheads="1"/>
            </p:cNvSpPr>
            <p:nvPr/>
          </p:nvSpPr>
          <p:spPr bwMode="auto">
            <a:xfrm>
              <a:off x="464400" y="3216424"/>
              <a:ext cx="93662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Unspecified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9" name="Rectangle 44"/>
            <p:cNvSpPr>
              <a:spLocks noChangeArrowheads="1"/>
            </p:cNvSpPr>
            <p:nvPr/>
          </p:nvSpPr>
          <p:spPr bwMode="auto">
            <a:xfrm>
              <a:off x="464400" y="3440262"/>
              <a:ext cx="2297113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Any coronary </a:t>
              </a:r>
              <a:r>
                <a:rPr kumimoji="0" lang="en-US" altLang="en-US" sz="1200" b="1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revascular</a:t>
              </a:r>
              <a:r>
                <a:rPr lang="en-US" altLang="en-US" sz="1200" b="1" dirty="0" err="1" smtClean="0">
                  <a:solidFill>
                    <a:srgbClr val="000000"/>
                  </a:solidFill>
                  <a:latin typeface="Helvetica-Bold" charset="0"/>
                </a:rPr>
                <a:t>isation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0" name="Rectangle 45"/>
            <p:cNvSpPr>
              <a:spLocks noChangeArrowheads="1"/>
            </p:cNvSpPr>
            <p:nvPr/>
          </p:nvSpPr>
          <p:spPr bwMode="auto">
            <a:xfrm>
              <a:off x="447675" y="3440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3" name="Rectangle 48"/>
            <p:cNvSpPr>
              <a:spLocks noChangeArrowheads="1"/>
            </p:cNvSpPr>
            <p:nvPr/>
          </p:nvSpPr>
          <p:spPr bwMode="auto">
            <a:xfrm>
              <a:off x="1438275" y="3440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5" name="Rectangle 50"/>
            <p:cNvSpPr>
              <a:spLocks noChangeArrowheads="1"/>
            </p:cNvSpPr>
            <p:nvPr/>
          </p:nvSpPr>
          <p:spPr bwMode="auto">
            <a:xfrm>
              <a:off x="464400" y="3918099"/>
              <a:ext cx="11525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Ischaemic stroke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6" name="Rectangle 51"/>
            <p:cNvSpPr>
              <a:spLocks noChangeArrowheads="1"/>
            </p:cNvSpPr>
            <p:nvPr/>
          </p:nvSpPr>
          <p:spPr bwMode="auto">
            <a:xfrm>
              <a:off x="1328738" y="3918099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7" name="Rectangle 52"/>
            <p:cNvSpPr>
              <a:spLocks noChangeArrowheads="1"/>
            </p:cNvSpPr>
            <p:nvPr/>
          </p:nvSpPr>
          <p:spPr bwMode="auto">
            <a:xfrm>
              <a:off x="464400" y="4130824"/>
              <a:ext cx="142398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Haemorrhagic</a:t>
              </a: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stroke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8" name="Rectangle 53"/>
            <p:cNvSpPr>
              <a:spLocks noChangeArrowheads="1"/>
            </p:cNvSpPr>
            <p:nvPr/>
          </p:nvSpPr>
          <p:spPr bwMode="auto">
            <a:xfrm>
              <a:off x="1608138" y="4130824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9" name="Rectangle 54"/>
            <p:cNvSpPr>
              <a:spLocks noChangeArrowheads="1"/>
            </p:cNvSpPr>
            <p:nvPr/>
          </p:nvSpPr>
          <p:spPr bwMode="auto">
            <a:xfrm>
              <a:off x="464400" y="4375299"/>
              <a:ext cx="1100138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Unknown stroke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0" name="Rectangle 55"/>
            <p:cNvSpPr>
              <a:spLocks noChangeArrowheads="1"/>
            </p:cNvSpPr>
            <p:nvPr/>
          </p:nvSpPr>
          <p:spPr bwMode="auto">
            <a:xfrm>
              <a:off x="692150" y="4375299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1" name="Rectangle 56"/>
            <p:cNvSpPr>
              <a:spLocks noChangeArrowheads="1"/>
            </p:cNvSpPr>
            <p:nvPr/>
          </p:nvSpPr>
          <p:spPr bwMode="auto">
            <a:xfrm>
              <a:off x="1274763" y="4375299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2" name="Rectangle 57"/>
            <p:cNvSpPr>
              <a:spLocks noChangeArrowheads="1"/>
            </p:cNvSpPr>
            <p:nvPr/>
          </p:nvSpPr>
          <p:spPr bwMode="auto">
            <a:xfrm>
              <a:off x="464400" y="4583262"/>
              <a:ext cx="79375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Any stroke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4" name="Rectangle 58"/>
            <p:cNvSpPr>
              <a:spLocks noChangeArrowheads="1"/>
            </p:cNvSpPr>
            <p:nvPr/>
          </p:nvSpPr>
          <p:spPr bwMode="auto">
            <a:xfrm>
              <a:off x="447675" y="4583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5" name="Rectangle 59"/>
            <p:cNvSpPr>
              <a:spLocks noChangeArrowheads="1"/>
            </p:cNvSpPr>
            <p:nvPr/>
          </p:nvSpPr>
          <p:spPr bwMode="auto">
            <a:xfrm>
              <a:off x="776288" y="4583262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6" name="Rectangle 60"/>
            <p:cNvSpPr>
              <a:spLocks noChangeArrowheads="1"/>
            </p:cNvSpPr>
            <p:nvPr/>
          </p:nvSpPr>
          <p:spPr bwMode="auto">
            <a:xfrm>
              <a:off x="464400" y="5042049"/>
              <a:ext cx="186055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</a:rPr>
                <a:t>An</a:t>
              </a:r>
              <a:r>
                <a:rPr lang="en-US" altLang="en-US" sz="1200" b="1" dirty="0">
                  <a:solidFill>
                    <a:srgbClr val="000000"/>
                  </a:solidFill>
                  <a:latin typeface="Helvetica-Bold" charset="0"/>
                </a:rPr>
                <a:t>y major vascular </a:t>
              </a:r>
              <a:r>
                <a:rPr lang="en-US" altLang="en-US" sz="1200" b="1" dirty="0" smtClean="0">
                  <a:solidFill>
                    <a:srgbClr val="000000"/>
                  </a:solidFill>
                  <a:latin typeface="Helvetica-Bold" charset="0"/>
                </a:rPr>
                <a:t>event</a:t>
              </a:r>
              <a:endParaRPr lang="en-US" altLang="en-US" sz="1200" dirty="0"/>
            </a:p>
          </p:txBody>
        </p:sp>
        <p:sp>
          <p:nvSpPr>
            <p:cNvPr id="127" name="Rectangle 61"/>
            <p:cNvSpPr>
              <a:spLocks noChangeArrowheads="1"/>
            </p:cNvSpPr>
            <p:nvPr/>
          </p:nvSpPr>
          <p:spPr bwMode="auto">
            <a:xfrm>
              <a:off x="447675" y="5042049"/>
              <a:ext cx="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" name="Rectangle 65"/>
            <p:cNvSpPr>
              <a:spLocks noChangeArrowheads="1"/>
            </p:cNvSpPr>
            <p:nvPr/>
          </p:nvSpPr>
          <p:spPr bwMode="auto">
            <a:xfrm>
              <a:off x="3088784" y="18448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3485 (1.0)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2" name="Rectangle 66"/>
            <p:cNvSpPr>
              <a:spLocks noChangeArrowheads="1"/>
            </p:cNvSpPr>
            <p:nvPr/>
          </p:nvSpPr>
          <p:spPr bwMode="auto">
            <a:xfrm>
              <a:off x="3088784" y="20734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1887 (0.5)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3" name="Rectangle 67"/>
            <p:cNvSpPr>
              <a:spLocks noChangeArrowheads="1"/>
            </p:cNvSpPr>
            <p:nvPr/>
          </p:nvSpPr>
          <p:spPr bwMode="auto">
            <a:xfrm>
              <a:off x="3088784" y="2297262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5105 (1.4)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4" name="Rectangle 68"/>
            <p:cNvSpPr>
              <a:spLocks noChangeArrowheads="1"/>
            </p:cNvSpPr>
            <p:nvPr/>
          </p:nvSpPr>
          <p:spPr bwMode="auto">
            <a:xfrm>
              <a:off x="3088784" y="27608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1453 (0.4)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5" name="Rectangle 69"/>
            <p:cNvSpPr>
              <a:spLocks noChangeArrowheads="1"/>
            </p:cNvSpPr>
            <p:nvPr/>
          </p:nvSpPr>
          <p:spPr bwMode="auto">
            <a:xfrm>
              <a:off x="3088784" y="29878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1767 (0.5)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" name="Rectangle 70"/>
            <p:cNvSpPr>
              <a:spLocks noChangeArrowheads="1"/>
            </p:cNvSpPr>
            <p:nvPr/>
          </p:nvSpPr>
          <p:spPr bwMode="auto">
            <a:xfrm>
              <a:off x="3088784" y="32180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2133 (0.6)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" name="Rectangle 71"/>
            <p:cNvSpPr>
              <a:spLocks noChangeArrowheads="1"/>
            </p:cNvSpPr>
            <p:nvPr/>
          </p:nvSpPr>
          <p:spPr bwMode="auto">
            <a:xfrm>
              <a:off x="3088784" y="3441849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5353 (1.5)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ectangle 72"/>
            <p:cNvSpPr>
              <a:spLocks noChangeArrowheads="1"/>
            </p:cNvSpPr>
            <p:nvPr/>
          </p:nvSpPr>
          <p:spPr bwMode="auto">
            <a:xfrm>
              <a:off x="3088784" y="39038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1427 (0.4)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Rectangle 73"/>
            <p:cNvSpPr>
              <a:spLocks noChangeArrowheads="1"/>
            </p:cNvSpPr>
            <p:nvPr/>
          </p:nvSpPr>
          <p:spPr bwMode="auto">
            <a:xfrm>
              <a:off x="3088784" y="4132412"/>
              <a:ext cx="82867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 257 (0.1)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9" name="Rectangle 74"/>
            <p:cNvSpPr>
              <a:spLocks noChangeArrowheads="1"/>
            </p:cNvSpPr>
            <p:nvPr/>
          </p:nvSpPr>
          <p:spPr bwMode="auto">
            <a:xfrm>
              <a:off x="3088784" y="4361012"/>
              <a:ext cx="82867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 618 (0.2)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2" name="Rectangle 75"/>
            <p:cNvSpPr>
              <a:spLocks noChangeArrowheads="1"/>
            </p:cNvSpPr>
            <p:nvPr/>
          </p:nvSpPr>
          <p:spPr bwMode="auto">
            <a:xfrm>
              <a:off x="3088784" y="4584849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2302 (0.6)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3" name="Rectangle 76"/>
            <p:cNvSpPr>
              <a:spLocks noChangeArrowheads="1"/>
            </p:cNvSpPr>
            <p:nvPr/>
          </p:nvSpPr>
          <p:spPr bwMode="auto">
            <a:xfrm>
              <a:off x="3088784" y="5043637"/>
              <a:ext cx="927100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10973 (3.2)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4" name="Rectangle 77"/>
            <p:cNvSpPr>
              <a:spLocks noChangeArrowheads="1"/>
            </p:cNvSpPr>
            <p:nvPr/>
          </p:nvSpPr>
          <p:spPr bwMode="auto">
            <a:xfrm>
              <a:off x="4508996" y="18448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4593 (1.3)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5" name="Rectangle 78"/>
            <p:cNvSpPr>
              <a:spLocks noChangeArrowheads="1"/>
            </p:cNvSpPr>
            <p:nvPr/>
          </p:nvSpPr>
          <p:spPr bwMode="auto">
            <a:xfrm>
              <a:off x="4508996" y="20734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2281 (0.6)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6" name="Rectangle 79"/>
            <p:cNvSpPr>
              <a:spLocks noChangeArrowheads="1"/>
            </p:cNvSpPr>
            <p:nvPr/>
          </p:nvSpPr>
          <p:spPr bwMode="auto">
            <a:xfrm>
              <a:off x="4508996" y="2297262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6512 (1.9)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7" name="Rectangle 80"/>
            <p:cNvSpPr>
              <a:spLocks noChangeArrowheads="1"/>
            </p:cNvSpPr>
            <p:nvPr/>
          </p:nvSpPr>
          <p:spPr bwMode="auto">
            <a:xfrm>
              <a:off x="4508996" y="27608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1857 (0.5)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8" name="Rectangle 81"/>
            <p:cNvSpPr>
              <a:spLocks noChangeArrowheads="1"/>
            </p:cNvSpPr>
            <p:nvPr/>
          </p:nvSpPr>
          <p:spPr bwMode="auto">
            <a:xfrm>
              <a:off x="4508996" y="2987824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2283 (0.7)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9" name="Rectangle 82"/>
            <p:cNvSpPr>
              <a:spLocks noChangeArrowheads="1"/>
            </p:cNvSpPr>
            <p:nvPr/>
          </p:nvSpPr>
          <p:spPr bwMode="auto">
            <a:xfrm>
              <a:off x="4508996" y="32180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2667 (0.8)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Rectangle 83"/>
            <p:cNvSpPr>
              <a:spLocks noChangeArrowheads="1"/>
            </p:cNvSpPr>
            <p:nvPr/>
          </p:nvSpPr>
          <p:spPr bwMode="auto">
            <a:xfrm>
              <a:off x="4508996" y="3441849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6807 (2.0)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1" name="Rectangle 84"/>
            <p:cNvSpPr>
              <a:spLocks noChangeArrowheads="1"/>
            </p:cNvSpPr>
            <p:nvPr/>
          </p:nvSpPr>
          <p:spPr bwMode="auto">
            <a:xfrm>
              <a:off x="4508996" y="3903812"/>
              <a:ext cx="8747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1751 (0.5)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2" name="Rectangle 85"/>
            <p:cNvSpPr>
              <a:spLocks noChangeArrowheads="1"/>
            </p:cNvSpPr>
            <p:nvPr/>
          </p:nvSpPr>
          <p:spPr bwMode="auto">
            <a:xfrm>
              <a:off x="4508996" y="4132412"/>
              <a:ext cx="82867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 220 (0.1)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" name="Rectangle 86"/>
            <p:cNvSpPr>
              <a:spLocks noChangeArrowheads="1"/>
            </p:cNvSpPr>
            <p:nvPr/>
          </p:nvSpPr>
          <p:spPr bwMode="auto">
            <a:xfrm>
              <a:off x="4508996" y="4361012"/>
              <a:ext cx="828675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  709 (0.2)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5" name="Rectangle 87"/>
            <p:cNvSpPr>
              <a:spLocks noChangeArrowheads="1"/>
            </p:cNvSpPr>
            <p:nvPr/>
          </p:nvSpPr>
          <p:spPr bwMode="auto">
            <a:xfrm>
              <a:off x="4508996" y="4584849"/>
              <a:ext cx="8810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 2680 (0.8)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6" name="Rectangle 88"/>
            <p:cNvSpPr>
              <a:spLocks noChangeArrowheads="1"/>
            </p:cNvSpPr>
            <p:nvPr/>
          </p:nvSpPr>
          <p:spPr bwMode="auto">
            <a:xfrm>
              <a:off x="4508996" y="5043637"/>
              <a:ext cx="927100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13350 (4.0)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" name="Rectangle 89"/>
            <p:cNvSpPr>
              <a:spLocks noChangeArrowheads="1"/>
            </p:cNvSpPr>
            <p:nvPr/>
          </p:nvSpPr>
          <p:spPr bwMode="auto">
            <a:xfrm>
              <a:off x="7731297" y="1844824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0.73 (0.69 - 0.78)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8" name="Rectangle 90"/>
            <p:cNvSpPr>
              <a:spLocks noChangeArrowheads="1"/>
            </p:cNvSpPr>
            <p:nvPr/>
          </p:nvSpPr>
          <p:spPr bwMode="auto">
            <a:xfrm>
              <a:off x="7731297" y="2073424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0.80 (0.74 - 0.87)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9" name="Rectangle 91"/>
            <p:cNvSpPr>
              <a:spLocks noChangeArrowheads="1"/>
            </p:cNvSpPr>
            <p:nvPr/>
          </p:nvSpPr>
          <p:spPr bwMode="auto">
            <a:xfrm>
              <a:off x="7731297" y="2297262"/>
              <a:ext cx="13509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0.76 (0.73 - 0.78)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0" name="Rectangle 92"/>
            <p:cNvSpPr>
              <a:spLocks noChangeArrowheads="1"/>
            </p:cNvSpPr>
            <p:nvPr/>
          </p:nvSpPr>
          <p:spPr bwMode="auto">
            <a:xfrm>
              <a:off x="7731297" y="27608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0.75 (0.69 - 0.82)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1" name="Rectangle 93"/>
            <p:cNvSpPr>
              <a:spLocks noChangeArrowheads="1"/>
            </p:cNvSpPr>
            <p:nvPr/>
          </p:nvSpPr>
          <p:spPr bwMode="auto">
            <a:xfrm>
              <a:off x="7731297" y="2987824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0.72 (0.65 - 0.80)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2" name="Rectangle 94"/>
            <p:cNvSpPr>
              <a:spLocks noChangeArrowheads="1"/>
            </p:cNvSpPr>
            <p:nvPr/>
          </p:nvSpPr>
          <p:spPr bwMode="auto">
            <a:xfrm>
              <a:off x="7731297" y="32180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0.76 (0.70 - 0.82)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" name="Rectangle 95"/>
            <p:cNvSpPr>
              <a:spLocks noChangeArrowheads="1"/>
            </p:cNvSpPr>
            <p:nvPr/>
          </p:nvSpPr>
          <p:spPr bwMode="auto">
            <a:xfrm>
              <a:off x="7731297" y="3441849"/>
              <a:ext cx="13509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0.75 (0.72 - 0.78)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5" name="Rectangle 96"/>
            <p:cNvSpPr>
              <a:spLocks noChangeArrowheads="1"/>
            </p:cNvSpPr>
            <p:nvPr/>
          </p:nvSpPr>
          <p:spPr bwMode="auto">
            <a:xfrm>
              <a:off x="7731297" y="39038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0.79 (0.72 - 0.87)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6" name="Rectangle 97"/>
            <p:cNvSpPr>
              <a:spLocks noChangeArrowheads="1"/>
            </p:cNvSpPr>
            <p:nvPr/>
          </p:nvSpPr>
          <p:spPr bwMode="auto">
            <a:xfrm>
              <a:off x="7731297" y="41324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1.12 (0.88 - 1.43)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7" name="Rectangle 98"/>
            <p:cNvSpPr>
              <a:spLocks noChangeArrowheads="1"/>
            </p:cNvSpPr>
            <p:nvPr/>
          </p:nvSpPr>
          <p:spPr bwMode="auto">
            <a:xfrm>
              <a:off x="7731297" y="4361012"/>
              <a:ext cx="1344613" cy="220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" charset="0"/>
                  <a:cs typeface="Arial" pitchFamily="34" charset="0"/>
                </a:rPr>
                <a:t>0.88 (0.76 - 1.01)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8" name="Rectangle 99"/>
            <p:cNvSpPr>
              <a:spLocks noChangeArrowheads="1"/>
            </p:cNvSpPr>
            <p:nvPr/>
          </p:nvSpPr>
          <p:spPr bwMode="auto">
            <a:xfrm>
              <a:off x="7731297" y="4584849"/>
              <a:ext cx="13509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0.84 (0.79 - 0.89)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9" name="Rectangle 100"/>
            <p:cNvSpPr>
              <a:spLocks noChangeArrowheads="1"/>
            </p:cNvSpPr>
            <p:nvPr/>
          </p:nvSpPr>
          <p:spPr bwMode="auto">
            <a:xfrm>
              <a:off x="7731297" y="5043637"/>
              <a:ext cx="1350963" cy="227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Helvetica-Bold" charset="0"/>
                  <a:cs typeface="Arial" pitchFamily="34" charset="0"/>
                </a:rPr>
                <a:t>0.78 (0.76 - 0.80)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7" name="Rectangle 108"/>
            <p:cNvSpPr>
              <a:spLocks noChangeArrowheads="1"/>
            </p:cNvSpPr>
            <p:nvPr/>
          </p:nvSpPr>
          <p:spPr bwMode="auto">
            <a:xfrm>
              <a:off x="6098976" y="1852762"/>
              <a:ext cx="185738" cy="185738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8" name="Line 109"/>
            <p:cNvSpPr>
              <a:spLocks noChangeShapeType="1"/>
            </p:cNvSpPr>
            <p:nvPr/>
          </p:nvSpPr>
          <p:spPr bwMode="auto">
            <a:xfrm>
              <a:off x="6079926" y="1946424"/>
              <a:ext cx="231775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89" name="Rectangle 110"/>
            <p:cNvSpPr>
              <a:spLocks noChangeArrowheads="1"/>
            </p:cNvSpPr>
            <p:nvPr/>
          </p:nvSpPr>
          <p:spPr bwMode="auto">
            <a:xfrm>
              <a:off x="6305351" y="2106762"/>
              <a:ext cx="133350" cy="134938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0" name="Line 111"/>
            <p:cNvSpPr>
              <a:spLocks noChangeShapeType="1"/>
            </p:cNvSpPr>
            <p:nvPr/>
          </p:nvSpPr>
          <p:spPr bwMode="auto">
            <a:xfrm>
              <a:off x="6202164" y="2175024"/>
              <a:ext cx="354013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1" name="Line 112"/>
            <p:cNvSpPr>
              <a:spLocks noChangeShapeType="1"/>
            </p:cNvSpPr>
            <p:nvPr/>
          </p:nvSpPr>
          <p:spPr bwMode="auto">
            <a:xfrm flipV="1">
              <a:off x="6178351" y="2289324"/>
              <a:ext cx="7461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2" name="Line 113"/>
            <p:cNvSpPr>
              <a:spLocks noChangeShapeType="1"/>
            </p:cNvSpPr>
            <p:nvPr/>
          </p:nvSpPr>
          <p:spPr bwMode="auto">
            <a:xfrm flipH="1" flipV="1">
              <a:off x="6252964" y="2289324"/>
              <a:ext cx="77788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3" name="Line 114"/>
            <p:cNvSpPr>
              <a:spLocks noChangeShapeType="1"/>
            </p:cNvSpPr>
            <p:nvPr/>
          </p:nvSpPr>
          <p:spPr bwMode="auto">
            <a:xfrm>
              <a:off x="6178351" y="2403624"/>
              <a:ext cx="7461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4" name="Line 115"/>
            <p:cNvSpPr>
              <a:spLocks noChangeShapeType="1"/>
            </p:cNvSpPr>
            <p:nvPr/>
          </p:nvSpPr>
          <p:spPr bwMode="auto">
            <a:xfrm flipH="1">
              <a:off x="6252964" y="2403624"/>
              <a:ext cx="77788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5" name="Line 116"/>
            <p:cNvSpPr>
              <a:spLocks noChangeShapeType="1"/>
            </p:cNvSpPr>
            <p:nvPr/>
          </p:nvSpPr>
          <p:spPr bwMode="auto">
            <a:xfrm flipV="1">
              <a:off x="6252964" y="2289324"/>
              <a:ext cx="0" cy="2286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6" name="Rectangle 117"/>
            <p:cNvSpPr>
              <a:spLocks noChangeArrowheads="1"/>
            </p:cNvSpPr>
            <p:nvPr/>
          </p:nvSpPr>
          <p:spPr bwMode="auto">
            <a:xfrm>
              <a:off x="6186289" y="2797324"/>
              <a:ext cx="125413" cy="127000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7" name="Line 118"/>
            <p:cNvSpPr>
              <a:spLocks noChangeShapeType="1"/>
            </p:cNvSpPr>
            <p:nvPr/>
          </p:nvSpPr>
          <p:spPr bwMode="auto">
            <a:xfrm>
              <a:off x="6081514" y="2860824"/>
              <a:ext cx="349250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8" name="Rectangle 119"/>
            <p:cNvSpPr>
              <a:spLocks noChangeArrowheads="1"/>
            </p:cNvSpPr>
            <p:nvPr/>
          </p:nvSpPr>
          <p:spPr bwMode="auto">
            <a:xfrm>
              <a:off x="6097389" y="3037037"/>
              <a:ext cx="103188" cy="10477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9" name="Line 120"/>
            <p:cNvSpPr>
              <a:spLocks noChangeShapeType="1"/>
            </p:cNvSpPr>
            <p:nvPr/>
          </p:nvSpPr>
          <p:spPr bwMode="auto">
            <a:xfrm>
              <a:off x="5957689" y="3089424"/>
              <a:ext cx="404813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0" name="Rectangle 121"/>
            <p:cNvSpPr>
              <a:spLocks noChangeArrowheads="1"/>
            </p:cNvSpPr>
            <p:nvPr/>
          </p:nvSpPr>
          <p:spPr bwMode="auto">
            <a:xfrm>
              <a:off x="6200576" y="3252937"/>
              <a:ext cx="128588" cy="131763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1" name="Line 122"/>
            <p:cNvSpPr>
              <a:spLocks noChangeShapeType="1"/>
            </p:cNvSpPr>
            <p:nvPr/>
          </p:nvSpPr>
          <p:spPr bwMode="auto">
            <a:xfrm>
              <a:off x="6100564" y="3319612"/>
              <a:ext cx="342900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2" name="Line 123"/>
            <p:cNvSpPr>
              <a:spLocks noChangeShapeType="1"/>
            </p:cNvSpPr>
            <p:nvPr/>
          </p:nvSpPr>
          <p:spPr bwMode="auto">
            <a:xfrm flipV="1">
              <a:off x="6152951" y="3432324"/>
              <a:ext cx="76200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3" name="Line 124"/>
            <p:cNvSpPr>
              <a:spLocks noChangeShapeType="1"/>
            </p:cNvSpPr>
            <p:nvPr/>
          </p:nvSpPr>
          <p:spPr bwMode="auto">
            <a:xfrm flipH="1" flipV="1">
              <a:off x="6229151" y="3432324"/>
              <a:ext cx="8096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4" name="Line 125"/>
            <p:cNvSpPr>
              <a:spLocks noChangeShapeType="1"/>
            </p:cNvSpPr>
            <p:nvPr/>
          </p:nvSpPr>
          <p:spPr bwMode="auto">
            <a:xfrm>
              <a:off x="6152951" y="3546624"/>
              <a:ext cx="76200" cy="115888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5" name="Line 126"/>
            <p:cNvSpPr>
              <a:spLocks noChangeShapeType="1"/>
            </p:cNvSpPr>
            <p:nvPr/>
          </p:nvSpPr>
          <p:spPr bwMode="auto">
            <a:xfrm flipH="1">
              <a:off x="6229151" y="3546624"/>
              <a:ext cx="80963" cy="115888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6" name="Line 127"/>
            <p:cNvSpPr>
              <a:spLocks noChangeShapeType="1"/>
            </p:cNvSpPr>
            <p:nvPr/>
          </p:nvSpPr>
          <p:spPr bwMode="auto">
            <a:xfrm flipV="1">
              <a:off x="6229151" y="3432324"/>
              <a:ext cx="0" cy="230188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7" name="Rectangle 128"/>
            <p:cNvSpPr>
              <a:spLocks noChangeArrowheads="1"/>
            </p:cNvSpPr>
            <p:nvPr/>
          </p:nvSpPr>
          <p:spPr bwMode="auto">
            <a:xfrm>
              <a:off x="6294239" y="3948262"/>
              <a:ext cx="112713" cy="112713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8" name="Line 129"/>
            <p:cNvSpPr>
              <a:spLocks noChangeShapeType="1"/>
            </p:cNvSpPr>
            <p:nvPr/>
          </p:nvSpPr>
          <p:spPr bwMode="auto">
            <a:xfrm>
              <a:off x="6152951" y="4005412"/>
              <a:ext cx="414338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9" name="Rectangle 130"/>
            <p:cNvSpPr>
              <a:spLocks noChangeArrowheads="1"/>
            </p:cNvSpPr>
            <p:nvPr/>
          </p:nvSpPr>
          <p:spPr bwMode="auto">
            <a:xfrm>
              <a:off x="7237214" y="4211787"/>
              <a:ext cx="42863" cy="42863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0" name="Line 131"/>
            <p:cNvSpPr>
              <a:spLocks noChangeShapeType="1"/>
            </p:cNvSpPr>
            <p:nvPr/>
          </p:nvSpPr>
          <p:spPr bwMode="auto">
            <a:xfrm>
              <a:off x="7607101" y="4234012"/>
              <a:ext cx="3175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1" name="Freeform 132"/>
            <p:cNvSpPr>
              <a:spLocks/>
            </p:cNvSpPr>
            <p:nvPr/>
          </p:nvSpPr>
          <p:spPr bwMode="auto">
            <a:xfrm>
              <a:off x="7549951" y="4197499"/>
              <a:ext cx="60325" cy="71438"/>
            </a:xfrm>
            <a:custGeom>
              <a:avLst/>
              <a:gdLst>
                <a:gd name="T0" fmla="*/ 0 w 62"/>
                <a:gd name="T1" fmla="*/ 72 h 72"/>
                <a:gd name="T2" fmla="*/ 62 w 62"/>
                <a:gd name="T3" fmla="*/ 36 h 72"/>
                <a:gd name="T4" fmla="*/ 0 w 62"/>
                <a:gd name="T5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2" h="72">
                  <a:moveTo>
                    <a:pt x="0" y="72"/>
                  </a:moveTo>
                  <a:lnTo>
                    <a:pt x="62" y="36"/>
                  </a:lnTo>
                  <a:lnTo>
                    <a:pt x="0" y="0"/>
                  </a:lnTo>
                </a:path>
              </a:pathLst>
            </a:custGeom>
            <a:solidFill>
              <a:schemeClr val="tx1"/>
            </a:solidFill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2" name="Line 133"/>
            <p:cNvSpPr>
              <a:spLocks noChangeShapeType="1"/>
            </p:cNvSpPr>
            <p:nvPr/>
          </p:nvSpPr>
          <p:spPr bwMode="auto">
            <a:xfrm>
              <a:off x="6592689" y="4234012"/>
              <a:ext cx="1017588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3" name="Rectangle 134"/>
            <p:cNvSpPr>
              <a:spLocks noChangeArrowheads="1"/>
            </p:cNvSpPr>
            <p:nvPr/>
          </p:nvSpPr>
          <p:spPr bwMode="auto">
            <a:xfrm>
              <a:off x="6546651" y="4424512"/>
              <a:ext cx="73025" cy="76200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4" name="Line 135"/>
            <p:cNvSpPr>
              <a:spLocks noChangeShapeType="1"/>
            </p:cNvSpPr>
            <p:nvPr/>
          </p:nvSpPr>
          <p:spPr bwMode="auto">
            <a:xfrm>
              <a:off x="6260901" y="4462612"/>
              <a:ext cx="695325" cy="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5" name="Line 136"/>
            <p:cNvSpPr>
              <a:spLocks noChangeShapeType="1"/>
            </p:cNvSpPr>
            <p:nvPr/>
          </p:nvSpPr>
          <p:spPr bwMode="auto">
            <a:xfrm flipV="1">
              <a:off x="6359326" y="4576912"/>
              <a:ext cx="128588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6" name="Line 137"/>
            <p:cNvSpPr>
              <a:spLocks noChangeShapeType="1"/>
            </p:cNvSpPr>
            <p:nvPr/>
          </p:nvSpPr>
          <p:spPr bwMode="auto">
            <a:xfrm flipH="1" flipV="1">
              <a:off x="6487914" y="4576912"/>
              <a:ext cx="136525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7" name="Line 138"/>
            <p:cNvSpPr>
              <a:spLocks noChangeShapeType="1"/>
            </p:cNvSpPr>
            <p:nvPr/>
          </p:nvSpPr>
          <p:spPr bwMode="auto">
            <a:xfrm>
              <a:off x="6359326" y="4691212"/>
              <a:ext cx="128588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8" name="Line 139"/>
            <p:cNvSpPr>
              <a:spLocks noChangeShapeType="1"/>
            </p:cNvSpPr>
            <p:nvPr/>
          </p:nvSpPr>
          <p:spPr bwMode="auto">
            <a:xfrm flipH="1">
              <a:off x="6487914" y="4691212"/>
              <a:ext cx="136525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9" name="Line 140"/>
            <p:cNvSpPr>
              <a:spLocks noChangeShapeType="1"/>
            </p:cNvSpPr>
            <p:nvPr/>
          </p:nvSpPr>
          <p:spPr bwMode="auto">
            <a:xfrm flipV="1">
              <a:off x="6487914" y="4576912"/>
              <a:ext cx="0" cy="2286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0" name="Line 141"/>
            <p:cNvSpPr>
              <a:spLocks noChangeShapeType="1"/>
            </p:cNvSpPr>
            <p:nvPr/>
          </p:nvSpPr>
          <p:spPr bwMode="auto">
            <a:xfrm flipV="1">
              <a:off x="6273601" y="5034112"/>
              <a:ext cx="5556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2" name="Line 142"/>
            <p:cNvSpPr>
              <a:spLocks noChangeShapeType="1"/>
            </p:cNvSpPr>
            <p:nvPr/>
          </p:nvSpPr>
          <p:spPr bwMode="auto">
            <a:xfrm flipH="1" flipV="1">
              <a:off x="6329164" y="5034112"/>
              <a:ext cx="57150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3" name="Line 143"/>
            <p:cNvSpPr>
              <a:spLocks noChangeShapeType="1"/>
            </p:cNvSpPr>
            <p:nvPr/>
          </p:nvSpPr>
          <p:spPr bwMode="auto">
            <a:xfrm>
              <a:off x="6273601" y="5148412"/>
              <a:ext cx="55563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4" name="Line 144"/>
            <p:cNvSpPr>
              <a:spLocks noChangeShapeType="1"/>
            </p:cNvSpPr>
            <p:nvPr/>
          </p:nvSpPr>
          <p:spPr bwMode="auto">
            <a:xfrm flipH="1">
              <a:off x="6329164" y="5148412"/>
              <a:ext cx="57150" cy="114300"/>
            </a:xfrm>
            <a:prstGeom prst="line">
              <a:avLst/>
            </a:prstGeom>
            <a:noFill/>
            <a:ln w="1588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5" name="Line 145"/>
            <p:cNvSpPr>
              <a:spLocks noChangeShapeType="1"/>
            </p:cNvSpPr>
            <p:nvPr/>
          </p:nvSpPr>
          <p:spPr bwMode="auto">
            <a:xfrm flipV="1">
              <a:off x="6329164" y="1773200"/>
              <a:ext cx="0" cy="3456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2" name="Rectangle 12"/>
            <p:cNvSpPr>
              <a:spLocks noChangeArrowheads="1"/>
            </p:cNvSpPr>
            <p:nvPr/>
          </p:nvSpPr>
          <p:spPr bwMode="auto">
            <a:xfrm>
              <a:off x="464963" y="1256679"/>
              <a:ext cx="77585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Outcome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3" name="Rectangle 13"/>
            <p:cNvSpPr>
              <a:spLocks noChangeArrowheads="1"/>
            </p:cNvSpPr>
            <p:nvPr/>
          </p:nvSpPr>
          <p:spPr bwMode="auto">
            <a:xfrm>
              <a:off x="2987824" y="1363042"/>
              <a:ext cx="985847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Statin/more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4" name="Rectangle 14"/>
            <p:cNvSpPr>
              <a:spLocks noChangeArrowheads="1"/>
            </p:cNvSpPr>
            <p:nvPr/>
          </p:nvSpPr>
          <p:spPr bwMode="auto">
            <a:xfrm>
              <a:off x="4382964" y="1363042"/>
              <a:ext cx="966611" cy="2000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300" b="1" dirty="0" smtClean="0">
                  <a:solidFill>
                    <a:srgbClr val="000000"/>
                  </a:solidFill>
                </a:rPr>
                <a:t>Control/less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5" name="Rectangle 26"/>
            <p:cNvSpPr>
              <a:spLocks noChangeArrowheads="1"/>
            </p:cNvSpPr>
            <p:nvPr/>
          </p:nvSpPr>
          <p:spPr bwMode="auto">
            <a:xfrm>
              <a:off x="7238327" y="1124744"/>
              <a:ext cx="1623842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RR (CI) per mmol/L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LDL-C reduction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76" name="Rectangle 102"/>
            <p:cNvSpPr>
              <a:spLocks noChangeArrowheads="1"/>
            </p:cNvSpPr>
            <p:nvPr/>
          </p:nvSpPr>
          <p:spPr bwMode="auto">
            <a:xfrm>
              <a:off x="2987824" y="1110628"/>
              <a:ext cx="241572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US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No. of events (% per annum)</a:t>
              </a:r>
              <a:endParaRPr lang="en-US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5" name="Rectangle 153"/>
            <p:cNvSpPr>
              <a:spLocks noChangeArrowheads="1"/>
            </p:cNvSpPr>
            <p:nvPr/>
          </p:nvSpPr>
          <p:spPr bwMode="auto">
            <a:xfrm>
              <a:off x="395113" y="5985792"/>
              <a:ext cx="138113" cy="138113"/>
            </a:xfrm>
            <a:prstGeom prst="rect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6" name="Line 154"/>
            <p:cNvSpPr>
              <a:spLocks noChangeShapeType="1"/>
            </p:cNvSpPr>
            <p:nvPr/>
          </p:nvSpPr>
          <p:spPr bwMode="auto">
            <a:xfrm>
              <a:off x="296688" y="6054055"/>
              <a:ext cx="336550" cy="0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7" name="Rectangle 155"/>
            <p:cNvSpPr>
              <a:spLocks noChangeArrowheads="1"/>
            </p:cNvSpPr>
            <p:nvPr/>
          </p:nvSpPr>
          <p:spPr bwMode="auto">
            <a:xfrm>
              <a:off x="699913" y="5982617"/>
              <a:ext cx="403957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99% or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288" name="Freeform 156"/>
            <p:cNvSpPr>
              <a:spLocks/>
            </p:cNvSpPr>
            <p:nvPr/>
          </p:nvSpPr>
          <p:spPr bwMode="auto">
            <a:xfrm>
              <a:off x="1304751" y="5949280"/>
              <a:ext cx="336550" cy="211138"/>
            </a:xfrm>
            <a:custGeom>
              <a:avLst/>
              <a:gdLst>
                <a:gd name="T0" fmla="*/ 106 w 212"/>
                <a:gd name="T1" fmla="*/ 0 h 133"/>
                <a:gd name="T2" fmla="*/ 0 w 212"/>
                <a:gd name="T3" fmla="*/ 66 h 133"/>
                <a:gd name="T4" fmla="*/ 106 w 212"/>
                <a:gd name="T5" fmla="*/ 133 h 133"/>
                <a:gd name="T6" fmla="*/ 212 w 212"/>
                <a:gd name="T7" fmla="*/ 66 h 133"/>
                <a:gd name="T8" fmla="*/ 106 w 212"/>
                <a:gd name="T9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133">
                  <a:moveTo>
                    <a:pt x="106" y="0"/>
                  </a:moveTo>
                  <a:lnTo>
                    <a:pt x="0" y="66"/>
                  </a:lnTo>
                  <a:lnTo>
                    <a:pt x="106" y="133"/>
                  </a:lnTo>
                  <a:lnTo>
                    <a:pt x="212" y="66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9" name="Freeform 157"/>
            <p:cNvSpPr>
              <a:spLocks/>
            </p:cNvSpPr>
            <p:nvPr/>
          </p:nvSpPr>
          <p:spPr bwMode="auto">
            <a:xfrm>
              <a:off x="1304751" y="5949280"/>
              <a:ext cx="336550" cy="211138"/>
            </a:xfrm>
            <a:custGeom>
              <a:avLst/>
              <a:gdLst>
                <a:gd name="T0" fmla="*/ 183 w 367"/>
                <a:gd name="T1" fmla="*/ 0 h 231"/>
                <a:gd name="T2" fmla="*/ 0 w 367"/>
                <a:gd name="T3" fmla="*/ 115 h 231"/>
                <a:gd name="T4" fmla="*/ 183 w 367"/>
                <a:gd name="T5" fmla="*/ 231 h 231"/>
                <a:gd name="T6" fmla="*/ 367 w 367"/>
                <a:gd name="T7" fmla="*/ 115 h 231"/>
                <a:gd name="T8" fmla="*/ 183 w 367"/>
                <a:gd name="T9" fmla="*/ 0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7" h="231">
                  <a:moveTo>
                    <a:pt x="183" y="0"/>
                  </a:moveTo>
                  <a:lnTo>
                    <a:pt x="0" y="115"/>
                  </a:lnTo>
                  <a:lnTo>
                    <a:pt x="183" y="231"/>
                  </a:lnTo>
                  <a:lnTo>
                    <a:pt x="367" y="115"/>
                  </a:lnTo>
                  <a:lnTo>
                    <a:pt x="183" y="0"/>
                  </a:lnTo>
                </a:path>
              </a:pathLst>
            </a:cu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0" name="Line 158"/>
            <p:cNvSpPr>
              <a:spLocks noChangeShapeType="1"/>
            </p:cNvSpPr>
            <p:nvPr/>
          </p:nvSpPr>
          <p:spPr bwMode="auto">
            <a:xfrm flipV="1">
              <a:off x="1473026" y="5949280"/>
              <a:ext cx="0" cy="21113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1" name="Rectangle 159"/>
            <p:cNvSpPr>
              <a:spLocks noChangeArrowheads="1"/>
            </p:cNvSpPr>
            <p:nvPr/>
          </p:nvSpPr>
          <p:spPr bwMode="auto">
            <a:xfrm>
              <a:off x="1707976" y="5984205"/>
              <a:ext cx="418384" cy="15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95% CI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</p:grpSp>
      <p:sp>
        <p:nvSpPr>
          <p:cNvPr id="128" name="TextBox 127"/>
          <p:cNvSpPr txBox="1"/>
          <p:nvPr/>
        </p:nvSpPr>
        <p:spPr>
          <a:xfrm>
            <a:off x="251520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64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0" y="274638"/>
            <a:ext cx="91440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 reduction in MAJOR VASCULAR EVENT </a:t>
            </a:r>
          </a:p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 from lowering LDL-C with STATIN therapy</a:t>
            </a:r>
          </a:p>
        </p:txBody>
      </p:sp>
      <p:sp>
        <p:nvSpPr>
          <p:cNvPr id="55" name="Line 3"/>
          <p:cNvSpPr>
            <a:spLocks noChangeShapeType="1"/>
          </p:cNvSpPr>
          <p:nvPr/>
        </p:nvSpPr>
        <p:spPr bwMode="auto">
          <a:xfrm>
            <a:off x="1885553" y="5367239"/>
            <a:ext cx="5441950" cy="158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6" name="Line 4"/>
          <p:cNvSpPr>
            <a:spLocks noChangeShapeType="1"/>
          </p:cNvSpPr>
          <p:nvPr/>
        </p:nvSpPr>
        <p:spPr bwMode="auto">
          <a:xfrm>
            <a:off x="188555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7" name="Line 5"/>
          <p:cNvSpPr>
            <a:spLocks noChangeShapeType="1"/>
          </p:cNvSpPr>
          <p:nvPr/>
        </p:nvSpPr>
        <p:spPr bwMode="auto">
          <a:xfrm>
            <a:off x="297140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8" name="Line 6"/>
          <p:cNvSpPr>
            <a:spLocks noChangeShapeType="1"/>
          </p:cNvSpPr>
          <p:nvPr/>
        </p:nvSpPr>
        <p:spPr bwMode="auto">
          <a:xfrm>
            <a:off x="405725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9" name="Line 7"/>
          <p:cNvSpPr>
            <a:spLocks noChangeShapeType="1"/>
          </p:cNvSpPr>
          <p:nvPr/>
        </p:nvSpPr>
        <p:spPr bwMode="auto">
          <a:xfrm>
            <a:off x="514310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0" name="Line 8"/>
          <p:cNvSpPr>
            <a:spLocks noChangeShapeType="1"/>
          </p:cNvSpPr>
          <p:nvPr/>
        </p:nvSpPr>
        <p:spPr bwMode="auto">
          <a:xfrm>
            <a:off x="622895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1" name="Line 9"/>
          <p:cNvSpPr>
            <a:spLocks noChangeShapeType="1"/>
          </p:cNvSpPr>
          <p:nvPr/>
        </p:nvSpPr>
        <p:spPr bwMode="auto">
          <a:xfrm>
            <a:off x="7327503" y="5367239"/>
            <a:ext cx="1587" cy="9207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2" name="Rectangle 10"/>
          <p:cNvSpPr>
            <a:spLocks noChangeArrowheads="1"/>
          </p:cNvSpPr>
          <p:nvPr/>
        </p:nvSpPr>
        <p:spPr bwMode="auto">
          <a:xfrm>
            <a:off x="183475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</a:t>
            </a:r>
          </a:p>
        </p:txBody>
      </p:sp>
      <p:sp>
        <p:nvSpPr>
          <p:cNvPr id="63" name="Rectangle 11"/>
          <p:cNvSpPr>
            <a:spLocks noChangeArrowheads="1"/>
          </p:cNvSpPr>
          <p:nvPr/>
        </p:nvSpPr>
        <p:spPr bwMode="auto">
          <a:xfrm>
            <a:off x="292060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401915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</a:p>
        </p:txBody>
      </p:sp>
      <p:sp>
        <p:nvSpPr>
          <p:cNvPr id="65" name="Rectangle 13"/>
          <p:cNvSpPr>
            <a:spLocks noChangeArrowheads="1"/>
          </p:cNvSpPr>
          <p:nvPr/>
        </p:nvSpPr>
        <p:spPr bwMode="auto">
          <a:xfrm>
            <a:off x="510500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</a:p>
        </p:txBody>
      </p:sp>
      <p:sp>
        <p:nvSpPr>
          <p:cNvPr id="66" name="Rectangle 14"/>
          <p:cNvSpPr>
            <a:spLocks noChangeArrowheads="1"/>
          </p:cNvSpPr>
          <p:nvPr/>
        </p:nvSpPr>
        <p:spPr bwMode="auto">
          <a:xfrm>
            <a:off x="619085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</a:p>
        </p:txBody>
      </p:sp>
      <p:sp>
        <p:nvSpPr>
          <p:cNvPr id="67" name="Rectangle 15"/>
          <p:cNvSpPr>
            <a:spLocks noChangeArrowheads="1"/>
          </p:cNvSpPr>
          <p:nvPr/>
        </p:nvSpPr>
        <p:spPr bwMode="auto">
          <a:xfrm>
            <a:off x="7276703" y="5564089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</p:txBody>
      </p:sp>
      <p:sp>
        <p:nvSpPr>
          <p:cNvPr id="68" name="Line 16"/>
          <p:cNvSpPr>
            <a:spLocks noChangeShapeType="1"/>
          </p:cNvSpPr>
          <p:nvPr/>
        </p:nvSpPr>
        <p:spPr bwMode="auto">
          <a:xfrm flipV="1">
            <a:off x="1885553" y="1535014"/>
            <a:ext cx="1587" cy="38322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9" name="Line 17"/>
          <p:cNvSpPr>
            <a:spLocks noChangeShapeType="1"/>
          </p:cNvSpPr>
          <p:nvPr/>
        </p:nvSpPr>
        <p:spPr bwMode="auto">
          <a:xfrm flipH="1">
            <a:off x="1782365" y="5367239"/>
            <a:ext cx="103188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0" name="Line 18"/>
          <p:cNvSpPr>
            <a:spLocks noChangeShapeType="1"/>
          </p:cNvSpPr>
          <p:nvPr/>
        </p:nvSpPr>
        <p:spPr bwMode="auto">
          <a:xfrm flipH="1">
            <a:off x="1782365" y="4409976"/>
            <a:ext cx="103188" cy="1588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1" name="Line 19"/>
          <p:cNvSpPr>
            <a:spLocks noChangeShapeType="1"/>
          </p:cNvSpPr>
          <p:nvPr/>
        </p:nvSpPr>
        <p:spPr bwMode="auto">
          <a:xfrm flipH="1">
            <a:off x="1782365" y="3451126"/>
            <a:ext cx="103188" cy="1588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2" name="Line 20"/>
          <p:cNvSpPr>
            <a:spLocks noChangeShapeType="1"/>
          </p:cNvSpPr>
          <p:nvPr/>
        </p:nvSpPr>
        <p:spPr bwMode="auto">
          <a:xfrm flipH="1">
            <a:off x="1782365" y="2493864"/>
            <a:ext cx="103188" cy="158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3" name="Line 21"/>
          <p:cNvSpPr>
            <a:spLocks noChangeShapeType="1"/>
          </p:cNvSpPr>
          <p:nvPr/>
        </p:nvSpPr>
        <p:spPr bwMode="auto">
          <a:xfrm flipH="1">
            <a:off x="1782365" y="1522314"/>
            <a:ext cx="103188" cy="158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4" name="Rectangle 22"/>
          <p:cNvSpPr>
            <a:spLocks noChangeArrowheads="1"/>
          </p:cNvSpPr>
          <p:nvPr/>
        </p:nvSpPr>
        <p:spPr bwMode="auto">
          <a:xfrm rot="-5400000">
            <a:off x="1550935" y="5275942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</a:t>
            </a:r>
          </a:p>
        </p:txBody>
      </p:sp>
      <p:sp>
        <p:nvSpPr>
          <p:cNvPr id="75" name="Rectangle 23"/>
          <p:cNvSpPr>
            <a:spLocks noChangeArrowheads="1"/>
          </p:cNvSpPr>
          <p:nvPr/>
        </p:nvSpPr>
        <p:spPr bwMode="auto">
          <a:xfrm rot="-5400000">
            <a:off x="1550935" y="4304392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 rot="-5400000">
            <a:off x="1504448" y="3359036"/>
            <a:ext cx="18594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10</a:t>
            </a:r>
          </a:p>
        </p:txBody>
      </p:sp>
      <p:sp>
        <p:nvSpPr>
          <p:cNvPr id="77" name="Rectangle 25"/>
          <p:cNvSpPr>
            <a:spLocks noChangeArrowheads="1"/>
          </p:cNvSpPr>
          <p:nvPr/>
        </p:nvSpPr>
        <p:spPr bwMode="auto">
          <a:xfrm rot="-5400000">
            <a:off x="1507623" y="2387486"/>
            <a:ext cx="18594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</a:t>
            </a:r>
          </a:p>
        </p:txBody>
      </p:sp>
      <p:sp>
        <p:nvSpPr>
          <p:cNvPr id="78" name="Rectangle 26"/>
          <p:cNvSpPr>
            <a:spLocks noChangeArrowheads="1"/>
          </p:cNvSpPr>
          <p:nvPr/>
        </p:nvSpPr>
        <p:spPr bwMode="auto">
          <a:xfrm rot="-5400000">
            <a:off x="1507623" y="1427048"/>
            <a:ext cx="18594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</a:t>
            </a:r>
          </a:p>
        </p:txBody>
      </p:sp>
      <p:sp>
        <p:nvSpPr>
          <p:cNvPr id="79" name="Freeform 27"/>
          <p:cNvSpPr>
            <a:spLocks/>
          </p:cNvSpPr>
          <p:nvPr/>
        </p:nvSpPr>
        <p:spPr bwMode="auto">
          <a:xfrm>
            <a:off x="1885553" y="1522314"/>
            <a:ext cx="5441950" cy="3844925"/>
          </a:xfrm>
          <a:custGeom>
            <a:avLst/>
            <a:gdLst>
              <a:gd name="T0" fmla="*/ 0 w 421"/>
              <a:gd name="T1" fmla="*/ 0 h 293"/>
              <a:gd name="T2" fmla="*/ 0 w 421"/>
              <a:gd name="T3" fmla="*/ 3844925 h 293"/>
              <a:gd name="T4" fmla="*/ 5441950 w 421"/>
              <a:gd name="T5" fmla="*/ 3844925 h 293"/>
              <a:gd name="T6" fmla="*/ 0 60000 65536"/>
              <a:gd name="T7" fmla="*/ 0 60000 65536"/>
              <a:gd name="T8" fmla="*/ 0 60000 65536"/>
              <a:gd name="T9" fmla="*/ 0 w 421"/>
              <a:gd name="T10" fmla="*/ 0 h 293"/>
              <a:gd name="T11" fmla="*/ 421 w 421"/>
              <a:gd name="T12" fmla="*/ 293 h 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21" h="293">
                <a:moveTo>
                  <a:pt x="0" y="0"/>
                </a:moveTo>
                <a:lnTo>
                  <a:pt x="0" y="293"/>
                </a:lnTo>
                <a:lnTo>
                  <a:pt x="421" y="293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3563806" y="5851426"/>
            <a:ext cx="208544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LDL cholesterol, </a:t>
            </a:r>
            <a:r>
              <a:rPr lang="en-GB" alt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GB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</a:t>
            </a:r>
          </a:p>
        </p:txBody>
      </p:sp>
      <p:sp>
        <p:nvSpPr>
          <p:cNvPr id="81" name="Rectangle 29"/>
          <p:cNvSpPr>
            <a:spLocks noChangeArrowheads="1"/>
          </p:cNvSpPr>
          <p:nvPr/>
        </p:nvSpPr>
        <p:spPr bwMode="auto">
          <a:xfrm rot="-5400000">
            <a:off x="-95242" y="3005495"/>
            <a:ext cx="205024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Five year risk of a major</a:t>
            </a:r>
          </a:p>
          <a:p>
            <a:pPr algn="ctr" eaLnBrk="1" hangingPunct="1"/>
            <a:r>
              <a:rPr lang="en-GB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vascular event, %</a:t>
            </a:r>
          </a:p>
        </p:txBody>
      </p:sp>
      <p:sp>
        <p:nvSpPr>
          <p:cNvPr id="82" name="Rectangle 32"/>
          <p:cNvSpPr>
            <a:spLocks noChangeArrowheads="1"/>
          </p:cNvSpPr>
          <p:nvPr/>
        </p:nvSpPr>
        <p:spPr bwMode="auto">
          <a:xfrm>
            <a:off x="5824512" y="1333697"/>
            <a:ext cx="54768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Control</a:t>
            </a:r>
            <a:endParaRPr lang="en-GB" alt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3" name="Rectangle 33"/>
          <p:cNvSpPr>
            <a:spLocks noChangeArrowheads="1"/>
          </p:cNvSpPr>
          <p:nvPr/>
        </p:nvSpPr>
        <p:spPr bwMode="auto">
          <a:xfrm>
            <a:off x="3536553" y="3601939"/>
            <a:ext cx="194764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Combined evidence: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34% relative risk reduction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 1.5 mmol/L 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(since 0.78 x 0.85 = 0.66)</a:t>
            </a:r>
            <a:endParaRPr lang="en-GB" altLang="en-US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4" name="Line 37"/>
          <p:cNvSpPr>
            <a:spLocks noChangeShapeType="1"/>
          </p:cNvSpPr>
          <p:nvPr/>
        </p:nvSpPr>
        <p:spPr bwMode="auto">
          <a:xfrm flipH="1">
            <a:off x="4600178" y="1504851"/>
            <a:ext cx="1020762" cy="817563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5" name="Freeform 38"/>
          <p:cNvSpPr>
            <a:spLocks/>
          </p:cNvSpPr>
          <p:nvPr/>
        </p:nvSpPr>
        <p:spPr bwMode="auto">
          <a:xfrm>
            <a:off x="4600178" y="2112864"/>
            <a:ext cx="233363" cy="209550"/>
          </a:xfrm>
          <a:custGeom>
            <a:avLst/>
            <a:gdLst/>
            <a:ahLst/>
            <a:cxnLst>
              <a:cxn ang="0">
                <a:pos x="7" y="0"/>
              </a:cxn>
              <a:cxn ang="0">
                <a:pos x="0" y="16"/>
              </a:cxn>
              <a:cxn ang="0">
                <a:pos x="18" y="15"/>
              </a:cxn>
            </a:cxnLst>
            <a:rect l="0" t="0" r="r" b="b"/>
            <a:pathLst>
              <a:path w="18" h="16">
                <a:moveTo>
                  <a:pt x="7" y="0"/>
                </a:moveTo>
                <a:lnTo>
                  <a:pt x="0" y="16"/>
                </a:lnTo>
                <a:lnTo>
                  <a:pt x="18" y="15"/>
                </a:lnTo>
              </a:path>
            </a:pathLst>
          </a:custGeom>
          <a:noFill/>
          <a:ln w="15875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6" name="Rectangle 40"/>
          <p:cNvSpPr>
            <a:spLocks noChangeArrowheads="1"/>
          </p:cNvSpPr>
          <p:nvPr/>
        </p:nvSpPr>
        <p:spPr bwMode="auto">
          <a:xfrm>
            <a:off x="5189140" y="1827114"/>
            <a:ext cx="1576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GB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22% relative risk</a:t>
            </a:r>
          </a:p>
          <a:p>
            <a:pPr eaLnBrk="1" hangingPunct="1">
              <a:defRPr/>
            </a:pPr>
            <a:r>
              <a:rPr lang="en-GB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per </a:t>
            </a:r>
            <a:r>
              <a:rPr lang="en-GB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GB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endParaRPr lang="en-GB" sz="1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ectangle 41"/>
          <p:cNvSpPr>
            <a:spLocks noChangeArrowheads="1"/>
          </p:cNvSpPr>
          <p:nvPr/>
        </p:nvSpPr>
        <p:spPr bwMode="auto">
          <a:xfrm>
            <a:off x="4065190" y="2049364"/>
            <a:ext cx="47148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1" hangingPunct="1">
              <a:defRPr/>
            </a:pPr>
            <a:r>
              <a:rPr lang="en-GB" sz="12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Statin </a:t>
            </a:r>
            <a:endParaRPr lang="en-GB" sz="180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Line 45"/>
          <p:cNvSpPr>
            <a:spLocks noChangeShapeType="1"/>
          </p:cNvSpPr>
          <p:nvPr/>
        </p:nvSpPr>
        <p:spPr bwMode="auto">
          <a:xfrm flipH="1">
            <a:off x="4057252" y="2322414"/>
            <a:ext cx="542925" cy="485775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9" name="Freeform 46"/>
          <p:cNvSpPr>
            <a:spLocks/>
          </p:cNvSpPr>
          <p:nvPr/>
        </p:nvSpPr>
        <p:spPr bwMode="auto">
          <a:xfrm>
            <a:off x="4057252" y="2585939"/>
            <a:ext cx="233362" cy="222250"/>
          </a:xfrm>
          <a:custGeom>
            <a:avLst/>
            <a:gdLst>
              <a:gd name="T0" fmla="*/ 49 w 18"/>
              <a:gd name="T1" fmla="*/ 0 h 17"/>
              <a:gd name="T2" fmla="*/ 0 w 18"/>
              <a:gd name="T3" fmla="*/ 140 h 17"/>
              <a:gd name="T4" fmla="*/ 147 w 18"/>
              <a:gd name="T5" fmla="*/ 115 h 17"/>
              <a:gd name="T6" fmla="*/ 0 60000 65536"/>
              <a:gd name="T7" fmla="*/ 0 60000 65536"/>
              <a:gd name="T8" fmla="*/ 0 60000 65536"/>
              <a:gd name="T9" fmla="*/ 0 w 18"/>
              <a:gd name="T10" fmla="*/ 0 h 17"/>
              <a:gd name="T11" fmla="*/ 18 w 18"/>
              <a:gd name="T12" fmla="*/ 17 h 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" h="17">
                <a:moveTo>
                  <a:pt x="6" y="0"/>
                </a:moveTo>
                <a:lnTo>
                  <a:pt x="0" y="17"/>
                </a:lnTo>
                <a:lnTo>
                  <a:pt x="18" y="14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0" name="Rectangle 48"/>
          <p:cNvSpPr>
            <a:spLocks noChangeArrowheads="1"/>
          </p:cNvSpPr>
          <p:nvPr/>
        </p:nvSpPr>
        <p:spPr bwMode="auto">
          <a:xfrm>
            <a:off x="4481115" y="2431952"/>
            <a:ext cx="1831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15% relative risk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reduction per 0.5 </a:t>
            </a:r>
            <a:r>
              <a:rPr lang="en-GB" alt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</a:t>
            </a:r>
            <a:endParaRPr lang="en-GB" alt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1" name="Rectangle 49"/>
          <p:cNvSpPr>
            <a:spLocks noChangeArrowheads="1"/>
          </p:cNvSpPr>
          <p:nvPr/>
        </p:nvSpPr>
        <p:spPr bwMode="auto">
          <a:xfrm>
            <a:off x="3107928" y="2579589"/>
            <a:ext cx="820737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More statin</a:t>
            </a:r>
            <a:endParaRPr lang="en-GB" altLang="en-US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" name="Line 52"/>
          <p:cNvSpPr>
            <a:spLocks noChangeShapeType="1"/>
          </p:cNvSpPr>
          <p:nvPr/>
        </p:nvSpPr>
        <p:spPr bwMode="auto">
          <a:xfrm flipH="1">
            <a:off x="3511152" y="2811364"/>
            <a:ext cx="542925" cy="485775"/>
          </a:xfrm>
          <a:prstGeom prst="line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3" name="Freeform 53"/>
          <p:cNvSpPr>
            <a:spLocks/>
          </p:cNvSpPr>
          <p:nvPr/>
        </p:nvSpPr>
        <p:spPr bwMode="auto">
          <a:xfrm>
            <a:off x="3511152" y="3074889"/>
            <a:ext cx="233362" cy="222250"/>
          </a:xfrm>
          <a:custGeom>
            <a:avLst/>
            <a:gdLst>
              <a:gd name="T0" fmla="*/ 49 w 18"/>
              <a:gd name="T1" fmla="*/ 0 h 17"/>
              <a:gd name="T2" fmla="*/ 0 w 18"/>
              <a:gd name="T3" fmla="*/ 140 h 17"/>
              <a:gd name="T4" fmla="*/ 147 w 18"/>
              <a:gd name="T5" fmla="*/ 115 h 17"/>
              <a:gd name="T6" fmla="*/ 0 60000 65536"/>
              <a:gd name="T7" fmla="*/ 0 60000 65536"/>
              <a:gd name="T8" fmla="*/ 0 60000 65536"/>
              <a:gd name="T9" fmla="*/ 0 w 18"/>
              <a:gd name="T10" fmla="*/ 0 h 17"/>
              <a:gd name="T11" fmla="*/ 18 w 18"/>
              <a:gd name="T12" fmla="*/ 17 h 1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" h="17">
                <a:moveTo>
                  <a:pt x="6" y="0"/>
                </a:moveTo>
                <a:lnTo>
                  <a:pt x="0" y="17"/>
                </a:lnTo>
                <a:lnTo>
                  <a:pt x="18" y="14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4" name="Rectangle 55"/>
          <p:cNvSpPr>
            <a:spLocks noChangeArrowheads="1"/>
          </p:cNvSpPr>
          <p:nvPr/>
        </p:nvSpPr>
        <p:spPr bwMode="auto">
          <a:xfrm>
            <a:off x="6098356" y="3692061"/>
            <a:ext cx="203741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Or: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~40% relative risk reduction</a:t>
            </a:r>
          </a:p>
          <a:p>
            <a:pPr eaLnBrk="1" hangingPunct="1"/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 2 </a:t>
            </a:r>
            <a:r>
              <a:rPr lang="en-GB" altLang="en-US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GB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 (0.78 x 0.78)</a:t>
            </a:r>
            <a:endParaRPr lang="en-GB" altLang="en-US" sz="12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5" name="Oval 94"/>
          <p:cNvSpPr/>
          <p:nvPr/>
        </p:nvSpPr>
        <p:spPr>
          <a:xfrm>
            <a:off x="3446640" y="3232052"/>
            <a:ext cx="129600" cy="14400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/>
          <p:cNvSpPr/>
          <p:nvPr/>
        </p:nvSpPr>
        <p:spPr>
          <a:xfrm>
            <a:off x="5578425" y="1417638"/>
            <a:ext cx="129600" cy="144000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/>
          <p:cNvSpPr/>
          <p:nvPr/>
        </p:nvSpPr>
        <p:spPr>
          <a:xfrm>
            <a:off x="3994040" y="2736189"/>
            <a:ext cx="129600" cy="1440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/>
          <p:cNvSpPr/>
          <p:nvPr/>
        </p:nvSpPr>
        <p:spPr>
          <a:xfrm>
            <a:off x="4535090" y="2257790"/>
            <a:ext cx="129600" cy="14400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27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539552" y="2132856"/>
            <a:ext cx="8229600" cy="2664296"/>
          </a:xfrm>
          <a:prstGeom prst="rect">
            <a:avLst/>
          </a:prstGeom>
          <a:ln w="31750">
            <a:solidFill>
              <a:srgbClr val="C00000"/>
            </a:solidFill>
          </a:ln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en-GB" sz="2400" b="1" dirty="0" smtClean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GB" sz="2400" b="1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LATEST ANALYSES</a:t>
            </a:r>
          </a:p>
          <a:p>
            <a:endParaRPr lang="en-GB" sz="2000" b="1" dirty="0" smtClean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Including individual data from the CORONA trial</a:t>
            </a:r>
          </a:p>
          <a:p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and minor updates to other trials</a:t>
            </a:r>
          </a:p>
          <a:p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GB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(27 trials involving 174 149 participants)</a:t>
            </a:r>
            <a: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en-GB" sz="2000" b="1" dirty="0" smtClean="0">
                <a:solidFill>
                  <a:srgbClr val="C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4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</a:t>
            </a:r>
            <a:r>
              <a:rPr lang="en-GB" altLang="en-US" sz="2800" b="1" dirty="0">
                <a:solidFill>
                  <a:srgbClr val="C00000"/>
                </a:solidFill>
                <a:cs typeface="Arial" panose="020B0604020202020204" pitchFamily="34" charset="0"/>
              </a:rPr>
              <a:t>MAJOR VASCULAR EVENTS</a:t>
            </a:r>
            <a:endParaRPr lang="en-GB" altLang="en-US" sz="2800" b="1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by age and sex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37" name="Line 205"/>
          <p:cNvSpPr>
            <a:spLocks noChangeShapeType="1"/>
          </p:cNvSpPr>
          <p:nvPr/>
        </p:nvSpPr>
        <p:spPr bwMode="auto">
          <a:xfrm flipV="1">
            <a:off x="5545138" y="2176463"/>
            <a:ext cx="0" cy="2556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8" name="Line 206"/>
          <p:cNvSpPr>
            <a:spLocks noChangeShapeType="1"/>
          </p:cNvSpPr>
          <p:nvPr/>
        </p:nvSpPr>
        <p:spPr bwMode="auto">
          <a:xfrm>
            <a:off x="4064000" y="4739134"/>
            <a:ext cx="22209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9" name="Rectangle 207"/>
          <p:cNvSpPr>
            <a:spLocks noChangeArrowheads="1"/>
          </p:cNvSpPr>
          <p:nvPr/>
        </p:nvSpPr>
        <p:spPr bwMode="auto">
          <a:xfrm>
            <a:off x="3967163" y="4861371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0" name="Rectangle 208"/>
          <p:cNvSpPr>
            <a:spLocks noChangeArrowheads="1"/>
          </p:cNvSpPr>
          <p:nvPr/>
        </p:nvSpPr>
        <p:spPr bwMode="auto">
          <a:xfrm>
            <a:off x="4668838" y="4861371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1" name="Rectangle 209"/>
          <p:cNvSpPr>
            <a:spLocks noChangeArrowheads="1"/>
          </p:cNvSpPr>
          <p:nvPr/>
        </p:nvSpPr>
        <p:spPr bwMode="auto">
          <a:xfrm>
            <a:off x="5507038" y="4862959"/>
            <a:ext cx="10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2" name="Rectangle 210"/>
          <p:cNvSpPr>
            <a:spLocks noChangeArrowheads="1"/>
          </p:cNvSpPr>
          <p:nvPr/>
        </p:nvSpPr>
        <p:spPr bwMode="auto">
          <a:xfrm>
            <a:off x="6149975" y="4861371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3" name="Line 211"/>
          <p:cNvSpPr>
            <a:spLocks noChangeShapeType="1"/>
          </p:cNvSpPr>
          <p:nvPr/>
        </p:nvSpPr>
        <p:spPr bwMode="auto">
          <a:xfrm>
            <a:off x="4064000" y="4739134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4" name="Line 212"/>
          <p:cNvSpPr>
            <a:spLocks noChangeShapeType="1"/>
          </p:cNvSpPr>
          <p:nvPr/>
        </p:nvSpPr>
        <p:spPr bwMode="auto">
          <a:xfrm>
            <a:off x="4803775" y="4739134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5" name="Line 213"/>
          <p:cNvSpPr>
            <a:spLocks noChangeShapeType="1"/>
          </p:cNvSpPr>
          <p:nvPr/>
        </p:nvSpPr>
        <p:spPr bwMode="auto">
          <a:xfrm>
            <a:off x="5545138" y="4739134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6" name="Line 214"/>
          <p:cNvSpPr>
            <a:spLocks noChangeShapeType="1"/>
          </p:cNvSpPr>
          <p:nvPr/>
        </p:nvSpPr>
        <p:spPr bwMode="auto">
          <a:xfrm>
            <a:off x="6284913" y="4739134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7" name="Rectangle 215"/>
          <p:cNvSpPr>
            <a:spLocks noChangeArrowheads="1"/>
          </p:cNvSpPr>
          <p:nvPr/>
        </p:nvSpPr>
        <p:spPr bwMode="auto">
          <a:xfrm>
            <a:off x="179512" y="1613446"/>
            <a:ext cx="79188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Baseline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8" name="Rectangle 216"/>
          <p:cNvSpPr>
            <a:spLocks noChangeArrowheads="1"/>
          </p:cNvSpPr>
          <p:nvPr/>
        </p:nvSpPr>
        <p:spPr bwMode="auto">
          <a:xfrm>
            <a:off x="179512" y="1805533"/>
            <a:ext cx="88485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subgroup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0" name="Rectangle 218"/>
          <p:cNvSpPr>
            <a:spLocks noChangeArrowheads="1"/>
          </p:cNvSpPr>
          <p:nvPr/>
        </p:nvSpPr>
        <p:spPr bwMode="auto">
          <a:xfrm>
            <a:off x="2063750" y="1613446"/>
            <a:ext cx="5866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Statin/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1" name="Rectangle 219"/>
          <p:cNvSpPr>
            <a:spLocks noChangeArrowheads="1"/>
          </p:cNvSpPr>
          <p:nvPr/>
        </p:nvSpPr>
        <p:spPr bwMode="auto">
          <a:xfrm>
            <a:off x="1700213" y="1805533"/>
            <a:ext cx="103714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more statin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2" name="Rectangle 220"/>
          <p:cNvSpPr>
            <a:spLocks noChangeArrowheads="1"/>
          </p:cNvSpPr>
          <p:nvPr/>
        </p:nvSpPr>
        <p:spPr bwMode="auto">
          <a:xfrm>
            <a:off x="2994025" y="1613446"/>
            <a:ext cx="73577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Control/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4" name="Rectangle 222"/>
          <p:cNvSpPr>
            <a:spLocks noChangeArrowheads="1"/>
          </p:cNvSpPr>
          <p:nvPr/>
        </p:nvSpPr>
        <p:spPr bwMode="auto">
          <a:xfrm>
            <a:off x="2825750" y="1805533"/>
            <a:ext cx="94096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less statin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5" name="Rectangle 223"/>
          <p:cNvSpPr>
            <a:spLocks noChangeArrowheads="1"/>
          </p:cNvSpPr>
          <p:nvPr/>
        </p:nvSpPr>
        <p:spPr bwMode="auto">
          <a:xfrm>
            <a:off x="5724128" y="1613446"/>
            <a:ext cx="1901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RR (CI) per 1 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mmol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/L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6" name="Rectangle 224"/>
          <p:cNvSpPr>
            <a:spLocks noChangeArrowheads="1"/>
          </p:cNvSpPr>
          <p:nvPr/>
        </p:nvSpPr>
        <p:spPr bwMode="auto">
          <a:xfrm>
            <a:off x="5915234" y="1805533"/>
            <a:ext cx="172803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reduction in LDL-C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7" name="Rectangle 225"/>
          <p:cNvSpPr>
            <a:spLocks noChangeArrowheads="1"/>
          </p:cNvSpPr>
          <p:nvPr/>
        </p:nvSpPr>
        <p:spPr bwMode="auto">
          <a:xfrm>
            <a:off x="7917469" y="1516608"/>
            <a:ext cx="98264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p-value for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0" name="Rectangle 228"/>
          <p:cNvSpPr>
            <a:spLocks noChangeArrowheads="1"/>
          </p:cNvSpPr>
          <p:nvPr/>
        </p:nvSpPr>
        <p:spPr bwMode="auto">
          <a:xfrm>
            <a:off x="7822219" y="1708696"/>
            <a:ext cx="126156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heterogeneity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3" name="Rectangle 231"/>
          <p:cNvSpPr>
            <a:spLocks noChangeArrowheads="1"/>
          </p:cNvSpPr>
          <p:nvPr/>
        </p:nvSpPr>
        <p:spPr bwMode="auto">
          <a:xfrm>
            <a:off x="8038119" y="1900783"/>
            <a:ext cx="726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or trend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4" name="Line 232"/>
          <p:cNvSpPr>
            <a:spLocks noChangeShapeType="1"/>
          </p:cNvSpPr>
          <p:nvPr/>
        </p:nvSpPr>
        <p:spPr bwMode="auto">
          <a:xfrm>
            <a:off x="192026" y="2176463"/>
            <a:ext cx="8772462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5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5" name="Rectangle 233"/>
          <p:cNvSpPr>
            <a:spLocks noChangeArrowheads="1"/>
          </p:cNvSpPr>
          <p:nvPr/>
        </p:nvSpPr>
        <p:spPr bwMode="auto">
          <a:xfrm>
            <a:off x="347663" y="4774059"/>
            <a:ext cx="130175" cy="1301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6" name="Line 234"/>
          <p:cNvSpPr>
            <a:spLocks noChangeShapeType="1"/>
          </p:cNvSpPr>
          <p:nvPr/>
        </p:nvSpPr>
        <p:spPr bwMode="auto">
          <a:xfrm>
            <a:off x="254000" y="4837559"/>
            <a:ext cx="317500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7" name="Rectangle 235"/>
          <p:cNvSpPr>
            <a:spLocks noChangeArrowheads="1"/>
          </p:cNvSpPr>
          <p:nvPr/>
        </p:nvSpPr>
        <p:spPr bwMode="auto">
          <a:xfrm>
            <a:off x="635000" y="4772471"/>
            <a:ext cx="4460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99% or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8" name="Freeform 236"/>
          <p:cNvSpPr>
            <a:spLocks/>
          </p:cNvSpPr>
          <p:nvPr/>
        </p:nvSpPr>
        <p:spPr bwMode="auto">
          <a:xfrm>
            <a:off x="1206500" y="4739134"/>
            <a:ext cx="317500" cy="200025"/>
          </a:xfrm>
          <a:custGeom>
            <a:avLst/>
            <a:gdLst>
              <a:gd name="T0" fmla="*/ 100 w 200"/>
              <a:gd name="T1" fmla="*/ 0 h 126"/>
              <a:gd name="T2" fmla="*/ 0 w 200"/>
              <a:gd name="T3" fmla="*/ 62 h 126"/>
              <a:gd name="T4" fmla="*/ 100 w 200"/>
              <a:gd name="T5" fmla="*/ 126 h 126"/>
              <a:gd name="T6" fmla="*/ 200 w 200"/>
              <a:gd name="T7" fmla="*/ 62 h 126"/>
              <a:gd name="T8" fmla="*/ 100 w 200"/>
              <a:gd name="T9" fmla="*/ 0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0" h="126">
                <a:moveTo>
                  <a:pt x="100" y="0"/>
                </a:moveTo>
                <a:lnTo>
                  <a:pt x="0" y="62"/>
                </a:lnTo>
                <a:lnTo>
                  <a:pt x="100" y="126"/>
                </a:lnTo>
                <a:lnTo>
                  <a:pt x="200" y="62"/>
                </a:lnTo>
                <a:lnTo>
                  <a:pt x="10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9" name="Freeform 237"/>
          <p:cNvSpPr>
            <a:spLocks/>
          </p:cNvSpPr>
          <p:nvPr/>
        </p:nvSpPr>
        <p:spPr bwMode="auto">
          <a:xfrm>
            <a:off x="1206500" y="4739134"/>
            <a:ext cx="317500" cy="200025"/>
          </a:xfrm>
          <a:custGeom>
            <a:avLst/>
            <a:gdLst>
              <a:gd name="T0" fmla="*/ 184 w 367"/>
              <a:gd name="T1" fmla="*/ 0 h 231"/>
              <a:gd name="T2" fmla="*/ 0 w 367"/>
              <a:gd name="T3" fmla="*/ 115 h 231"/>
              <a:gd name="T4" fmla="*/ 184 w 367"/>
              <a:gd name="T5" fmla="*/ 231 h 231"/>
              <a:gd name="T6" fmla="*/ 367 w 367"/>
              <a:gd name="T7" fmla="*/ 115 h 231"/>
              <a:gd name="T8" fmla="*/ 184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4" y="0"/>
                </a:moveTo>
                <a:lnTo>
                  <a:pt x="0" y="115"/>
                </a:lnTo>
                <a:lnTo>
                  <a:pt x="184" y="231"/>
                </a:lnTo>
                <a:lnTo>
                  <a:pt x="367" y="115"/>
                </a:lnTo>
                <a:lnTo>
                  <a:pt x="184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71" name="Rectangle 239"/>
          <p:cNvSpPr>
            <a:spLocks noChangeArrowheads="1"/>
          </p:cNvSpPr>
          <p:nvPr/>
        </p:nvSpPr>
        <p:spPr bwMode="auto">
          <a:xfrm>
            <a:off x="1587500" y="4774059"/>
            <a:ext cx="4619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95% CI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2" name="Rectangle 240"/>
          <p:cNvSpPr>
            <a:spLocks noChangeArrowheads="1"/>
          </p:cNvSpPr>
          <p:nvPr/>
        </p:nvSpPr>
        <p:spPr bwMode="auto">
          <a:xfrm>
            <a:off x="5791200" y="5077271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6" name="Rectangle 244"/>
          <p:cNvSpPr>
            <a:spLocks noChangeArrowheads="1"/>
          </p:cNvSpPr>
          <p:nvPr/>
        </p:nvSpPr>
        <p:spPr bwMode="auto">
          <a:xfrm>
            <a:off x="6100763" y="5250309"/>
            <a:ext cx="4776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worse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8" name="Rectangle 246"/>
          <p:cNvSpPr>
            <a:spLocks noChangeArrowheads="1"/>
          </p:cNvSpPr>
          <p:nvPr/>
        </p:nvSpPr>
        <p:spPr bwMode="auto">
          <a:xfrm>
            <a:off x="3570288" y="5077271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82" name="Rectangle 250"/>
          <p:cNvSpPr>
            <a:spLocks noChangeArrowheads="1"/>
          </p:cNvSpPr>
          <p:nvPr/>
        </p:nvSpPr>
        <p:spPr bwMode="auto">
          <a:xfrm>
            <a:off x="3886200" y="5250309"/>
            <a:ext cx="4572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better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83" name="Rectangle 251"/>
          <p:cNvSpPr>
            <a:spLocks noChangeArrowheads="1"/>
          </p:cNvSpPr>
          <p:nvPr/>
        </p:nvSpPr>
        <p:spPr bwMode="auto">
          <a:xfrm>
            <a:off x="2193925" y="1394371"/>
            <a:ext cx="13673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Events (% p.a.)</a:t>
            </a:r>
            <a:endParaRPr kumimoji="0" lang="en-US" altLang="en-US" sz="15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08" name="Rectangle 376"/>
          <p:cNvSpPr>
            <a:spLocks noChangeArrowheads="1"/>
          </p:cNvSpPr>
          <p:nvPr/>
        </p:nvSpPr>
        <p:spPr bwMode="auto">
          <a:xfrm>
            <a:off x="179512" y="4247009"/>
            <a:ext cx="10556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 All patients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09" name="Rectangle 377"/>
          <p:cNvSpPr>
            <a:spLocks noChangeArrowheads="1"/>
          </p:cNvSpPr>
          <p:nvPr/>
        </p:nvSpPr>
        <p:spPr bwMode="auto">
          <a:xfrm>
            <a:off x="1831975" y="4247009"/>
            <a:ext cx="9032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11284 (3.3)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0" name="Rectangle 378"/>
          <p:cNvSpPr>
            <a:spLocks noChangeArrowheads="1"/>
          </p:cNvSpPr>
          <p:nvPr/>
        </p:nvSpPr>
        <p:spPr bwMode="auto">
          <a:xfrm>
            <a:off x="2879725" y="4247009"/>
            <a:ext cx="914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13673 (4.0)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1" name="Rectangle 379"/>
          <p:cNvSpPr>
            <a:spLocks noChangeArrowheads="1"/>
          </p:cNvSpPr>
          <p:nvPr/>
        </p:nvSpPr>
        <p:spPr bwMode="auto">
          <a:xfrm>
            <a:off x="6213475" y="4247009"/>
            <a:ext cx="137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0.79 (0.77 - 0.81)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2" name="Line 380"/>
          <p:cNvSpPr>
            <a:spLocks noChangeShapeType="1"/>
          </p:cNvSpPr>
          <p:nvPr/>
        </p:nvSpPr>
        <p:spPr bwMode="auto">
          <a:xfrm flipV="1">
            <a:off x="4860925" y="4239071"/>
            <a:ext cx="58738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3" name="Line 381"/>
          <p:cNvSpPr>
            <a:spLocks noChangeShapeType="1"/>
          </p:cNvSpPr>
          <p:nvPr/>
        </p:nvSpPr>
        <p:spPr bwMode="auto">
          <a:xfrm flipH="1" flipV="1">
            <a:off x="4919663" y="4239071"/>
            <a:ext cx="60325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4" name="Line 382"/>
          <p:cNvSpPr>
            <a:spLocks noChangeShapeType="1"/>
          </p:cNvSpPr>
          <p:nvPr/>
        </p:nvSpPr>
        <p:spPr bwMode="auto">
          <a:xfrm>
            <a:off x="4860925" y="4339084"/>
            <a:ext cx="58738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5" name="Line 383"/>
          <p:cNvSpPr>
            <a:spLocks noChangeShapeType="1"/>
          </p:cNvSpPr>
          <p:nvPr/>
        </p:nvSpPr>
        <p:spPr bwMode="auto">
          <a:xfrm flipH="1">
            <a:off x="4919663" y="4339084"/>
            <a:ext cx="60325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7" name="Line 385"/>
          <p:cNvSpPr>
            <a:spLocks noChangeShapeType="1"/>
          </p:cNvSpPr>
          <p:nvPr/>
        </p:nvSpPr>
        <p:spPr bwMode="auto">
          <a:xfrm flipV="1">
            <a:off x="4919663" y="2276872"/>
            <a:ext cx="0" cy="1980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434" name="Group 4433"/>
          <p:cNvGrpSpPr/>
          <p:nvPr/>
        </p:nvGrpSpPr>
        <p:grpSpPr>
          <a:xfrm>
            <a:off x="179512" y="3333957"/>
            <a:ext cx="8488845" cy="617082"/>
            <a:chOff x="179512" y="3531998"/>
            <a:chExt cx="8488845" cy="617082"/>
          </a:xfrm>
        </p:grpSpPr>
        <p:sp>
          <p:nvSpPr>
            <p:cNvPr id="421" name="Rectangle 302"/>
            <p:cNvSpPr>
              <a:spLocks noChangeArrowheads="1"/>
            </p:cNvSpPr>
            <p:nvPr/>
          </p:nvSpPr>
          <p:spPr bwMode="auto">
            <a:xfrm>
              <a:off x="230717" y="3735198"/>
              <a:ext cx="48736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Male 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22" name="Rectangle 303"/>
            <p:cNvSpPr>
              <a:spLocks noChangeArrowheads="1"/>
            </p:cNvSpPr>
            <p:nvPr/>
          </p:nvSpPr>
          <p:spPr bwMode="auto">
            <a:xfrm>
              <a:off x="1870075" y="3722498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8943 (3.5)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23" name="Rectangle 304"/>
            <p:cNvSpPr>
              <a:spLocks noChangeArrowheads="1"/>
            </p:cNvSpPr>
            <p:nvPr/>
          </p:nvSpPr>
          <p:spPr bwMode="auto">
            <a:xfrm>
              <a:off x="2879725" y="3722498"/>
              <a:ext cx="9144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10979 (4.4)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24" name="Rectangle 305"/>
            <p:cNvSpPr>
              <a:spLocks noChangeArrowheads="1"/>
            </p:cNvSpPr>
            <p:nvPr/>
          </p:nvSpPr>
          <p:spPr bwMode="auto">
            <a:xfrm>
              <a:off x="6213475" y="3722498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0.78 (0.75 - 0.81)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25" name="Rectangle 306"/>
            <p:cNvSpPr>
              <a:spLocks noChangeArrowheads="1"/>
            </p:cNvSpPr>
            <p:nvPr/>
          </p:nvSpPr>
          <p:spPr bwMode="auto">
            <a:xfrm>
              <a:off x="4794250" y="3720911"/>
              <a:ext cx="179388" cy="17938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6" name="Line 307"/>
            <p:cNvSpPr>
              <a:spLocks noChangeShapeType="1"/>
            </p:cNvSpPr>
            <p:nvPr/>
          </p:nvSpPr>
          <p:spPr bwMode="auto">
            <a:xfrm>
              <a:off x="4799013" y="3809811"/>
              <a:ext cx="17303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7" name="Line 308"/>
            <p:cNvSpPr>
              <a:spLocks noChangeShapeType="1"/>
            </p:cNvSpPr>
            <p:nvPr/>
          </p:nvSpPr>
          <p:spPr bwMode="auto">
            <a:xfrm>
              <a:off x="4799013" y="3809811"/>
              <a:ext cx="17303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28" name="Rectangle 309"/>
            <p:cNvSpPr>
              <a:spLocks noChangeArrowheads="1"/>
            </p:cNvSpPr>
            <p:nvPr/>
          </p:nvSpPr>
          <p:spPr bwMode="auto">
            <a:xfrm>
              <a:off x="230717" y="3933636"/>
              <a:ext cx="646011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Female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29" name="Rectangle 311"/>
            <p:cNvSpPr>
              <a:spLocks noChangeArrowheads="1"/>
            </p:cNvSpPr>
            <p:nvPr/>
          </p:nvSpPr>
          <p:spPr bwMode="auto">
            <a:xfrm>
              <a:off x="1870075" y="3922523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2341 (2.6)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30" name="Rectangle 312"/>
            <p:cNvSpPr>
              <a:spLocks noChangeArrowheads="1"/>
            </p:cNvSpPr>
            <p:nvPr/>
          </p:nvSpPr>
          <p:spPr bwMode="auto">
            <a:xfrm>
              <a:off x="2917825" y="3922523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2694 (3.0)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31" name="Rectangle 313"/>
            <p:cNvSpPr>
              <a:spLocks noChangeArrowheads="1"/>
            </p:cNvSpPr>
            <p:nvPr/>
          </p:nvSpPr>
          <p:spPr bwMode="auto">
            <a:xfrm>
              <a:off x="6213475" y="3922523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0.84 (0.78 - 0.91)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32" name="Rectangle 314"/>
            <p:cNvSpPr>
              <a:spLocks noChangeArrowheads="1"/>
            </p:cNvSpPr>
            <p:nvPr/>
          </p:nvSpPr>
          <p:spPr bwMode="auto">
            <a:xfrm>
              <a:off x="5027613" y="3966973"/>
              <a:ext cx="85725" cy="8572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3" name="Line 315"/>
            <p:cNvSpPr>
              <a:spLocks noChangeShapeType="1"/>
            </p:cNvSpPr>
            <p:nvPr/>
          </p:nvSpPr>
          <p:spPr bwMode="auto">
            <a:xfrm>
              <a:off x="4883150" y="4009836"/>
              <a:ext cx="390525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36" name="Rectangle 393"/>
            <p:cNvSpPr>
              <a:spLocks noChangeArrowheads="1"/>
            </p:cNvSpPr>
            <p:nvPr/>
          </p:nvSpPr>
          <p:spPr bwMode="auto">
            <a:xfrm>
              <a:off x="179512" y="3531998"/>
              <a:ext cx="62706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-Bold" charset="0"/>
                  <a:cs typeface="Arial" pitchFamily="34" charset="0"/>
                </a:rPr>
                <a:t>Gender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37" name="Rectangle 394"/>
            <p:cNvSpPr>
              <a:spLocks noChangeArrowheads="1"/>
            </p:cNvSpPr>
            <p:nvPr/>
          </p:nvSpPr>
          <p:spPr bwMode="auto">
            <a:xfrm>
              <a:off x="8117494" y="3770123"/>
              <a:ext cx="55086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p=0.02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</p:grpSp>
      <p:sp>
        <p:nvSpPr>
          <p:cNvPr id="178" name="Rectangle 82"/>
          <p:cNvSpPr>
            <a:spLocks noChangeArrowheads="1"/>
          </p:cNvSpPr>
          <p:nvPr/>
        </p:nvSpPr>
        <p:spPr bwMode="auto">
          <a:xfrm>
            <a:off x="281430" y="2580020"/>
            <a:ext cx="9778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ymbol" pitchFamily="18" charset="2"/>
                <a:cs typeface="Arial" pitchFamily="34" charset="0"/>
              </a:rPr>
              <a:t>£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9" name="Rectangle 83"/>
          <p:cNvSpPr>
            <a:spLocks noChangeArrowheads="1"/>
          </p:cNvSpPr>
          <p:nvPr/>
        </p:nvSpPr>
        <p:spPr bwMode="auto">
          <a:xfrm>
            <a:off x="389380" y="2597482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65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0" name="Rectangle 84"/>
          <p:cNvSpPr>
            <a:spLocks noChangeArrowheads="1"/>
          </p:cNvSpPr>
          <p:nvPr/>
        </p:nvSpPr>
        <p:spPr bwMode="auto">
          <a:xfrm>
            <a:off x="1850200" y="2584782"/>
            <a:ext cx="8506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6113 (2.9)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1" name="Rectangle 85"/>
          <p:cNvSpPr>
            <a:spLocks noChangeArrowheads="1"/>
          </p:cNvSpPr>
          <p:nvPr/>
        </p:nvSpPr>
        <p:spPr bwMode="auto">
          <a:xfrm>
            <a:off x="2904300" y="2584782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7510 (3.6)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2" name="Rectangle 86"/>
          <p:cNvSpPr>
            <a:spLocks noChangeArrowheads="1"/>
          </p:cNvSpPr>
          <p:nvPr/>
        </p:nvSpPr>
        <p:spPr bwMode="auto">
          <a:xfrm>
            <a:off x="6228184" y="2584782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0.78 (0.75 - 0.82)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3" name="Rectangle 89"/>
          <p:cNvSpPr>
            <a:spLocks noChangeArrowheads="1"/>
          </p:cNvSpPr>
          <p:nvPr/>
        </p:nvSpPr>
        <p:spPr bwMode="auto">
          <a:xfrm>
            <a:off x="230312" y="2787982"/>
            <a:ext cx="50174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&gt; 65,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4" name="Rectangle 90"/>
          <p:cNvSpPr>
            <a:spLocks noChangeArrowheads="1"/>
          </p:cNvSpPr>
          <p:nvPr/>
        </p:nvSpPr>
        <p:spPr bwMode="auto">
          <a:xfrm>
            <a:off x="715135" y="2770520"/>
            <a:ext cx="9778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Symbol" pitchFamily="18" charset="2"/>
                <a:cs typeface="Arial" pitchFamily="34" charset="0"/>
              </a:rPr>
              <a:t>£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5" name="Rectangle 91"/>
          <p:cNvSpPr>
            <a:spLocks noChangeArrowheads="1"/>
          </p:cNvSpPr>
          <p:nvPr/>
        </p:nvSpPr>
        <p:spPr bwMode="auto">
          <a:xfrm>
            <a:off x="823085" y="2787982"/>
            <a:ext cx="19877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75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6" name="Rectangle 92"/>
          <p:cNvSpPr>
            <a:spLocks noChangeArrowheads="1"/>
          </p:cNvSpPr>
          <p:nvPr/>
        </p:nvSpPr>
        <p:spPr bwMode="auto">
          <a:xfrm>
            <a:off x="1850200" y="2786395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4161 (3.7)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7" name="Rectangle 93"/>
          <p:cNvSpPr>
            <a:spLocks noChangeArrowheads="1"/>
          </p:cNvSpPr>
          <p:nvPr/>
        </p:nvSpPr>
        <p:spPr bwMode="auto">
          <a:xfrm>
            <a:off x="2904300" y="2786395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5050 (4.6)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8" name="Rectangle 94"/>
          <p:cNvSpPr>
            <a:spLocks noChangeArrowheads="1"/>
          </p:cNvSpPr>
          <p:nvPr/>
        </p:nvSpPr>
        <p:spPr bwMode="auto">
          <a:xfrm>
            <a:off x="6228184" y="2786395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0.79 (0.74 - 0.83)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9" name="Rectangle 97"/>
          <p:cNvSpPr>
            <a:spLocks noChangeArrowheads="1"/>
          </p:cNvSpPr>
          <p:nvPr/>
        </p:nvSpPr>
        <p:spPr bwMode="auto">
          <a:xfrm>
            <a:off x="230312" y="2997532"/>
            <a:ext cx="40235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&gt; 75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0" name="Rectangle 98"/>
          <p:cNvSpPr>
            <a:spLocks noChangeArrowheads="1"/>
          </p:cNvSpPr>
          <p:nvPr/>
        </p:nvSpPr>
        <p:spPr bwMode="auto">
          <a:xfrm>
            <a:off x="1850200" y="2988007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1010 (4.9)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1" name="Rectangle 99"/>
          <p:cNvSpPr>
            <a:spLocks noChangeArrowheads="1"/>
          </p:cNvSpPr>
          <p:nvPr/>
        </p:nvSpPr>
        <p:spPr bwMode="auto">
          <a:xfrm>
            <a:off x="2904300" y="2988007"/>
            <a:ext cx="83734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1113 (5.5)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2" name="Rectangle 100"/>
          <p:cNvSpPr>
            <a:spLocks noChangeArrowheads="1"/>
          </p:cNvSpPr>
          <p:nvPr/>
        </p:nvSpPr>
        <p:spPr bwMode="auto">
          <a:xfrm>
            <a:off x="6228184" y="2988007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0.87 (0.76 - 0.99)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3" name="Rectangle 87"/>
          <p:cNvSpPr>
            <a:spLocks noChangeArrowheads="1"/>
          </p:cNvSpPr>
          <p:nvPr/>
        </p:nvSpPr>
        <p:spPr bwMode="auto">
          <a:xfrm>
            <a:off x="4831532" y="2599070"/>
            <a:ext cx="152400" cy="15081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4" name="Line 88"/>
          <p:cNvSpPr>
            <a:spLocks noChangeShapeType="1"/>
          </p:cNvSpPr>
          <p:nvPr/>
        </p:nvSpPr>
        <p:spPr bwMode="auto">
          <a:xfrm>
            <a:off x="4804544" y="2675270"/>
            <a:ext cx="209550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5" name="Rectangle 95"/>
          <p:cNvSpPr>
            <a:spLocks noChangeArrowheads="1"/>
          </p:cNvSpPr>
          <p:nvPr/>
        </p:nvSpPr>
        <p:spPr bwMode="auto">
          <a:xfrm>
            <a:off x="4858519" y="2814970"/>
            <a:ext cx="122238" cy="1206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6" name="Line 96"/>
          <p:cNvSpPr>
            <a:spLocks noChangeShapeType="1"/>
          </p:cNvSpPr>
          <p:nvPr/>
        </p:nvSpPr>
        <p:spPr bwMode="auto">
          <a:xfrm>
            <a:off x="4791844" y="2875295"/>
            <a:ext cx="263525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7" name="Rectangle 101"/>
          <p:cNvSpPr>
            <a:spLocks noChangeArrowheads="1"/>
          </p:cNvSpPr>
          <p:nvPr/>
        </p:nvSpPr>
        <p:spPr bwMode="auto">
          <a:xfrm>
            <a:off x="5142682" y="3049920"/>
            <a:ext cx="52388" cy="523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8" name="Line 102"/>
          <p:cNvSpPr>
            <a:spLocks noChangeShapeType="1"/>
          </p:cNvSpPr>
          <p:nvPr/>
        </p:nvSpPr>
        <p:spPr bwMode="auto">
          <a:xfrm>
            <a:off x="4856932" y="3075320"/>
            <a:ext cx="666750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9" name="Rectangle 242"/>
          <p:cNvSpPr>
            <a:spLocks noChangeArrowheads="1"/>
          </p:cNvSpPr>
          <p:nvPr/>
        </p:nvSpPr>
        <p:spPr bwMode="auto">
          <a:xfrm>
            <a:off x="179512" y="2379995"/>
            <a:ext cx="97462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Age (years)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0" name="Rectangle 246"/>
          <p:cNvSpPr>
            <a:spLocks noChangeArrowheads="1"/>
          </p:cNvSpPr>
          <p:nvPr/>
        </p:nvSpPr>
        <p:spPr bwMode="auto">
          <a:xfrm>
            <a:off x="8094663" y="2734008"/>
            <a:ext cx="5514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p=0.14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88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</a:t>
            </a:r>
            <a:r>
              <a:rPr lang="en-GB" altLang="en-US" sz="2800" b="1" dirty="0">
                <a:solidFill>
                  <a:srgbClr val="C00000"/>
                </a:solidFill>
                <a:cs typeface="Arial" panose="020B0604020202020204" pitchFamily="34" charset="0"/>
              </a:rPr>
              <a:t>MAJOR VASCULAR EVENTS</a:t>
            </a:r>
            <a:endParaRPr lang="en-GB" altLang="en-US" sz="2800" b="1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by baseline LDL-C and prior vascular disease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37" name="Line 205"/>
          <p:cNvSpPr>
            <a:spLocks noChangeShapeType="1"/>
          </p:cNvSpPr>
          <p:nvPr/>
        </p:nvSpPr>
        <p:spPr bwMode="auto">
          <a:xfrm flipV="1">
            <a:off x="5545138" y="2176463"/>
            <a:ext cx="0" cy="3024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8" name="Line 206"/>
          <p:cNvSpPr>
            <a:spLocks noChangeShapeType="1"/>
          </p:cNvSpPr>
          <p:nvPr/>
        </p:nvSpPr>
        <p:spPr bwMode="auto">
          <a:xfrm>
            <a:off x="4064000" y="5171182"/>
            <a:ext cx="22209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9" name="Rectangle 207"/>
          <p:cNvSpPr>
            <a:spLocks noChangeArrowheads="1"/>
          </p:cNvSpPr>
          <p:nvPr/>
        </p:nvSpPr>
        <p:spPr bwMode="auto">
          <a:xfrm>
            <a:off x="3967163" y="5293419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0" name="Rectangle 208"/>
          <p:cNvSpPr>
            <a:spLocks noChangeArrowheads="1"/>
          </p:cNvSpPr>
          <p:nvPr/>
        </p:nvSpPr>
        <p:spPr bwMode="auto">
          <a:xfrm>
            <a:off x="4668838" y="5293419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1" name="Rectangle 209"/>
          <p:cNvSpPr>
            <a:spLocks noChangeArrowheads="1"/>
          </p:cNvSpPr>
          <p:nvPr/>
        </p:nvSpPr>
        <p:spPr bwMode="auto">
          <a:xfrm>
            <a:off x="5507038" y="5295007"/>
            <a:ext cx="10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2" name="Rectangle 210"/>
          <p:cNvSpPr>
            <a:spLocks noChangeArrowheads="1"/>
          </p:cNvSpPr>
          <p:nvPr/>
        </p:nvSpPr>
        <p:spPr bwMode="auto">
          <a:xfrm>
            <a:off x="6149975" y="5293419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3" name="Line 211"/>
          <p:cNvSpPr>
            <a:spLocks noChangeShapeType="1"/>
          </p:cNvSpPr>
          <p:nvPr/>
        </p:nvSpPr>
        <p:spPr bwMode="auto">
          <a:xfrm>
            <a:off x="4064000" y="5171182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4" name="Line 212"/>
          <p:cNvSpPr>
            <a:spLocks noChangeShapeType="1"/>
          </p:cNvSpPr>
          <p:nvPr/>
        </p:nvSpPr>
        <p:spPr bwMode="auto">
          <a:xfrm>
            <a:off x="4803775" y="5171182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5" name="Line 213"/>
          <p:cNvSpPr>
            <a:spLocks noChangeShapeType="1"/>
          </p:cNvSpPr>
          <p:nvPr/>
        </p:nvSpPr>
        <p:spPr bwMode="auto">
          <a:xfrm>
            <a:off x="5545138" y="5171182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6" name="Line 214"/>
          <p:cNvSpPr>
            <a:spLocks noChangeShapeType="1"/>
          </p:cNvSpPr>
          <p:nvPr/>
        </p:nvSpPr>
        <p:spPr bwMode="auto">
          <a:xfrm>
            <a:off x="6284913" y="5171182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7" name="Rectangle 215"/>
          <p:cNvSpPr>
            <a:spLocks noChangeArrowheads="1"/>
          </p:cNvSpPr>
          <p:nvPr/>
        </p:nvSpPr>
        <p:spPr bwMode="auto">
          <a:xfrm>
            <a:off x="179512" y="1613446"/>
            <a:ext cx="79188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Baseline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8" name="Rectangle 216"/>
          <p:cNvSpPr>
            <a:spLocks noChangeArrowheads="1"/>
          </p:cNvSpPr>
          <p:nvPr/>
        </p:nvSpPr>
        <p:spPr bwMode="auto">
          <a:xfrm>
            <a:off x="179512" y="1805533"/>
            <a:ext cx="88485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subgroup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0" name="Rectangle 218"/>
          <p:cNvSpPr>
            <a:spLocks noChangeArrowheads="1"/>
          </p:cNvSpPr>
          <p:nvPr/>
        </p:nvSpPr>
        <p:spPr bwMode="auto">
          <a:xfrm>
            <a:off x="2063750" y="1613446"/>
            <a:ext cx="5866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Statin/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1" name="Rectangle 219"/>
          <p:cNvSpPr>
            <a:spLocks noChangeArrowheads="1"/>
          </p:cNvSpPr>
          <p:nvPr/>
        </p:nvSpPr>
        <p:spPr bwMode="auto">
          <a:xfrm>
            <a:off x="1700213" y="1805533"/>
            <a:ext cx="103714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more statin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2" name="Rectangle 220"/>
          <p:cNvSpPr>
            <a:spLocks noChangeArrowheads="1"/>
          </p:cNvSpPr>
          <p:nvPr/>
        </p:nvSpPr>
        <p:spPr bwMode="auto">
          <a:xfrm>
            <a:off x="2994025" y="1613446"/>
            <a:ext cx="73577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Control/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4" name="Rectangle 222"/>
          <p:cNvSpPr>
            <a:spLocks noChangeArrowheads="1"/>
          </p:cNvSpPr>
          <p:nvPr/>
        </p:nvSpPr>
        <p:spPr bwMode="auto">
          <a:xfrm>
            <a:off x="2825750" y="1805533"/>
            <a:ext cx="94096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less statin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5" name="Rectangle 223"/>
          <p:cNvSpPr>
            <a:spLocks noChangeArrowheads="1"/>
          </p:cNvSpPr>
          <p:nvPr/>
        </p:nvSpPr>
        <p:spPr bwMode="auto">
          <a:xfrm>
            <a:off x="5724128" y="1613446"/>
            <a:ext cx="1901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RR (CI) per 1 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mmol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/L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6" name="Rectangle 224"/>
          <p:cNvSpPr>
            <a:spLocks noChangeArrowheads="1"/>
          </p:cNvSpPr>
          <p:nvPr/>
        </p:nvSpPr>
        <p:spPr bwMode="auto">
          <a:xfrm>
            <a:off x="5915234" y="1805533"/>
            <a:ext cx="172803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reduction in LDL-C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7" name="Rectangle 225"/>
          <p:cNvSpPr>
            <a:spLocks noChangeArrowheads="1"/>
          </p:cNvSpPr>
          <p:nvPr/>
        </p:nvSpPr>
        <p:spPr bwMode="auto">
          <a:xfrm>
            <a:off x="7917469" y="1516608"/>
            <a:ext cx="98264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p-value for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0" name="Rectangle 228"/>
          <p:cNvSpPr>
            <a:spLocks noChangeArrowheads="1"/>
          </p:cNvSpPr>
          <p:nvPr/>
        </p:nvSpPr>
        <p:spPr bwMode="auto">
          <a:xfrm>
            <a:off x="7822219" y="1708696"/>
            <a:ext cx="126156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heterogeneity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3" name="Rectangle 231"/>
          <p:cNvSpPr>
            <a:spLocks noChangeArrowheads="1"/>
          </p:cNvSpPr>
          <p:nvPr/>
        </p:nvSpPr>
        <p:spPr bwMode="auto">
          <a:xfrm>
            <a:off x="8038119" y="1900783"/>
            <a:ext cx="726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or trend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5" name="Rectangle 233"/>
          <p:cNvSpPr>
            <a:spLocks noChangeArrowheads="1"/>
          </p:cNvSpPr>
          <p:nvPr/>
        </p:nvSpPr>
        <p:spPr bwMode="auto">
          <a:xfrm>
            <a:off x="347663" y="5206107"/>
            <a:ext cx="130175" cy="1301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6" name="Line 234"/>
          <p:cNvSpPr>
            <a:spLocks noChangeShapeType="1"/>
          </p:cNvSpPr>
          <p:nvPr/>
        </p:nvSpPr>
        <p:spPr bwMode="auto">
          <a:xfrm>
            <a:off x="254000" y="5269607"/>
            <a:ext cx="317500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7" name="Rectangle 235"/>
          <p:cNvSpPr>
            <a:spLocks noChangeArrowheads="1"/>
          </p:cNvSpPr>
          <p:nvPr/>
        </p:nvSpPr>
        <p:spPr bwMode="auto">
          <a:xfrm>
            <a:off x="635000" y="5204519"/>
            <a:ext cx="4460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99% or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8" name="Freeform 236"/>
          <p:cNvSpPr>
            <a:spLocks/>
          </p:cNvSpPr>
          <p:nvPr/>
        </p:nvSpPr>
        <p:spPr bwMode="auto">
          <a:xfrm>
            <a:off x="1206500" y="5171182"/>
            <a:ext cx="317500" cy="200025"/>
          </a:xfrm>
          <a:custGeom>
            <a:avLst/>
            <a:gdLst>
              <a:gd name="T0" fmla="*/ 100 w 200"/>
              <a:gd name="T1" fmla="*/ 0 h 126"/>
              <a:gd name="T2" fmla="*/ 0 w 200"/>
              <a:gd name="T3" fmla="*/ 62 h 126"/>
              <a:gd name="T4" fmla="*/ 100 w 200"/>
              <a:gd name="T5" fmla="*/ 126 h 126"/>
              <a:gd name="T6" fmla="*/ 200 w 200"/>
              <a:gd name="T7" fmla="*/ 62 h 126"/>
              <a:gd name="T8" fmla="*/ 100 w 200"/>
              <a:gd name="T9" fmla="*/ 0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0" h="126">
                <a:moveTo>
                  <a:pt x="100" y="0"/>
                </a:moveTo>
                <a:lnTo>
                  <a:pt x="0" y="62"/>
                </a:lnTo>
                <a:lnTo>
                  <a:pt x="100" y="126"/>
                </a:lnTo>
                <a:lnTo>
                  <a:pt x="200" y="62"/>
                </a:lnTo>
                <a:lnTo>
                  <a:pt x="10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9" name="Freeform 237"/>
          <p:cNvSpPr>
            <a:spLocks/>
          </p:cNvSpPr>
          <p:nvPr/>
        </p:nvSpPr>
        <p:spPr bwMode="auto">
          <a:xfrm>
            <a:off x="1206500" y="5171182"/>
            <a:ext cx="317500" cy="200025"/>
          </a:xfrm>
          <a:custGeom>
            <a:avLst/>
            <a:gdLst>
              <a:gd name="T0" fmla="*/ 184 w 367"/>
              <a:gd name="T1" fmla="*/ 0 h 231"/>
              <a:gd name="T2" fmla="*/ 0 w 367"/>
              <a:gd name="T3" fmla="*/ 115 h 231"/>
              <a:gd name="T4" fmla="*/ 184 w 367"/>
              <a:gd name="T5" fmla="*/ 231 h 231"/>
              <a:gd name="T6" fmla="*/ 367 w 367"/>
              <a:gd name="T7" fmla="*/ 115 h 231"/>
              <a:gd name="T8" fmla="*/ 184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4" y="0"/>
                </a:moveTo>
                <a:lnTo>
                  <a:pt x="0" y="115"/>
                </a:lnTo>
                <a:lnTo>
                  <a:pt x="184" y="231"/>
                </a:lnTo>
                <a:lnTo>
                  <a:pt x="367" y="115"/>
                </a:lnTo>
                <a:lnTo>
                  <a:pt x="184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71" name="Rectangle 239"/>
          <p:cNvSpPr>
            <a:spLocks noChangeArrowheads="1"/>
          </p:cNvSpPr>
          <p:nvPr/>
        </p:nvSpPr>
        <p:spPr bwMode="auto">
          <a:xfrm>
            <a:off x="1587500" y="5206107"/>
            <a:ext cx="4619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95% CI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2" name="Rectangle 240"/>
          <p:cNvSpPr>
            <a:spLocks noChangeArrowheads="1"/>
          </p:cNvSpPr>
          <p:nvPr/>
        </p:nvSpPr>
        <p:spPr bwMode="auto">
          <a:xfrm>
            <a:off x="5791200" y="5509319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6" name="Rectangle 244"/>
          <p:cNvSpPr>
            <a:spLocks noChangeArrowheads="1"/>
          </p:cNvSpPr>
          <p:nvPr/>
        </p:nvSpPr>
        <p:spPr bwMode="auto">
          <a:xfrm>
            <a:off x="6100763" y="5682357"/>
            <a:ext cx="4776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worse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8" name="Rectangle 246"/>
          <p:cNvSpPr>
            <a:spLocks noChangeArrowheads="1"/>
          </p:cNvSpPr>
          <p:nvPr/>
        </p:nvSpPr>
        <p:spPr bwMode="auto">
          <a:xfrm>
            <a:off x="3570288" y="5509319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82" name="Rectangle 250"/>
          <p:cNvSpPr>
            <a:spLocks noChangeArrowheads="1"/>
          </p:cNvSpPr>
          <p:nvPr/>
        </p:nvSpPr>
        <p:spPr bwMode="auto">
          <a:xfrm>
            <a:off x="3886200" y="5682357"/>
            <a:ext cx="4572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better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83" name="Rectangle 251"/>
          <p:cNvSpPr>
            <a:spLocks noChangeArrowheads="1"/>
          </p:cNvSpPr>
          <p:nvPr/>
        </p:nvSpPr>
        <p:spPr bwMode="auto">
          <a:xfrm>
            <a:off x="2193925" y="1394371"/>
            <a:ext cx="13673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Events (% p.a.)</a:t>
            </a:r>
            <a:endParaRPr kumimoji="0" lang="en-US" altLang="en-US" sz="15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08" name="Rectangle 376"/>
          <p:cNvSpPr>
            <a:spLocks noChangeArrowheads="1"/>
          </p:cNvSpPr>
          <p:nvPr/>
        </p:nvSpPr>
        <p:spPr bwMode="auto">
          <a:xfrm>
            <a:off x="179512" y="4679057"/>
            <a:ext cx="10556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 All patients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09" name="Rectangle 377"/>
          <p:cNvSpPr>
            <a:spLocks noChangeArrowheads="1"/>
          </p:cNvSpPr>
          <p:nvPr/>
        </p:nvSpPr>
        <p:spPr bwMode="auto">
          <a:xfrm>
            <a:off x="1831975" y="4679057"/>
            <a:ext cx="9032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11284 (3.3)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0" name="Rectangle 378"/>
          <p:cNvSpPr>
            <a:spLocks noChangeArrowheads="1"/>
          </p:cNvSpPr>
          <p:nvPr/>
        </p:nvSpPr>
        <p:spPr bwMode="auto">
          <a:xfrm>
            <a:off x="2879725" y="4679057"/>
            <a:ext cx="914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13673 (4.0)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1" name="Rectangle 379"/>
          <p:cNvSpPr>
            <a:spLocks noChangeArrowheads="1"/>
          </p:cNvSpPr>
          <p:nvPr/>
        </p:nvSpPr>
        <p:spPr bwMode="auto">
          <a:xfrm>
            <a:off x="6213475" y="4679057"/>
            <a:ext cx="137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0.79 (0.77 - 0.81)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2" name="Line 380"/>
          <p:cNvSpPr>
            <a:spLocks noChangeShapeType="1"/>
          </p:cNvSpPr>
          <p:nvPr/>
        </p:nvSpPr>
        <p:spPr bwMode="auto">
          <a:xfrm flipV="1">
            <a:off x="4860925" y="4671119"/>
            <a:ext cx="58738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3" name="Line 381"/>
          <p:cNvSpPr>
            <a:spLocks noChangeShapeType="1"/>
          </p:cNvSpPr>
          <p:nvPr/>
        </p:nvSpPr>
        <p:spPr bwMode="auto">
          <a:xfrm flipH="1" flipV="1">
            <a:off x="4919663" y="4671119"/>
            <a:ext cx="60325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4" name="Line 382"/>
          <p:cNvSpPr>
            <a:spLocks noChangeShapeType="1"/>
          </p:cNvSpPr>
          <p:nvPr/>
        </p:nvSpPr>
        <p:spPr bwMode="auto">
          <a:xfrm>
            <a:off x="4860925" y="4771132"/>
            <a:ext cx="58738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5" name="Line 383"/>
          <p:cNvSpPr>
            <a:spLocks noChangeShapeType="1"/>
          </p:cNvSpPr>
          <p:nvPr/>
        </p:nvSpPr>
        <p:spPr bwMode="auto">
          <a:xfrm flipH="1">
            <a:off x="4919663" y="4771132"/>
            <a:ext cx="60325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7" name="Line 385"/>
          <p:cNvSpPr>
            <a:spLocks noChangeShapeType="1"/>
          </p:cNvSpPr>
          <p:nvPr/>
        </p:nvSpPr>
        <p:spPr bwMode="auto">
          <a:xfrm flipV="1">
            <a:off x="4919663" y="2276872"/>
            <a:ext cx="0" cy="2412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42937" y="2345143"/>
            <a:ext cx="8525420" cy="1029832"/>
            <a:chOff x="142937" y="2477434"/>
            <a:chExt cx="8525420" cy="1029832"/>
          </a:xfrm>
        </p:grpSpPr>
        <p:sp>
          <p:nvSpPr>
            <p:cNvPr id="47" name="Rectangle 252"/>
            <p:cNvSpPr>
              <a:spLocks noChangeArrowheads="1"/>
            </p:cNvSpPr>
            <p:nvPr/>
          </p:nvSpPr>
          <p:spPr bwMode="auto">
            <a:xfrm>
              <a:off x="142937" y="2693334"/>
              <a:ext cx="5016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 &lt; 2.5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8" name="Rectangle 253"/>
            <p:cNvSpPr>
              <a:spLocks noChangeArrowheads="1"/>
            </p:cNvSpPr>
            <p:nvPr/>
          </p:nvSpPr>
          <p:spPr bwMode="auto">
            <a:xfrm>
              <a:off x="1870075" y="2682222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2483 (3.8)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9" name="Rectangle 254"/>
            <p:cNvSpPr>
              <a:spLocks noChangeArrowheads="1"/>
            </p:cNvSpPr>
            <p:nvPr/>
          </p:nvSpPr>
          <p:spPr bwMode="auto">
            <a:xfrm>
              <a:off x="2917825" y="2682222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2773 (4.3)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0" name="Rectangle 255"/>
            <p:cNvSpPr>
              <a:spLocks noChangeArrowheads="1"/>
            </p:cNvSpPr>
            <p:nvPr/>
          </p:nvSpPr>
          <p:spPr bwMode="auto">
            <a:xfrm>
              <a:off x="6213475" y="2682222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0.78 (0.69 - 0.89)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1" name="Rectangle 256"/>
            <p:cNvSpPr>
              <a:spLocks noChangeArrowheads="1"/>
            </p:cNvSpPr>
            <p:nvPr/>
          </p:nvSpPr>
          <p:spPr bwMode="auto">
            <a:xfrm>
              <a:off x="4873625" y="2742547"/>
              <a:ext cx="53975" cy="5397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2" name="Line 257"/>
            <p:cNvSpPr>
              <a:spLocks noChangeShapeType="1"/>
            </p:cNvSpPr>
            <p:nvPr/>
          </p:nvSpPr>
          <p:spPr bwMode="auto">
            <a:xfrm>
              <a:off x="4625975" y="2769534"/>
              <a:ext cx="58578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3" name="Rectangle 258"/>
            <p:cNvSpPr>
              <a:spLocks noChangeArrowheads="1"/>
            </p:cNvSpPr>
            <p:nvPr/>
          </p:nvSpPr>
          <p:spPr bwMode="auto">
            <a:xfrm>
              <a:off x="249362" y="2866372"/>
              <a:ext cx="984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Symbol" pitchFamily="18" charset="2"/>
                  <a:cs typeface="Arial" pitchFamily="34" charset="0"/>
                </a:rPr>
                <a:t>³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4" name="Rectangle 259"/>
            <p:cNvSpPr>
              <a:spLocks noChangeArrowheads="1"/>
            </p:cNvSpPr>
            <p:nvPr/>
          </p:nvSpPr>
          <p:spPr bwMode="auto">
            <a:xfrm>
              <a:off x="357312" y="2883834"/>
              <a:ext cx="29815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2.5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5" name="Rectangle 260"/>
            <p:cNvSpPr>
              <a:spLocks noChangeArrowheads="1"/>
            </p:cNvSpPr>
            <p:nvPr/>
          </p:nvSpPr>
          <p:spPr bwMode="auto">
            <a:xfrm>
              <a:off x="664029" y="2883834"/>
              <a:ext cx="5016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, &lt; 3.0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6" name="Rectangle 261"/>
            <p:cNvSpPr>
              <a:spLocks noChangeArrowheads="1"/>
            </p:cNvSpPr>
            <p:nvPr/>
          </p:nvSpPr>
          <p:spPr bwMode="auto">
            <a:xfrm>
              <a:off x="1870075" y="2882247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1906 (3.4)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7" name="Rectangle 262"/>
            <p:cNvSpPr>
              <a:spLocks noChangeArrowheads="1"/>
            </p:cNvSpPr>
            <p:nvPr/>
          </p:nvSpPr>
          <p:spPr bwMode="auto">
            <a:xfrm>
              <a:off x="2917825" y="2882247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2276 (4.0)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8" name="Rectangle 263"/>
            <p:cNvSpPr>
              <a:spLocks noChangeArrowheads="1"/>
            </p:cNvSpPr>
            <p:nvPr/>
          </p:nvSpPr>
          <p:spPr bwMode="auto">
            <a:xfrm>
              <a:off x="6213475" y="2882247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0.77 (0.70 - 0.85)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9" name="Rectangle 264"/>
            <p:cNvSpPr>
              <a:spLocks noChangeArrowheads="1"/>
            </p:cNvSpPr>
            <p:nvPr/>
          </p:nvSpPr>
          <p:spPr bwMode="auto">
            <a:xfrm>
              <a:off x="4837113" y="2936222"/>
              <a:ext cx="66675" cy="6667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0" name="Line 265"/>
            <p:cNvSpPr>
              <a:spLocks noChangeShapeType="1"/>
            </p:cNvSpPr>
            <p:nvPr/>
          </p:nvSpPr>
          <p:spPr bwMode="auto">
            <a:xfrm>
              <a:off x="4652963" y="2969559"/>
              <a:ext cx="457200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1" name="Rectangle 266"/>
            <p:cNvSpPr>
              <a:spLocks noChangeArrowheads="1"/>
            </p:cNvSpPr>
            <p:nvPr/>
          </p:nvSpPr>
          <p:spPr bwMode="auto">
            <a:xfrm>
              <a:off x="249362" y="3066397"/>
              <a:ext cx="984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Symbol" pitchFamily="18" charset="2"/>
                  <a:cs typeface="Arial" pitchFamily="34" charset="0"/>
                </a:rPr>
                <a:t>³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2" name="Rectangle 267"/>
            <p:cNvSpPr>
              <a:spLocks noChangeArrowheads="1"/>
            </p:cNvSpPr>
            <p:nvPr/>
          </p:nvSpPr>
          <p:spPr bwMode="auto">
            <a:xfrm>
              <a:off x="357312" y="3083859"/>
              <a:ext cx="14908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3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3" name="Rectangle 268"/>
            <p:cNvSpPr>
              <a:spLocks noChangeArrowheads="1"/>
            </p:cNvSpPr>
            <p:nvPr/>
          </p:nvSpPr>
          <p:spPr bwMode="auto">
            <a:xfrm>
              <a:off x="512698" y="3083859"/>
              <a:ext cx="5016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, &lt; 3.5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4" name="Rectangle 269"/>
            <p:cNvSpPr>
              <a:spLocks noChangeArrowheads="1"/>
            </p:cNvSpPr>
            <p:nvPr/>
          </p:nvSpPr>
          <p:spPr bwMode="auto">
            <a:xfrm>
              <a:off x="1870075" y="3080684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2071 (3.2)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5" name="Rectangle 270"/>
            <p:cNvSpPr>
              <a:spLocks noChangeArrowheads="1"/>
            </p:cNvSpPr>
            <p:nvPr/>
          </p:nvSpPr>
          <p:spPr bwMode="auto">
            <a:xfrm>
              <a:off x="2917825" y="3080684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2533 (4.1)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6" name="Rectangle 271"/>
            <p:cNvSpPr>
              <a:spLocks noChangeArrowheads="1"/>
            </p:cNvSpPr>
            <p:nvPr/>
          </p:nvSpPr>
          <p:spPr bwMode="auto">
            <a:xfrm>
              <a:off x="6213475" y="3080684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0.76 (0.70 - 0.82)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7" name="Rectangle 272"/>
            <p:cNvSpPr>
              <a:spLocks noChangeArrowheads="1"/>
            </p:cNvSpPr>
            <p:nvPr/>
          </p:nvSpPr>
          <p:spPr bwMode="auto">
            <a:xfrm>
              <a:off x="4791075" y="3126722"/>
              <a:ext cx="82550" cy="8255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8" name="Line 273"/>
            <p:cNvSpPr>
              <a:spLocks noChangeShapeType="1"/>
            </p:cNvSpPr>
            <p:nvPr/>
          </p:nvSpPr>
          <p:spPr bwMode="auto">
            <a:xfrm>
              <a:off x="4656138" y="3169584"/>
              <a:ext cx="368300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9" name="Rectangle 274"/>
            <p:cNvSpPr>
              <a:spLocks noChangeArrowheads="1"/>
            </p:cNvSpPr>
            <p:nvPr/>
          </p:nvSpPr>
          <p:spPr bwMode="auto">
            <a:xfrm>
              <a:off x="249362" y="3274359"/>
              <a:ext cx="984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Symbol" pitchFamily="18" charset="2"/>
                  <a:cs typeface="Arial" pitchFamily="34" charset="0"/>
                </a:rPr>
                <a:t>³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0" name="Rectangle 275"/>
            <p:cNvSpPr>
              <a:spLocks noChangeArrowheads="1"/>
            </p:cNvSpPr>
            <p:nvPr/>
          </p:nvSpPr>
          <p:spPr bwMode="auto">
            <a:xfrm>
              <a:off x="357312" y="3291822"/>
              <a:ext cx="298159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3.5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1" name="Rectangle 276"/>
            <p:cNvSpPr>
              <a:spLocks noChangeArrowheads="1"/>
            </p:cNvSpPr>
            <p:nvPr/>
          </p:nvSpPr>
          <p:spPr bwMode="auto">
            <a:xfrm>
              <a:off x="1870075" y="3280709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4668 (3.0)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2" name="Rectangle 277"/>
            <p:cNvSpPr>
              <a:spLocks noChangeArrowheads="1"/>
            </p:cNvSpPr>
            <p:nvPr/>
          </p:nvSpPr>
          <p:spPr bwMode="auto">
            <a:xfrm>
              <a:off x="2917825" y="3280709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5895 (3.9)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3" name="Rectangle 278"/>
            <p:cNvSpPr>
              <a:spLocks noChangeArrowheads="1"/>
            </p:cNvSpPr>
            <p:nvPr/>
          </p:nvSpPr>
          <p:spPr bwMode="auto">
            <a:xfrm>
              <a:off x="6213475" y="3280709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0.80 (0.77 - 0.84)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4" name="Rectangle 279"/>
            <p:cNvSpPr>
              <a:spLocks noChangeArrowheads="1"/>
            </p:cNvSpPr>
            <p:nvPr/>
          </p:nvSpPr>
          <p:spPr bwMode="auto">
            <a:xfrm>
              <a:off x="4886325" y="3288647"/>
              <a:ext cx="158750" cy="15875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Line 280"/>
            <p:cNvSpPr>
              <a:spLocks noChangeShapeType="1"/>
            </p:cNvSpPr>
            <p:nvPr/>
          </p:nvSpPr>
          <p:spPr bwMode="auto">
            <a:xfrm>
              <a:off x="4867275" y="3368022"/>
              <a:ext cx="200025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Rectangle 386"/>
            <p:cNvSpPr>
              <a:spLocks noChangeArrowheads="1"/>
            </p:cNvSpPr>
            <p:nvPr/>
          </p:nvSpPr>
          <p:spPr bwMode="auto">
            <a:xfrm>
              <a:off x="179512" y="2477434"/>
              <a:ext cx="255905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-Bold" charset="0"/>
                  <a:cs typeface="Arial" pitchFamily="34" charset="0"/>
                </a:rPr>
                <a:t>Pre-treatment LDL-C (</a:t>
              </a:r>
              <a:r>
                <a:rPr kumimoji="0" lang="en-US" altLang="en-US" sz="1400" b="1" i="0" u="none" strike="noStrike" cap="none" normalizeH="0" baseline="0" dirty="0" err="1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-Bold" charset="0"/>
                  <a:cs typeface="Arial" pitchFamily="34" charset="0"/>
                </a:rPr>
                <a:t>mmol</a:t>
              </a: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-Bold" charset="0"/>
                  <a:cs typeface="Arial" pitchFamily="34" charset="0"/>
                </a:rPr>
                <a:t>/L)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7" name="Rectangle 387"/>
            <p:cNvSpPr>
              <a:spLocks noChangeArrowheads="1"/>
            </p:cNvSpPr>
            <p:nvPr/>
          </p:nvSpPr>
          <p:spPr bwMode="auto">
            <a:xfrm>
              <a:off x="8117494" y="2929872"/>
              <a:ext cx="55086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p=0.22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79512" y="3590999"/>
            <a:ext cx="8488845" cy="831850"/>
            <a:chOff x="179512" y="3789040"/>
            <a:chExt cx="8488845" cy="831850"/>
          </a:xfrm>
        </p:grpSpPr>
        <p:sp>
          <p:nvSpPr>
            <p:cNvPr id="79" name="Rectangle 316"/>
            <p:cNvSpPr>
              <a:spLocks noChangeArrowheads="1"/>
            </p:cNvSpPr>
            <p:nvPr/>
          </p:nvSpPr>
          <p:spPr bwMode="auto">
            <a:xfrm>
              <a:off x="179512" y="4006528"/>
              <a:ext cx="43973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CHD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0" name="Rectangle 317"/>
            <p:cNvSpPr>
              <a:spLocks noChangeArrowheads="1"/>
            </p:cNvSpPr>
            <p:nvPr/>
          </p:nvSpPr>
          <p:spPr bwMode="auto">
            <a:xfrm>
              <a:off x="1870075" y="3993828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8671 (4.6)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1" name="Rectangle 318"/>
            <p:cNvSpPr>
              <a:spLocks noChangeArrowheads="1"/>
            </p:cNvSpPr>
            <p:nvPr/>
          </p:nvSpPr>
          <p:spPr bwMode="auto">
            <a:xfrm>
              <a:off x="2879725" y="3993828"/>
              <a:ext cx="9144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10426 (5.6)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2" name="Rectangle 319"/>
            <p:cNvSpPr>
              <a:spLocks noChangeArrowheads="1"/>
            </p:cNvSpPr>
            <p:nvPr/>
          </p:nvSpPr>
          <p:spPr bwMode="auto">
            <a:xfrm>
              <a:off x="6213475" y="3993828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0.79 (0.76 - 0.82)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3" name="Rectangle 320"/>
            <p:cNvSpPr>
              <a:spLocks noChangeArrowheads="1"/>
            </p:cNvSpPr>
            <p:nvPr/>
          </p:nvSpPr>
          <p:spPr bwMode="auto">
            <a:xfrm>
              <a:off x="4841875" y="3993828"/>
              <a:ext cx="174625" cy="17462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4" name="Line 321"/>
            <p:cNvSpPr>
              <a:spLocks noChangeShapeType="1"/>
            </p:cNvSpPr>
            <p:nvPr/>
          </p:nvSpPr>
          <p:spPr bwMode="auto">
            <a:xfrm>
              <a:off x="4840288" y="4081140"/>
              <a:ext cx="182563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5" name="Line 322"/>
            <p:cNvSpPr>
              <a:spLocks noChangeShapeType="1"/>
            </p:cNvSpPr>
            <p:nvPr/>
          </p:nvSpPr>
          <p:spPr bwMode="auto">
            <a:xfrm>
              <a:off x="4840288" y="4081140"/>
              <a:ext cx="182563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6" name="Rectangle 323"/>
            <p:cNvSpPr>
              <a:spLocks noChangeArrowheads="1"/>
            </p:cNvSpPr>
            <p:nvPr/>
          </p:nvSpPr>
          <p:spPr bwMode="auto">
            <a:xfrm>
              <a:off x="179512" y="4206553"/>
              <a:ext cx="154369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Non-CHD vascular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7" name="Rectangle 325"/>
            <p:cNvSpPr>
              <a:spLocks noChangeArrowheads="1"/>
            </p:cNvSpPr>
            <p:nvPr/>
          </p:nvSpPr>
          <p:spPr bwMode="auto">
            <a:xfrm>
              <a:off x="1909763" y="4193853"/>
              <a:ext cx="81438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 707 (3.1)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8" name="Rectangle 326"/>
            <p:cNvSpPr>
              <a:spLocks noChangeArrowheads="1"/>
            </p:cNvSpPr>
            <p:nvPr/>
          </p:nvSpPr>
          <p:spPr bwMode="auto">
            <a:xfrm>
              <a:off x="2957513" y="4193853"/>
              <a:ext cx="81438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 822 (3.7)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9" name="Rectangle 327"/>
            <p:cNvSpPr>
              <a:spLocks noChangeArrowheads="1"/>
            </p:cNvSpPr>
            <p:nvPr/>
          </p:nvSpPr>
          <p:spPr bwMode="auto">
            <a:xfrm>
              <a:off x="6213475" y="4193853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0.83 (0.73 - 0.94)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90" name="Rectangle 328"/>
            <p:cNvSpPr>
              <a:spLocks noChangeArrowheads="1"/>
            </p:cNvSpPr>
            <p:nvPr/>
          </p:nvSpPr>
          <p:spPr bwMode="auto">
            <a:xfrm>
              <a:off x="5011738" y="4254178"/>
              <a:ext cx="55563" cy="5556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Line 329"/>
            <p:cNvSpPr>
              <a:spLocks noChangeShapeType="1"/>
            </p:cNvSpPr>
            <p:nvPr/>
          </p:nvSpPr>
          <p:spPr bwMode="auto">
            <a:xfrm>
              <a:off x="4756150" y="4281165"/>
              <a:ext cx="60483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2" name="Rectangle 330"/>
            <p:cNvSpPr>
              <a:spLocks noChangeArrowheads="1"/>
            </p:cNvSpPr>
            <p:nvPr/>
          </p:nvSpPr>
          <p:spPr bwMode="auto">
            <a:xfrm>
              <a:off x="179512" y="4404990"/>
              <a:ext cx="47783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None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93" name="Rectangle 331"/>
            <p:cNvSpPr>
              <a:spLocks noChangeArrowheads="1"/>
            </p:cNvSpPr>
            <p:nvPr/>
          </p:nvSpPr>
          <p:spPr bwMode="auto">
            <a:xfrm>
              <a:off x="1870075" y="4393878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1906 (1.4)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94" name="Rectangle 332"/>
            <p:cNvSpPr>
              <a:spLocks noChangeArrowheads="1"/>
            </p:cNvSpPr>
            <p:nvPr/>
          </p:nvSpPr>
          <p:spPr bwMode="auto">
            <a:xfrm>
              <a:off x="2917825" y="4393878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2425 (1.8)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95" name="Rectangle 333"/>
            <p:cNvSpPr>
              <a:spLocks noChangeArrowheads="1"/>
            </p:cNvSpPr>
            <p:nvPr/>
          </p:nvSpPr>
          <p:spPr bwMode="auto">
            <a:xfrm>
              <a:off x="6213475" y="4393878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0.75 (0.69 - 0.82)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96" name="Rectangle 334"/>
            <p:cNvSpPr>
              <a:spLocks noChangeArrowheads="1"/>
            </p:cNvSpPr>
            <p:nvPr/>
          </p:nvSpPr>
          <p:spPr bwMode="auto">
            <a:xfrm>
              <a:off x="4767263" y="4439915"/>
              <a:ext cx="80963" cy="8096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7" name="Line 335"/>
            <p:cNvSpPr>
              <a:spLocks noChangeShapeType="1"/>
            </p:cNvSpPr>
            <p:nvPr/>
          </p:nvSpPr>
          <p:spPr bwMode="auto">
            <a:xfrm>
              <a:off x="4629150" y="4481190"/>
              <a:ext cx="373063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Rectangle 395"/>
            <p:cNvSpPr>
              <a:spLocks noChangeArrowheads="1"/>
            </p:cNvSpPr>
            <p:nvPr/>
          </p:nvSpPr>
          <p:spPr bwMode="auto">
            <a:xfrm>
              <a:off x="179512" y="3789040"/>
              <a:ext cx="231634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-Bold" charset="0"/>
                  <a:cs typeface="Arial" pitchFamily="34" charset="0"/>
                </a:rPr>
                <a:t>History of vascular disease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99" name="Rectangle 398"/>
            <p:cNvSpPr>
              <a:spLocks noChangeArrowheads="1"/>
            </p:cNvSpPr>
            <p:nvPr/>
          </p:nvSpPr>
          <p:spPr bwMode="auto">
            <a:xfrm>
              <a:off x="8117494" y="4141465"/>
              <a:ext cx="55086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p=0.18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</p:grpSp>
      <p:sp>
        <p:nvSpPr>
          <p:cNvPr id="101" name="Line 232"/>
          <p:cNvSpPr>
            <a:spLocks noChangeShapeType="1"/>
          </p:cNvSpPr>
          <p:nvPr/>
        </p:nvSpPr>
        <p:spPr bwMode="auto">
          <a:xfrm>
            <a:off x="192026" y="2176463"/>
            <a:ext cx="8772462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5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94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</a:t>
            </a:r>
            <a:r>
              <a:rPr lang="en-GB" altLang="en-US" sz="2800" b="1" dirty="0">
                <a:solidFill>
                  <a:srgbClr val="C00000"/>
                </a:solidFill>
                <a:cs typeface="Arial" panose="020B0604020202020204" pitchFamily="34" charset="0"/>
              </a:rPr>
              <a:t>MAJOR VASCULAR EVENTS</a:t>
            </a:r>
            <a:endParaRPr lang="en-GB" altLang="en-US" sz="2800" b="1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by diabetes, treated hypertension and smoking status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37" name="Line 205"/>
          <p:cNvSpPr>
            <a:spLocks noChangeShapeType="1"/>
          </p:cNvSpPr>
          <p:nvPr/>
        </p:nvSpPr>
        <p:spPr bwMode="auto">
          <a:xfrm flipV="1">
            <a:off x="5545138" y="2176463"/>
            <a:ext cx="0" cy="3024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8" name="Line 206"/>
          <p:cNvSpPr>
            <a:spLocks noChangeShapeType="1"/>
          </p:cNvSpPr>
          <p:nvPr/>
        </p:nvSpPr>
        <p:spPr bwMode="auto">
          <a:xfrm>
            <a:off x="4064000" y="5510237"/>
            <a:ext cx="22209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9" name="Rectangle 207"/>
          <p:cNvSpPr>
            <a:spLocks noChangeArrowheads="1"/>
          </p:cNvSpPr>
          <p:nvPr/>
        </p:nvSpPr>
        <p:spPr bwMode="auto">
          <a:xfrm>
            <a:off x="3967163" y="5632474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0" name="Rectangle 208"/>
          <p:cNvSpPr>
            <a:spLocks noChangeArrowheads="1"/>
          </p:cNvSpPr>
          <p:nvPr/>
        </p:nvSpPr>
        <p:spPr bwMode="auto">
          <a:xfrm>
            <a:off x="4668838" y="5632474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1" name="Rectangle 209"/>
          <p:cNvSpPr>
            <a:spLocks noChangeArrowheads="1"/>
          </p:cNvSpPr>
          <p:nvPr/>
        </p:nvSpPr>
        <p:spPr bwMode="auto">
          <a:xfrm>
            <a:off x="5507038" y="5634062"/>
            <a:ext cx="10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2" name="Rectangle 210"/>
          <p:cNvSpPr>
            <a:spLocks noChangeArrowheads="1"/>
          </p:cNvSpPr>
          <p:nvPr/>
        </p:nvSpPr>
        <p:spPr bwMode="auto">
          <a:xfrm>
            <a:off x="6149975" y="5632474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3" name="Line 211"/>
          <p:cNvSpPr>
            <a:spLocks noChangeShapeType="1"/>
          </p:cNvSpPr>
          <p:nvPr/>
        </p:nvSpPr>
        <p:spPr bwMode="auto">
          <a:xfrm>
            <a:off x="4064000" y="5510237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4" name="Line 212"/>
          <p:cNvSpPr>
            <a:spLocks noChangeShapeType="1"/>
          </p:cNvSpPr>
          <p:nvPr/>
        </p:nvSpPr>
        <p:spPr bwMode="auto">
          <a:xfrm>
            <a:off x="4803775" y="5510237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5" name="Line 213"/>
          <p:cNvSpPr>
            <a:spLocks noChangeShapeType="1"/>
          </p:cNvSpPr>
          <p:nvPr/>
        </p:nvSpPr>
        <p:spPr bwMode="auto">
          <a:xfrm>
            <a:off x="5545138" y="5510237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6" name="Line 214"/>
          <p:cNvSpPr>
            <a:spLocks noChangeShapeType="1"/>
          </p:cNvSpPr>
          <p:nvPr/>
        </p:nvSpPr>
        <p:spPr bwMode="auto">
          <a:xfrm>
            <a:off x="6284913" y="5510237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7" name="Rectangle 215"/>
          <p:cNvSpPr>
            <a:spLocks noChangeArrowheads="1"/>
          </p:cNvSpPr>
          <p:nvPr/>
        </p:nvSpPr>
        <p:spPr bwMode="auto">
          <a:xfrm>
            <a:off x="179512" y="1613446"/>
            <a:ext cx="79188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Baseline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8" name="Rectangle 216"/>
          <p:cNvSpPr>
            <a:spLocks noChangeArrowheads="1"/>
          </p:cNvSpPr>
          <p:nvPr/>
        </p:nvSpPr>
        <p:spPr bwMode="auto">
          <a:xfrm>
            <a:off x="179512" y="1805533"/>
            <a:ext cx="88485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subgroup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0" name="Rectangle 218"/>
          <p:cNvSpPr>
            <a:spLocks noChangeArrowheads="1"/>
          </p:cNvSpPr>
          <p:nvPr/>
        </p:nvSpPr>
        <p:spPr bwMode="auto">
          <a:xfrm>
            <a:off x="2063750" y="1613446"/>
            <a:ext cx="5866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Statin/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1" name="Rectangle 219"/>
          <p:cNvSpPr>
            <a:spLocks noChangeArrowheads="1"/>
          </p:cNvSpPr>
          <p:nvPr/>
        </p:nvSpPr>
        <p:spPr bwMode="auto">
          <a:xfrm>
            <a:off x="1700213" y="1805533"/>
            <a:ext cx="103714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more statin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2" name="Rectangle 220"/>
          <p:cNvSpPr>
            <a:spLocks noChangeArrowheads="1"/>
          </p:cNvSpPr>
          <p:nvPr/>
        </p:nvSpPr>
        <p:spPr bwMode="auto">
          <a:xfrm>
            <a:off x="2994025" y="1613446"/>
            <a:ext cx="73577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Control/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4" name="Rectangle 222"/>
          <p:cNvSpPr>
            <a:spLocks noChangeArrowheads="1"/>
          </p:cNvSpPr>
          <p:nvPr/>
        </p:nvSpPr>
        <p:spPr bwMode="auto">
          <a:xfrm>
            <a:off x="2825750" y="1805533"/>
            <a:ext cx="94096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less statin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5" name="Rectangle 223"/>
          <p:cNvSpPr>
            <a:spLocks noChangeArrowheads="1"/>
          </p:cNvSpPr>
          <p:nvPr/>
        </p:nvSpPr>
        <p:spPr bwMode="auto">
          <a:xfrm>
            <a:off x="5724128" y="1613446"/>
            <a:ext cx="1901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RR (CI) per 1 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mmol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/L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6" name="Rectangle 224"/>
          <p:cNvSpPr>
            <a:spLocks noChangeArrowheads="1"/>
          </p:cNvSpPr>
          <p:nvPr/>
        </p:nvSpPr>
        <p:spPr bwMode="auto">
          <a:xfrm>
            <a:off x="5915234" y="1805533"/>
            <a:ext cx="172803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reduction in LDL-C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7" name="Rectangle 225"/>
          <p:cNvSpPr>
            <a:spLocks noChangeArrowheads="1"/>
          </p:cNvSpPr>
          <p:nvPr/>
        </p:nvSpPr>
        <p:spPr bwMode="auto">
          <a:xfrm>
            <a:off x="7917469" y="1516608"/>
            <a:ext cx="98264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p-value for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0" name="Rectangle 228"/>
          <p:cNvSpPr>
            <a:spLocks noChangeArrowheads="1"/>
          </p:cNvSpPr>
          <p:nvPr/>
        </p:nvSpPr>
        <p:spPr bwMode="auto">
          <a:xfrm>
            <a:off x="7822219" y="1708696"/>
            <a:ext cx="126156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heterogeneity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3" name="Rectangle 231"/>
          <p:cNvSpPr>
            <a:spLocks noChangeArrowheads="1"/>
          </p:cNvSpPr>
          <p:nvPr/>
        </p:nvSpPr>
        <p:spPr bwMode="auto">
          <a:xfrm>
            <a:off x="8038119" y="1900783"/>
            <a:ext cx="726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or trend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5" name="Rectangle 233"/>
          <p:cNvSpPr>
            <a:spLocks noChangeArrowheads="1"/>
          </p:cNvSpPr>
          <p:nvPr/>
        </p:nvSpPr>
        <p:spPr bwMode="auto">
          <a:xfrm>
            <a:off x="347663" y="5545162"/>
            <a:ext cx="130175" cy="1301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6" name="Line 234"/>
          <p:cNvSpPr>
            <a:spLocks noChangeShapeType="1"/>
          </p:cNvSpPr>
          <p:nvPr/>
        </p:nvSpPr>
        <p:spPr bwMode="auto">
          <a:xfrm>
            <a:off x="254000" y="5608662"/>
            <a:ext cx="317500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7" name="Rectangle 235"/>
          <p:cNvSpPr>
            <a:spLocks noChangeArrowheads="1"/>
          </p:cNvSpPr>
          <p:nvPr/>
        </p:nvSpPr>
        <p:spPr bwMode="auto">
          <a:xfrm>
            <a:off x="635000" y="5543574"/>
            <a:ext cx="4460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99% or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8" name="Freeform 236"/>
          <p:cNvSpPr>
            <a:spLocks/>
          </p:cNvSpPr>
          <p:nvPr/>
        </p:nvSpPr>
        <p:spPr bwMode="auto">
          <a:xfrm>
            <a:off x="1206500" y="5510237"/>
            <a:ext cx="317500" cy="200025"/>
          </a:xfrm>
          <a:custGeom>
            <a:avLst/>
            <a:gdLst>
              <a:gd name="T0" fmla="*/ 100 w 200"/>
              <a:gd name="T1" fmla="*/ 0 h 126"/>
              <a:gd name="T2" fmla="*/ 0 w 200"/>
              <a:gd name="T3" fmla="*/ 62 h 126"/>
              <a:gd name="T4" fmla="*/ 100 w 200"/>
              <a:gd name="T5" fmla="*/ 126 h 126"/>
              <a:gd name="T6" fmla="*/ 200 w 200"/>
              <a:gd name="T7" fmla="*/ 62 h 126"/>
              <a:gd name="T8" fmla="*/ 100 w 200"/>
              <a:gd name="T9" fmla="*/ 0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0" h="126">
                <a:moveTo>
                  <a:pt x="100" y="0"/>
                </a:moveTo>
                <a:lnTo>
                  <a:pt x="0" y="62"/>
                </a:lnTo>
                <a:lnTo>
                  <a:pt x="100" y="126"/>
                </a:lnTo>
                <a:lnTo>
                  <a:pt x="200" y="62"/>
                </a:lnTo>
                <a:lnTo>
                  <a:pt x="10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9" name="Freeform 237"/>
          <p:cNvSpPr>
            <a:spLocks/>
          </p:cNvSpPr>
          <p:nvPr/>
        </p:nvSpPr>
        <p:spPr bwMode="auto">
          <a:xfrm>
            <a:off x="1206500" y="5510237"/>
            <a:ext cx="317500" cy="200025"/>
          </a:xfrm>
          <a:custGeom>
            <a:avLst/>
            <a:gdLst>
              <a:gd name="T0" fmla="*/ 184 w 367"/>
              <a:gd name="T1" fmla="*/ 0 h 231"/>
              <a:gd name="T2" fmla="*/ 0 w 367"/>
              <a:gd name="T3" fmla="*/ 115 h 231"/>
              <a:gd name="T4" fmla="*/ 184 w 367"/>
              <a:gd name="T5" fmla="*/ 231 h 231"/>
              <a:gd name="T6" fmla="*/ 367 w 367"/>
              <a:gd name="T7" fmla="*/ 115 h 231"/>
              <a:gd name="T8" fmla="*/ 184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4" y="0"/>
                </a:moveTo>
                <a:lnTo>
                  <a:pt x="0" y="115"/>
                </a:lnTo>
                <a:lnTo>
                  <a:pt x="184" y="231"/>
                </a:lnTo>
                <a:lnTo>
                  <a:pt x="367" y="115"/>
                </a:lnTo>
                <a:lnTo>
                  <a:pt x="184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71" name="Rectangle 239"/>
          <p:cNvSpPr>
            <a:spLocks noChangeArrowheads="1"/>
          </p:cNvSpPr>
          <p:nvPr/>
        </p:nvSpPr>
        <p:spPr bwMode="auto">
          <a:xfrm>
            <a:off x="1587500" y="5545162"/>
            <a:ext cx="4619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95% CI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2" name="Rectangle 240"/>
          <p:cNvSpPr>
            <a:spLocks noChangeArrowheads="1"/>
          </p:cNvSpPr>
          <p:nvPr/>
        </p:nvSpPr>
        <p:spPr bwMode="auto">
          <a:xfrm>
            <a:off x="5791200" y="5848374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6" name="Rectangle 244"/>
          <p:cNvSpPr>
            <a:spLocks noChangeArrowheads="1"/>
          </p:cNvSpPr>
          <p:nvPr/>
        </p:nvSpPr>
        <p:spPr bwMode="auto">
          <a:xfrm>
            <a:off x="6100763" y="6021412"/>
            <a:ext cx="4776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worse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8" name="Rectangle 246"/>
          <p:cNvSpPr>
            <a:spLocks noChangeArrowheads="1"/>
          </p:cNvSpPr>
          <p:nvPr/>
        </p:nvSpPr>
        <p:spPr bwMode="auto">
          <a:xfrm>
            <a:off x="3570288" y="5848374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82" name="Rectangle 250"/>
          <p:cNvSpPr>
            <a:spLocks noChangeArrowheads="1"/>
          </p:cNvSpPr>
          <p:nvPr/>
        </p:nvSpPr>
        <p:spPr bwMode="auto">
          <a:xfrm>
            <a:off x="3886200" y="6021412"/>
            <a:ext cx="4572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better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83" name="Rectangle 251"/>
          <p:cNvSpPr>
            <a:spLocks noChangeArrowheads="1"/>
          </p:cNvSpPr>
          <p:nvPr/>
        </p:nvSpPr>
        <p:spPr bwMode="auto">
          <a:xfrm>
            <a:off x="2193925" y="1394371"/>
            <a:ext cx="13673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Events (% p.a.)</a:t>
            </a:r>
            <a:endParaRPr kumimoji="0" lang="en-US" altLang="en-US" sz="15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08" name="Rectangle 376"/>
          <p:cNvSpPr>
            <a:spLocks noChangeArrowheads="1"/>
          </p:cNvSpPr>
          <p:nvPr/>
        </p:nvSpPr>
        <p:spPr bwMode="auto">
          <a:xfrm>
            <a:off x="179512" y="5018112"/>
            <a:ext cx="10556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 All patients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09" name="Rectangle 377"/>
          <p:cNvSpPr>
            <a:spLocks noChangeArrowheads="1"/>
          </p:cNvSpPr>
          <p:nvPr/>
        </p:nvSpPr>
        <p:spPr bwMode="auto">
          <a:xfrm>
            <a:off x="1831975" y="5018112"/>
            <a:ext cx="9032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11284 (3.3)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0" name="Rectangle 378"/>
          <p:cNvSpPr>
            <a:spLocks noChangeArrowheads="1"/>
          </p:cNvSpPr>
          <p:nvPr/>
        </p:nvSpPr>
        <p:spPr bwMode="auto">
          <a:xfrm>
            <a:off x="2879725" y="5018112"/>
            <a:ext cx="914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13673 (4.0)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1" name="Rectangle 379"/>
          <p:cNvSpPr>
            <a:spLocks noChangeArrowheads="1"/>
          </p:cNvSpPr>
          <p:nvPr/>
        </p:nvSpPr>
        <p:spPr bwMode="auto">
          <a:xfrm>
            <a:off x="6213475" y="5018112"/>
            <a:ext cx="137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0.79 (0.77 - 0.81)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2" name="Line 380"/>
          <p:cNvSpPr>
            <a:spLocks noChangeShapeType="1"/>
          </p:cNvSpPr>
          <p:nvPr/>
        </p:nvSpPr>
        <p:spPr bwMode="auto">
          <a:xfrm flipV="1">
            <a:off x="4860925" y="5010174"/>
            <a:ext cx="58738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3" name="Line 381"/>
          <p:cNvSpPr>
            <a:spLocks noChangeShapeType="1"/>
          </p:cNvSpPr>
          <p:nvPr/>
        </p:nvSpPr>
        <p:spPr bwMode="auto">
          <a:xfrm flipH="1" flipV="1">
            <a:off x="4919663" y="5010174"/>
            <a:ext cx="60325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4" name="Line 382"/>
          <p:cNvSpPr>
            <a:spLocks noChangeShapeType="1"/>
          </p:cNvSpPr>
          <p:nvPr/>
        </p:nvSpPr>
        <p:spPr bwMode="auto">
          <a:xfrm>
            <a:off x="4860925" y="5110187"/>
            <a:ext cx="58738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5" name="Line 383"/>
          <p:cNvSpPr>
            <a:spLocks noChangeShapeType="1"/>
          </p:cNvSpPr>
          <p:nvPr/>
        </p:nvSpPr>
        <p:spPr bwMode="auto">
          <a:xfrm flipH="1">
            <a:off x="4919663" y="5110187"/>
            <a:ext cx="60325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7" name="Line 385"/>
          <p:cNvSpPr>
            <a:spLocks noChangeShapeType="1"/>
          </p:cNvSpPr>
          <p:nvPr/>
        </p:nvSpPr>
        <p:spPr bwMode="auto">
          <a:xfrm flipV="1">
            <a:off x="4919663" y="2436840"/>
            <a:ext cx="0" cy="2592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1" name="Line 232"/>
          <p:cNvSpPr>
            <a:spLocks noChangeShapeType="1"/>
          </p:cNvSpPr>
          <p:nvPr/>
        </p:nvSpPr>
        <p:spPr bwMode="auto">
          <a:xfrm>
            <a:off x="192026" y="2176463"/>
            <a:ext cx="8772462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5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2" name="Rectangle 137"/>
          <p:cNvSpPr>
            <a:spLocks noChangeArrowheads="1"/>
          </p:cNvSpPr>
          <p:nvPr/>
        </p:nvSpPr>
        <p:spPr bwMode="auto">
          <a:xfrm>
            <a:off x="179512" y="2591527"/>
            <a:ext cx="135902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Type 1 diabetes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3" name="Rectangle 138"/>
          <p:cNvSpPr>
            <a:spLocks noChangeArrowheads="1"/>
          </p:cNvSpPr>
          <p:nvPr/>
        </p:nvSpPr>
        <p:spPr bwMode="auto">
          <a:xfrm>
            <a:off x="1889888" y="2578827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 145 (4.5)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4" name="Rectangle 139"/>
          <p:cNvSpPr>
            <a:spLocks noChangeArrowheads="1"/>
          </p:cNvSpPr>
          <p:nvPr/>
        </p:nvSpPr>
        <p:spPr bwMode="auto">
          <a:xfrm>
            <a:off x="2943988" y="2578827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 192 (6.0)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5" name="Rectangle 140"/>
          <p:cNvSpPr>
            <a:spLocks noChangeArrowheads="1"/>
          </p:cNvSpPr>
          <p:nvPr/>
        </p:nvSpPr>
        <p:spPr bwMode="auto">
          <a:xfrm>
            <a:off x="6228184" y="2578827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0.77 (0.58 - 1.01)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6" name="Rectangle 143"/>
          <p:cNvSpPr>
            <a:spLocks noChangeArrowheads="1"/>
          </p:cNvSpPr>
          <p:nvPr/>
        </p:nvSpPr>
        <p:spPr bwMode="auto">
          <a:xfrm>
            <a:off x="179512" y="2789964"/>
            <a:ext cx="13093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Type 2 diabetes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7" name="Rectangle 145"/>
          <p:cNvSpPr>
            <a:spLocks noChangeArrowheads="1"/>
          </p:cNvSpPr>
          <p:nvPr/>
        </p:nvSpPr>
        <p:spPr bwMode="auto">
          <a:xfrm>
            <a:off x="1850200" y="2778852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2593 (4.2)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8" name="Rectangle 146"/>
          <p:cNvSpPr>
            <a:spLocks noChangeArrowheads="1"/>
          </p:cNvSpPr>
          <p:nvPr/>
        </p:nvSpPr>
        <p:spPr bwMode="auto">
          <a:xfrm>
            <a:off x="2904300" y="2778852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3028 (5.1)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9" name="Rectangle 147"/>
          <p:cNvSpPr>
            <a:spLocks noChangeArrowheads="1"/>
          </p:cNvSpPr>
          <p:nvPr/>
        </p:nvSpPr>
        <p:spPr bwMode="auto">
          <a:xfrm>
            <a:off x="6228184" y="2778852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0.80 (0.74 - 0.86)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0" name="Rectangle 150"/>
          <p:cNvSpPr>
            <a:spLocks noChangeArrowheads="1"/>
          </p:cNvSpPr>
          <p:nvPr/>
        </p:nvSpPr>
        <p:spPr bwMode="auto">
          <a:xfrm>
            <a:off x="179512" y="2991577"/>
            <a:ext cx="1005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No diabetes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1" name="Rectangle 151"/>
          <p:cNvSpPr>
            <a:spLocks noChangeArrowheads="1"/>
          </p:cNvSpPr>
          <p:nvPr/>
        </p:nvSpPr>
        <p:spPr bwMode="auto">
          <a:xfrm>
            <a:off x="1850200" y="2978877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8484 (3.2)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2" name="Rectangle 152"/>
          <p:cNvSpPr>
            <a:spLocks noChangeArrowheads="1"/>
          </p:cNvSpPr>
          <p:nvPr/>
        </p:nvSpPr>
        <p:spPr bwMode="auto">
          <a:xfrm>
            <a:off x="2866200" y="2978877"/>
            <a:ext cx="9137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10378 (4.0)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3" name="Rectangle 153"/>
          <p:cNvSpPr>
            <a:spLocks noChangeArrowheads="1"/>
          </p:cNvSpPr>
          <p:nvPr/>
        </p:nvSpPr>
        <p:spPr bwMode="auto">
          <a:xfrm>
            <a:off x="6228184" y="2978877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0.78 (0.76 - 0.82)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4" name="Rectangle 157"/>
          <p:cNvSpPr>
            <a:spLocks noChangeArrowheads="1"/>
          </p:cNvSpPr>
          <p:nvPr/>
        </p:nvSpPr>
        <p:spPr bwMode="auto">
          <a:xfrm>
            <a:off x="179512" y="3578952"/>
            <a:ext cx="33932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Yes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5" name="Rectangle 161"/>
          <p:cNvSpPr>
            <a:spLocks noChangeArrowheads="1"/>
          </p:cNvSpPr>
          <p:nvPr/>
        </p:nvSpPr>
        <p:spPr bwMode="auto">
          <a:xfrm>
            <a:off x="1850200" y="3580539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6374 (3.7)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6" name="Rectangle 162"/>
          <p:cNvSpPr>
            <a:spLocks noChangeArrowheads="1"/>
          </p:cNvSpPr>
          <p:nvPr/>
        </p:nvSpPr>
        <p:spPr bwMode="auto">
          <a:xfrm>
            <a:off x="2904300" y="3580539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7565 (4.5)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7" name="Rectangle 163"/>
          <p:cNvSpPr>
            <a:spLocks noChangeArrowheads="1"/>
          </p:cNvSpPr>
          <p:nvPr/>
        </p:nvSpPr>
        <p:spPr bwMode="auto">
          <a:xfrm>
            <a:off x="6228184" y="3580539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0.80 (0.77 - 0.84)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8" name="Rectangle 166"/>
          <p:cNvSpPr>
            <a:spLocks noChangeArrowheads="1"/>
          </p:cNvSpPr>
          <p:nvPr/>
        </p:nvSpPr>
        <p:spPr bwMode="auto">
          <a:xfrm>
            <a:off x="179512" y="3778977"/>
            <a:ext cx="27892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No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9" name="Rectangle 169"/>
          <p:cNvSpPr>
            <a:spLocks noChangeArrowheads="1"/>
          </p:cNvSpPr>
          <p:nvPr/>
        </p:nvSpPr>
        <p:spPr bwMode="auto">
          <a:xfrm>
            <a:off x="1850200" y="3780564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4656 (2.8)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0" name="Rectangle 170"/>
          <p:cNvSpPr>
            <a:spLocks noChangeArrowheads="1"/>
          </p:cNvSpPr>
          <p:nvPr/>
        </p:nvSpPr>
        <p:spPr bwMode="auto">
          <a:xfrm>
            <a:off x="2904300" y="3780564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5815 (3.5)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1" name="Rectangle 171"/>
          <p:cNvSpPr>
            <a:spLocks noChangeArrowheads="1"/>
          </p:cNvSpPr>
          <p:nvPr/>
        </p:nvSpPr>
        <p:spPr bwMode="auto">
          <a:xfrm>
            <a:off x="6228184" y="3780564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0.77 (0.73 - 0.81)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2" name="Rectangle 174"/>
          <p:cNvSpPr>
            <a:spLocks noChangeArrowheads="1"/>
          </p:cNvSpPr>
          <p:nvPr/>
        </p:nvSpPr>
        <p:spPr bwMode="auto">
          <a:xfrm>
            <a:off x="179512" y="4394927"/>
            <a:ext cx="137217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Current smokers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3" name="Rectangle 176"/>
          <p:cNvSpPr>
            <a:spLocks noChangeArrowheads="1"/>
          </p:cNvSpPr>
          <p:nvPr/>
        </p:nvSpPr>
        <p:spPr bwMode="auto">
          <a:xfrm>
            <a:off x="1850200" y="4382227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2303 (3.7)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4" name="Rectangle 177"/>
          <p:cNvSpPr>
            <a:spLocks noChangeArrowheads="1"/>
          </p:cNvSpPr>
          <p:nvPr/>
        </p:nvSpPr>
        <p:spPr bwMode="auto">
          <a:xfrm>
            <a:off x="2904300" y="4382227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2922 (4.7)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5" name="Rectangle 178"/>
          <p:cNvSpPr>
            <a:spLocks noChangeArrowheads="1"/>
          </p:cNvSpPr>
          <p:nvPr/>
        </p:nvSpPr>
        <p:spPr bwMode="auto">
          <a:xfrm>
            <a:off x="6228184" y="4382227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0.79 (0.73 - 0.85)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6" name="Rectangle 181"/>
          <p:cNvSpPr>
            <a:spLocks noChangeArrowheads="1"/>
          </p:cNvSpPr>
          <p:nvPr/>
        </p:nvSpPr>
        <p:spPr bwMode="auto">
          <a:xfrm>
            <a:off x="179512" y="4596539"/>
            <a:ext cx="111408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Non-smokers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7" name="Rectangle 183"/>
          <p:cNvSpPr>
            <a:spLocks noChangeArrowheads="1"/>
          </p:cNvSpPr>
          <p:nvPr/>
        </p:nvSpPr>
        <p:spPr bwMode="auto">
          <a:xfrm>
            <a:off x="1850200" y="4582252"/>
            <a:ext cx="86401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8979 (3.2)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8" name="Rectangle 184"/>
          <p:cNvSpPr>
            <a:spLocks noChangeArrowheads="1"/>
          </p:cNvSpPr>
          <p:nvPr/>
        </p:nvSpPr>
        <p:spPr bwMode="auto">
          <a:xfrm>
            <a:off x="2866200" y="4582252"/>
            <a:ext cx="9137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10749 (3.9)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9" name="Rectangle 185"/>
          <p:cNvSpPr>
            <a:spLocks noChangeArrowheads="1"/>
          </p:cNvSpPr>
          <p:nvPr/>
        </p:nvSpPr>
        <p:spPr bwMode="auto">
          <a:xfrm>
            <a:off x="6228184" y="4582252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0.79 (0.76 - 0.82)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0" name="Rectangle 141"/>
          <p:cNvSpPr>
            <a:spLocks noChangeArrowheads="1"/>
          </p:cNvSpPr>
          <p:nvPr/>
        </p:nvSpPr>
        <p:spPr bwMode="auto">
          <a:xfrm>
            <a:off x="4853757" y="2655027"/>
            <a:ext cx="23813" cy="254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1" name="Line 142"/>
          <p:cNvSpPr>
            <a:spLocks noChangeShapeType="1"/>
          </p:cNvSpPr>
          <p:nvPr/>
        </p:nvSpPr>
        <p:spPr bwMode="auto">
          <a:xfrm>
            <a:off x="4315594" y="2666139"/>
            <a:ext cx="1276350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2" name="Rectangle 148"/>
          <p:cNvSpPr>
            <a:spLocks noChangeArrowheads="1"/>
          </p:cNvSpPr>
          <p:nvPr/>
        </p:nvSpPr>
        <p:spPr bwMode="auto">
          <a:xfrm>
            <a:off x="4920432" y="2821714"/>
            <a:ext cx="92075" cy="920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3" name="Line 149"/>
          <p:cNvSpPr>
            <a:spLocks noChangeShapeType="1"/>
          </p:cNvSpPr>
          <p:nvPr/>
        </p:nvSpPr>
        <p:spPr bwMode="auto">
          <a:xfrm>
            <a:off x="4796607" y="2867752"/>
            <a:ext cx="352425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4" name="Rectangle 154"/>
          <p:cNvSpPr>
            <a:spLocks noChangeArrowheads="1"/>
          </p:cNvSpPr>
          <p:nvPr/>
        </p:nvSpPr>
        <p:spPr bwMode="auto">
          <a:xfrm>
            <a:off x="4828357" y="2980464"/>
            <a:ext cx="174625" cy="1746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5" name="Line 155"/>
          <p:cNvSpPr>
            <a:spLocks noChangeShapeType="1"/>
          </p:cNvSpPr>
          <p:nvPr/>
        </p:nvSpPr>
        <p:spPr bwMode="auto">
          <a:xfrm>
            <a:off x="4828357" y="3067777"/>
            <a:ext cx="179388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6" name="Line 156"/>
          <p:cNvSpPr>
            <a:spLocks noChangeShapeType="1"/>
          </p:cNvSpPr>
          <p:nvPr/>
        </p:nvSpPr>
        <p:spPr bwMode="auto">
          <a:xfrm>
            <a:off x="4828357" y="3067777"/>
            <a:ext cx="179388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7" name="Rectangle 164"/>
          <p:cNvSpPr>
            <a:spLocks noChangeArrowheads="1"/>
          </p:cNvSpPr>
          <p:nvPr/>
        </p:nvSpPr>
        <p:spPr bwMode="auto">
          <a:xfrm>
            <a:off x="4898207" y="3596414"/>
            <a:ext cx="146050" cy="14446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8" name="Line 165"/>
          <p:cNvSpPr>
            <a:spLocks noChangeShapeType="1"/>
          </p:cNvSpPr>
          <p:nvPr/>
        </p:nvSpPr>
        <p:spPr bwMode="auto">
          <a:xfrm>
            <a:off x="4860107" y="3669439"/>
            <a:ext cx="225425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9" name="Rectangle 172"/>
          <p:cNvSpPr>
            <a:spLocks noChangeArrowheads="1"/>
          </p:cNvSpPr>
          <p:nvPr/>
        </p:nvSpPr>
        <p:spPr bwMode="auto">
          <a:xfrm>
            <a:off x="4802957" y="3802789"/>
            <a:ext cx="133350" cy="1333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0" name="Line 173"/>
          <p:cNvSpPr>
            <a:spLocks noChangeShapeType="1"/>
          </p:cNvSpPr>
          <p:nvPr/>
        </p:nvSpPr>
        <p:spPr bwMode="auto">
          <a:xfrm>
            <a:off x="4756919" y="3869464"/>
            <a:ext cx="231775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1" name="Rectangle 179"/>
          <p:cNvSpPr>
            <a:spLocks noChangeArrowheads="1"/>
          </p:cNvSpPr>
          <p:nvPr/>
        </p:nvSpPr>
        <p:spPr bwMode="auto">
          <a:xfrm>
            <a:off x="4872807" y="4425089"/>
            <a:ext cx="93663" cy="920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2" name="Line 180"/>
          <p:cNvSpPr>
            <a:spLocks noChangeShapeType="1"/>
          </p:cNvSpPr>
          <p:nvPr/>
        </p:nvSpPr>
        <p:spPr bwMode="auto">
          <a:xfrm>
            <a:off x="4755332" y="4471127"/>
            <a:ext cx="339725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3" name="Rectangle 186"/>
          <p:cNvSpPr>
            <a:spLocks noChangeArrowheads="1"/>
          </p:cNvSpPr>
          <p:nvPr/>
        </p:nvSpPr>
        <p:spPr bwMode="auto">
          <a:xfrm>
            <a:off x="4842644" y="4583839"/>
            <a:ext cx="177800" cy="17621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4" name="Line 187"/>
          <p:cNvSpPr>
            <a:spLocks noChangeShapeType="1"/>
          </p:cNvSpPr>
          <p:nvPr/>
        </p:nvSpPr>
        <p:spPr bwMode="auto">
          <a:xfrm>
            <a:off x="4842644" y="4671152"/>
            <a:ext cx="180975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5" name="Line 188"/>
          <p:cNvSpPr>
            <a:spLocks noChangeShapeType="1"/>
          </p:cNvSpPr>
          <p:nvPr/>
        </p:nvSpPr>
        <p:spPr bwMode="auto">
          <a:xfrm>
            <a:off x="4842644" y="4671152"/>
            <a:ext cx="180975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6" name="Rectangle 253"/>
          <p:cNvSpPr>
            <a:spLocks noChangeArrowheads="1"/>
          </p:cNvSpPr>
          <p:nvPr/>
        </p:nvSpPr>
        <p:spPr bwMode="auto">
          <a:xfrm>
            <a:off x="179512" y="2385152"/>
            <a:ext cx="74539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Diabetes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" name="Rectangle 254"/>
          <p:cNvSpPr>
            <a:spLocks noChangeArrowheads="1"/>
          </p:cNvSpPr>
          <p:nvPr/>
        </p:nvSpPr>
        <p:spPr bwMode="auto">
          <a:xfrm>
            <a:off x="8094663" y="2726465"/>
            <a:ext cx="5514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p=0.78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8" name="Rectangle 255"/>
          <p:cNvSpPr>
            <a:spLocks noChangeArrowheads="1"/>
          </p:cNvSpPr>
          <p:nvPr/>
        </p:nvSpPr>
        <p:spPr bwMode="auto">
          <a:xfrm>
            <a:off x="179512" y="3374165"/>
            <a:ext cx="180793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Treated hypertension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9" name="Rectangle 259"/>
          <p:cNvSpPr>
            <a:spLocks noChangeArrowheads="1"/>
          </p:cNvSpPr>
          <p:nvPr/>
        </p:nvSpPr>
        <p:spPr bwMode="auto">
          <a:xfrm>
            <a:off x="8094663" y="3628165"/>
            <a:ext cx="53809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p=0.11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10" name="Rectangle 260"/>
          <p:cNvSpPr>
            <a:spLocks noChangeArrowheads="1"/>
          </p:cNvSpPr>
          <p:nvPr/>
        </p:nvSpPr>
        <p:spPr bwMode="auto">
          <a:xfrm>
            <a:off x="179512" y="4175852"/>
            <a:ext cx="133209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Smoking status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11" name="Rectangle 261"/>
          <p:cNvSpPr>
            <a:spLocks noChangeArrowheads="1"/>
          </p:cNvSpPr>
          <p:nvPr/>
        </p:nvSpPr>
        <p:spPr bwMode="auto">
          <a:xfrm>
            <a:off x="8094663" y="4429852"/>
            <a:ext cx="5514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p=0.88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25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</a:t>
            </a:r>
            <a:r>
              <a:rPr lang="en-GB" altLang="en-US" sz="2800" b="1" dirty="0">
                <a:solidFill>
                  <a:srgbClr val="C00000"/>
                </a:solidFill>
                <a:cs typeface="Arial" panose="020B0604020202020204" pitchFamily="34" charset="0"/>
              </a:rPr>
              <a:t>MAJOR VASCULAR EVENTS</a:t>
            </a:r>
            <a:endParaRPr lang="en-GB" altLang="en-US" sz="2800" b="1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by 5-year predicted MVE risk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237" name="Line 205"/>
          <p:cNvSpPr>
            <a:spLocks noChangeShapeType="1"/>
          </p:cNvSpPr>
          <p:nvPr/>
        </p:nvSpPr>
        <p:spPr bwMode="auto">
          <a:xfrm flipV="1">
            <a:off x="5545138" y="2176463"/>
            <a:ext cx="0" cy="2232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8" name="Line 206"/>
          <p:cNvSpPr>
            <a:spLocks noChangeShapeType="1"/>
          </p:cNvSpPr>
          <p:nvPr/>
        </p:nvSpPr>
        <p:spPr bwMode="auto">
          <a:xfrm>
            <a:off x="4064000" y="4379094"/>
            <a:ext cx="22209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39" name="Rectangle 207"/>
          <p:cNvSpPr>
            <a:spLocks noChangeArrowheads="1"/>
          </p:cNvSpPr>
          <p:nvPr/>
        </p:nvSpPr>
        <p:spPr bwMode="auto">
          <a:xfrm>
            <a:off x="3967163" y="4501331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0" name="Rectangle 208"/>
          <p:cNvSpPr>
            <a:spLocks noChangeArrowheads="1"/>
          </p:cNvSpPr>
          <p:nvPr/>
        </p:nvSpPr>
        <p:spPr bwMode="auto">
          <a:xfrm>
            <a:off x="4668838" y="4501331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1" name="Rectangle 209"/>
          <p:cNvSpPr>
            <a:spLocks noChangeArrowheads="1"/>
          </p:cNvSpPr>
          <p:nvPr/>
        </p:nvSpPr>
        <p:spPr bwMode="auto">
          <a:xfrm>
            <a:off x="5507038" y="4502919"/>
            <a:ext cx="10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2" name="Rectangle 210"/>
          <p:cNvSpPr>
            <a:spLocks noChangeArrowheads="1"/>
          </p:cNvSpPr>
          <p:nvPr/>
        </p:nvSpPr>
        <p:spPr bwMode="auto">
          <a:xfrm>
            <a:off x="6149975" y="4501331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3" name="Line 211"/>
          <p:cNvSpPr>
            <a:spLocks noChangeShapeType="1"/>
          </p:cNvSpPr>
          <p:nvPr/>
        </p:nvSpPr>
        <p:spPr bwMode="auto">
          <a:xfrm>
            <a:off x="4064000" y="4379094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4" name="Line 212"/>
          <p:cNvSpPr>
            <a:spLocks noChangeShapeType="1"/>
          </p:cNvSpPr>
          <p:nvPr/>
        </p:nvSpPr>
        <p:spPr bwMode="auto">
          <a:xfrm>
            <a:off x="4803775" y="4379094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5" name="Line 213"/>
          <p:cNvSpPr>
            <a:spLocks noChangeShapeType="1"/>
          </p:cNvSpPr>
          <p:nvPr/>
        </p:nvSpPr>
        <p:spPr bwMode="auto">
          <a:xfrm>
            <a:off x="5545138" y="4379094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6" name="Line 214"/>
          <p:cNvSpPr>
            <a:spLocks noChangeShapeType="1"/>
          </p:cNvSpPr>
          <p:nvPr/>
        </p:nvSpPr>
        <p:spPr bwMode="auto">
          <a:xfrm>
            <a:off x="6284913" y="4379094"/>
            <a:ext cx="0" cy="984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47" name="Rectangle 215"/>
          <p:cNvSpPr>
            <a:spLocks noChangeArrowheads="1"/>
          </p:cNvSpPr>
          <p:nvPr/>
        </p:nvSpPr>
        <p:spPr bwMode="auto">
          <a:xfrm>
            <a:off x="179512" y="1613446"/>
            <a:ext cx="79188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Baseline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48" name="Rectangle 216"/>
          <p:cNvSpPr>
            <a:spLocks noChangeArrowheads="1"/>
          </p:cNvSpPr>
          <p:nvPr/>
        </p:nvSpPr>
        <p:spPr bwMode="auto">
          <a:xfrm>
            <a:off x="179512" y="1805533"/>
            <a:ext cx="884858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subgroup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0" name="Rectangle 218"/>
          <p:cNvSpPr>
            <a:spLocks noChangeArrowheads="1"/>
          </p:cNvSpPr>
          <p:nvPr/>
        </p:nvSpPr>
        <p:spPr bwMode="auto">
          <a:xfrm>
            <a:off x="2063750" y="1613446"/>
            <a:ext cx="5866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Statin/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1" name="Rectangle 219"/>
          <p:cNvSpPr>
            <a:spLocks noChangeArrowheads="1"/>
          </p:cNvSpPr>
          <p:nvPr/>
        </p:nvSpPr>
        <p:spPr bwMode="auto">
          <a:xfrm>
            <a:off x="1700213" y="1805533"/>
            <a:ext cx="103714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more statin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2" name="Rectangle 220"/>
          <p:cNvSpPr>
            <a:spLocks noChangeArrowheads="1"/>
          </p:cNvSpPr>
          <p:nvPr/>
        </p:nvSpPr>
        <p:spPr bwMode="auto">
          <a:xfrm>
            <a:off x="2994025" y="1613446"/>
            <a:ext cx="73577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Control/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4" name="Rectangle 222"/>
          <p:cNvSpPr>
            <a:spLocks noChangeArrowheads="1"/>
          </p:cNvSpPr>
          <p:nvPr/>
        </p:nvSpPr>
        <p:spPr bwMode="auto">
          <a:xfrm>
            <a:off x="2825750" y="1805533"/>
            <a:ext cx="94096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less statin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5" name="Rectangle 223"/>
          <p:cNvSpPr>
            <a:spLocks noChangeArrowheads="1"/>
          </p:cNvSpPr>
          <p:nvPr/>
        </p:nvSpPr>
        <p:spPr bwMode="auto">
          <a:xfrm>
            <a:off x="5724128" y="1613446"/>
            <a:ext cx="1901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RR (CI) per 1 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mmol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/L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6" name="Rectangle 224"/>
          <p:cNvSpPr>
            <a:spLocks noChangeArrowheads="1"/>
          </p:cNvSpPr>
          <p:nvPr/>
        </p:nvSpPr>
        <p:spPr bwMode="auto">
          <a:xfrm>
            <a:off x="5915234" y="1805533"/>
            <a:ext cx="172803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reduction in LDL-C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57" name="Rectangle 225"/>
          <p:cNvSpPr>
            <a:spLocks noChangeArrowheads="1"/>
          </p:cNvSpPr>
          <p:nvPr/>
        </p:nvSpPr>
        <p:spPr bwMode="auto">
          <a:xfrm>
            <a:off x="7917469" y="1611703"/>
            <a:ext cx="98264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p-value for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3" name="Rectangle 231"/>
          <p:cNvSpPr>
            <a:spLocks noChangeArrowheads="1"/>
          </p:cNvSpPr>
          <p:nvPr/>
        </p:nvSpPr>
        <p:spPr bwMode="auto">
          <a:xfrm>
            <a:off x="8162474" y="1800756"/>
            <a:ext cx="48090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trend</a:t>
            </a:r>
            <a:endParaRPr kumimoji="0" lang="en-US" altLang="en-US" sz="15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5" name="Rectangle 233"/>
          <p:cNvSpPr>
            <a:spLocks noChangeArrowheads="1"/>
          </p:cNvSpPr>
          <p:nvPr/>
        </p:nvSpPr>
        <p:spPr bwMode="auto">
          <a:xfrm>
            <a:off x="347663" y="4414019"/>
            <a:ext cx="130175" cy="1301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6" name="Line 234"/>
          <p:cNvSpPr>
            <a:spLocks noChangeShapeType="1"/>
          </p:cNvSpPr>
          <p:nvPr/>
        </p:nvSpPr>
        <p:spPr bwMode="auto">
          <a:xfrm>
            <a:off x="254000" y="4477519"/>
            <a:ext cx="317500" cy="0"/>
          </a:xfrm>
          <a:prstGeom prst="line">
            <a:avLst/>
          </a:prstGeom>
          <a:noFill/>
          <a:ln w="1588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7" name="Rectangle 235"/>
          <p:cNvSpPr>
            <a:spLocks noChangeArrowheads="1"/>
          </p:cNvSpPr>
          <p:nvPr/>
        </p:nvSpPr>
        <p:spPr bwMode="auto">
          <a:xfrm>
            <a:off x="635000" y="4412431"/>
            <a:ext cx="446088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99% or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68" name="Freeform 236"/>
          <p:cNvSpPr>
            <a:spLocks/>
          </p:cNvSpPr>
          <p:nvPr/>
        </p:nvSpPr>
        <p:spPr bwMode="auto">
          <a:xfrm>
            <a:off x="1206500" y="4379094"/>
            <a:ext cx="317500" cy="200025"/>
          </a:xfrm>
          <a:custGeom>
            <a:avLst/>
            <a:gdLst>
              <a:gd name="T0" fmla="*/ 100 w 200"/>
              <a:gd name="T1" fmla="*/ 0 h 126"/>
              <a:gd name="T2" fmla="*/ 0 w 200"/>
              <a:gd name="T3" fmla="*/ 62 h 126"/>
              <a:gd name="T4" fmla="*/ 100 w 200"/>
              <a:gd name="T5" fmla="*/ 126 h 126"/>
              <a:gd name="T6" fmla="*/ 200 w 200"/>
              <a:gd name="T7" fmla="*/ 62 h 126"/>
              <a:gd name="T8" fmla="*/ 100 w 200"/>
              <a:gd name="T9" fmla="*/ 0 h 1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0" h="126">
                <a:moveTo>
                  <a:pt x="100" y="0"/>
                </a:moveTo>
                <a:lnTo>
                  <a:pt x="0" y="62"/>
                </a:lnTo>
                <a:lnTo>
                  <a:pt x="100" y="126"/>
                </a:lnTo>
                <a:lnTo>
                  <a:pt x="200" y="62"/>
                </a:lnTo>
                <a:lnTo>
                  <a:pt x="10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69" name="Freeform 237"/>
          <p:cNvSpPr>
            <a:spLocks/>
          </p:cNvSpPr>
          <p:nvPr/>
        </p:nvSpPr>
        <p:spPr bwMode="auto">
          <a:xfrm>
            <a:off x="1206500" y="4379094"/>
            <a:ext cx="317500" cy="200025"/>
          </a:xfrm>
          <a:custGeom>
            <a:avLst/>
            <a:gdLst>
              <a:gd name="T0" fmla="*/ 184 w 367"/>
              <a:gd name="T1" fmla="*/ 0 h 231"/>
              <a:gd name="T2" fmla="*/ 0 w 367"/>
              <a:gd name="T3" fmla="*/ 115 h 231"/>
              <a:gd name="T4" fmla="*/ 184 w 367"/>
              <a:gd name="T5" fmla="*/ 231 h 231"/>
              <a:gd name="T6" fmla="*/ 367 w 367"/>
              <a:gd name="T7" fmla="*/ 115 h 231"/>
              <a:gd name="T8" fmla="*/ 184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4" y="0"/>
                </a:moveTo>
                <a:lnTo>
                  <a:pt x="0" y="115"/>
                </a:lnTo>
                <a:lnTo>
                  <a:pt x="184" y="231"/>
                </a:lnTo>
                <a:lnTo>
                  <a:pt x="367" y="115"/>
                </a:lnTo>
                <a:lnTo>
                  <a:pt x="184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71" name="Rectangle 239"/>
          <p:cNvSpPr>
            <a:spLocks noChangeArrowheads="1"/>
          </p:cNvSpPr>
          <p:nvPr/>
        </p:nvSpPr>
        <p:spPr bwMode="auto">
          <a:xfrm>
            <a:off x="1587500" y="4414019"/>
            <a:ext cx="461963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95% CI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2" name="Rectangle 240"/>
          <p:cNvSpPr>
            <a:spLocks noChangeArrowheads="1"/>
          </p:cNvSpPr>
          <p:nvPr/>
        </p:nvSpPr>
        <p:spPr bwMode="auto">
          <a:xfrm>
            <a:off x="5791200" y="4717231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6" name="Rectangle 244"/>
          <p:cNvSpPr>
            <a:spLocks noChangeArrowheads="1"/>
          </p:cNvSpPr>
          <p:nvPr/>
        </p:nvSpPr>
        <p:spPr bwMode="auto">
          <a:xfrm>
            <a:off x="6100763" y="4890269"/>
            <a:ext cx="4776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worse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78" name="Rectangle 246"/>
          <p:cNvSpPr>
            <a:spLocks noChangeArrowheads="1"/>
          </p:cNvSpPr>
          <p:nvPr/>
        </p:nvSpPr>
        <p:spPr bwMode="auto">
          <a:xfrm>
            <a:off x="3570288" y="4717231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82" name="Rectangle 250"/>
          <p:cNvSpPr>
            <a:spLocks noChangeArrowheads="1"/>
          </p:cNvSpPr>
          <p:nvPr/>
        </p:nvSpPr>
        <p:spPr bwMode="auto">
          <a:xfrm>
            <a:off x="3886200" y="4890269"/>
            <a:ext cx="4572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better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283" name="Rectangle 251"/>
          <p:cNvSpPr>
            <a:spLocks noChangeArrowheads="1"/>
          </p:cNvSpPr>
          <p:nvPr/>
        </p:nvSpPr>
        <p:spPr bwMode="auto">
          <a:xfrm>
            <a:off x="2193925" y="1394371"/>
            <a:ext cx="13673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Events (% p.a.)</a:t>
            </a:r>
            <a:endParaRPr kumimoji="0" lang="en-US" altLang="en-US" sz="15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08" name="Rectangle 376"/>
          <p:cNvSpPr>
            <a:spLocks noChangeArrowheads="1"/>
          </p:cNvSpPr>
          <p:nvPr/>
        </p:nvSpPr>
        <p:spPr bwMode="auto">
          <a:xfrm>
            <a:off x="179512" y="3886969"/>
            <a:ext cx="10556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 All patients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09" name="Rectangle 377"/>
          <p:cNvSpPr>
            <a:spLocks noChangeArrowheads="1"/>
          </p:cNvSpPr>
          <p:nvPr/>
        </p:nvSpPr>
        <p:spPr bwMode="auto">
          <a:xfrm>
            <a:off x="1831975" y="3886969"/>
            <a:ext cx="9032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11284 (3.3)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0" name="Rectangle 378"/>
          <p:cNvSpPr>
            <a:spLocks noChangeArrowheads="1"/>
          </p:cNvSpPr>
          <p:nvPr/>
        </p:nvSpPr>
        <p:spPr bwMode="auto">
          <a:xfrm>
            <a:off x="2879725" y="3886969"/>
            <a:ext cx="914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13673 (4.0)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1" name="Rectangle 379"/>
          <p:cNvSpPr>
            <a:spLocks noChangeArrowheads="1"/>
          </p:cNvSpPr>
          <p:nvPr/>
        </p:nvSpPr>
        <p:spPr bwMode="auto">
          <a:xfrm>
            <a:off x="6213475" y="3886969"/>
            <a:ext cx="137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0.79 (0.77 - 0.81)</a:t>
            </a:r>
            <a:endParaRPr kumimoji="0" lang="en-US" altLang="en-US" sz="24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4412" name="Line 380"/>
          <p:cNvSpPr>
            <a:spLocks noChangeShapeType="1"/>
          </p:cNvSpPr>
          <p:nvPr/>
        </p:nvSpPr>
        <p:spPr bwMode="auto">
          <a:xfrm flipV="1">
            <a:off x="4860925" y="3879031"/>
            <a:ext cx="58738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3" name="Line 381"/>
          <p:cNvSpPr>
            <a:spLocks noChangeShapeType="1"/>
          </p:cNvSpPr>
          <p:nvPr/>
        </p:nvSpPr>
        <p:spPr bwMode="auto">
          <a:xfrm flipH="1" flipV="1">
            <a:off x="4919663" y="3879031"/>
            <a:ext cx="60325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4" name="Line 382"/>
          <p:cNvSpPr>
            <a:spLocks noChangeShapeType="1"/>
          </p:cNvSpPr>
          <p:nvPr/>
        </p:nvSpPr>
        <p:spPr bwMode="auto">
          <a:xfrm>
            <a:off x="4860925" y="3979044"/>
            <a:ext cx="58738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5" name="Line 383"/>
          <p:cNvSpPr>
            <a:spLocks noChangeShapeType="1"/>
          </p:cNvSpPr>
          <p:nvPr/>
        </p:nvSpPr>
        <p:spPr bwMode="auto">
          <a:xfrm flipH="1">
            <a:off x="4919663" y="3979044"/>
            <a:ext cx="60325" cy="10001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6" name="Line 384"/>
          <p:cNvSpPr>
            <a:spLocks noChangeShapeType="1"/>
          </p:cNvSpPr>
          <p:nvPr/>
        </p:nvSpPr>
        <p:spPr bwMode="auto">
          <a:xfrm flipV="1">
            <a:off x="4919663" y="3879031"/>
            <a:ext cx="0" cy="2000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17" name="Line 385"/>
          <p:cNvSpPr>
            <a:spLocks noChangeShapeType="1"/>
          </p:cNvSpPr>
          <p:nvPr/>
        </p:nvSpPr>
        <p:spPr bwMode="auto">
          <a:xfrm flipV="1">
            <a:off x="4919663" y="2276872"/>
            <a:ext cx="0" cy="16200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48860" y="2359555"/>
            <a:ext cx="8519497" cy="1231444"/>
            <a:chOff x="148860" y="2492896"/>
            <a:chExt cx="8519497" cy="1231444"/>
          </a:xfrm>
        </p:grpSpPr>
        <p:sp>
          <p:nvSpPr>
            <p:cNvPr id="47" name="Rectangle 336"/>
            <p:cNvSpPr>
              <a:spLocks noChangeArrowheads="1"/>
            </p:cNvSpPr>
            <p:nvPr/>
          </p:nvSpPr>
          <p:spPr bwMode="auto">
            <a:xfrm>
              <a:off x="148860" y="2710384"/>
              <a:ext cx="51276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 &lt; 5%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8" name="Rectangle 337"/>
            <p:cNvSpPr>
              <a:spLocks noChangeArrowheads="1"/>
            </p:cNvSpPr>
            <p:nvPr/>
          </p:nvSpPr>
          <p:spPr bwMode="auto">
            <a:xfrm>
              <a:off x="1909763" y="2699271"/>
              <a:ext cx="81438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 167 (0.4)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49" name="Rectangle 338"/>
            <p:cNvSpPr>
              <a:spLocks noChangeArrowheads="1"/>
            </p:cNvSpPr>
            <p:nvPr/>
          </p:nvSpPr>
          <p:spPr bwMode="auto">
            <a:xfrm>
              <a:off x="2957513" y="2699271"/>
              <a:ext cx="81438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 254 (0.6)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0" name="Rectangle 339"/>
            <p:cNvSpPr>
              <a:spLocks noChangeArrowheads="1"/>
            </p:cNvSpPr>
            <p:nvPr/>
          </p:nvSpPr>
          <p:spPr bwMode="auto">
            <a:xfrm>
              <a:off x="6213475" y="2699271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0.62 (0.47 - 0.81)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1" name="Rectangle 340"/>
            <p:cNvSpPr>
              <a:spLocks noChangeArrowheads="1"/>
            </p:cNvSpPr>
            <p:nvPr/>
          </p:nvSpPr>
          <p:spPr bwMode="auto">
            <a:xfrm>
              <a:off x="4403725" y="2773884"/>
              <a:ext cx="23813" cy="254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2" name="Line 341"/>
            <p:cNvSpPr>
              <a:spLocks noChangeShapeType="1"/>
            </p:cNvSpPr>
            <p:nvPr/>
          </p:nvSpPr>
          <p:spPr bwMode="auto">
            <a:xfrm flipH="1">
              <a:off x="4064000" y="2786584"/>
              <a:ext cx="158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3" name="Freeform 342"/>
            <p:cNvSpPr>
              <a:spLocks/>
            </p:cNvSpPr>
            <p:nvPr/>
          </p:nvSpPr>
          <p:spPr bwMode="auto">
            <a:xfrm>
              <a:off x="4064000" y="2754834"/>
              <a:ext cx="52388" cy="61913"/>
            </a:xfrm>
            <a:custGeom>
              <a:avLst/>
              <a:gdLst>
                <a:gd name="T0" fmla="*/ 62 w 62"/>
                <a:gd name="T1" fmla="*/ 0 h 72"/>
                <a:gd name="T2" fmla="*/ 0 w 62"/>
                <a:gd name="T3" fmla="*/ 36 h 72"/>
                <a:gd name="T4" fmla="*/ 62 w 62"/>
                <a:gd name="T5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2" h="72">
                  <a:moveTo>
                    <a:pt x="62" y="0"/>
                  </a:moveTo>
                  <a:lnTo>
                    <a:pt x="0" y="36"/>
                  </a:lnTo>
                  <a:lnTo>
                    <a:pt x="62" y="72"/>
                  </a:lnTo>
                </a:path>
              </a:pathLst>
            </a:cu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4" name="Line 343"/>
            <p:cNvSpPr>
              <a:spLocks noChangeShapeType="1"/>
            </p:cNvSpPr>
            <p:nvPr/>
          </p:nvSpPr>
          <p:spPr bwMode="auto">
            <a:xfrm>
              <a:off x="4064000" y="2786584"/>
              <a:ext cx="925513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5" name="Rectangle 344"/>
            <p:cNvSpPr>
              <a:spLocks noChangeArrowheads="1"/>
            </p:cNvSpPr>
            <p:nvPr/>
          </p:nvSpPr>
          <p:spPr bwMode="auto">
            <a:xfrm>
              <a:off x="249362" y="2883421"/>
              <a:ext cx="984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Symbol" pitchFamily="18" charset="2"/>
                  <a:cs typeface="Arial" pitchFamily="34" charset="0"/>
                </a:rPr>
                <a:t>³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6" name="Rectangle 345"/>
            <p:cNvSpPr>
              <a:spLocks noChangeArrowheads="1"/>
            </p:cNvSpPr>
            <p:nvPr/>
          </p:nvSpPr>
          <p:spPr bwMode="auto">
            <a:xfrm>
              <a:off x="357312" y="2900884"/>
              <a:ext cx="14908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5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7" name="Rectangle 346"/>
            <p:cNvSpPr>
              <a:spLocks noChangeArrowheads="1"/>
            </p:cNvSpPr>
            <p:nvPr/>
          </p:nvSpPr>
          <p:spPr bwMode="auto">
            <a:xfrm>
              <a:off x="522202" y="2900884"/>
              <a:ext cx="61277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, &lt; 10%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8" name="Rectangle 347"/>
            <p:cNvSpPr>
              <a:spLocks noChangeArrowheads="1"/>
            </p:cNvSpPr>
            <p:nvPr/>
          </p:nvSpPr>
          <p:spPr bwMode="auto">
            <a:xfrm>
              <a:off x="1909763" y="2897709"/>
              <a:ext cx="81438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 606 (1.1)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59" name="Rectangle 348"/>
            <p:cNvSpPr>
              <a:spLocks noChangeArrowheads="1"/>
            </p:cNvSpPr>
            <p:nvPr/>
          </p:nvSpPr>
          <p:spPr bwMode="auto">
            <a:xfrm>
              <a:off x="2957513" y="2897709"/>
              <a:ext cx="814388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 847 (1.6)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0" name="Rectangle 349"/>
            <p:cNvSpPr>
              <a:spLocks noChangeArrowheads="1"/>
            </p:cNvSpPr>
            <p:nvPr/>
          </p:nvSpPr>
          <p:spPr bwMode="auto">
            <a:xfrm>
              <a:off x="6213475" y="2897709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0.69 (0.60 - 0.79)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1" name="Rectangle 350"/>
            <p:cNvSpPr>
              <a:spLocks noChangeArrowheads="1"/>
            </p:cNvSpPr>
            <p:nvPr/>
          </p:nvSpPr>
          <p:spPr bwMode="auto">
            <a:xfrm>
              <a:off x="4610100" y="2961209"/>
              <a:ext cx="49213" cy="49213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2" name="Line 351"/>
            <p:cNvSpPr>
              <a:spLocks noChangeShapeType="1"/>
            </p:cNvSpPr>
            <p:nvPr/>
          </p:nvSpPr>
          <p:spPr bwMode="auto">
            <a:xfrm>
              <a:off x="4373563" y="2986609"/>
              <a:ext cx="56038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3" name="Rectangle 352"/>
            <p:cNvSpPr>
              <a:spLocks noChangeArrowheads="1"/>
            </p:cNvSpPr>
            <p:nvPr/>
          </p:nvSpPr>
          <p:spPr bwMode="auto">
            <a:xfrm>
              <a:off x="249362" y="3083446"/>
              <a:ext cx="984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Symbol" pitchFamily="18" charset="2"/>
                  <a:cs typeface="Arial" pitchFamily="34" charset="0"/>
                </a:rPr>
                <a:t>³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4" name="Rectangle 353"/>
            <p:cNvSpPr>
              <a:spLocks noChangeArrowheads="1"/>
            </p:cNvSpPr>
            <p:nvPr/>
          </p:nvSpPr>
          <p:spPr bwMode="auto">
            <a:xfrm>
              <a:off x="357312" y="3100909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10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5" name="Rectangle 354"/>
            <p:cNvSpPr>
              <a:spLocks noChangeArrowheads="1"/>
            </p:cNvSpPr>
            <p:nvPr/>
          </p:nvSpPr>
          <p:spPr bwMode="auto">
            <a:xfrm>
              <a:off x="616155" y="3100909"/>
              <a:ext cx="61277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, &lt; 20%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6" name="Rectangle 355"/>
            <p:cNvSpPr>
              <a:spLocks noChangeArrowheads="1"/>
            </p:cNvSpPr>
            <p:nvPr/>
          </p:nvSpPr>
          <p:spPr bwMode="auto">
            <a:xfrm>
              <a:off x="1870075" y="3097734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3615 (3.0)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7" name="Rectangle 356"/>
            <p:cNvSpPr>
              <a:spLocks noChangeArrowheads="1"/>
            </p:cNvSpPr>
            <p:nvPr/>
          </p:nvSpPr>
          <p:spPr bwMode="auto">
            <a:xfrm>
              <a:off x="2917825" y="3097734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4195 (3.5)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8" name="Rectangle 357"/>
            <p:cNvSpPr>
              <a:spLocks noChangeArrowheads="1"/>
            </p:cNvSpPr>
            <p:nvPr/>
          </p:nvSpPr>
          <p:spPr bwMode="auto">
            <a:xfrm>
              <a:off x="6213475" y="3097734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0.79 (0.74 - 0.85)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69" name="Rectangle 358"/>
            <p:cNvSpPr>
              <a:spLocks noChangeArrowheads="1"/>
            </p:cNvSpPr>
            <p:nvPr/>
          </p:nvSpPr>
          <p:spPr bwMode="auto">
            <a:xfrm>
              <a:off x="4884738" y="3137421"/>
              <a:ext cx="98425" cy="96838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0" name="Line 359"/>
            <p:cNvSpPr>
              <a:spLocks noChangeShapeType="1"/>
            </p:cNvSpPr>
            <p:nvPr/>
          </p:nvSpPr>
          <p:spPr bwMode="auto">
            <a:xfrm>
              <a:off x="4776788" y="3185046"/>
              <a:ext cx="32543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1" name="Rectangle 360"/>
            <p:cNvSpPr>
              <a:spLocks noChangeArrowheads="1"/>
            </p:cNvSpPr>
            <p:nvPr/>
          </p:nvSpPr>
          <p:spPr bwMode="auto">
            <a:xfrm>
              <a:off x="249362" y="3283471"/>
              <a:ext cx="1426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Symbol" pitchFamily="18" charset="2"/>
                  <a:cs typeface="Arial" pitchFamily="34" charset="0"/>
                </a:rPr>
                <a:t>³ 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2" name="Rectangle 361"/>
            <p:cNvSpPr>
              <a:spLocks noChangeArrowheads="1"/>
            </p:cNvSpPr>
            <p:nvPr/>
          </p:nvSpPr>
          <p:spPr bwMode="auto">
            <a:xfrm>
              <a:off x="357312" y="3300934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20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3" name="Rectangle 362"/>
            <p:cNvSpPr>
              <a:spLocks noChangeArrowheads="1"/>
            </p:cNvSpPr>
            <p:nvPr/>
          </p:nvSpPr>
          <p:spPr bwMode="auto">
            <a:xfrm>
              <a:off x="616155" y="3300934"/>
              <a:ext cx="61277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, &lt; 30%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4" name="Rectangle 363"/>
            <p:cNvSpPr>
              <a:spLocks noChangeArrowheads="1"/>
            </p:cNvSpPr>
            <p:nvPr/>
          </p:nvSpPr>
          <p:spPr bwMode="auto">
            <a:xfrm>
              <a:off x="1870075" y="3297759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4109 (4.7)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5" name="Rectangle 364"/>
            <p:cNvSpPr>
              <a:spLocks noChangeArrowheads="1"/>
            </p:cNvSpPr>
            <p:nvPr/>
          </p:nvSpPr>
          <p:spPr bwMode="auto">
            <a:xfrm>
              <a:off x="2917825" y="3297759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4919 (5.8)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6" name="Rectangle 365"/>
            <p:cNvSpPr>
              <a:spLocks noChangeArrowheads="1"/>
            </p:cNvSpPr>
            <p:nvPr/>
          </p:nvSpPr>
          <p:spPr bwMode="auto">
            <a:xfrm>
              <a:off x="6213475" y="3297759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0.81 (0.77 - 0.86)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7" name="Rectangle 366"/>
            <p:cNvSpPr>
              <a:spLocks noChangeArrowheads="1"/>
            </p:cNvSpPr>
            <p:nvPr/>
          </p:nvSpPr>
          <p:spPr bwMode="auto">
            <a:xfrm>
              <a:off x="4924425" y="3326334"/>
              <a:ext cx="117475" cy="117475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8" name="Line 367"/>
            <p:cNvSpPr>
              <a:spLocks noChangeShapeType="1"/>
            </p:cNvSpPr>
            <p:nvPr/>
          </p:nvSpPr>
          <p:spPr bwMode="auto">
            <a:xfrm>
              <a:off x="4849813" y="3385071"/>
              <a:ext cx="27463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9" name="Rectangle 368"/>
            <p:cNvSpPr>
              <a:spLocks noChangeArrowheads="1"/>
            </p:cNvSpPr>
            <p:nvPr/>
          </p:nvSpPr>
          <p:spPr bwMode="auto">
            <a:xfrm>
              <a:off x="249362" y="3491434"/>
              <a:ext cx="98425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Symbol" pitchFamily="18" charset="2"/>
                  <a:cs typeface="Arial" pitchFamily="34" charset="0"/>
                </a:rPr>
                <a:t>³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0" name="Rectangle 369"/>
            <p:cNvSpPr>
              <a:spLocks noChangeArrowheads="1"/>
            </p:cNvSpPr>
            <p:nvPr/>
          </p:nvSpPr>
          <p:spPr bwMode="auto">
            <a:xfrm>
              <a:off x="357312" y="3508896"/>
              <a:ext cx="4087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30%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1" name="Rectangle 371"/>
            <p:cNvSpPr>
              <a:spLocks noChangeArrowheads="1"/>
            </p:cNvSpPr>
            <p:nvPr/>
          </p:nvSpPr>
          <p:spPr bwMode="auto">
            <a:xfrm>
              <a:off x="1870075" y="3497784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2787 (7.6)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2" name="Rectangle 372"/>
            <p:cNvSpPr>
              <a:spLocks noChangeArrowheads="1"/>
            </p:cNvSpPr>
            <p:nvPr/>
          </p:nvSpPr>
          <p:spPr bwMode="auto">
            <a:xfrm>
              <a:off x="2917825" y="3497784"/>
              <a:ext cx="8636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 3458 (9.8)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3" name="Rectangle 373"/>
            <p:cNvSpPr>
              <a:spLocks noChangeArrowheads="1"/>
            </p:cNvSpPr>
            <p:nvPr/>
          </p:nvSpPr>
          <p:spPr bwMode="auto">
            <a:xfrm>
              <a:off x="6213475" y="3497784"/>
              <a:ext cx="137001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0.79 (0.74 - 0.84)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4" name="Rectangle 374"/>
            <p:cNvSpPr>
              <a:spLocks noChangeArrowheads="1"/>
            </p:cNvSpPr>
            <p:nvPr/>
          </p:nvSpPr>
          <p:spPr bwMode="auto">
            <a:xfrm>
              <a:off x="4864100" y="3527946"/>
              <a:ext cx="114300" cy="1143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5" name="Line 375"/>
            <p:cNvSpPr>
              <a:spLocks noChangeShapeType="1"/>
            </p:cNvSpPr>
            <p:nvPr/>
          </p:nvSpPr>
          <p:spPr bwMode="auto">
            <a:xfrm>
              <a:off x="4786313" y="3585096"/>
              <a:ext cx="276225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24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6" name="Rectangle 399"/>
            <p:cNvSpPr>
              <a:spLocks noChangeArrowheads="1"/>
            </p:cNvSpPr>
            <p:nvPr/>
          </p:nvSpPr>
          <p:spPr bwMode="auto">
            <a:xfrm>
              <a:off x="179512" y="2492896"/>
              <a:ext cx="133530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-Bold" charset="0"/>
                  <a:cs typeface="Arial" pitchFamily="34" charset="0"/>
                </a:rPr>
                <a:t>5-year MVE risk</a:t>
              </a:r>
              <a:endPara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7" name="Rectangle 401"/>
            <p:cNvSpPr>
              <a:spLocks noChangeArrowheads="1"/>
            </p:cNvSpPr>
            <p:nvPr/>
          </p:nvSpPr>
          <p:spPr bwMode="auto">
            <a:xfrm>
              <a:off x="8117494" y="3046934"/>
              <a:ext cx="550863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p=0.04</a:t>
              </a:r>
              <a:endParaRPr kumimoji="0" lang="en-US" altLang="en-US" sz="2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</p:grpSp>
      <p:sp>
        <p:nvSpPr>
          <p:cNvPr id="89" name="Line 232"/>
          <p:cNvSpPr>
            <a:spLocks noChangeShapeType="1"/>
          </p:cNvSpPr>
          <p:nvPr/>
        </p:nvSpPr>
        <p:spPr bwMode="auto">
          <a:xfrm>
            <a:off x="192026" y="2176463"/>
            <a:ext cx="8772462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5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87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</a:t>
            </a:r>
            <a:r>
              <a:rPr lang="en-GB" altLang="en-US" sz="2800" b="1" dirty="0">
                <a:solidFill>
                  <a:srgbClr val="C00000"/>
                </a:solidFill>
                <a:cs typeface="Arial" panose="020B0604020202020204" pitchFamily="34" charset="0"/>
              </a:rPr>
              <a:t>MAJOR VASCULAR EVENTS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" name="Freeform 5"/>
          <p:cNvSpPr>
            <a:spLocks/>
          </p:cNvSpPr>
          <p:nvPr/>
        </p:nvSpPr>
        <p:spPr bwMode="auto">
          <a:xfrm>
            <a:off x="2528888" y="1228726"/>
            <a:ext cx="4462463" cy="4605338"/>
          </a:xfrm>
          <a:custGeom>
            <a:avLst/>
            <a:gdLst>
              <a:gd name="T0" fmla="*/ 0 w 7027"/>
              <a:gd name="T1" fmla="*/ 0 h 7254"/>
              <a:gd name="T2" fmla="*/ 0 w 7027"/>
              <a:gd name="T3" fmla="*/ 7254 h 7254"/>
              <a:gd name="T4" fmla="*/ 7027 w 7027"/>
              <a:gd name="T5" fmla="*/ 7254 h 72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027" h="7254">
                <a:moveTo>
                  <a:pt x="0" y="0"/>
                </a:moveTo>
                <a:lnTo>
                  <a:pt x="0" y="7254"/>
                </a:lnTo>
                <a:lnTo>
                  <a:pt x="7027" y="7254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2528888" y="5834063"/>
            <a:ext cx="44624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2528888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825750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3124200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3421063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Line 11"/>
          <p:cNvSpPr>
            <a:spLocks noChangeShapeType="1"/>
          </p:cNvSpPr>
          <p:nvPr/>
        </p:nvSpPr>
        <p:spPr bwMode="auto">
          <a:xfrm>
            <a:off x="3719513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4016375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4313238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4611688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4908550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5205413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5503863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5800725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6099175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Line 20"/>
          <p:cNvSpPr>
            <a:spLocks noChangeShapeType="1"/>
          </p:cNvSpPr>
          <p:nvPr/>
        </p:nvSpPr>
        <p:spPr bwMode="auto">
          <a:xfrm>
            <a:off x="6396038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>
            <a:off x="6692900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Line 22"/>
          <p:cNvSpPr>
            <a:spLocks noChangeShapeType="1"/>
          </p:cNvSpPr>
          <p:nvPr/>
        </p:nvSpPr>
        <p:spPr bwMode="auto">
          <a:xfrm>
            <a:off x="6991350" y="5834063"/>
            <a:ext cx="0" cy="635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>
            <a:off x="2528888" y="5834063"/>
            <a:ext cx="44624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Line 24"/>
          <p:cNvSpPr>
            <a:spLocks noChangeShapeType="1"/>
          </p:cNvSpPr>
          <p:nvPr/>
        </p:nvSpPr>
        <p:spPr bwMode="auto">
          <a:xfrm>
            <a:off x="2528888" y="5834063"/>
            <a:ext cx="0" cy="13335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>
            <a:off x="4016375" y="5834063"/>
            <a:ext cx="0" cy="13335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5503863" y="5834063"/>
            <a:ext cx="0" cy="13335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>
            <a:off x="6991350" y="5834063"/>
            <a:ext cx="0" cy="13335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 flipV="1">
            <a:off x="2528888" y="1228726"/>
            <a:ext cx="0" cy="4605338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 flipH="1">
            <a:off x="2465388" y="5834063"/>
            <a:ext cx="6350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Line 30"/>
          <p:cNvSpPr>
            <a:spLocks noChangeShapeType="1"/>
          </p:cNvSpPr>
          <p:nvPr/>
        </p:nvSpPr>
        <p:spPr bwMode="auto">
          <a:xfrm flipH="1">
            <a:off x="2465388" y="5172076"/>
            <a:ext cx="6350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 flipH="1">
            <a:off x="2465388" y="4473576"/>
            <a:ext cx="6350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 flipH="1">
            <a:off x="2465388" y="3735388"/>
            <a:ext cx="6350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6" name="Line 33"/>
          <p:cNvSpPr>
            <a:spLocks noChangeShapeType="1"/>
          </p:cNvSpPr>
          <p:nvPr/>
        </p:nvSpPr>
        <p:spPr bwMode="auto">
          <a:xfrm flipH="1">
            <a:off x="2465388" y="2952751"/>
            <a:ext cx="6350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7" name="Line 34"/>
          <p:cNvSpPr>
            <a:spLocks noChangeShapeType="1"/>
          </p:cNvSpPr>
          <p:nvPr/>
        </p:nvSpPr>
        <p:spPr bwMode="auto">
          <a:xfrm flipH="1">
            <a:off x="2465388" y="2119313"/>
            <a:ext cx="6350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8" name="Line 35"/>
          <p:cNvSpPr>
            <a:spLocks noChangeShapeType="1"/>
          </p:cNvSpPr>
          <p:nvPr/>
        </p:nvSpPr>
        <p:spPr bwMode="auto">
          <a:xfrm flipH="1">
            <a:off x="2465388" y="1228726"/>
            <a:ext cx="6350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9" name="Rectangle 36"/>
          <p:cNvSpPr>
            <a:spLocks noChangeArrowheads="1"/>
          </p:cNvSpPr>
          <p:nvPr/>
        </p:nvSpPr>
        <p:spPr bwMode="auto">
          <a:xfrm>
            <a:off x="3177862" y="6309320"/>
            <a:ext cx="312233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Mean 1-year LDL cholesterol difference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" name="Rectangle 39"/>
          <p:cNvSpPr>
            <a:spLocks noChangeArrowheads="1"/>
          </p:cNvSpPr>
          <p:nvPr/>
        </p:nvSpPr>
        <p:spPr bwMode="auto">
          <a:xfrm>
            <a:off x="3344549" y="6528395"/>
            <a:ext cx="285334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between treatment groups (</a:t>
            </a:r>
            <a:r>
              <a:rPr kumimoji="0" lang="en-US" altLang="en-US" sz="14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mmol</a:t>
            </a: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/L)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" name="Rectangle 41"/>
          <p:cNvSpPr>
            <a:spLocks noChangeArrowheads="1"/>
          </p:cNvSpPr>
          <p:nvPr/>
        </p:nvSpPr>
        <p:spPr bwMode="auto">
          <a:xfrm rot="16200000">
            <a:off x="626419" y="3610203"/>
            <a:ext cx="193963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Proportional reduction 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" name="Rectangle 43"/>
          <p:cNvSpPr>
            <a:spLocks noChangeArrowheads="1"/>
          </p:cNvSpPr>
          <p:nvPr/>
        </p:nvSpPr>
        <p:spPr bwMode="auto">
          <a:xfrm rot="16200000">
            <a:off x="432721" y="3551741"/>
            <a:ext cx="276518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major vascular event rate (95% CI)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2" name="Rectangle 48"/>
          <p:cNvSpPr>
            <a:spLocks noChangeArrowheads="1"/>
          </p:cNvSpPr>
          <p:nvPr/>
        </p:nvSpPr>
        <p:spPr bwMode="auto">
          <a:xfrm>
            <a:off x="2141538" y="5743576"/>
            <a:ext cx="24045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0%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3" name="Rectangle 49"/>
          <p:cNvSpPr>
            <a:spLocks noChangeArrowheads="1"/>
          </p:cNvSpPr>
          <p:nvPr/>
        </p:nvSpPr>
        <p:spPr bwMode="auto">
          <a:xfrm>
            <a:off x="2051050" y="4383088"/>
            <a:ext cx="33342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10%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4" name="Rectangle 50"/>
          <p:cNvSpPr>
            <a:spLocks noChangeArrowheads="1"/>
          </p:cNvSpPr>
          <p:nvPr/>
        </p:nvSpPr>
        <p:spPr bwMode="auto">
          <a:xfrm>
            <a:off x="2051050" y="2862263"/>
            <a:ext cx="33342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20%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5" name="Rectangle 51"/>
          <p:cNvSpPr>
            <a:spLocks noChangeArrowheads="1"/>
          </p:cNvSpPr>
          <p:nvPr/>
        </p:nvSpPr>
        <p:spPr bwMode="auto">
          <a:xfrm>
            <a:off x="2051050" y="1136651"/>
            <a:ext cx="33342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30%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2414588" y="6070601"/>
            <a:ext cx="23243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7" name="Rectangle 53"/>
          <p:cNvSpPr>
            <a:spLocks noChangeArrowheads="1"/>
          </p:cNvSpPr>
          <p:nvPr/>
        </p:nvSpPr>
        <p:spPr bwMode="auto">
          <a:xfrm>
            <a:off x="3902075" y="6070601"/>
            <a:ext cx="23243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8" name="Rectangle 54"/>
          <p:cNvSpPr>
            <a:spLocks noChangeArrowheads="1"/>
          </p:cNvSpPr>
          <p:nvPr/>
        </p:nvSpPr>
        <p:spPr bwMode="auto">
          <a:xfrm>
            <a:off x="5389563" y="6070601"/>
            <a:ext cx="23243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9" name="Rectangle 55"/>
          <p:cNvSpPr>
            <a:spLocks noChangeArrowheads="1"/>
          </p:cNvSpPr>
          <p:nvPr/>
        </p:nvSpPr>
        <p:spPr bwMode="auto">
          <a:xfrm>
            <a:off x="6875463" y="6070601"/>
            <a:ext cx="23243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0" name="Freeform 56"/>
          <p:cNvSpPr>
            <a:spLocks/>
          </p:cNvSpPr>
          <p:nvPr/>
        </p:nvSpPr>
        <p:spPr bwMode="auto">
          <a:xfrm>
            <a:off x="3983038" y="3232151"/>
            <a:ext cx="119063" cy="1114425"/>
          </a:xfrm>
          <a:custGeom>
            <a:avLst/>
            <a:gdLst>
              <a:gd name="T0" fmla="*/ 93 w 187"/>
              <a:gd name="T1" fmla="*/ 0 h 1755"/>
              <a:gd name="T2" fmla="*/ 0 w 187"/>
              <a:gd name="T3" fmla="*/ 877 h 1755"/>
              <a:gd name="T4" fmla="*/ 93 w 187"/>
              <a:gd name="T5" fmla="*/ 1755 h 1755"/>
              <a:gd name="T6" fmla="*/ 187 w 187"/>
              <a:gd name="T7" fmla="*/ 877 h 1755"/>
              <a:gd name="T8" fmla="*/ 93 w 187"/>
              <a:gd name="T9" fmla="*/ 0 h 17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7" h="1755">
                <a:moveTo>
                  <a:pt x="93" y="0"/>
                </a:moveTo>
                <a:lnTo>
                  <a:pt x="0" y="877"/>
                </a:lnTo>
                <a:lnTo>
                  <a:pt x="93" y="1755"/>
                </a:lnTo>
                <a:lnTo>
                  <a:pt x="187" y="877"/>
                </a:lnTo>
                <a:lnTo>
                  <a:pt x="93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1" name="Rectangle 57"/>
          <p:cNvSpPr>
            <a:spLocks noChangeArrowheads="1"/>
          </p:cNvSpPr>
          <p:nvPr/>
        </p:nvSpPr>
        <p:spPr bwMode="auto">
          <a:xfrm>
            <a:off x="2849893" y="3560446"/>
            <a:ext cx="104355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5 trials with further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3" name="Rectangle 59"/>
          <p:cNvSpPr>
            <a:spLocks noChangeArrowheads="1"/>
          </p:cNvSpPr>
          <p:nvPr/>
        </p:nvSpPr>
        <p:spPr bwMode="auto">
          <a:xfrm>
            <a:off x="2921318" y="3714433"/>
            <a:ext cx="90088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reduction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5120" name="Rectangle 64"/>
          <p:cNvSpPr>
            <a:spLocks noChangeArrowheads="1"/>
          </p:cNvSpPr>
          <p:nvPr/>
        </p:nvSpPr>
        <p:spPr bwMode="auto">
          <a:xfrm>
            <a:off x="2741320" y="3868421"/>
            <a:ext cx="124874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(average: 0.5 </a:t>
            </a:r>
            <a:r>
              <a:rPr kumimoji="0" lang="en-US" alt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mmol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/L)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5123" name="Freeform 66"/>
          <p:cNvSpPr>
            <a:spLocks/>
          </p:cNvSpPr>
          <p:nvPr/>
        </p:nvSpPr>
        <p:spPr bwMode="auto">
          <a:xfrm>
            <a:off x="5154613" y="2811463"/>
            <a:ext cx="119063" cy="992188"/>
          </a:xfrm>
          <a:custGeom>
            <a:avLst/>
            <a:gdLst>
              <a:gd name="T0" fmla="*/ 93 w 187"/>
              <a:gd name="T1" fmla="*/ 0 h 1563"/>
              <a:gd name="T2" fmla="*/ 0 w 187"/>
              <a:gd name="T3" fmla="*/ 781 h 1563"/>
              <a:gd name="T4" fmla="*/ 93 w 187"/>
              <a:gd name="T5" fmla="*/ 1563 h 1563"/>
              <a:gd name="T6" fmla="*/ 187 w 187"/>
              <a:gd name="T7" fmla="*/ 781 h 1563"/>
              <a:gd name="T8" fmla="*/ 93 w 187"/>
              <a:gd name="T9" fmla="*/ 0 h 1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7" h="1563">
                <a:moveTo>
                  <a:pt x="93" y="0"/>
                </a:moveTo>
                <a:lnTo>
                  <a:pt x="0" y="781"/>
                </a:lnTo>
                <a:lnTo>
                  <a:pt x="93" y="1563"/>
                </a:lnTo>
                <a:lnTo>
                  <a:pt x="187" y="781"/>
                </a:lnTo>
                <a:lnTo>
                  <a:pt x="93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24" name="Rectangle 67"/>
          <p:cNvSpPr>
            <a:spLocks noChangeArrowheads="1"/>
          </p:cNvSpPr>
          <p:nvPr/>
        </p:nvSpPr>
        <p:spPr bwMode="auto">
          <a:xfrm>
            <a:off x="4169544" y="2239011"/>
            <a:ext cx="164628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17 trials with LDL-c reduction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5126" name="Rectangle 69"/>
          <p:cNvSpPr>
            <a:spLocks noChangeArrowheads="1"/>
          </p:cNvSpPr>
          <p:nvPr/>
        </p:nvSpPr>
        <p:spPr bwMode="auto">
          <a:xfrm>
            <a:off x="4382453" y="2392998"/>
            <a:ext cx="125194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at 1</a:t>
            </a:r>
            <a:r>
              <a:rPr kumimoji="0" lang="en-US" altLang="en-US" sz="1000" b="0" i="0" u="none" strike="noStrike" cap="none" normalizeH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year &lt;1.1 </a:t>
            </a:r>
            <a:r>
              <a:rPr kumimoji="0" lang="en-US" altLang="en-US" sz="1000" b="0" i="0" u="none" strike="noStrike" cap="none" normalizeH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mmol</a:t>
            </a:r>
            <a:r>
              <a:rPr kumimoji="0" lang="en-US" altLang="en-US" sz="1000" b="0" i="0" u="none" strike="noStrike" cap="none" normalizeH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/L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5130" name="Rectangle 73"/>
          <p:cNvSpPr>
            <a:spLocks noChangeArrowheads="1"/>
          </p:cNvSpPr>
          <p:nvPr/>
        </p:nvSpPr>
        <p:spPr bwMode="auto">
          <a:xfrm>
            <a:off x="4367024" y="2546986"/>
            <a:ext cx="124874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(average: 0.9 </a:t>
            </a:r>
            <a:r>
              <a:rPr kumimoji="0" lang="en-US" alt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mmol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/L)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5132" name="Freeform 75"/>
          <p:cNvSpPr>
            <a:spLocks/>
          </p:cNvSpPr>
          <p:nvPr/>
        </p:nvSpPr>
        <p:spPr bwMode="auto">
          <a:xfrm>
            <a:off x="6527800" y="1147763"/>
            <a:ext cx="119063" cy="1276350"/>
          </a:xfrm>
          <a:custGeom>
            <a:avLst/>
            <a:gdLst>
              <a:gd name="T0" fmla="*/ 94 w 188"/>
              <a:gd name="T1" fmla="*/ 0 h 2012"/>
              <a:gd name="T2" fmla="*/ 0 w 188"/>
              <a:gd name="T3" fmla="*/ 1007 h 2012"/>
              <a:gd name="T4" fmla="*/ 94 w 188"/>
              <a:gd name="T5" fmla="*/ 2012 h 2012"/>
              <a:gd name="T6" fmla="*/ 188 w 188"/>
              <a:gd name="T7" fmla="*/ 1007 h 2012"/>
              <a:gd name="T8" fmla="*/ 94 w 188"/>
              <a:gd name="T9" fmla="*/ 0 h 20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8" h="2012">
                <a:moveTo>
                  <a:pt x="94" y="0"/>
                </a:moveTo>
                <a:lnTo>
                  <a:pt x="0" y="1007"/>
                </a:lnTo>
                <a:lnTo>
                  <a:pt x="94" y="2012"/>
                </a:lnTo>
                <a:lnTo>
                  <a:pt x="188" y="1007"/>
                </a:lnTo>
                <a:lnTo>
                  <a:pt x="94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33" name="Rectangle 76"/>
          <p:cNvSpPr>
            <a:spLocks noChangeArrowheads="1"/>
          </p:cNvSpPr>
          <p:nvPr/>
        </p:nvSpPr>
        <p:spPr bwMode="auto">
          <a:xfrm>
            <a:off x="4880352" y="1223646"/>
            <a:ext cx="157575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5 trials with LDL-c reduction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5135" name="Rectangle 78"/>
          <p:cNvSpPr>
            <a:spLocks noChangeArrowheads="1"/>
          </p:cNvSpPr>
          <p:nvPr/>
        </p:nvSpPr>
        <p:spPr bwMode="auto">
          <a:xfrm>
            <a:off x="5229344" y="1377633"/>
            <a:ext cx="123751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at 1 year &gt;1.1 </a:t>
            </a:r>
            <a:r>
              <a:rPr kumimoji="0" lang="en-US" alt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mmol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/L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5139" name="Rectangle 82"/>
          <p:cNvSpPr>
            <a:spLocks noChangeArrowheads="1"/>
          </p:cNvSpPr>
          <p:nvPr/>
        </p:nvSpPr>
        <p:spPr bwMode="auto">
          <a:xfrm>
            <a:off x="5229344" y="1530033"/>
            <a:ext cx="124874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(average: 1.4 </a:t>
            </a:r>
            <a:r>
              <a:rPr kumimoji="0" lang="en-US" altLang="en-US" sz="10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mmol</a:t>
            </a: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/L)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5141" name="Line 84"/>
          <p:cNvSpPr>
            <a:spLocks noChangeShapeType="1"/>
          </p:cNvSpPr>
          <p:nvPr/>
        </p:nvSpPr>
        <p:spPr bwMode="auto">
          <a:xfrm flipV="1">
            <a:off x="5503863" y="2790826"/>
            <a:ext cx="0" cy="3043238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42" name="Line 85"/>
          <p:cNvSpPr>
            <a:spLocks noChangeShapeType="1"/>
          </p:cNvSpPr>
          <p:nvPr/>
        </p:nvSpPr>
        <p:spPr bwMode="auto">
          <a:xfrm>
            <a:off x="2528888" y="2790826"/>
            <a:ext cx="2974975" cy="0"/>
          </a:xfrm>
          <a:prstGeom prst="line">
            <a:avLst/>
          </a:prstGeom>
          <a:noFill/>
          <a:ln w="12700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43" name="Freeform 86"/>
          <p:cNvSpPr>
            <a:spLocks/>
          </p:cNvSpPr>
          <p:nvPr/>
        </p:nvSpPr>
        <p:spPr bwMode="auto">
          <a:xfrm>
            <a:off x="2539683" y="1186592"/>
            <a:ext cx="4549458" cy="4640486"/>
          </a:xfrm>
          <a:custGeom>
            <a:avLst/>
            <a:gdLst>
              <a:gd name="T0" fmla="*/ 94 w 7027"/>
              <a:gd name="T1" fmla="*/ 7095 h 7191"/>
              <a:gd name="T2" fmla="*/ 234 w 7027"/>
              <a:gd name="T3" fmla="*/ 6951 h 7191"/>
              <a:gd name="T4" fmla="*/ 375 w 7027"/>
              <a:gd name="T5" fmla="*/ 6807 h 7191"/>
              <a:gd name="T6" fmla="*/ 515 w 7027"/>
              <a:gd name="T7" fmla="*/ 6663 h 7191"/>
              <a:gd name="T8" fmla="*/ 656 w 7027"/>
              <a:gd name="T9" fmla="*/ 6519 h 7191"/>
              <a:gd name="T10" fmla="*/ 796 w 7027"/>
              <a:gd name="T11" fmla="*/ 6376 h 7191"/>
              <a:gd name="T12" fmla="*/ 937 w 7027"/>
              <a:gd name="T13" fmla="*/ 6232 h 7191"/>
              <a:gd name="T14" fmla="*/ 1077 w 7027"/>
              <a:gd name="T15" fmla="*/ 6088 h 7191"/>
              <a:gd name="T16" fmla="*/ 1218 w 7027"/>
              <a:gd name="T17" fmla="*/ 5944 h 7191"/>
              <a:gd name="T18" fmla="*/ 1358 w 7027"/>
              <a:gd name="T19" fmla="*/ 5801 h 7191"/>
              <a:gd name="T20" fmla="*/ 1499 w 7027"/>
              <a:gd name="T21" fmla="*/ 5657 h 7191"/>
              <a:gd name="T22" fmla="*/ 1640 w 7027"/>
              <a:gd name="T23" fmla="*/ 5513 h 7191"/>
              <a:gd name="T24" fmla="*/ 1780 w 7027"/>
              <a:gd name="T25" fmla="*/ 5369 h 7191"/>
              <a:gd name="T26" fmla="*/ 1921 w 7027"/>
              <a:gd name="T27" fmla="*/ 5225 h 7191"/>
              <a:gd name="T28" fmla="*/ 2061 w 7027"/>
              <a:gd name="T29" fmla="*/ 5081 h 7191"/>
              <a:gd name="T30" fmla="*/ 2202 w 7027"/>
              <a:gd name="T31" fmla="*/ 4938 h 7191"/>
              <a:gd name="T32" fmla="*/ 2342 w 7027"/>
              <a:gd name="T33" fmla="*/ 4794 h 7191"/>
              <a:gd name="T34" fmla="*/ 2483 w 7027"/>
              <a:gd name="T35" fmla="*/ 4650 h 7191"/>
              <a:gd name="T36" fmla="*/ 2623 w 7027"/>
              <a:gd name="T37" fmla="*/ 4506 h 7191"/>
              <a:gd name="T38" fmla="*/ 2764 w 7027"/>
              <a:gd name="T39" fmla="*/ 4362 h 7191"/>
              <a:gd name="T40" fmla="*/ 2905 w 7027"/>
              <a:gd name="T41" fmla="*/ 4218 h 7191"/>
              <a:gd name="T42" fmla="*/ 3045 w 7027"/>
              <a:gd name="T43" fmla="*/ 4075 h 7191"/>
              <a:gd name="T44" fmla="*/ 3186 w 7027"/>
              <a:gd name="T45" fmla="*/ 3931 h 7191"/>
              <a:gd name="T46" fmla="*/ 3326 w 7027"/>
              <a:gd name="T47" fmla="*/ 3787 h 7191"/>
              <a:gd name="T48" fmla="*/ 3467 w 7027"/>
              <a:gd name="T49" fmla="*/ 3643 h 7191"/>
              <a:gd name="T50" fmla="*/ 3607 w 7027"/>
              <a:gd name="T51" fmla="*/ 3499 h 7191"/>
              <a:gd name="T52" fmla="*/ 3748 w 7027"/>
              <a:gd name="T53" fmla="*/ 3356 h 7191"/>
              <a:gd name="T54" fmla="*/ 3888 w 7027"/>
              <a:gd name="T55" fmla="*/ 3212 h 7191"/>
              <a:gd name="T56" fmla="*/ 4029 w 7027"/>
              <a:gd name="T57" fmla="*/ 3068 h 7191"/>
              <a:gd name="T58" fmla="*/ 4169 w 7027"/>
              <a:gd name="T59" fmla="*/ 2924 h 7191"/>
              <a:gd name="T60" fmla="*/ 4310 w 7027"/>
              <a:gd name="T61" fmla="*/ 2780 h 7191"/>
              <a:gd name="T62" fmla="*/ 4451 w 7027"/>
              <a:gd name="T63" fmla="*/ 2637 h 7191"/>
              <a:gd name="T64" fmla="*/ 4591 w 7027"/>
              <a:gd name="T65" fmla="*/ 2493 h 7191"/>
              <a:gd name="T66" fmla="*/ 4732 w 7027"/>
              <a:gd name="T67" fmla="*/ 2349 h 7191"/>
              <a:gd name="T68" fmla="*/ 4872 w 7027"/>
              <a:gd name="T69" fmla="*/ 2205 h 7191"/>
              <a:gd name="T70" fmla="*/ 5013 w 7027"/>
              <a:gd name="T71" fmla="*/ 2061 h 7191"/>
              <a:gd name="T72" fmla="*/ 5153 w 7027"/>
              <a:gd name="T73" fmla="*/ 1917 h 7191"/>
              <a:gd name="T74" fmla="*/ 5294 w 7027"/>
              <a:gd name="T75" fmla="*/ 1773 h 7191"/>
              <a:gd name="T76" fmla="*/ 5434 w 7027"/>
              <a:gd name="T77" fmla="*/ 1630 h 7191"/>
              <a:gd name="T78" fmla="*/ 5575 w 7027"/>
              <a:gd name="T79" fmla="*/ 1486 h 7191"/>
              <a:gd name="T80" fmla="*/ 5715 w 7027"/>
              <a:gd name="T81" fmla="*/ 1342 h 7191"/>
              <a:gd name="T82" fmla="*/ 5856 w 7027"/>
              <a:gd name="T83" fmla="*/ 1198 h 7191"/>
              <a:gd name="T84" fmla="*/ 5996 w 7027"/>
              <a:gd name="T85" fmla="*/ 1054 h 7191"/>
              <a:gd name="T86" fmla="*/ 6137 w 7027"/>
              <a:gd name="T87" fmla="*/ 911 h 7191"/>
              <a:gd name="T88" fmla="*/ 6277 w 7027"/>
              <a:gd name="T89" fmla="*/ 767 h 7191"/>
              <a:gd name="T90" fmla="*/ 6418 w 7027"/>
              <a:gd name="T91" fmla="*/ 623 h 7191"/>
              <a:gd name="T92" fmla="*/ 6558 w 7027"/>
              <a:gd name="T93" fmla="*/ 479 h 7191"/>
              <a:gd name="T94" fmla="*/ 6699 w 7027"/>
              <a:gd name="T95" fmla="*/ 335 h 7191"/>
              <a:gd name="T96" fmla="*/ 6840 w 7027"/>
              <a:gd name="T97" fmla="*/ 192 h 7191"/>
              <a:gd name="T98" fmla="*/ 6980 w 7027"/>
              <a:gd name="T99" fmla="*/ 48 h 71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7027" h="7191">
                <a:moveTo>
                  <a:pt x="0" y="7191"/>
                </a:moveTo>
                <a:lnTo>
                  <a:pt x="47" y="7143"/>
                </a:lnTo>
                <a:lnTo>
                  <a:pt x="94" y="7095"/>
                </a:lnTo>
                <a:lnTo>
                  <a:pt x="141" y="7047"/>
                </a:lnTo>
                <a:lnTo>
                  <a:pt x="187" y="6999"/>
                </a:lnTo>
                <a:lnTo>
                  <a:pt x="234" y="6951"/>
                </a:lnTo>
                <a:lnTo>
                  <a:pt x="281" y="6903"/>
                </a:lnTo>
                <a:lnTo>
                  <a:pt x="328" y="6855"/>
                </a:lnTo>
                <a:lnTo>
                  <a:pt x="375" y="6807"/>
                </a:lnTo>
                <a:lnTo>
                  <a:pt x="422" y="6759"/>
                </a:lnTo>
                <a:lnTo>
                  <a:pt x="468" y="6711"/>
                </a:lnTo>
                <a:lnTo>
                  <a:pt x="515" y="6663"/>
                </a:lnTo>
                <a:lnTo>
                  <a:pt x="562" y="6616"/>
                </a:lnTo>
                <a:lnTo>
                  <a:pt x="609" y="6568"/>
                </a:lnTo>
                <a:lnTo>
                  <a:pt x="656" y="6519"/>
                </a:lnTo>
                <a:lnTo>
                  <a:pt x="703" y="6472"/>
                </a:lnTo>
                <a:lnTo>
                  <a:pt x="750" y="6424"/>
                </a:lnTo>
                <a:lnTo>
                  <a:pt x="796" y="6376"/>
                </a:lnTo>
                <a:lnTo>
                  <a:pt x="843" y="6328"/>
                </a:lnTo>
                <a:lnTo>
                  <a:pt x="890" y="6280"/>
                </a:lnTo>
                <a:lnTo>
                  <a:pt x="937" y="6232"/>
                </a:lnTo>
                <a:lnTo>
                  <a:pt x="984" y="6184"/>
                </a:lnTo>
                <a:lnTo>
                  <a:pt x="1031" y="6136"/>
                </a:lnTo>
                <a:lnTo>
                  <a:pt x="1077" y="6088"/>
                </a:lnTo>
                <a:lnTo>
                  <a:pt x="1124" y="6040"/>
                </a:lnTo>
                <a:lnTo>
                  <a:pt x="1171" y="5992"/>
                </a:lnTo>
                <a:lnTo>
                  <a:pt x="1218" y="5944"/>
                </a:lnTo>
                <a:lnTo>
                  <a:pt x="1265" y="5896"/>
                </a:lnTo>
                <a:lnTo>
                  <a:pt x="1312" y="5848"/>
                </a:lnTo>
                <a:lnTo>
                  <a:pt x="1358" y="5801"/>
                </a:lnTo>
                <a:lnTo>
                  <a:pt x="1405" y="5753"/>
                </a:lnTo>
                <a:lnTo>
                  <a:pt x="1452" y="5705"/>
                </a:lnTo>
                <a:lnTo>
                  <a:pt x="1499" y="5657"/>
                </a:lnTo>
                <a:lnTo>
                  <a:pt x="1546" y="5609"/>
                </a:lnTo>
                <a:lnTo>
                  <a:pt x="1593" y="5561"/>
                </a:lnTo>
                <a:lnTo>
                  <a:pt x="1640" y="5513"/>
                </a:lnTo>
                <a:lnTo>
                  <a:pt x="1687" y="5465"/>
                </a:lnTo>
                <a:lnTo>
                  <a:pt x="1733" y="5417"/>
                </a:lnTo>
                <a:lnTo>
                  <a:pt x="1780" y="5369"/>
                </a:lnTo>
                <a:lnTo>
                  <a:pt x="1827" y="5321"/>
                </a:lnTo>
                <a:lnTo>
                  <a:pt x="1874" y="5273"/>
                </a:lnTo>
                <a:lnTo>
                  <a:pt x="1921" y="5225"/>
                </a:lnTo>
                <a:lnTo>
                  <a:pt x="1967" y="5177"/>
                </a:lnTo>
                <a:lnTo>
                  <a:pt x="2014" y="5129"/>
                </a:lnTo>
                <a:lnTo>
                  <a:pt x="2061" y="5081"/>
                </a:lnTo>
                <a:lnTo>
                  <a:pt x="2108" y="5033"/>
                </a:lnTo>
                <a:lnTo>
                  <a:pt x="2155" y="4986"/>
                </a:lnTo>
                <a:lnTo>
                  <a:pt x="2202" y="4938"/>
                </a:lnTo>
                <a:lnTo>
                  <a:pt x="2249" y="4890"/>
                </a:lnTo>
                <a:lnTo>
                  <a:pt x="2296" y="4842"/>
                </a:lnTo>
                <a:lnTo>
                  <a:pt x="2342" y="4794"/>
                </a:lnTo>
                <a:lnTo>
                  <a:pt x="2389" y="4746"/>
                </a:lnTo>
                <a:lnTo>
                  <a:pt x="2436" y="4698"/>
                </a:lnTo>
                <a:lnTo>
                  <a:pt x="2483" y="4650"/>
                </a:lnTo>
                <a:lnTo>
                  <a:pt x="2530" y="4602"/>
                </a:lnTo>
                <a:lnTo>
                  <a:pt x="2577" y="4554"/>
                </a:lnTo>
                <a:lnTo>
                  <a:pt x="2623" y="4506"/>
                </a:lnTo>
                <a:lnTo>
                  <a:pt x="2670" y="4458"/>
                </a:lnTo>
                <a:lnTo>
                  <a:pt x="2717" y="4410"/>
                </a:lnTo>
                <a:lnTo>
                  <a:pt x="2764" y="4362"/>
                </a:lnTo>
                <a:lnTo>
                  <a:pt x="2811" y="4314"/>
                </a:lnTo>
                <a:lnTo>
                  <a:pt x="2858" y="4266"/>
                </a:lnTo>
                <a:lnTo>
                  <a:pt x="2905" y="4218"/>
                </a:lnTo>
                <a:lnTo>
                  <a:pt x="2951" y="4171"/>
                </a:lnTo>
                <a:lnTo>
                  <a:pt x="2998" y="4123"/>
                </a:lnTo>
                <a:lnTo>
                  <a:pt x="3045" y="4075"/>
                </a:lnTo>
                <a:lnTo>
                  <a:pt x="3092" y="4027"/>
                </a:lnTo>
                <a:lnTo>
                  <a:pt x="3139" y="3979"/>
                </a:lnTo>
                <a:lnTo>
                  <a:pt x="3186" y="3931"/>
                </a:lnTo>
                <a:lnTo>
                  <a:pt x="3232" y="3883"/>
                </a:lnTo>
                <a:lnTo>
                  <a:pt x="3279" y="3835"/>
                </a:lnTo>
                <a:lnTo>
                  <a:pt x="3326" y="3787"/>
                </a:lnTo>
                <a:lnTo>
                  <a:pt x="3373" y="3739"/>
                </a:lnTo>
                <a:lnTo>
                  <a:pt x="3420" y="3691"/>
                </a:lnTo>
                <a:lnTo>
                  <a:pt x="3467" y="3643"/>
                </a:lnTo>
                <a:lnTo>
                  <a:pt x="3513" y="3595"/>
                </a:lnTo>
                <a:lnTo>
                  <a:pt x="3560" y="3547"/>
                </a:lnTo>
                <a:lnTo>
                  <a:pt x="3607" y="3499"/>
                </a:lnTo>
                <a:lnTo>
                  <a:pt x="3654" y="3452"/>
                </a:lnTo>
                <a:lnTo>
                  <a:pt x="3701" y="3403"/>
                </a:lnTo>
                <a:lnTo>
                  <a:pt x="3748" y="3356"/>
                </a:lnTo>
                <a:lnTo>
                  <a:pt x="3795" y="3308"/>
                </a:lnTo>
                <a:lnTo>
                  <a:pt x="3842" y="3260"/>
                </a:lnTo>
                <a:lnTo>
                  <a:pt x="3888" y="3212"/>
                </a:lnTo>
                <a:lnTo>
                  <a:pt x="3935" y="3164"/>
                </a:lnTo>
                <a:lnTo>
                  <a:pt x="3982" y="3116"/>
                </a:lnTo>
                <a:lnTo>
                  <a:pt x="4029" y="3068"/>
                </a:lnTo>
                <a:lnTo>
                  <a:pt x="4076" y="3020"/>
                </a:lnTo>
                <a:lnTo>
                  <a:pt x="4122" y="2972"/>
                </a:lnTo>
                <a:lnTo>
                  <a:pt x="4169" y="2924"/>
                </a:lnTo>
                <a:lnTo>
                  <a:pt x="4216" y="2876"/>
                </a:lnTo>
                <a:lnTo>
                  <a:pt x="4263" y="2828"/>
                </a:lnTo>
                <a:lnTo>
                  <a:pt x="4310" y="2780"/>
                </a:lnTo>
                <a:lnTo>
                  <a:pt x="4357" y="2732"/>
                </a:lnTo>
                <a:lnTo>
                  <a:pt x="4403" y="2684"/>
                </a:lnTo>
                <a:lnTo>
                  <a:pt x="4451" y="2637"/>
                </a:lnTo>
                <a:lnTo>
                  <a:pt x="4497" y="2588"/>
                </a:lnTo>
                <a:lnTo>
                  <a:pt x="4544" y="2541"/>
                </a:lnTo>
                <a:lnTo>
                  <a:pt x="4591" y="2493"/>
                </a:lnTo>
                <a:lnTo>
                  <a:pt x="4638" y="2445"/>
                </a:lnTo>
                <a:lnTo>
                  <a:pt x="4685" y="2397"/>
                </a:lnTo>
                <a:lnTo>
                  <a:pt x="4732" y="2349"/>
                </a:lnTo>
                <a:lnTo>
                  <a:pt x="4778" y="2301"/>
                </a:lnTo>
                <a:lnTo>
                  <a:pt x="4825" y="2253"/>
                </a:lnTo>
                <a:lnTo>
                  <a:pt x="4872" y="2205"/>
                </a:lnTo>
                <a:lnTo>
                  <a:pt x="4919" y="2157"/>
                </a:lnTo>
                <a:lnTo>
                  <a:pt x="4966" y="2109"/>
                </a:lnTo>
                <a:lnTo>
                  <a:pt x="5013" y="2061"/>
                </a:lnTo>
                <a:lnTo>
                  <a:pt x="5060" y="2013"/>
                </a:lnTo>
                <a:lnTo>
                  <a:pt x="5106" y="1965"/>
                </a:lnTo>
                <a:lnTo>
                  <a:pt x="5153" y="1917"/>
                </a:lnTo>
                <a:lnTo>
                  <a:pt x="5200" y="1869"/>
                </a:lnTo>
                <a:lnTo>
                  <a:pt x="5247" y="1822"/>
                </a:lnTo>
                <a:lnTo>
                  <a:pt x="5294" y="1773"/>
                </a:lnTo>
                <a:lnTo>
                  <a:pt x="5341" y="1726"/>
                </a:lnTo>
                <a:lnTo>
                  <a:pt x="5387" y="1678"/>
                </a:lnTo>
                <a:lnTo>
                  <a:pt x="5434" y="1630"/>
                </a:lnTo>
                <a:lnTo>
                  <a:pt x="5481" y="1582"/>
                </a:lnTo>
                <a:lnTo>
                  <a:pt x="5528" y="1534"/>
                </a:lnTo>
                <a:lnTo>
                  <a:pt x="5575" y="1486"/>
                </a:lnTo>
                <a:lnTo>
                  <a:pt x="5622" y="1438"/>
                </a:lnTo>
                <a:lnTo>
                  <a:pt x="5668" y="1390"/>
                </a:lnTo>
                <a:lnTo>
                  <a:pt x="5715" y="1342"/>
                </a:lnTo>
                <a:lnTo>
                  <a:pt x="5762" y="1294"/>
                </a:lnTo>
                <a:lnTo>
                  <a:pt x="5809" y="1246"/>
                </a:lnTo>
                <a:lnTo>
                  <a:pt x="5856" y="1198"/>
                </a:lnTo>
                <a:lnTo>
                  <a:pt x="5903" y="1150"/>
                </a:lnTo>
                <a:lnTo>
                  <a:pt x="5950" y="1102"/>
                </a:lnTo>
                <a:lnTo>
                  <a:pt x="5996" y="1054"/>
                </a:lnTo>
                <a:lnTo>
                  <a:pt x="6043" y="1007"/>
                </a:lnTo>
                <a:lnTo>
                  <a:pt x="6090" y="958"/>
                </a:lnTo>
                <a:lnTo>
                  <a:pt x="6137" y="911"/>
                </a:lnTo>
                <a:lnTo>
                  <a:pt x="6184" y="863"/>
                </a:lnTo>
                <a:lnTo>
                  <a:pt x="6231" y="815"/>
                </a:lnTo>
                <a:lnTo>
                  <a:pt x="6277" y="767"/>
                </a:lnTo>
                <a:lnTo>
                  <a:pt x="6324" y="719"/>
                </a:lnTo>
                <a:lnTo>
                  <a:pt x="6371" y="671"/>
                </a:lnTo>
                <a:lnTo>
                  <a:pt x="6418" y="623"/>
                </a:lnTo>
                <a:lnTo>
                  <a:pt x="6465" y="575"/>
                </a:lnTo>
                <a:lnTo>
                  <a:pt x="6512" y="527"/>
                </a:lnTo>
                <a:lnTo>
                  <a:pt x="6558" y="479"/>
                </a:lnTo>
                <a:lnTo>
                  <a:pt x="6605" y="431"/>
                </a:lnTo>
                <a:lnTo>
                  <a:pt x="6652" y="383"/>
                </a:lnTo>
                <a:lnTo>
                  <a:pt x="6699" y="335"/>
                </a:lnTo>
                <a:lnTo>
                  <a:pt x="6746" y="287"/>
                </a:lnTo>
                <a:lnTo>
                  <a:pt x="6793" y="239"/>
                </a:lnTo>
                <a:lnTo>
                  <a:pt x="6840" y="192"/>
                </a:lnTo>
                <a:lnTo>
                  <a:pt x="6887" y="143"/>
                </a:lnTo>
                <a:lnTo>
                  <a:pt x="6933" y="96"/>
                </a:lnTo>
                <a:lnTo>
                  <a:pt x="6980" y="48"/>
                </a:lnTo>
                <a:lnTo>
                  <a:pt x="7027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24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457200" y="40922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Collaboration: Background*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1216" y="1077118"/>
            <a:ext cx="814724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Founded in 1993 (prior to publication of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4S trial in 1994)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Original protocol published in 1995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Trial eligibility for inclusion in CTT: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Randomized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Principal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 of treatment is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modification of blood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lipids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Unconfounded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(i.e.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treatment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arms differ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 by lipid intervention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Recruited at least 1000 participants 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Scheduled study treatment duration of at least 2 </a:t>
            </a: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  <a:endParaRPr lang="en-GB" sz="14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6105848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American Journal of Cardiology 1995; 75: 1130-4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78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</a:t>
            </a:r>
            <a:r>
              <a:rPr lang="en-GB" altLang="en-US" sz="2800" b="1" dirty="0">
                <a:solidFill>
                  <a:srgbClr val="C00000"/>
                </a:solidFill>
                <a:cs typeface="Arial" panose="020B0604020202020204" pitchFamily="34" charset="0"/>
              </a:rPr>
              <a:t>MAJOR VASCULAR EVENTS </a:t>
            </a:r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:</a:t>
            </a:r>
          </a:p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22 trials of statin vs control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V="1">
            <a:off x="6045201" y="2431628"/>
            <a:ext cx="480" cy="2919833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4197351" y="5351463"/>
            <a:ext cx="27701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076701" y="5502275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953001" y="5502275"/>
            <a:ext cx="34785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5995988" y="5505450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6800851" y="5502275"/>
            <a:ext cx="34785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4197351" y="5351463"/>
            <a:ext cx="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5121276" y="5351463"/>
            <a:ext cx="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6045201" y="5351463"/>
            <a:ext cx="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6967538" y="5351463"/>
            <a:ext cx="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633413" y="2071267"/>
            <a:ext cx="40774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Year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1979712" y="2084918"/>
            <a:ext cx="5338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3102928" y="2084918"/>
            <a:ext cx="68287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Control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6800851" y="1828379"/>
            <a:ext cx="1901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RR (CI) per 1 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mmol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/L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6862763" y="2068092"/>
            <a:ext cx="172803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reduction in LDL-C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4" name="Line 24"/>
          <p:cNvSpPr>
            <a:spLocks noChangeShapeType="1"/>
          </p:cNvSpPr>
          <p:nvPr/>
        </p:nvSpPr>
        <p:spPr bwMode="auto">
          <a:xfrm>
            <a:off x="633413" y="2431629"/>
            <a:ext cx="81168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552451" y="5392738"/>
            <a:ext cx="163513" cy="16351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>
            <a:off x="436563" y="5475288"/>
            <a:ext cx="3952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911226" y="5391150"/>
            <a:ext cx="48571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99% or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8" name="Freeform 28"/>
          <p:cNvSpPr>
            <a:spLocks/>
          </p:cNvSpPr>
          <p:nvPr/>
        </p:nvSpPr>
        <p:spPr bwMode="auto">
          <a:xfrm>
            <a:off x="1624013" y="5351463"/>
            <a:ext cx="395288" cy="249237"/>
          </a:xfrm>
          <a:custGeom>
            <a:avLst/>
            <a:gdLst>
              <a:gd name="T0" fmla="*/ 125 w 249"/>
              <a:gd name="T1" fmla="*/ 0 h 157"/>
              <a:gd name="T2" fmla="*/ 0 w 249"/>
              <a:gd name="T3" fmla="*/ 78 h 157"/>
              <a:gd name="T4" fmla="*/ 125 w 249"/>
              <a:gd name="T5" fmla="*/ 157 h 157"/>
              <a:gd name="T6" fmla="*/ 249 w 249"/>
              <a:gd name="T7" fmla="*/ 78 h 157"/>
              <a:gd name="T8" fmla="*/ 125 w 249"/>
              <a:gd name="T9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9" h="157">
                <a:moveTo>
                  <a:pt x="125" y="0"/>
                </a:moveTo>
                <a:lnTo>
                  <a:pt x="0" y="78"/>
                </a:lnTo>
                <a:lnTo>
                  <a:pt x="125" y="157"/>
                </a:lnTo>
                <a:lnTo>
                  <a:pt x="249" y="78"/>
                </a:lnTo>
                <a:lnTo>
                  <a:pt x="125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Freeform 29"/>
          <p:cNvSpPr>
            <a:spLocks/>
          </p:cNvSpPr>
          <p:nvPr/>
        </p:nvSpPr>
        <p:spPr bwMode="auto">
          <a:xfrm>
            <a:off x="1624013" y="5351463"/>
            <a:ext cx="395288" cy="249237"/>
          </a:xfrm>
          <a:custGeom>
            <a:avLst/>
            <a:gdLst>
              <a:gd name="T0" fmla="*/ 184 w 367"/>
              <a:gd name="T1" fmla="*/ 0 h 231"/>
              <a:gd name="T2" fmla="*/ 0 w 367"/>
              <a:gd name="T3" fmla="*/ 115 h 231"/>
              <a:gd name="T4" fmla="*/ 184 w 367"/>
              <a:gd name="T5" fmla="*/ 231 h 231"/>
              <a:gd name="T6" fmla="*/ 367 w 367"/>
              <a:gd name="T7" fmla="*/ 115 h 231"/>
              <a:gd name="T8" fmla="*/ 184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4" y="0"/>
                </a:moveTo>
                <a:lnTo>
                  <a:pt x="0" y="115"/>
                </a:lnTo>
                <a:lnTo>
                  <a:pt x="184" y="231"/>
                </a:lnTo>
                <a:lnTo>
                  <a:pt x="367" y="115"/>
                </a:lnTo>
                <a:lnTo>
                  <a:pt x="184" y="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2098676" y="5394325"/>
            <a:ext cx="5033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95% CI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48" name="Rectangle 32"/>
          <p:cNvSpPr>
            <a:spLocks noChangeArrowheads="1"/>
          </p:cNvSpPr>
          <p:nvPr/>
        </p:nvSpPr>
        <p:spPr bwMode="auto">
          <a:xfrm>
            <a:off x="6353176" y="5770563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53" name="Rectangle 36"/>
          <p:cNvSpPr>
            <a:spLocks noChangeArrowheads="1"/>
          </p:cNvSpPr>
          <p:nvPr/>
        </p:nvSpPr>
        <p:spPr bwMode="auto">
          <a:xfrm>
            <a:off x="6738938" y="5988050"/>
            <a:ext cx="4776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worse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55" name="Rectangle 38"/>
          <p:cNvSpPr>
            <a:spLocks noChangeArrowheads="1"/>
          </p:cNvSpPr>
          <p:nvPr/>
        </p:nvSpPr>
        <p:spPr bwMode="auto">
          <a:xfrm>
            <a:off x="3582988" y="5770563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59" name="Rectangle 42"/>
          <p:cNvSpPr>
            <a:spLocks noChangeArrowheads="1"/>
          </p:cNvSpPr>
          <p:nvPr/>
        </p:nvSpPr>
        <p:spPr bwMode="auto">
          <a:xfrm>
            <a:off x="3976688" y="5988050"/>
            <a:ext cx="45685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0" name="Rectangle 43"/>
          <p:cNvSpPr>
            <a:spLocks noChangeArrowheads="1"/>
          </p:cNvSpPr>
          <p:nvPr/>
        </p:nvSpPr>
        <p:spPr bwMode="auto">
          <a:xfrm>
            <a:off x="2063751" y="1813456"/>
            <a:ext cx="13673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Events (% p.a.)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1" name="Rectangle 44"/>
          <p:cNvSpPr>
            <a:spLocks noChangeArrowheads="1"/>
          </p:cNvSpPr>
          <p:nvPr/>
        </p:nvSpPr>
        <p:spPr bwMode="auto">
          <a:xfrm>
            <a:off x="633413" y="2625725"/>
            <a:ext cx="70532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0-1 year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3" name="Rectangle 46"/>
          <p:cNvSpPr>
            <a:spLocks noChangeArrowheads="1"/>
          </p:cNvSpPr>
          <p:nvPr/>
        </p:nvSpPr>
        <p:spPr bwMode="auto">
          <a:xfrm>
            <a:off x="1708151" y="2628900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2221 (3.4)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4" name="Rectangle 47"/>
          <p:cNvSpPr>
            <a:spLocks noChangeArrowheads="1"/>
          </p:cNvSpPr>
          <p:nvPr/>
        </p:nvSpPr>
        <p:spPr bwMode="auto">
          <a:xfrm>
            <a:off x="3014663" y="2628900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2459 (3.8)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5" name="Rectangle 48"/>
          <p:cNvSpPr>
            <a:spLocks noChangeArrowheads="1"/>
          </p:cNvSpPr>
          <p:nvPr/>
        </p:nvSpPr>
        <p:spPr bwMode="auto">
          <a:xfrm>
            <a:off x="7077076" y="2628900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0.91 (0.85 - 0.97)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6" name="Rectangle 49"/>
          <p:cNvSpPr>
            <a:spLocks noChangeArrowheads="1"/>
          </p:cNvSpPr>
          <p:nvPr/>
        </p:nvSpPr>
        <p:spPr bwMode="auto">
          <a:xfrm>
            <a:off x="5638801" y="2678113"/>
            <a:ext cx="120650" cy="1206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67" name="Line 50"/>
          <p:cNvSpPr>
            <a:spLocks noChangeShapeType="1"/>
          </p:cNvSpPr>
          <p:nvPr/>
        </p:nvSpPr>
        <p:spPr bwMode="auto">
          <a:xfrm>
            <a:off x="5473701" y="2738438"/>
            <a:ext cx="46672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68" name="Rectangle 51"/>
          <p:cNvSpPr>
            <a:spLocks noChangeArrowheads="1"/>
          </p:cNvSpPr>
          <p:nvPr/>
        </p:nvSpPr>
        <p:spPr bwMode="auto">
          <a:xfrm>
            <a:off x="633413" y="2874963"/>
            <a:ext cx="7950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1-2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0" name="Rectangle 53"/>
          <p:cNvSpPr>
            <a:spLocks noChangeArrowheads="1"/>
          </p:cNvSpPr>
          <p:nvPr/>
        </p:nvSpPr>
        <p:spPr bwMode="auto">
          <a:xfrm>
            <a:off x="1708151" y="2878138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1567 (2.6)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1" name="Rectangle 54"/>
          <p:cNvSpPr>
            <a:spLocks noChangeArrowheads="1"/>
          </p:cNvSpPr>
          <p:nvPr/>
        </p:nvSpPr>
        <p:spPr bwMode="auto">
          <a:xfrm>
            <a:off x="3014663" y="2878138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2013 (3.4)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2" name="Rectangle 55"/>
          <p:cNvSpPr>
            <a:spLocks noChangeArrowheads="1"/>
          </p:cNvSpPr>
          <p:nvPr/>
        </p:nvSpPr>
        <p:spPr bwMode="auto">
          <a:xfrm>
            <a:off x="7077076" y="2878138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0.78 (0.73 - 0.85)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3" name="Rectangle 56"/>
          <p:cNvSpPr>
            <a:spLocks noChangeArrowheads="1"/>
          </p:cNvSpPr>
          <p:nvPr/>
        </p:nvSpPr>
        <p:spPr bwMode="auto">
          <a:xfrm>
            <a:off x="5192713" y="2933700"/>
            <a:ext cx="111125" cy="10953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74" name="Line 57"/>
          <p:cNvSpPr>
            <a:spLocks noChangeShapeType="1"/>
          </p:cNvSpPr>
          <p:nvPr/>
        </p:nvSpPr>
        <p:spPr bwMode="auto">
          <a:xfrm>
            <a:off x="5033963" y="2987675"/>
            <a:ext cx="4460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75" name="Rectangle 58"/>
          <p:cNvSpPr>
            <a:spLocks noChangeArrowheads="1"/>
          </p:cNvSpPr>
          <p:nvPr/>
        </p:nvSpPr>
        <p:spPr bwMode="auto">
          <a:xfrm>
            <a:off x="633413" y="3122613"/>
            <a:ext cx="7950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2-3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7" name="Rectangle 60"/>
          <p:cNvSpPr>
            <a:spLocks noChangeArrowheads="1"/>
          </p:cNvSpPr>
          <p:nvPr/>
        </p:nvSpPr>
        <p:spPr bwMode="auto">
          <a:xfrm>
            <a:off x="1708151" y="3125788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1347 (2.7)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8" name="Rectangle 61"/>
          <p:cNvSpPr>
            <a:spLocks noChangeArrowheads="1"/>
          </p:cNvSpPr>
          <p:nvPr/>
        </p:nvSpPr>
        <p:spPr bwMode="auto">
          <a:xfrm>
            <a:off x="3014663" y="3125788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1777 (3.6)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9" name="Rectangle 62"/>
          <p:cNvSpPr>
            <a:spLocks noChangeArrowheads="1"/>
          </p:cNvSpPr>
          <p:nvPr/>
        </p:nvSpPr>
        <p:spPr bwMode="auto">
          <a:xfrm>
            <a:off x="7077076" y="3125788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0.76 (0.70 - 0.82)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6" name="Rectangle 63"/>
          <p:cNvSpPr>
            <a:spLocks noChangeArrowheads="1"/>
          </p:cNvSpPr>
          <p:nvPr/>
        </p:nvSpPr>
        <p:spPr bwMode="auto">
          <a:xfrm>
            <a:off x="5089526" y="3184525"/>
            <a:ext cx="103188" cy="1031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7" name="Line 64"/>
          <p:cNvSpPr>
            <a:spLocks noChangeShapeType="1"/>
          </p:cNvSpPr>
          <p:nvPr/>
        </p:nvSpPr>
        <p:spPr bwMode="auto">
          <a:xfrm>
            <a:off x="4921251" y="3236913"/>
            <a:ext cx="4587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8" name="Rectangle 65"/>
          <p:cNvSpPr>
            <a:spLocks noChangeArrowheads="1"/>
          </p:cNvSpPr>
          <p:nvPr/>
        </p:nvSpPr>
        <p:spPr bwMode="auto">
          <a:xfrm>
            <a:off x="633413" y="3371850"/>
            <a:ext cx="7950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3-4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1" name="Rectangle 67"/>
          <p:cNvSpPr>
            <a:spLocks noChangeArrowheads="1"/>
          </p:cNvSpPr>
          <p:nvPr/>
        </p:nvSpPr>
        <p:spPr bwMode="auto">
          <a:xfrm>
            <a:off x="1708151" y="3375025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1046 (2.6)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" name="Rectangle 68"/>
          <p:cNvSpPr>
            <a:spLocks noChangeArrowheads="1"/>
          </p:cNvSpPr>
          <p:nvPr/>
        </p:nvSpPr>
        <p:spPr bwMode="auto">
          <a:xfrm>
            <a:off x="3014663" y="3375025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1437 (3.6)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" name="Rectangle 69"/>
          <p:cNvSpPr>
            <a:spLocks noChangeArrowheads="1"/>
          </p:cNvSpPr>
          <p:nvPr/>
        </p:nvSpPr>
        <p:spPr bwMode="auto">
          <a:xfrm>
            <a:off x="7077076" y="3375025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0.72 (0.66 - 0.79)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" name="Rectangle 70"/>
          <p:cNvSpPr>
            <a:spLocks noChangeArrowheads="1"/>
          </p:cNvSpPr>
          <p:nvPr/>
        </p:nvSpPr>
        <p:spPr bwMode="auto">
          <a:xfrm>
            <a:off x="4975226" y="3440113"/>
            <a:ext cx="93663" cy="920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" name="Line 71"/>
          <p:cNvSpPr>
            <a:spLocks noChangeShapeType="1"/>
          </p:cNvSpPr>
          <p:nvPr/>
        </p:nvSpPr>
        <p:spPr bwMode="auto">
          <a:xfrm>
            <a:off x="4789488" y="3486150"/>
            <a:ext cx="4873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6" name="Rectangle 72"/>
          <p:cNvSpPr>
            <a:spLocks noChangeArrowheads="1"/>
          </p:cNvSpPr>
          <p:nvPr/>
        </p:nvSpPr>
        <p:spPr bwMode="auto">
          <a:xfrm>
            <a:off x="633413" y="3621088"/>
            <a:ext cx="7950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4-5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8" name="Rectangle 74"/>
          <p:cNvSpPr>
            <a:spLocks noChangeArrowheads="1"/>
          </p:cNvSpPr>
          <p:nvPr/>
        </p:nvSpPr>
        <p:spPr bwMode="auto">
          <a:xfrm>
            <a:off x="1755776" y="3624263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810 (2.9)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9" name="Rectangle 75"/>
          <p:cNvSpPr>
            <a:spLocks noChangeArrowheads="1"/>
          </p:cNvSpPr>
          <p:nvPr/>
        </p:nvSpPr>
        <p:spPr bwMode="auto">
          <a:xfrm>
            <a:off x="3014663" y="3624263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1009 (3.7)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0" name="Rectangle 76"/>
          <p:cNvSpPr>
            <a:spLocks noChangeArrowheads="1"/>
          </p:cNvSpPr>
          <p:nvPr/>
        </p:nvSpPr>
        <p:spPr bwMode="auto">
          <a:xfrm>
            <a:off x="7077076" y="3624263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0.78 (0.71 - 0.87)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1" name="Rectangle 77"/>
          <p:cNvSpPr>
            <a:spLocks noChangeArrowheads="1"/>
          </p:cNvSpPr>
          <p:nvPr/>
        </p:nvSpPr>
        <p:spPr bwMode="auto">
          <a:xfrm>
            <a:off x="5200651" y="3692525"/>
            <a:ext cx="82550" cy="825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2" name="Line 78"/>
          <p:cNvSpPr>
            <a:spLocks noChangeShapeType="1"/>
          </p:cNvSpPr>
          <p:nvPr/>
        </p:nvSpPr>
        <p:spPr bwMode="auto">
          <a:xfrm>
            <a:off x="4964113" y="3733800"/>
            <a:ext cx="58737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3" name="Rectangle 79"/>
          <p:cNvSpPr>
            <a:spLocks noChangeArrowheads="1"/>
          </p:cNvSpPr>
          <p:nvPr/>
        </p:nvSpPr>
        <p:spPr bwMode="auto">
          <a:xfrm>
            <a:off x="633413" y="3867150"/>
            <a:ext cx="74058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5+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5" name="Rectangle 81"/>
          <p:cNvSpPr>
            <a:spLocks noChangeArrowheads="1"/>
          </p:cNvSpPr>
          <p:nvPr/>
        </p:nvSpPr>
        <p:spPr bwMode="auto">
          <a:xfrm>
            <a:off x="1755776" y="3873500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456 (3.0)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6" name="Rectangle 82"/>
          <p:cNvSpPr>
            <a:spLocks noChangeArrowheads="1"/>
          </p:cNvSpPr>
          <p:nvPr/>
        </p:nvSpPr>
        <p:spPr bwMode="auto">
          <a:xfrm>
            <a:off x="3062288" y="3873500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562 (3.9)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7" name="Rectangle 83"/>
          <p:cNvSpPr>
            <a:spLocks noChangeArrowheads="1"/>
          </p:cNvSpPr>
          <p:nvPr/>
        </p:nvSpPr>
        <p:spPr bwMode="auto">
          <a:xfrm>
            <a:off x="7077076" y="3873500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0.76 (0.65 - 0.87)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8" name="Rectangle 84"/>
          <p:cNvSpPr>
            <a:spLocks noChangeArrowheads="1"/>
          </p:cNvSpPr>
          <p:nvPr/>
        </p:nvSpPr>
        <p:spPr bwMode="auto">
          <a:xfrm>
            <a:off x="5114926" y="3954463"/>
            <a:ext cx="57150" cy="571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9" name="Line 85"/>
          <p:cNvSpPr>
            <a:spLocks noChangeShapeType="1"/>
          </p:cNvSpPr>
          <p:nvPr/>
        </p:nvSpPr>
        <p:spPr bwMode="auto">
          <a:xfrm>
            <a:off x="4765676" y="3981450"/>
            <a:ext cx="8143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0" name="Rectangle 86"/>
          <p:cNvSpPr>
            <a:spLocks noChangeArrowheads="1"/>
          </p:cNvSpPr>
          <p:nvPr/>
        </p:nvSpPr>
        <p:spPr bwMode="auto">
          <a:xfrm>
            <a:off x="633413" y="4368800"/>
            <a:ext cx="72750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All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2" name="Rectangle 88"/>
          <p:cNvSpPr>
            <a:spLocks noChangeArrowheads="1"/>
          </p:cNvSpPr>
          <p:nvPr/>
        </p:nvSpPr>
        <p:spPr bwMode="auto">
          <a:xfrm>
            <a:off x="1708151" y="4370388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7447 (2.9)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3" name="Rectangle 89"/>
          <p:cNvSpPr>
            <a:spLocks noChangeArrowheads="1"/>
          </p:cNvSpPr>
          <p:nvPr/>
        </p:nvSpPr>
        <p:spPr bwMode="auto">
          <a:xfrm>
            <a:off x="3014663" y="4370388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9257 (3.6)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4" name="Rectangle 90"/>
          <p:cNvSpPr>
            <a:spLocks noChangeArrowheads="1"/>
          </p:cNvSpPr>
          <p:nvPr/>
        </p:nvSpPr>
        <p:spPr bwMode="auto">
          <a:xfrm>
            <a:off x="7077076" y="4370388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0.80 (0.78 - 0.82)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5" name="Line 91"/>
          <p:cNvSpPr>
            <a:spLocks noChangeShapeType="1"/>
          </p:cNvSpPr>
          <p:nvPr/>
        </p:nvSpPr>
        <p:spPr bwMode="auto">
          <a:xfrm flipV="1">
            <a:off x="5216526" y="4356100"/>
            <a:ext cx="77788" cy="125412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6" name="Line 92"/>
          <p:cNvSpPr>
            <a:spLocks noChangeShapeType="1"/>
          </p:cNvSpPr>
          <p:nvPr/>
        </p:nvSpPr>
        <p:spPr bwMode="auto">
          <a:xfrm flipH="1" flipV="1">
            <a:off x="5294313" y="4356100"/>
            <a:ext cx="80963" cy="125412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7" name="Line 93"/>
          <p:cNvSpPr>
            <a:spLocks noChangeShapeType="1"/>
          </p:cNvSpPr>
          <p:nvPr/>
        </p:nvSpPr>
        <p:spPr bwMode="auto">
          <a:xfrm>
            <a:off x="5216526" y="4481513"/>
            <a:ext cx="77788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80" name="Line 94"/>
          <p:cNvSpPr>
            <a:spLocks noChangeShapeType="1"/>
          </p:cNvSpPr>
          <p:nvPr/>
        </p:nvSpPr>
        <p:spPr bwMode="auto">
          <a:xfrm flipH="1">
            <a:off x="5294313" y="4481513"/>
            <a:ext cx="80963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82" name="Line 96"/>
          <p:cNvSpPr>
            <a:spLocks noChangeShapeType="1"/>
          </p:cNvSpPr>
          <p:nvPr/>
        </p:nvSpPr>
        <p:spPr bwMode="auto">
          <a:xfrm flipV="1">
            <a:off x="5294313" y="2738438"/>
            <a:ext cx="0" cy="1617662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83" name="Rectangle 97"/>
          <p:cNvSpPr>
            <a:spLocks noChangeArrowheads="1"/>
          </p:cNvSpPr>
          <p:nvPr/>
        </p:nvSpPr>
        <p:spPr bwMode="auto">
          <a:xfrm>
            <a:off x="633413" y="4881563"/>
            <a:ext cx="9099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Years 1-5+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85" name="Rectangle 99"/>
          <p:cNvSpPr>
            <a:spLocks noChangeArrowheads="1"/>
          </p:cNvSpPr>
          <p:nvPr/>
        </p:nvSpPr>
        <p:spPr bwMode="auto">
          <a:xfrm>
            <a:off x="1708151" y="4867275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5226 (2.7)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86" name="Rectangle 100"/>
          <p:cNvSpPr>
            <a:spLocks noChangeArrowheads="1"/>
          </p:cNvSpPr>
          <p:nvPr/>
        </p:nvSpPr>
        <p:spPr bwMode="auto">
          <a:xfrm>
            <a:off x="3014663" y="4867275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6798 (3.6)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87" name="Rectangle 101"/>
          <p:cNvSpPr>
            <a:spLocks noChangeArrowheads="1"/>
          </p:cNvSpPr>
          <p:nvPr/>
        </p:nvSpPr>
        <p:spPr bwMode="auto">
          <a:xfrm>
            <a:off x="7077076" y="4867275"/>
            <a:ext cx="137056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0.76 (0.74 - 0.79)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88" name="Line 102"/>
          <p:cNvSpPr>
            <a:spLocks noChangeShapeType="1"/>
          </p:cNvSpPr>
          <p:nvPr/>
        </p:nvSpPr>
        <p:spPr bwMode="auto">
          <a:xfrm flipV="1">
            <a:off x="5075238" y="4852988"/>
            <a:ext cx="87313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89" name="Line 103"/>
          <p:cNvSpPr>
            <a:spLocks noChangeShapeType="1"/>
          </p:cNvSpPr>
          <p:nvPr/>
        </p:nvSpPr>
        <p:spPr bwMode="auto">
          <a:xfrm flipH="1" flipV="1">
            <a:off x="5162551" y="4852988"/>
            <a:ext cx="90488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90" name="Line 104"/>
          <p:cNvSpPr>
            <a:spLocks noChangeShapeType="1"/>
          </p:cNvSpPr>
          <p:nvPr/>
        </p:nvSpPr>
        <p:spPr bwMode="auto">
          <a:xfrm>
            <a:off x="5075238" y="4976813"/>
            <a:ext cx="87313" cy="125412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91" name="Line 105"/>
          <p:cNvSpPr>
            <a:spLocks noChangeShapeType="1"/>
          </p:cNvSpPr>
          <p:nvPr/>
        </p:nvSpPr>
        <p:spPr bwMode="auto">
          <a:xfrm flipH="1">
            <a:off x="5162551" y="4976813"/>
            <a:ext cx="90488" cy="125412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93" name="Rectangle 107"/>
          <p:cNvSpPr>
            <a:spLocks noChangeArrowheads="1"/>
          </p:cNvSpPr>
          <p:nvPr/>
        </p:nvSpPr>
        <p:spPr bwMode="auto">
          <a:xfrm>
            <a:off x="633413" y="6381328"/>
            <a:ext cx="62751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Test for heterogeneity between RR in first year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and RR in years 1-5+: p&lt;0.0001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64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MAJOR VASCULAR EVENTS:</a:t>
            </a:r>
          </a:p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5 trials of more vs. less statin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076701" y="5502275"/>
            <a:ext cx="24846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953001" y="5502275"/>
            <a:ext cx="34785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5995988" y="5505450"/>
            <a:ext cx="9938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6800851" y="5502275"/>
            <a:ext cx="34785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" name="Line 11"/>
          <p:cNvSpPr>
            <a:spLocks noChangeShapeType="1"/>
          </p:cNvSpPr>
          <p:nvPr/>
        </p:nvSpPr>
        <p:spPr bwMode="auto">
          <a:xfrm>
            <a:off x="4197351" y="5351463"/>
            <a:ext cx="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5121276" y="5351463"/>
            <a:ext cx="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6045201" y="5351463"/>
            <a:ext cx="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Line 14"/>
          <p:cNvSpPr>
            <a:spLocks noChangeShapeType="1"/>
          </p:cNvSpPr>
          <p:nvPr/>
        </p:nvSpPr>
        <p:spPr bwMode="auto">
          <a:xfrm>
            <a:off x="6967538" y="5351463"/>
            <a:ext cx="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633413" y="2071267"/>
            <a:ext cx="40774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Year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1449388" y="2068092"/>
            <a:ext cx="103714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More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2851151" y="2068092"/>
            <a:ext cx="100508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Less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6800851" y="1828379"/>
            <a:ext cx="1901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RR (CI) per 1 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mmol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/L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6862763" y="2068092"/>
            <a:ext cx="172803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reduction in LDL-C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33413" y="2431628"/>
            <a:ext cx="8116888" cy="2919835"/>
            <a:chOff x="633413" y="2431628"/>
            <a:chExt cx="8116888" cy="2919835"/>
          </a:xfrm>
        </p:grpSpPr>
        <p:sp>
          <p:nvSpPr>
            <p:cNvPr id="5" name="Line 5"/>
            <p:cNvSpPr>
              <a:spLocks noChangeShapeType="1"/>
            </p:cNvSpPr>
            <p:nvPr/>
          </p:nvSpPr>
          <p:spPr bwMode="auto">
            <a:xfrm flipV="1">
              <a:off x="6045201" y="2431628"/>
              <a:ext cx="480" cy="2919833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4197351" y="5351463"/>
              <a:ext cx="277018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>
              <a:off x="633413" y="2431629"/>
              <a:ext cx="8116888" cy="0"/>
            </a:xfrm>
            <a:prstGeom prst="line">
              <a:avLst/>
            </a:prstGeom>
            <a:noFill/>
            <a:ln w="12700">
              <a:solidFill>
                <a:schemeClr val="tx1">
                  <a:lumMod val="75000"/>
                  <a:lumOff val="25000"/>
                </a:scheme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552451" y="5392738"/>
            <a:ext cx="163513" cy="16351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" name="Line 26"/>
          <p:cNvSpPr>
            <a:spLocks noChangeShapeType="1"/>
          </p:cNvSpPr>
          <p:nvPr/>
        </p:nvSpPr>
        <p:spPr bwMode="auto">
          <a:xfrm>
            <a:off x="436563" y="5475288"/>
            <a:ext cx="3952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Rectangle 27"/>
          <p:cNvSpPr>
            <a:spLocks noChangeArrowheads="1"/>
          </p:cNvSpPr>
          <p:nvPr/>
        </p:nvSpPr>
        <p:spPr bwMode="auto">
          <a:xfrm>
            <a:off x="911226" y="5391150"/>
            <a:ext cx="48571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99% or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8" name="Freeform 28"/>
          <p:cNvSpPr>
            <a:spLocks/>
          </p:cNvSpPr>
          <p:nvPr/>
        </p:nvSpPr>
        <p:spPr bwMode="auto">
          <a:xfrm>
            <a:off x="1624013" y="5351463"/>
            <a:ext cx="395288" cy="249237"/>
          </a:xfrm>
          <a:custGeom>
            <a:avLst/>
            <a:gdLst>
              <a:gd name="T0" fmla="*/ 125 w 249"/>
              <a:gd name="T1" fmla="*/ 0 h 157"/>
              <a:gd name="T2" fmla="*/ 0 w 249"/>
              <a:gd name="T3" fmla="*/ 78 h 157"/>
              <a:gd name="T4" fmla="*/ 125 w 249"/>
              <a:gd name="T5" fmla="*/ 157 h 157"/>
              <a:gd name="T6" fmla="*/ 249 w 249"/>
              <a:gd name="T7" fmla="*/ 78 h 157"/>
              <a:gd name="T8" fmla="*/ 125 w 249"/>
              <a:gd name="T9" fmla="*/ 0 h 1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9" h="157">
                <a:moveTo>
                  <a:pt x="125" y="0"/>
                </a:moveTo>
                <a:lnTo>
                  <a:pt x="0" y="78"/>
                </a:lnTo>
                <a:lnTo>
                  <a:pt x="125" y="157"/>
                </a:lnTo>
                <a:lnTo>
                  <a:pt x="249" y="78"/>
                </a:lnTo>
                <a:lnTo>
                  <a:pt x="125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Freeform 29"/>
          <p:cNvSpPr>
            <a:spLocks/>
          </p:cNvSpPr>
          <p:nvPr/>
        </p:nvSpPr>
        <p:spPr bwMode="auto">
          <a:xfrm>
            <a:off x="1624013" y="5351463"/>
            <a:ext cx="395288" cy="249237"/>
          </a:xfrm>
          <a:custGeom>
            <a:avLst/>
            <a:gdLst>
              <a:gd name="T0" fmla="*/ 184 w 367"/>
              <a:gd name="T1" fmla="*/ 0 h 231"/>
              <a:gd name="T2" fmla="*/ 0 w 367"/>
              <a:gd name="T3" fmla="*/ 115 h 231"/>
              <a:gd name="T4" fmla="*/ 184 w 367"/>
              <a:gd name="T5" fmla="*/ 231 h 231"/>
              <a:gd name="T6" fmla="*/ 367 w 367"/>
              <a:gd name="T7" fmla="*/ 115 h 231"/>
              <a:gd name="T8" fmla="*/ 184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4" y="0"/>
                </a:moveTo>
                <a:lnTo>
                  <a:pt x="0" y="115"/>
                </a:lnTo>
                <a:lnTo>
                  <a:pt x="184" y="231"/>
                </a:lnTo>
                <a:lnTo>
                  <a:pt x="367" y="115"/>
                </a:lnTo>
                <a:lnTo>
                  <a:pt x="184" y="0"/>
                </a:lnTo>
              </a:path>
            </a:pathLst>
          </a:custGeom>
          <a:noFill/>
          <a:ln w="1270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Rectangle 31"/>
          <p:cNvSpPr>
            <a:spLocks noChangeArrowheads="1"/>
          </p:cNvSpPr>
          <p:nvPr/>
        </p:nvSpPr>
        <p:spPr bwMode="auto">
          <a:xfrm>
            <a:off x="2098676" y="5394325"/>
            <a:ext cx="5033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95% CI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48" name="Rectangle 32"/>
          <p:cNvSpPr>
            <a:spLocks noChangeArrowheads="1"/>
          </p:cNvSpPr>
          <p:nvPr/>
        </p:nvSpPr>
        <p:spPr bwMode="auto">
          <a:xfrm>
            <a:off x="6353176" y="5770563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53" name="Rectangle 36"/>
          <p:cNvSpPr>
            <a:spLocks noChangeArrowheads="1"/>
          </p:cNvSpPr>
          <p:nvPr/>
        </p:nvSpPr>
        <p:spPr bwMode="auto">
          <a:xfrm>
            <a:off x="6738938" y="5988050"/>
            <a:ext cx="4776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worse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55" name="Rectangle 38"/>
          <p:cNvSpPr>
            <a:spLocks noChangeArrowheads="1"/>
          </p:cNvSpPr>
          <p:nvPr/>
        </p:nvSpPr>
        <p:spPr bwMode="auto">
          <a:xfrm>
            <a:off x="3582988" y="5770563"/>
            <a:ext cx="12343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59" name="Rectangle 42"/>
          <p:cNvSpPr>
            <a:spLocks noChangeArrowheads="1"/>
          </p:cNvSpPr>
          <p:nvPr/>
        </p:nvSpPr>
        <p:spPr bwMode="auto">
          <a:xfrm>
            <a:off x="3976688" y="5988050"/>
            <a:ext cx="45685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0" name="Rectangle 43"/>
          <p:cNvSpPr>
            <a:spLocks noChangeArrowheads="1"/>
          </p:cNvSpPr>
          <p:nvPr/>
        </p:nvSpPr>
        <p:spPr bwMode="auto">
          <a:xfrm>
            <a:off x="2063751" y="1808377"/>
            <a:ext cx="13673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Events (% p.a.)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1" name="Rectangle 44"/>
          <p:cNvSpPr>
            <a:spLocks noChangeArrowheads="1"/>
          </p:cNvSpPr>
          <p:nvPr/>
        </p:nvSpPr>
        <p:spPr bwMode="auto">
          <a:xfrm>
            <a:off x="633413" y="2625725"/>
            <a:ext cx="70532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0-1 year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68" name="Rectangle 51"/>
          <p:cNvSpPr>
            <a:spLocks noChangeArrowheads="1"/>
          </p:cNvSpPr>
          <p:nvPr/>
        </p:nvSpPr>
        <p:spPr bwMode="auto">
          <a:xfrm>
            <a:off x="633413" y="2874963"/>
            <a:ext cx="7950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1-2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75" name="Rectangle 58"/>
          <p:cNvSpPr>
            <a:spLocks noChangeArrowheads="1"/>
          </p:cNvSpPr>
          <p:nvPr/>
        </p:nvSpPr>
        <p:spPr bwMode="auto">
          <a:xfrm>
            <a:off x="633413" y="3122613"/>
            <a:ext cx="7950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2-3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8" name="Rectangle 65"/>
          <p:cNvSpPr>
            <a:spLocks noChangeArrowheads="1"/>
          </p:cNvSpPr>
          <p:nvPr/>
        </p:nvSpPr>
        <p:spPr bwMode="auto">
          <a:xfrm>
            <a:off x="633413" y="3371850"/>
            <a:ext cx="7950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3-4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" name="Rectangle 72"/>
          <p:cNvSpPr>
            <a:spLocks noChangeArrowheads="1"/>
          </p:cNvSpPr>
          <p:nvPr/>
        </p:nvSpPr>
        <p:spPr bwMode="auto">
          <a:xfrm>
            <a:off x="633413" y="3621088"/>
            <a:ext cx="79508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4-5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3" name="Rectangle 79"/>
          <p:cNvSpPr>
            <a:spLocks noChangeArrowheads="1"/>
          </p:cNvSpPr>
          <p:nvPr/>
        </p:nvSpPr>
        <p:spPr bwMode="auto">
          <a:xfrm>
            <a:off x="633413" y="3867150"/>
            <a:ext cx="74058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5+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0" name="Rectangle 86"/>
          <p:cNvSpPr>
            <a:spLocks noChangeArrowheads="1"/>
          </p:cNvSpPr>
          <p:nvPr/>
        </p:nvSpPr>
        <p:spPr bwMode="auto">
          <a:xfrm>
            <a:off x="633413" y="4368800"/>
            <a:ext cx="72750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All years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83" name="Rectangle 97"/>
          <p:cNvSpPr>
            <a:spLocks noChangeArrowheads="1"/>
          </p:cNvSpPr>
          <p:nvPr/>
        </p:nvSpPr>
        <p:spPr bwMode="auto">
          <a:xfrm>
            <a:off x="633413" y="4881563"/>
            <a:ext cx="90999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Years 1-5+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93" name="Rectangle 107"/>
          <p:cNvSpPr>
            <a:spLocks noChangeArrowheads="1"/>
          </p:cNvSpPr>
          <p:nvPr/>
        </p:nvSpPr>
        <p:spPr bwMode="auto">
          <a:xfrm>
            <a:off x="633413" y="6381328"/>
            <a:ext cx="597375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Test for heterogeneity between RR in first year</a:t>
            </a:r>
            <a:r>
              <a:rPr kumimoji="0" lang="en-US" altLang="en-US" sz="1400" b="0" i="0" u="none" strike="noStrike" cap="none" normalizeH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and RR in years 1-5+: NS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40" name="Rectangle 51"/>
          <p:cNvSpPr>
            <a:spLocks noChangeArrowheads="1"/>
          </p:cNvSpPr>
          <p:nvPr/>
        </p:nvSpPr>
        <p:spPr bwMode="auto">
          <a:xfrm>
            <a:off x="1712604" y="2629848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1396 (7.4)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41" name="Rectangle 52"/>
          <p:cNvSpPr>
            <a:spLocks noChangeArrowheads="1"/>
          </p:cNvSpPr>
          <p:nvPr/>
        </p:nvSpPr>
        <p:spPr bwMode="auto">
          <a:xfrm>
            <a:off x="3011179" y="2629848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1641 (8.8)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43" name="Rectangle 58"/>
          <p:cNvSpPr>
            <a:spLocks noChangeArrowheads="1"/>
          </p:cNvSpPr>
          <p:nvPr/>
        </p:nvSpPr>
        <p:spPr bwMode="auto">
          <a:xfrm>
            <a:off x="1760229" y="2877498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645 (3.8)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44" name="Rectangle 59"/>
          <p:cNvSpPr>
            <a:spLocks noChangeArrowheads="1"/>
          </p:cNvSpPr>
          <p:nvPr/>
        </p:nvSpPr>
        <p:spPr bwMode="auto">
          <a:xfrm>
            <a:off x="3058804" y="2877498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741 (4.4)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46" name="Rectangle 65"/>
          <p:cNvSpPr>
            <a:spLocks noChangeArrowheads="1"/>
          </p:cNvSpPr>
          <p:nvPr/>
        </p:nvSpPr>
        <p:spPr bwMode="auto">
          <a:xfrm>
            <a:off x="1760229" y="3123561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499 (3.6)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47" name="Rectangle 66"/>
          <p:cNvSpPr>
            <a:spLocks noChangeArrowheads="1"/>
          </p:cNvSpPr>
          <p:nvPr/>
        </p:nvSpPr>
        <p:spPr bwMode="auto">
          <a:xfrm>
            <a:off x="3058804" y="3123561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603 (4.4)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49" name="Rectangle 74"/>
          <p:cNvSpPr>
            <a:spLocks noChangeArrowheads="1"/>
          </p:cNvSpPr>
          <p:nvPr/>
        </p:nvSpPr>
        <p:spPr bwMode="auto">
          <a:xfrm>
            <a:off x="1760229" y="3371211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470 (3.6)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50" name="Rectangle 75"/>
          <p:cNvSpPr>
            <a:spLocks noChangeArrowheads="1"/>
          </p:cNvSpPr>
          <p:nvPr/>
        </p:nvSpPr>
        <p:spPr bwMode="auto">
          <a:xfrm>
            <a:off x="3058804" y="3371211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522 (4.1)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52" name="Rectangle 81"/>
          <p:cNvSpPr>
            <a:spLocks noChangeArrowheads="1"/>
          </p:cNvSpPr>
          <p:nvPr/>
        </p:nvSpPr>
        <p:spPr bwMode="auto">
          <a:xfrm>
            <a:off x="1760229" y="3618861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414 (3.7)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53" name="Rectangle 82"/>
          <p:cNvSpPr>
            <a:spLocks noChangeArrowheads="1"/>
          </p:cNvSpPr>
          <p:nvPr/>
        </p:nvSpPr>
        <p:spPr bwMode="auto">
          <a:xfrm>
            <a:off x="3058804" y="3618861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476 (4.4)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55" name="Rectangle 90"/>
          <p:cNvSpPr>
            <a:spLocks noChangeArrowheads="1"/>
          </p:cNvSpPr>
          <p:nvPr/>
        </p:nvSpPr>
        <p:spPr bwMode="auto">
          <a:xfrm>
            <a:off x="1760229" y="3866511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413 (3.9)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56" name="Rectangle 91"/>
          <p:cNvSpPr>
            <a:spLocks noChangeArrowheads="1"/>
          </p:cNvSpPr>
          <p:nvPr/>
        </p:nvSpPr>
        <p:spPr bwMode="auto">
          <a:xfrm>
            <a:off x="3058804" y="3866511"/>
            <a:ext cx="76463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433 (4.1)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58" name="Rectangle 99"/>
          <p:cNvSpPr>
            <a:spLocks noChangeArrowheads="1"/>
          </p:cNvSpPr>
          <p:nvPr/>
        </p:nvSpPr>
        <p:spPr bwMode="auto">
          <a:xfrm>
            <a:off x="1712604" y="4360223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3837 (4.5)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59" name="Rectangle 100"/>
          <p:cNvSpPr>
            <a:spLocks noChangeArrowheads="1"/>
          </p:cNvSpPr>
          <p:nvPr/>
        </p:nvSpPr>
        <p:spPr bwMode="auto">
          <a:xfrm>
            <a:off x="3011179" y="4360223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4416 (5.3)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1" name="Rectangle 110"/>
          <p:cNvSpPr>
            <a:spLocks noChangeArrowheads="1"/>
          </p:cNvSpPr>
          <p:nvPr/>
        </p:nvSpPr>
        <p:spPr bwMode="auto">
          <a:xfrm>
            <a:off x="1712604" y="4853936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2441 (3.7)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62" name="Rectangle 111"/>
          <p:cNvSpPr>
            <a:spLocks noChangeArrowheads="1"/>
          </p:cNvSpPr>
          <p:nvPr/>
        </p:nvSpPr>
        <p:spPr bwMode="auto">
          <a:xfrm>
            <a:off x="3011179" y="4853936"/>
            <a:ext cx="8143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2775 (4.3)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075488" y="2629848"/>
            <a:ext cx="1370568" cy="2439532"/>
            <a:chOff x="7061840" y="2629848"/>
            <a:chExt cx="1370568" cy="2439532"/>
          </a:xfrm>
        </p:grpSpPr>
        <p:sp>
          <p:nvSpPr>
            <p:cNvPr id="142" name="Rectangle 53"/>
            <p:cNvSpPr>
              <a:spLocks noChangeArrowheads="1"/>
            </p:cNvSpPr>
            <p:nvPr/>
          </p:nvSpPr>
          <p:spPr bwMode="auto">
            <a:xfrm>
              <a:off x="7061840" y="2629848"/>
              <a:ext cx="13705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0.72 (0.61 - 0.86)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45" name="Rectangle 60"/>
            <p:cNvSpPr>
              <a:spLocks noChangeArrowheads="1"/>
            </p:cNvSpPr>
            <p:nvPr/>
          </p:nvSpPr>
          <p:spPr bwMode="auto">
            <a:xfrm>
              <a:off x="7061840" y="2877498"/>
              <a:ext cx="13705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0.72 (0.56 - 0.93)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48" name="Rectangle 67"/>
            <p:cNvSpPr>
              <a:spLocks noChangeArrowheads="1"/>
            </p:cNvSpPr>
            <p:nvPr/>
          </p:nvSpPr>
          <p:spPr bwMode="auto">
            <a:xfrm>
              <a:off x="7061840" y="3123561"/>
              <a:ext cx="13705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0.66 (0.49 - 0.89)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51" name="Rectangle 76"/>
            <p:cNvSpPr>
              <a:spLocks noChangeArrowheads="1"/>
            </p:cNvSpPr>
            <p:nvPr/>
          </p:nvSpPr>
          <p:spPr bwMode="auto">
            <a:xfrm>
              <a:off x="7061840" y="3371211"/>
              <a:ext cx="13705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0.75 (0.55 - 1.02)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54" name="Rectangle 83"/>
            <p:cNvSpPr>
              <a:spLocks noChangeArrowheads="1"/>
            </p:cNvSpPr>
            <p:nvPr/>
          </p:nvSpPr>
          <p:spPr bwMode="auto">
            <a:xfrm>
              <a:off x="7061840" y="3618861"/>
              <a:ext cx="13705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0.69 (0.50 - 0.97)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57" name="Rectangle 92"/>
            <p:cNvSpPr>
              <a:spLocks noChangeArrowheads="1"/>
            </p:cNvSpPr>
            <p:nvPr/>
          </p:nvSpPr>
          <p:spPr bwMode="auto">
            <a:xfrm>
              <a:off x="7061840" y="3866511"/>
              <a:ext cx="13705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0.83 (0.54 - 1.27)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60" name="Rectangle 101"/>
            <p:cNvSpPr>
              <a:spLocks noChangeArrowheads="1"/>
            </p:cNvSpPr>
            <p:nvPr/>
          </p:nvSpPr>
          <p:spPr bwMode="auto">
            <a:xfrm>
              <a:off x="7061840" y="4360223"/>
              <a:ext cx="13705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0.72 (0.66 - 0.78)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163" name="Rectangle 112"/>
            <p:cNvSpPr>
              <a:spLocks noChangeArrowheads="1"/>
            </p:cNvSpPr>
            <p:nvPr/>
          </p:nvSpPr>
          <p:spPr bwMode="auto">
            <a:xfrm>
              <a:off x="7061840" y="4853936"/>
              <a:ext cx="137056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chemeClr val="tx1">
                      <a:lumMod val="75000"/>
                      <a:lumOff val="25000"/>
                    </a:schemeClr>
                  </a:solidFill>
                  <a:effectLst/>
                  <a:latin typeface="Helvetica" charset="0"/>
                  <a:cs typeface="Arial" pitchFamily="34" charset="0"/>
                </a:rPr>
                <a:t>0.72 (0.65 - 0.80)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cs typeface="Arial" pitchFamily="34" charset="0"/>
              </a:endParaRPr>
            </a:p>
          </p:txBody>
        </p:sp>
      </p:grpSp>
      <p:sp>
        <p:nvSpPr>
          <p:cNvPr id="165" name="Rectangle 54"/>
          <p:cNvSpPr>
            <a:spLocks noChangeArrowheads="1"/>
          </p:cNvSpPr>
          <p:nvPr/>
        </p:nvSpPr>
        <p:spPr bwMode="auto">
          <a:xfrm>
            <a:off x="4999038" y="2701925"/>
            <a:ext cx="49213" cy="460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6" name="Line 55"/>
          <p:cNvSpPr>
            <a:spLocks noChangeShapeType="1"/>
          </p:cNvSpPr>
          <p:nvPr/>
        </p:nvSpPr>
        <p:spPr bwMode="auto">
          <a:xfrm>
            <a:off x="4600575" y="2724150"/>
            <a:ext cx="9255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7" name="Rectangle 61"/>
          <p:cNvSpPr>
            <a:spLocks noChangeArrowheads="1"/>
          </p:cNvSpPr>
          <p:nvPr/>
        </p:nvSpPr>
        <p:spPr bwMode="auto">
          <a:xfrm>
            <a:off x="5010150" y="2955925"/>
            <a:ext cx="33338" cy="317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8" name="Line 62"/>
          <p:cNvSpPr>
            <a:spLocks noChangeShapeType="1"/>
          </p:cNvSpPr>
          <p:nvPr/>
        </p:nvSpPr>
        <p:spPr bwMode="auto">
          <a:xfrm>
            <a:off x="4422775" y="2971800"/>
            <a:ext cx="138747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9" name="Rectangle 68"/>
          <p:cNvSpPr>
            <a:spLocks noChangeArrowheads="1"/>
          </p:cNvSpPr>
          <p:nvPr/>
        </p:nvSpPr>
        <p:spPr bwMode="auto">
          <a:xfrm>
            <a:off x="4795838" y="3205163"/>
            <a:ext cx="28575" cy="285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0" name="Line 69"/>
          <p:cNvSpPr>
            <a:spLocks noChangeShapeType="1"/>
          </p:cNvSpPr>
          <p:nvPr/>
        </p:nvSpPr>
        <p:spPr bwMode="auto">
          <a:xfrm flipH="1">
            <a:off x="4213225" y="3219450"/>
            <a:ext cx="47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1" name="Freeform 70"/>
          <p:cNvSpPr>
            <a:spLocks/>
          </p:cNvSpPr>
          <p:nvPr/>
        </p:nvSpPr>
        <p:spPr bwMode="auto">
          <a:xfrm>
            <a:off x="4213225" y="3181350"/>
            <a:ext cx="66675" cy="76200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2" name="Line 71"/>
          <p:cNvSpPr>
            <a:spLocks noChangeShapeType="1"/>
          </p:cNvSpPr>
          <p:nvPr/>
        </p:nvSpPr>
        <p:spPr bwMode="auto">
          <a:xfrm>
            <a:off x="4213225" y="3219450"/>
            <a:ext cx="14208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3" name="Rectangle 77"/>
          <p:cNvSpPr>
            <a:spLocks noChangeArrowheads="1"/>
          </p:cNvSpPr>
          <p:nvPr/>
        </p:nvSpPr>
        <p:spPr bwMode="auto">
          <a:xfrm>
            <a:off x="5118100" y="3452813"/>
            <a:ext cx="26988" cy="2698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4" name="Line 78"/>
          <p:cNvSpPr>
            <a:spLocks noChangeShapeType="1"/>
          </p:cNvSpPr>
          <p:nvPr/>
        </p:nvSpPr>
        <p:spPr bwMode="auto">
          <a:xfrm>
            <a:off x="4398963" y="3467100"/>
            <a:ext cx="17319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5" name="Rectangle 84"/>
          <p:cNvSpPr>
            <a:spLocks noChangeArrowheads="1"/>
          </p:cNvSpPr>
          <p:nvPr/>
        </p:nvSpPr>
        <p:spPr bwMode="auto">
          <a:xfrm>
            <a:off x="4913313" y="3700463"/>
            <a:ext cx="23813" cy="254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6" name="Line 85"/>
          <p:cNvSpPr>
            <a:spLocks noChangeShapeType="1"/>
          </p:cNvSpPr>
          <p:nvPr/>
        </p:nvSpPr>
        <p:spPr bwMode="auto">
          <a:xfrm flipH="1">
            <a:off x="4213225" y="3714750"/>
            <a:ext cx="47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7" name="Freeform 86"/>
          <p:cNvSpPr>
            <a:spLocks/>
          </p:cNvSpPr>
          <p:nvPr/>
        </p:nvSpPr>
        <p:spPr bwMode="auto">
          <a:xfrm>
            <a:off x="4213225" y="3675063"/>
            <a:ext cx="66675" cy="77788"/>
          </a:xfrm>
          <a:custGeom>
            <a:avLst/>
            <a:gdLst>
              <a:gd name="T0" fmla="*/ 62 w 62"/>
              <a:gd name="T1" fmla="*/ 0 h 72"/>
              <a:gd name="T2" fmla="*/ 0 w 62"/>
              <a:gd name="T3" fmla="*/ 36 h 72"/>
              <a:gd name="T4" fmla="*/ 62 w 62"/>
              <a:gd name="T5" fmla="*/ 72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62" y="0"/>
                </a:moveTo>
                <a:lnTo>
                  <a:pt x="0" y="36"/>
                </a:lnTo>
                <a:lnTo>
                  <a:pt x="62" y="72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8" name="Line 87"/>
          <p:cNvSpPr>
            <a:spLocks noChangeShapeType="1"/>
          </p:cNvSpPr>
          <p:nvPr/>
        </p:nvSpPr>
        <p:spPr bwMode="auto">
          <a:xfrm>
            <a:off x="4213225" y="3714750"/>
            <a:ext cx="17256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9" name="Rectangle 93"/>
          <p:cNvSpPr>
            <a:spLocks noChangeArrowheads="1"/>
          </p:cNvSpPr>
          <p:nvPr/>
        </p:nvSpPr>
        <p:spPr bwMode="auto">
          <a:xfrm>
            <a:off x="5413375" y="3951288"/>
            <a:ext cx="20638" cy="190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0" name="Line 94"/>
          <p:cNvSpPr>
            <a:spLocks noChangeShapeType="1"/>
          </p:cNvSpPr>
          <p:nvPr/>
        </p:nvSpPr>
        <p:spPr bwMode="auto">
          <a:xfrm>
            <a:off x="6962775" y="3960813"/>
            <a:ext cx="47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1" name="Freeform 95"/>
          <p:cNvSpPr>
            <a:spLocks/>
          </p:cNvSpPr>
          <p:nvPr/>
        </p:nvSpPr>
        <p:spPr bwMode="auto">
          <a:xfrm>
            <a:off x="6900863" y="3921125"/>
            <a:ext cx="66675" cy="79375"/>
          </a:xfrm>
          <a:custGeom>
            <a:avLst/>
            <a:gdLst>
              <a:gd name="T0" fmla="*/ 0 w 62"/>
              <a:gd name="T1" fmla="*/ 73 h 73"/>
              <a:gd name="T2" fmla="*/ 62 w 62"/>
              <a:gd name="T3" fmla="*/ 36 h 73"/>
              <a:gd name="T4" fmla="*/ 0 w 62"/>
              <a:gd name="T5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3">
                <a:moveTo>
                  <a:pt x="0" y="73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2" name="Line 96"/>
          <p:cNvSpPr>
            <a:spLocks noChangeShapeType="1"/>
          </p:cNvSpPr>
          <p:nvPr/>
        </p:nvSpPr>
        <p:spPr bwMode="auto">
          <a:xfrm>
            <a:off x="4360863" y="3960813"/>
            <a:ext cx="260667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3" name="Line 102"/>
          <p:cNvSpPr>
            <a:spLocks noChangeShapeType="1"/>
          </p:cNvSpPr>
          <p:nvPr/>
        </p:nvSpPr>
        <p:spPr bwMode="auto">
          <a:xfrm flipV="1">
            <a:off x="4810125" y="4332288"/>
            <a:ext cx="209550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4" name="Line 103"/>
          <p:cNvSpPr>
            <a:spLocks noChangeShapeType="1"/>
          </p:cNvSpPr>
          <p:nvPr/>
        </p:nvSpPr>
        <p:spPr bwMode="auto">
          <a:xfrm flipH="1" flipV="1">
            <a:off x="5019675" y="4332288"/>
            <a:ext cx="227013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5" name="Line 104"/>
          <p:cNvSpPr>
            <a:spLocks noChangeShapeType="1"/>
          </p:cNvSpPr>
          <p:nvPr/>
        </p:nvSpPr>
        <p:spPr bwMode="auto">
          <a:xfrm>
            <a:off x="4810125" y="4456113"/>
            <a:ext cx="209550" cy="122238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6" name="Line 105"/>
          <p:cNvSpPr>
            <a:spLocks noChangeShapeType="1"/>
          </p:cNvSpPr>
          <p:nvPr/>
        </p:nvSpPr>
        <p:spPr bwMode="auto">
          <a:xfrm flipH="1">
            <a:off x="5019675" y="4456113"/>
            <a:ext cx="227013" cy="122238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8" name="Line 107"/>
          <p:cNvSpPr>
            <a:spLocks noChangeShapeType="1"/>
          </p:cNvSpPr>
          <p:nvPr/>
        </p:nvSpPr>
        <p:spPr bwMode="auto">
          <a:xfrm flipV="1">
            <a:off x="5019675" y="2724150"/>
            <a:ext cx="0" cy="1608138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9" name="Line 113"/>
          <p:cNvSpPr>
            <a:spLocks noChangeShapeType="1"/>
          </p:cNvSpPr>
          <p:nvPr/>
        </p:nvSpPr>
        <p:spPr bwMode="auto">
          <a:xfrm flipV="1">
            <a:off x="4751388" y="4826000"/>
            <a:ext cx="265113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0" name="Line 114"/>
          <p:cNvSpPr>
            <a:spLocks noChangeShapeType="1"/>
          </p:cNvSpPr>
          <p:nvPr/>
        </p:nvSpPr>
        <p:spPr bwMode="auto">
          <a:xfrm flipH="1" flipV="1">
            <a:off x="5016500" y="4826000"/>
            <a:ext cx="296863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1" name="Line 115"/>
          <p:cNvSpPr>
            <a:spLocks noChangeShapeType="1"/>
          </p:cNvSpPr>
          <p:nvPr/>
        </p:nvSpPr>
        <p:spPr bwMode="auto">
          <a:xfrm>
            <a:off x="4751388" y="4949825"/>
            <a:ext cx="265113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2" name="Line 116"/>
          <p:cNvSpPr>
            <a:spLocks noChangeShapeType="1"/>
          </p:cNvSpPr>
          <p:nvPr/>
        </p:nvSpPr>
        <p:spPr bwMode="auto">
          <a:xfrm flipH="1">
            <a:off x="5016500" y="4949825"/>
            <a:ext cx="296863" cy="1238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866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2558160"/>
              </p:ext>
            </p:extLst>
          </p:nvPr>
        </p:nvGraphicFramePr>
        <p:xfrm>
          <a:off x="683568" y="1196752"/>
          <a:ext cx="9222267" cy="5500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Absolute effect of statin therapy on</a:t>
            </a:r>
          </a:p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MAJOR VASCULAR EVENTS</a:t>
            </a:r>
          </a:p>
        </p:txBody>
      </p:sp>
    </p:spTree>
    <p:extLst>
      <p:ext uri="{BB962C8B-B14F-4D97-AF65-F5344CB8AC3E}">
        <p14:creationId xmlns:p14="http://schemas.microsoft.com/office/powerpoint/2010/main" val="425565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MORTALITY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V="1">
            <a:off x="5384801" y="1630363"/>
            <a:ext cx="0" cy="43021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4244976" y="5932488"/>
            <a:ext cx="227965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146551" y="6057900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676776" y="6057900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345113" y="6059488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5816601" y="6057900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6426201" y="6057900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1.5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4244976" y="5932488"/>
            <a:ext cx="0" cy="1016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4814888" y="5932488"/>
            <a:ext cx="0" cy="1016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5384801" y="5932488"/>
            <a:ext cx="0" cy="1016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5954713" y="5932488"/>
            <a:ext cx="0" cy="1016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6524626" y="5932488"/>
            <a:ext cx="0" cy="10160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703064" y="1133475"/>
            <a:ext cx="126156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Cause-specific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703064" y="1330325"/>
            <a:ext cx="75661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mortality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2519363" y="1133475"/>
            <a:ext cx="5466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Statin/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2147888" y="1330325"/>
            <a:ext cx="96500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more statin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3473451" y="1133475"/>
            <a:ext cx="68608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Control/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3302001" y="1330325"/>
            <a:ext cx="87363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less statin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4" name="Rectangle 25"/>
          <p:cNvSpPr>
            <a:spLocks noChangeArrowheads="1"/>
          </p:cNvSpPr>
          <p:nvPr/>
        </p:nvSpPr>
        <p:spPr bwMode="auto">
          <a:xfrm>
            <a:off x="6687511" y="1133475"/>
            <a:ext cx="177292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RR (CI) per 1 mmol/L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5" name="Rectangle 26"/>
          <p:cNvSpPr>
            <a:spLocks noChangeArrowheads="1"/>
          </p:cNvSpPr>
          <p:nvPr/>
        </p:nvSpPr>
        <p:spPr bwMode="auto">
          <a:xfrm>
            <a:off x="6738311" y="1330325"/>
            <a:ext cx="160941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reduction in LDL-C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6" name="Line 27"/>
          <p:cNvSpPr>
            <a:spLocks noChangeShapeType="1"/>
          </p:cNvSpPr>
          <p:nvPr/>
        </p:nvSpPr>
        <p:spPr bwMode="auto">
          <a:xfrm>
            <a:off x="699388" y="1630363"/>
            <a:ext cx="7730564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636389" y="5967413"/>
            <a:ext cx="133350" cy="1333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Line 29"/>
          <p:cNvSpPr>
            <a:spLocks noChangeShapeType="1"/>
          </p:cNvSpPr>
          <p:nvPr/>
        </p:nvSpPr>
        <p:spPr bwMode="auto">
          <a:xfrm>
            <a:off x="539552" y="6034088"/>
            <a:ext cx="32543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Rectangle 30"/>
          <p:cNvSpPr>
            <a:spLocks noChangeArrowheads="1"/>
          </p:cNvSpPr>
          <p:nvPr/>
        </p:nvSpPr>
        <p:spPr bwMode="auto">
          <a:xfrm>
            <a:off x="930077" y="5965825"/>
            <a:ext cx="428002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5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99% or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30" name="Freeform 31"/>
          <p:cNvSpPr>
            <a:spLocks/>
          </p:cNvSpPr>
          <p:nvPr/>
        </p:nvSpPr>
        <p:spPr bwMode="auto">
          <a:xfrm>
            <a:off x="1515864" y="5932488"/>
            <a:ext cx="325438" cy="204788"/>
          </a:xfrm>
          <a:custGeom>
            <a:avLst/>
            <a:gdLst>
              <a:gd name="T0" fmla="*/ 103 w 205"/>
              <a:gd name="T1" fmla="*/ 0 h 129"/>
              <a:gd name="T2" fmla="*/ 0 w 205"/>
              <a:gd name="T3" fmla="*/ 64 h 129"/>
              <a:gd name="T4" fmla="*/ 103 w 205"/>
              <a:gd name="T5" fmla="*/ 129 h 129"/>
              <a:gd name="T6" fmla="*/ 205 w 205"/>
              <a:gd name="T7" fmla="*/ 64 h 129"/>
              <a:gd name="T8" fmla="*/ 103 w 205"/>
              <a:gd name="T9" fmla="*/ 0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5" h="129">
                <a:moveTo>
                  <a:pt x="103" y="0"/>
                </a:moveTo>
                <a:lnTo>
                  <a:pt x="0" y="64"/>
                </a:lnTo>
                <a:lnTo>
                  <a:pt x="103" y="129"/>
                </a:lnTo>
                <a:lnTo>
                  <a:pt x="205" y="64"/>
                </a:lnTo>
                <a:lnTo>
                  <a:pt x="103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Freeform 32"/>
          <p:cNvSpPr>
            <a:spLocks/>
          </p:cNvSpPr>
          <p:nvPr/>
        </p:nvSpPr>
        <p:spPr bwMode="auto">
          <a:xfrm>
            <a:off x="1515864" y="5932488"/>
            <a:ext cx="325438" cy="204788"/>
          </a:xfrm>
          <a:custGeom>
            <a:avLst/>
            <a:gdLst>
              <a:gd name="T0" fmla="*/ 184 w 367"/>
              <a:gd name="T1" fmla="*/ 0 h 231"/>
              <a:gd name="T2" fmla="*/ 0 w 367"/>
              <a:gd name="T3" fmla="*/ 116 h 231"/>
              <a:gd name="T4" fmla="*/ 184 w 367"/>
              <a:gd name="T5" fmla="*/ 231 h 231"/>
              <a:gd name="T6" fmla="*/ 367 w 367"/>
              <a:gd name="T7" fmla="*/ 116 h 231"/>
              <a:gd name="T8" fmla="*/ 184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4" y="0"/>
                </a:moveTo>
                <a:lnTo>
                  <a:pt x="0" y="116"/>
                </a:lnTo>
                <a:lnTo>
                  <a:pt x="184" y="231"/>
                </a:lnTo>
                <a:lnTo>
                  <a:pt x="367" y="116"/>
                </a:lnTo>
                <a:lnTo>
                  <a:pt x="184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7" name="Rectangle 34"/>
          <p:cNvSpPr>
            <a:spLocks noChangeArrowheads="1"/>
          </p:cNvSpPr>
          <p:nvPr/>
        </p:nvSpPr>
        <p:spPr bwMode="auto">
          <a:xfrm>
            <a:off x="1907977" y="5967413"/>
            <a:ext cx="442429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5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95% CI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8" name="Rectangle 35"/>
          <p:cNvSpPr>
            <a:spLocks noChangeArrowheads="1"/>
          </p:cNvSpPr>
          <p:nvPr/>
        </p:nvSpPr>
        <p:spPr bwMode="auto">
          <a:xfrm>
            <a:off x="6018213" y="6278563"/>
            <a:ext cx="60433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9" name="Rectangle 36"/>
          <p:cNvSpPr>
            <a:spLocks noChangeArrowheads="1"/>
          </p:cNvSpPr>
          <p:nvPr/>
        </p:nvSpPr>
        <p:spPr bwMode="auto">
          <a:xfrm>
            <a:off x="6610351" y="6278563"/>
            <a:ext cx="110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1" name="Rectangle 37"/>
          <p:cNvSpPr>
            <a:spLocks noChangeArrowheads="1"/>
          </p:cNvSpPr>
          <p:nvPr/>
        </p:nvSpPr>
        <p:spPr bwMode="auto">
          <a:xfrm>
            <a:off x="6711951" y="6278563"/>
            <a:ext cx="13625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er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" name="Rectangle 38"/>
          <p:cNvSpPr>
            <a:spLocks noChangeArrowheads="1"/>
          </p:cNvSpPr>
          <p:nvPr/>
        </p:nvSpPr>
        <p:spPr bwMode="auto">
          <a:xfrm>
            <a:off x="6840538" y="6278563"/>
            <a:ext cx="20358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ing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" name="Rectangle 39"/>
          <p:cNvSpPr>
            <a:spLocks noChangeArrowheads="1"/>
          </p:cNvSpPr>
          <p:nvPr/>
        </p:nvSpPr>
        <p:spPr bwMode="auto">
          <a:xfrm>
            <a:off x="6335713" y="6457950"/>
            <a:ext cx="110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" name="Rectangle 40"/>
          <p:cNvSpPr>
            <a:spLocks noChangeArrowheads="1"/>
          </p:cNvSpPr>
          <p:nvPr/>
        </p:nvSpPr>
        <p:spPr bwMode="auto">
          <a:xfrm>
            <a:off x="6437313" y="6457950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orse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" name="Rectangle 41"/>
          <p:cNvSpPr>
            <a:spLocks noChangeArrowheads="1"/>
          </p:cNvSpPr>
          <p:nvPr/>
        </p:nvSpPr>
        <p:spPr bwMode="auto">
          <a:xfrm>
            <a:off x="3740151" y="6278563"/>
            <a:ext cx="60433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" name="Rectangle 42"/>
          <p:cNvSpPr>
            <a:spLocks noChangeArrowheads="1"/>
          </p:cNvSpPr>
          <p:nvPr/>
        </p:nvSpPr>
        <p:spPr bwMode="auto">
          <a:xfrm>
            <a:off x="4332288" y="6278563"/>
            <a:ext cx="110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" name="Rectangle 43"/>
          <p:cNvSpPr>
            <a:spLocks noChangeArrowheads="1"/>
          </p:cNvSpPr>
          <p:nvPr/>
        </p:nvSpPr>
        <p:spPr bwMode="auto">
          <a:xfrm>
            <a:off x="4432301" y="6278563"/>
            <a:ext cx="13625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er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8" name="Rectangle 44"/>
          <p:cNvSpPr>
            <a:spLocks noChangeArrowheads="1"/>
          </p:cNvSpPr>
          <p:nvPr/>
        </p:nvSpPr>
        <p:spPr bwMode="auto">
          <a:xfrm>
            <a:off x="4560888" y="6278563"/>
            <a:ext cx="20358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ing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9" name="Rectangle 45"/>
          <p:cNvSpPr>
            <a:spLocks noChangeArrowheads="1"/>
          </p:cNvSpPr>
          <p:nvPr/>
        </p:nvSpPr>
        <p:spPr bwMode="auto">
          <a:xfrm>
            <a:off x="4062413" y="6457950"/>
            <a:ext cx="39273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better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0" name="Rectangle 46"/>
          <p:cNvSpPr>
            <a:spLocks noChangeArrowheads="1"/>
          </p:cNvSpPr>
          <p:nvPr/>
        </p:nvSpPr>
        <p:spPr bwMode="auto">
          <a:xfrm>
            <a:off x="2644776" y="908050"/>
            <a:ext cx="128240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Deaths (% p.a.)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1" name="Rectangle 47"/>
          <p:cNvSpPr>
            <a:spLocks noChangeArrowheads="1"/>
          </p:cNvSpPr>
          <p:nvPr/>
        </p:nvSpPr>
        <p:spPr bwMode="auto">
          <a:xfrm>
            <a:off x="2360613" y="1951038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1902 (0.5)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2" name="Rectangle 48"/>
          <p:cNvSpPr>
            <a:spLocks noChangeArrowheads="1"/>
          </p:cNvSpPr>
          <p:nvPr/>
        </p:nvSpPr>
        <p:spPr bwMode="auto">
          <a:xfrm>
            <a:off x="3435351" y="1951038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2290 (0.6)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3" name="Rectangle 49"/>
          <p:cNvSpPr>
            <a:spLocks noChangeArrowheads="1"/>
          </p:cNvSpPr>
          <p:nvPr/>
        </p:nvSpPr>
        <p:spPr bwMode="auto">
          <a:xfrm>
            <a:off x="703064" y="1949450"/>
            <a:ext cx="62998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Coronary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5" name="Rectangle 51"/>
          <p:cNvSpPr>
            <a:spLocks noChangeArrowheads="1"/>
          </p:cNvSpPr>
          <p:nvPr/>
        </p:nvSpPr>
        <p:spPr bwMode="auto">
          <a:xfrm>
            <a:off x="6914524" y="195103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0.80 (0.74 - 0.87)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4892676" y="1997075"/>
            <a:ext cx="85725" cy="8572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7" name="Line 53"/>
          <p:cNvSpPr>
            <a:spLocks noChangeShapeType="1"/>
          </p:cNvSpPr>
          <p:nvPr/>
        </p:nvSpPr>
        <p:spPr bwMode="auto">
          <a:xfrm>
            <a:off x="4794251" y="2039938"/>
            <a:ext cx="2936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8" name="Rectangle 54"/>
          <p:cNvSpPr>
            <a:spLocks noChangeArrowheads="1"/>
          </p:cNvSpPr>
          <p:nvPr/>
        </p:nvSpPr>
        <p:spPr bwMode="auto">
          <a:xfrm>
            <a:off x="2360613" y="2154238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1955 (0.5)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9" name="Rectangle 55"/>
          <p:cNvSpPr>
            <a:spLocks noChangeArrowheads="1"/>
          </p:cNvSpPr>
          <p:nvPr/>
        </p:nvSpPr>
        <p:spPr bwMode="auto">
          <a:xfrm>
            <a:off x="3435351" y="2154238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2121 (0.6)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0" name="Rectangle 56"/>
          <p:cNvSpPr>
            <a:spLocks noChangeArrowheads="1"/>
          </p:cNvSpPr>
          <p:nvPr/>
        </p:nvSpPr>
        <p:spPr bwMode="auto">
          <a:xfrm>
            <a:off x="703064" y="2168525"/>
            <a:ext cx="92172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Other cardiac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1" name="Rectangle 57"/>
          <p:cNvSpPr>
            <a:spLocks noChangeArrowheads="1"/>
          </p:cNvSpPr>
          <p:nvPr/>
        </p:nvSpPr>
        <p:spPr bwMode="auto">
          <a:xfrm>
            <a:off x="6914524" y="215423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0.92 (0.85 - 0.99)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2" name="Rectangle 58"/>
          <p:cNvSpPr>
            <a:spLocks noChangeArrowheads="1"/>
          </p:cNvSpPr>
          <p:nvPr/>
        </p:nvSpPr>
        <p:spPr bwMode="auto">
          <a:xfrm>
            <a:off x="5156201" y="2201863"/>
            <a:ext cx="87313" cy="8731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3" name="Line 59"/>
          <p:cNvSpPr>
            <a:spLocks noChangeShapeType="1"/>
          </p:cNvSpPr>
          <p:nvPr/>
        </p:nvSpPr>
        <p:spPr bwMode="auto">
          <a:xfrm>
            <a:off x="5041901" y="2246313"/>
            <a:ext cx="3286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4" name="Rectangle 60"/>
          <p:cNvSpPr>
            <a:spLocks noChangeArrowheads="1"/>
          </p:cNvSpPr>
          <p:nvPr/>
        </p:nvSpPr>
        <p:spPr bwMode="auto">
          <a:xfrm>
            <a:off x="2400301" y="2360613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521 (0.1)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5" name="Rectangle 61"/>
          <p:cNvSpPr>
            <a:spLocks noChangeArrowheads="1"/>
          </p:cNvSpPr>
          <p:nvPr/>
        </p:nvSpPr>
        <p:spPr bwMode="auto">
          <a:xfrm>
            <a:off x="3475038" y="2360613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533 (0.1)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6" name="Rectangle 62"/>
          <p:cNvSpPr>
            <a:spLocks noChangeArrowheads="1"/>
          </p:cNvSpPr>
          <p:nvPr/>
        </p:nvSpPr>
        <p:spPr bwMode="auto">
          <a:xfrm>
            <a:off x="703064" y="2373313"/>
            <a:ext cx="44403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Stroke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4" name="Rectangle 64"/>
          <p:cNvSpPr>
            <a:spLocks noChangeArrowheads="1"/>
          </p:cNvSpPr>
          <p:nvPr/>
        </p:nvSpPr>
        <p:spPr bwMode="auto">
          <a:xfrm>
            <a:off x="6914524" y="236061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0.98 (0.83 - 1.15)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5" name="Rectangle 65"/>
          <p:cNvSpPr>
            <a:spLocks noChangeArrowheads="1"/>
          </p:cNvSpPr>
          <p:nvPr/>
        </p:nvSpPr>
        <p:spPr bwMode="auto">
          <a:xfrm>
            <a:off x="5307013" y="2428875"/>
            <a:ext cx="41275" cy="428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26" name="Line 66"/>
          <p:cNvSpPr>
            <a:spLocks noChangeShapeType="1"/>
          </p:cNvSpPr>
          <p:nvPr/>
        </p:nvSpPr>
        <p:spPr bwMode="auto">
          <a:xfrm>
            <a:off x="4997451" y="2449513"/>
            <a:ext cx="71913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28" name="Rectangle 67"/>
          <p:cNvSpPr>
            <a:spLocks noChangeArrowheads="1"/>
          </p:cNvSpPr>
          <p:nvPr/>
        </p:nvSpPr>
        <p:spPr bwMode="auto">
          <a:xfrm>
            <a:off x="2400301" y="2565400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420 (0.1)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9" name="Rectangle 68"/>
          <p:cNvSpPr>
            <a:spLocks noChangeArrowheads="1"/>
          </p:cNvSpPr>
          <p:nvPr/>
        </p:nvSpPr>
        <p:spPr bwMode="auto">
          <a:xfrm>
            <a:off x="3475038" y="2565400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435 (0.1)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0" name="Rectangle 69"/>
          <p:cNvSpPr>
            <a:spLocks noChangeArrowheads="1"/>
          </p:cNvSpPr>
          <p:nvPr/>
        </p:nvSpPr>
        <p:spPr bwMode="auto">
          <a:xfrm>
            <a:off x="703064" y="2579688"/>
            <a:ext cx="99867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Other vascular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2" name="Rectangle 71"/>
          <p:cNvSpPr>
            <a:spLocks noChangeArrowheads="1"/>
          </p:cNvSpPr>
          <p:nvPr/>
        </p:nvSpPr>
        <p:spPr bwMode="auto">
          <a:xfrm>
            <a:off x="6914524" y="256540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0.95 (0.80 - 1.14)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3" name="Rectangle 72"/>
          <p:cNvSpPr>
            <a:spLocks noChangeArrowheads="1"/>
          </p:cNvSpPr>
          <p:nvPr/>
        </p:nvSpPr>
        <p:spPr bwMode="auto">
          <a:xfrm>
            <a:off x="5256213" y="2635250"/>
            <a:ext cx="38100" cy="381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34" name="Line 73"/>
          <p:cNvSpPr>
            <a:spLocks noChangeShapeType="1"/>
          </p:cNvSpPr>
          <p:nvPr/>
        </p:nvSpPr>
        <p:spPr bwMode="auto">
          <a:xfrm>
            <a:off x="4918076" y="2654300"/>
            <a:ext cx="78422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35" name="Rectangle 74"/>
          <p:cNvSpPr>
            <a:spLocks noChangeArrowheads="1"/>
          </p:cNvSpPr>
          <p:nvPr/>
        </p:nvSpPr>
        <p:spPr bwMode="auto">
          <a:xfrm>
            <a:off x="2360613" y="3019425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4798 (1.3)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6" name="Rectangle 75"/>
          <p:cNvSpPr>
            <a:spLocks noChangeArrowheads="1"/>
          </p:cNvSpPr>
          <p:nvPr/>
        </p:nvSpPr>
        <p:spPr bwMode="auto">
          <a:xfrm>
            <a:off x="3435351" y="3019425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5379 (1.5)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7" name="Rectangle 76"/>
          <p:cNvSpPr>
            <a:spLocks noChangeArrowheads="1"/>
          </p:cNvSpPr>
          <p:nvPr/>
        </p:nvSpPr>
        <p:spPr bwMode="auto">
          <a:xfrm>
            <a:off x="703064" y="3017838"/>
            <a:ext cx="95539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Any vascular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0" name="Rectangle 79"/>
          <p:cNvSpPr>
            <a:spLocks noChangeArrowheads="1"/>
          </p:cNvSpPr>
          <p:nvPr/>
        </p:nvSpPr>
        <p:spPr bwMode="auto">
          <a:xfrm>
            <a:off x="6914524" y="301942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0.88 (0.84 - 0.91)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1" name="Freeform 80"/>
          <p:cNvSpPr>
            <a:spLocks/>
          </p:cNvSpPr>
          <p:nvPr/>
        </p:nvSpPr>
        <p:spPr bwMode="auto">
          <a:xfrm>
            <a:off x="5030788" y="3013075"/>
            <a:ext cx="153988" cy="204788"/>
          </a:xfrm>
          <a:custGeom>
            <a:avLst/>
            <a:gdLst>
              <a:gd name="T0" fmla="*/ 47 w 97"/>
              <a:gd name="T1" fmla="*/ 0 h 129"/>
              <a:gd name="T2" fmla="*/ 0 w 97"/>
              <a:gd name="T3" fmla="*/ 65 h 129"/>
              <a:gd name="T4" fmla="*/ 47 w 97"/>
              <a:gd name="T5" fmla="*/ 129 h 129"/>
              <a:gd name="T6" fmla="*/ 97 w 97"/>
              <a:gd name="T7" fmla="*/ 65 h 129"/>
              <a:gd name="T8" fmla="*/ 47 w 97"/>
              <a:gd name="T9" fmla="*/ 0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" h="129">
                <a:moveTo>
                  <a:pt x="47" y="0"/>
                </a:moveTo>
                <a:lnTo>
                  <a:pt x="0" y="65"/>
                </a:lnTo>
                <a:lnTo>
                  <a:pt x="47" y="129"/>
                </a:lnTo>
                <a:lnTo>
                  <a:pt x="97" y="65"/>
                </a:lnTo>
                <a:lnTo>
                  <a:pt x="47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42" name="Freeform 81"/>
          <p:cNvSpPr>
            <a:spLocks/>
          </p:cNvSpPr>
          <p:nvPr/>
        </p:nvSpPr>
        <p:spPr bwMode="auto">
          <a:xfrm>
            <a:off x="5030788" y="3013075"/>
            <a:ext cx="153988" cy="204788"/>
          </a:xfrm>
          <a:custGeom>
            <a:avLst/>
            <a:gdLst>
              <a:gd name="T0" fmla="*/ 85 w 174"/>
              <a:gd name="T1" fmla="*/ 0 h 231"/>
              <a:gd name="T2" fmla="*/ 0 w 174"/>
              <a:gd name="T3" fmla="*/ 116 h 231"/>
              <a:gd name="T4" fmla="*/ 85 w 174"/>
              <a:gd name="T5" fmla="*/ 231 h 231"/>
              <a:gd name="T6" fmla="*/ 174 w 174"/>
              <a:gd name="T7" fmla="*/ 116 h 231"/>
              <a:gd name="T8" fmla="*/ 85 w 174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" h="231">
                <a:moveTo>
                  <a:pt x="85" y="0"/>
                </a:moveTo>
                <a:lnTo>
                  <a:pt x="0" y="116"/>
                </a:lnTo>
                <a:lnTo>
                  <a:pt x="85" y="231"/>
                </a:lnTo>
                <a:lnTo>
                  <a:pt x="174" y="116"/>
                </a:lnTo>
                <a:lnTo>
                  <a:pt x="85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43" name="Line 82"/>
          <p:cNvSpPr>
            <a:spLocks noChangeShapeType="1"/>
          </p:cNvSpPr>
          <p:nvPr/>
        </p:nvSpPr>
        <p:spPr bwMode="auto">
          <a:xfrm flipV="1">
            <a:off x="5105401" y="1885950"/>
            <a:ext cx="0" cy="11271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44" name="Rectangle 83"/>
          <p:cNvSpPr>
            <a:spLocks noChangeArrowheads="1"/>
          </p:cNvSpPr>
          <p:nvPr/>
        </p:nvSpPr>
        <p:spPr bwMode="auto">
          <a:xfrm>
            <a:off x="2360613" y="3487738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1834 (0.5)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5" name="Rectangle 84"/>
          <p:cNvSpPr>
            <a:spLocks noChangeArrowheads="1"/>
          </p:cNvSpPr>
          <p:nvPr/>
        </p:nvSpPr>
        <p:spPr bwMode="auto">
          <a:xfrm>
            <a:off x="3435351" y="3487738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1849 (0.5)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6" name="Rectangle 85"/>
          <p:cNvSpPr>
            <a:spLocks noChangeArrowheads="1"/>
          </p:cNvSpPr>
          <p:nvPr/>
        </p:nvSpPr>
        <p:spPr bwMode="auto">
          <a:xfrm>
            <a:off x="703064" y="3500438"/>
            <a:ext cx="49372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Cancer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6914524" y="348773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0.99 (0.91 - 1.09)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8" name="Rectangle 87"/>
          <p:cNvSpPr>
            <a:spLocks noChangeArrowheads="1"/>
          </p:cNvSpPr>
          <p:nvPr/>
        </p:nvSpPr>
        <p:spPr bwMode="auto">
          <a:xfrm>
            <a:off x="5332413" y="3536950"/>
            <a:ext cx="77788" cy="793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49" name="Line 88"/>
          <p:cNvSpPr>
            <a:spLocks noChangeShapeType="1"/>
          </p:cNvSpPr>
          <p:nvPr/>
        </p:nvSpPr>
        <p:spPr bwMode="auto">
          <a:xfrm>
            <a:off x="5180013" y="3576638"/>
            <a:ext cx="40005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0" name="Rectangle 89"/>
          <p:cNvSpPr>
            <a:spLocks noChangeArrowheads="1"/>
          </p:cNvSpPr>
          <p:nvPr/>
        </p:nvSpPr>
        <p:spPr bwMode="auto">
          <a:xfrm>
            <a:off x="2400301" y="3692525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257 (0.1)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1" name="Rectangle 90"/>
          <p:cNvSpPr>
            <a:spLocks noChangeArrowheads="1"/>
          </p:cNvSpPr>
          <p:nvPr/>
        </p:nvSpPr>
        <p:spPr bwMode="auto">
          <a:xfrm>
            <a:off x="3475038" y="3692525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281 (0.1)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2" name="Rectangle 91"/>
          <p:cNvSpPr>
            <a:spLocks noChangeArrowheads="1"/>
          </p:cNvSpPr>
          <p:nvPr/>
        </p:nvSpPr>
        <p:spPr bwMode="auto">
          <a:xfrm>
            <a:off x="703064" y="3690938"/>
            <a:ext cx="7838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Respiratory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5" name="Rectangle 94"/>
          <p:cNvSpPr>
            <a:spLocks noChangeArrowheads="1"/>
          </p:cNvSpPr>
          <p:nvPr/>
        </p:nvSpPr>
        <p:spPr bwMode="auto">
          <a:xfrm>
            <a:off x="6914524" y="369252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0.86 (0.70 - 1.06)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6" name="Rectangle 95"/>
          <p:cNvSpPr>
            <a:spLocks noChangeArrowheads="1"/>
          </p:cNvSpPr>
          <p:nvPr/>
        </p:nvSpPr>
        <p:spPr bwMode="auto">
          <a:xfrm>
            <a:off x="5049838" y="3765550"/>
            <a:ext cx="33338" cy="317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7" name="Line 96"/>
          <p:cNvSpPr>
            <a:spLocks noChangeShapeType="1"/>
          </p:cNvSpPr>
          <p:nvPr/>
        </p:nvSpPr>
        <p:spPr bwMode="auto">
          <a:xfrm>
            <a:off x="4692651" y="3781425"/>
            <a:ext cx="83502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8" name="Rectangle 97"/>
          <p:cNvSpPr>
            <a:spLocks noChangeArrowheads="1"/>
          </p:cNvSpPr>
          <p:nvPr/>
        </p:nvSpPr>
        <p:spPr bwMode="auto">
          <a:xfrm>
            <a:off x="2400301" y="3895725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137 (0.0)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9" name="Rectangle 98"/>
          <p:cNvSpPr>
            <a:spLocks noChangeArrowheads="1"/>
          </p:cNvSpPr>
          <p:nvPr/>
        </p:nvSpPr>
        <p:spPr bwMode="auto">
          <a:xfrm>
            <a:off x="3475038" y="3895725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138 (0.0)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0" name="Rectangle 99"/>
          <p:cNvSpPr>
            <a:spLocks noChangeArrowheads="1"/>
          </p:cNvSpPr>
          <p:nvPr/>
        </p:nvSpPr>
        <p:spPr bwMode="auto">
          <a:xfrm>
            <a:off x="703064" y="3910013"/>
            <a:ext cx="52328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Trauma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3" name="Rectangle 102"/>
          <p:cNvSpPr>
            <a:spLocks noChangeArrowheads="1"/>
          </p:cNvSpPr>
          <p:nvPr/>
        </p:nvSpPr>
        <p:spPr bwMode="auto">
          <a:xfrm>
            <a:off x="6914524" y="389572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0.97 (0.70 - 1.34)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4" name="Rectangle 103"/>
          <p:cNvSpPr>
            <a:spLocks noChangeArrowheads="1"/>
          </p:cNvSpPr>
          <p:nvPr/>
        </p:nvSpPr>
        <p:spPr bwMode="auto">
          <a:xfrm>
            <a:off x="5305426" y="3975100"/>
            <a:ext cx="20638" cy="206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65" name="Line 104"/>
          <p:cNvSpPr>
            <a:spLocks noChangeShapeType="1"/>
          </p:cNvSpPr>
          <p:nvPr/>
        </p:nvSpPr>
        <p:spPr bwMode="auto">
          <a:xfrm>
            <a:off x="4710113" y="3986213"/>
            <a:ext cx="144462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66" name="Rectangle 105"/>
          <p:cNvSpPr>
            <a:spLocks noChangeArrowheads="1"/>
          </p:cNvSpPr>
          <p:nvPr/>
        </p:nvSpPr>
        <p:spPr bwMode="auto">
          <a:xfrm>
            <a:off x="2400301" y="4100513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856 (0.2)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7" name="Rectangle 106"/>
          <p:cNvSpPr>
            <a:spLocks noChangeArrowheads="1"/>
          </p:cNvSpPr>
          <p:nvPr/>
        </p:nvSpPr>
        <p:spPr bwMode="auto">
          <a:xfrm>
            <a:off x="3475038" y="4100513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892 (0.2)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8" name="Rectangle 107"/>
          <p:cNvSpPr>
            <a:spLocks noChangeArrowheads="1"/>
          </p:cNvSpPr>
          <p:nvPr/>
        </p:nvSpPr>
        <p:spPr bwMode="auto">
          <a:xfrm>
            <a:off x="703064" y="4114800"/>
            <a:ext cx="13048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Other non-vascular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0" name="Rectangle 109"/>
          <p:cNvSpPr>
            <a:spLocks noChangeArrowheads="1"/>
          </p:cNvSpPr>
          <p:nvPr/>
        </p:nvSpPr>
        <p:spPr bwMode="auto">
          <a:xfrm>
            <a:off x="6914524" y="410051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0.94 (0.82 - 1.07)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1" name="Rectangle 110"/>
          <p:cNvSpPr>
            <a:spLocks noChangeArrowheads="1"/>
          </p:cNvSpPr>
          <p:nvPr/>
        </p:nvSpPr>
        <p:spPr bwMode="auto">
          <a:xfrm>
            <a:off x="5216526" y="4165600"/>
            <a:ext cx="52388" cy="508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2" name="Line 111"/>
          <p:cNvSpPr>
            <a:spLocks noChangeShapeType="1"/>
          </p:cNvSpPr>
          <p:nvPr/>
        </p:nvSpPr>
        <p:spPr bwMode="auto">
          <a:xfrm>
            <a:off x="4975226" y="4191000"/>
            <a:ext cx="5730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3" name="Rectangle 112"/>
          <p:cNvSpPr>
            <a:spLocks noChangeArrowheads="1"/>
          </p:cNvSpPr>
          <p:nvPr/>
        </p:nvSpPr>
        <p:spPr bwMode="auto">
          <a:xfrm>
            <a:off x="2360613" y="4556125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3084 (0.8)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4" name="Rectangle 113"/>
          <p:cNvSpPr>
            <a:spLocks noChangeArrowheads="1"/>
          </p:cNvSpPr>
          <p:nvPr/>
        </p:nvSpPr>
        <p:spPr bwMode="auto">
          <a:xfrm>
            <a:off x="3435351" y="4556125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3160 (0.9)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5" name="Rectangle 114"/>
          <p:cNvSpPr>
            <a:spLocks noChangeArrowheads="1"/>
          </p:cNvSpPr>
          <p:nvPr/>
        </p:nvSpPr>
        <p:spPr bwMode="auto">
          <a:xfrm>
            <a:off x="703064" y="4554538"/>
            <a:ext cx="130003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Any non-vascular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8" name="Rectangle 117"/>
          <p:cNvSpPr>
            <a:spLocks noChangeArrowheads="1"/>
          </p:cNvSpPr>
          <p:nvPr/>
        </p:nvSpPr>
        <p:spPr bwMode="auto">
          <a:xfrm>
            <a:off x="6914524" y="455612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0.96 (0.92 - 1.01)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9" name="Freeform 118"/>
          <p:cNvSpPr>
            <a:spLocks/>
          </p:cNvSpPr>
          <p:nvPr/>
        </p:nvSpPr>
        <p:spPr bwMode="auto">
          <a:xfrm>
            <a:off x="5191126" y="4549775"/>
            <a:ext cx="227013" cy="204788"/>
          </a:xfrm>
          <a:custGeom>
            <a:avLst/>
            <a:gdLst>
              <a:gd name="T0" fmla="*/ 69 w 143"/>
              <a:gd name="T1" fmla="*/ 0 h 129"/>
              <a:gd name="T2" fmla="*/ 0 w 143"/>
              <a:gd name="T3" fmla="*/ 64 h 129"/>
              <a:gd name="T4" fmla="*/ 69 w 143"/>
              <a:gd name="T5" fmla="*/ 129 h 129"/>
              <a:gd name="T6" fmla="*/ 143 w 143"/>
              <a:gd name="T7" fmla="*/ 64 h 129"/>
              <a:gd name="T8" fmla="*/ 69 w 143"/>
              <a:gd name="T9" fmla="*/ 0 h 1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3" h="129">
                <a:moveTo>
                  <a:pt x="69" y="0"/>
                </a:moveTo>
                <a:lnTo>
                  <a:pt x="0" y="64"/>
                </a:lnTo>
                <a:lnTo>
                  <a:pt x="69" y="129"/>
                </a:lnTo>
                <a:lnTo>
                  <a:pt x="143" y="64"/>
                </a:lnTo>
                <a:lnTo>
                  <a:pt x="6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80" name="Freeform 119"/>
          <p:cNvSpPr>
            <a:spLocks/>
          </p:cNvSpPr>
          <p:nvPr/>
        </p:nvSpPr>
        <p:spPr bwMode="auto">
          <a:xfrm>
            <a:off x="5191126" y="4549775"/>
            <a:ext cx="227013" cy="204788"/>
          </a:xfrm>
          <a:custGeom>
            <a:avLst/>
            <a:gdLst>
              <a:gd name="T0" fmla="*/ 124 w 256"/>
              <a:gd name="T1" fmla="*/ 0 h 231"/>
              <a:gd name="T2" fmla="*/ 0 w 256"/>
              <a:gd name="T3" fmla="*/ 116 h 231"/>
              <a:gd name="T4" fmla="*/ 124 w 256"/>
              <a:gd name="T5" fmla="*/ 231 h 231"/>
              <a:gd name="T6" fmla="*/ 256 w 256"/>
              <a:gd name="T7" fmla="*/ 116 h 231"/>
              <a:gd name="T8" fmla="*/ 124 w 256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6" h="231">
                <a:moveTo>
                  <a:pt x="124" y="0"/>
                </a:moveTo>
                <a:lnTo>
                  <a:pt x="0" y="116"/>
                </a:lnTo>
                <a:lnTo>
                  <a:pt x="124" y="231"/>
                </a:lnTo>
                <a:lnTo>
                  <a:pt x="256" y="116"/>
                </a:lnTo>
                <a:lnTo>
                  <a:pt x="124" y="0"/>
                </a:lnTo>
              </a:path>
            </a:pathLst>
          </a:cu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81" name="Line 120"/>
          <p:cNvSpPr>
            <a:spLocks noChangeShapeType="1"/>
          </p:cNvSpPr>
          <p:nvPr/>
        </p:nvSpPr>
        <p:spPr bwMode="auto">
          <a:xfrm flipV="1">
            <a:off x="5300663" y="3422650"/>
            <a:ext cx="0" cy="1127125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82" name="Rectangle 121"/>
          <p:cNvSpPr>
            <a:spLocks noChangeArrowheads="1"/>
          </p:cNvSpPr>
          <p:nvPr/>
        </p:nvSpPr>
        <p:spPr bwMode="auto">
          <a:xfrm>
            <a:off x="2400301" y="5022850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488 (0.1)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83" name="Rectangle 122"/>
          <p:cNvSpPr>
            <a:spLocks noChangeArrowheads="1"/>
          </p:cNvSpPr>
          <p:nvPr/>
        </p:nvSpPr>
        <p:spPr bwMode="auto">
          <a:xfrm>
            <a:off x="3475038" y="5022850"/>
            <a:ext cx="65723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548 (0.1)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84" name="Rectangle 123"/>
          <p:cNvSpPr>
            <a:spLocks noChangeArrowheads="1"/>
          </p:cNvSpPr>
          <p:nvPr/>
        </p:nvSpPr>
        <p:spPr bwMode="auto">
          <a:xfrm>
            <a:off x="703064" y="5035550"/>
            <a:ext cx="63799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Unknown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86" name="Rectangle 125"/>
          <p:cNvSpPr>
            <a:spLocks noChangeArrowheads="1"/>
          </p:cNvSpPr>
          <p:nvPr/>
        </p:nvSpPr>
        <p:spPr bwMode="auto">
          <a:xfrm>
            <a:off x="6914524" y="5022850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0.87 (0.74 - 1.04)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87" name="Rectangle 126"/>
          <p:cNvSpPr>
            <a:spLocks noChangeArrowheads="1"/>
          </p:cNvSpPr>
          <p:nvPr/>
        </p:nvSpPr>
        <p:spPr bwMode="auto">
          <a:xfrm>
            <a:off x="5078413" y="5091113"/>
            <a:ext cx="41275" cy="41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88" name="Line 127"/>
          <p:cNvSpPr>
            <a:spLocks noChangeShapeType="1"/>
          </p:cNvSpPr>
          <p:nvPr/>
        </p:nvSpPr>
        <p:spPr bwMode="auto">
          <a:xfrm>
            <a:off x="4789488" y="5111750"/>
            <a:ext cx="67627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89" name="Rectangle 128"/>
          <p:cNvSpPr>
            <a:spLocks noChangeArrowheads="1"/>
          </p:cNvSpPr>
          <p:nvPr/>
        </p:nvSpPr>
        <p:spPr bwMode="auto">
          <a:xfrm>
            <a:off x="2360613" y="5476875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8370 (2.3)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90" name="Rectangle 129"/>
          <p:cNvSpPr>
            <a:spLocks noChangeArrowheads="1"/>
          </p:cNvSpPr>
          <p:nvPr/>
        </p:nvSpPr>
        <p:spPr bwMode="auto">
          <a:xfrm>
            <a:off x="3435351" y="5476875"/>
            <a:ext cx="69890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9087 (2.5)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91" name="Rectangle 130"/>
          <p:cNvSpPr>
            <a:spLocks noChangeArrowheads="1"/>
          </p:cNvSpPr>
          <p:nvPr/>
        </p:nvSpPr>
        <p:spPr bwMode="auto">
          <a:xfrm>
            <a:off x="703064" y="5475288"/>
            <a:ext cx="74379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Any death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93" name="Rectangle 132"/>
          <p:cNvSpPr>
            <a:spLocks noChangeArrowheads="1"/>
          </p:cNvSpPr>
          <p:nvPr/>
        </p:nvSpPr>
        <p:spPr bwMode="auto">
          <a:xfrm>
            <a:off x="6914524" y="5476875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0.91 (0.88 - 0.93)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94" name="Freeform 133"/>
          <p:cNvSpPr>
            <a:spLocks/>
          </p:cNvSpPr>
          <p:nvPr/>
        </p:nvSpPr>
        <p:spPr bwMode="auto">
          <a:xfrm>
            <a:off x="5091748" y="5401227"/>
            <a:ext cx="223838" cy="366713"/>
          </a:xfrm>
          <a:custGeom>
            <a:avLst/>
            <a:gdLst>
              <a:gd name="T0" fmla="*/ 69 w 141"/>
              <a:gd name="T1" fmla="*/ 0 h 231"/>
              <a:gd name="T2" fmla="*/ 0 w 141"/>
              <a:gd name="T3" fmla="*/ 116 h 231"/>
              <a:gd name="T4" fmla="*/ 69 w 141"/>
              <a:gd name="T5" fmla="*/ 231 h 231"/>
              <a:gd name="T6" fmla="*/ 141 w 141"/>
              <a:gd name="T7" fmla="*/ 116 h 231"/>
              <a:gd name="T8" fmla="*/ 69 w 141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" h="231">
                <a:moveTo>
                  <a:pt x="69" y="0"/>
                </a:moveTo>
                <a:lnTo>
                  <a:pt x="0" y="116"/>
                </a:lnTo>
                <a:lnTo>
                  <a:pt x="69" y="231"/>
                </a:lnTo>
                <a:lnTo>
                  <a:pt x="141" y="116"/>
                </a:lnTo>
                <a:lnTo>
                  <a:pt x="69" y="0"/>
                </a:lnTo>
              </a:path>
            </a:pathLst>
          </a:cu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10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02"/>
          <p:cNvSpPr txBox="1">
            <a:spLocks/>
          </p:cNvSpPr>
          <p:nvPr/>
        </p:nvSpPr>
        <p:spPr>
          <a:xfrm>
            <a:off x="0" y="288032"/>
            <a:ext cx="9144000" cy="908720"/>
          </a:xfrm>
          <a:prstGeom prst="rect">
            <a:avLst/>
          </a:prstGeom>
          <a:ln>
            <a:noFill/>
          </a:ln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rgbClr val="C00000"/>
                </a:solidFill>
                <a:latin typeface="+mn-lt"/>
                <a:cs typeface="Arial" panose="020B0604020202020204" pitchFamily="34" charset="0"/>
              </a:rPr>
              <a:t>Effect of statin therapy on SITE-SPECIFIC CANCER</a:t>
            </a:r>
            <a:endParaRPr lang="en-GB" altLang="en-US" sz="2800" dirty="0" smtClean="0">
              <a:solidFill>
                <a:srgbClr val="C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 flipV="1">
            <a:off x="5580063" y="2120900"/>
            <a:ext cx="0" cy="3503612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4235450" y="5624513"/>
            <a:ext cx="268922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119563" y="5775325"/>
            <a:ext cx="23243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745038" y="5775325"/>
            <a:ext cx="32541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534025" y="5775325"/>
            <a:ext cx="9297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6089650" y="5775325"/>
            <a:ext cx="32541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6808788" y="5775325"/>
            <a:ext cx="23243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4235450" y="5624513"/>
            <a:ext cx="0" cy="12223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4908550" y="5624513"/>
            <a:ext cx="0" cy="12223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5580063" y="5624513"/>
            <a:ext cx="0" cy="12223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6253163" y="5624513"/>
            <a:ext cx="0" cy="12223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6924675" y="5624513"/>
            <a:ext cx="0" cy="12223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Rectangle 17"/>
          <p:cNvSpPr>
            <a:spLocks noChangeArrowheads="1"/>
          </p:cNvSpPr>
          <p:nvPr/>
        </p:nvSpPr>
        <p:spPr bwMode="auto">
          <a:xfrm>
            <a:off x="393700" y="1535113"/>
            <a:ext cx="1133324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Site-specific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7" name="Rectangle 18"/>
          <p:cNvSpPr>
            <a:spLocks noChangeArrowheads="1"/>
          </p:cNvSpPr>
          <p:nvPr/>
        </p:nvSpPr>
        <p:spPr bwMode="auto">
          <a:xfrm>
            <a:off x="393700" y="1766888"/>
            <a:ext cx="621965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cancer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8" name="Rectangle 19"/>
          <p:cNvSpPr>
            <a:spLocks noChangeArrowheads="1"/>
          </p:cNvSpPr>
          <p:nvPr/>
        </p:nvSpPr>
        <p:spPr bwMode="auto">
          <a:xfrm>
            <a:off x="2392363" y="1535113"/>
            <a:ext cx="58669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Statin/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1952625" y="1766888"/>
            <a:ext cx="103714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more statin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3517900" y="1535113"/>
            <a:ext cx="73577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Contro</a:t>
            </a:r>
            <a:r>
              <a:rPr lang="en-US" altLang="en-US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-Bold" charset="0"/>
              </a:rPr>
              <a:t>l/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3314700" y="1766888"/>
            <a:ext cx="94096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less statin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3" name="Rectangle 24"/>
          <p:cNvSpPr>
            <a:spLocks noChangeArrowheads="1"/>
          </p:cNvSpPr>
          <p:nvPr/>
        </p:nvSpPr>
        <p:spPr bwMode="auto">
          <a:xfrm>
            <a:off x="6762750" y="1535113"/>
            <a:ext cx="190116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RR (CI) per 1 </a:t>
            </a:r>
            <a:r>
              <a:rPr kumimoji="0" lang="en-US" altLang="en-US" sz="1500" b="1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mmol</a:t>
            </a: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/L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4" name="Rectangle 25"/>
          <p:cNvSpPr>
            <a:spLocks noChangeArrowheads="1"/>
          </p:cNvSpPr>
          <p:nvPr/>
        </p:nvSpPr>
        <p:spPr bwMode="auto">
          <a:xfrm>
            <a:off x="6821488" y="1766888"/>
            <a:ext cx="172803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reduction in LDL-C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5" name="Line 26"/>
          <p:cNvSpPr>
            <a:spLocks noChangeShapeType="1"/>
          </p:cNvSpPr>
          <p:nvPr/>
        </p:nvSpPr>
        <p:spPr bwMode="auto">
          <a:xfrm>
            <a:off x="393700" y="2120900"/>
            <a:ext cx="845185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" name="Rectangle 27"/>
          <p:cNvSpPr>
            <a:spLocks noChangeArrowheads="1"/>
          </p:cNvSpPr>
          <p:nvPr/>
        </p:nvSpPr>
        <p:spPr bwMode="auto">
          <a:xfrm>
            <a:off x="315913" y="5665788"/>
            <a:ext cx="157163" cy="1587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Line 28"/>
          <p:cNvSpPr>
            <a:spLocks noChangeShapeType="1"/>
          </p:cNvSpPr>
          <p:nvPr/>
        </p:nvSpPr>
        <p:spPr bwMode="auto">
          <a:xfrm>
            <a:off x="201612" y="5746750"/>
            <a:ext cx="38417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Rectangle 29"/>
          <p:cNvSpPr>
            <a:spLocks noChangeArrowheads="1"/>
          </p:cNvSpPr>
          <p:nvPr/>
        </p:nvSpPr>
        <p:spPr bwMode="auto">
          <a:xfrm>
            <a:off x="661988" y="5662613"/>
            <a:ext cx="48571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99% or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29" name="Freeform 30"/>
          <p:cNvSpPr>
            <a:spLocks/>
          </p:cNvSpPr>
          <p:nvPr/>
        </p:nvSpPr>
        <p:spPr bwMode="auto">
          <a:xfrm>
            <a:off x="1354138" y="5624513"/>
            <a:ext cx="384175" cy="241300"/>
          </a:xfrm>
          <a:custGeom>
            <a:avLst/>
            <a:gdLst>
              <a:gd name="T0" fmla="*/ 121 w 242"/>
              <a:gd name="T1" fmla="*/ 0 h 152"/>
              <a:gd name="T2" fmla="*/ 0 w 242"/>
              <a:gd name="T3" fmla="*/ 77 h 152"/>
              <a:gd name="T4" fmla="*/ 121 w 242"/>
              <a:gd name="T5" fmla="*/ 152 h 152"/>
              <a:gd name="T6" fmla="*/ 242 w 242"/>
              <a:gd name="T7" fmla="*/ 77 h 152"/>
              <a:gd name="T8" fmla="*/ 121 w 242"/>
              <a:gd name="T9" fmla="*/ 0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2" h="152">
                <a:moveTo>
                  <a:pt x="121" y="0"/>
                </a:moveTo>
                <a:lnTo>
                  <a:pt x="0" y="77"/>
                </a:lnTo>
                <a:lnTo>
                  <a:pt x="121" y="152"/>
                </a:lnTo>
                <a:lnTo>
                  <a:pt x="242" y="77"/>
                </a:lnTo>
                <a:lnTo>
                  <a:pt x="121" y="0"/>
                </a:lnTo>
                <a:close/>
              </a:path>
            </a:pathLst>
          </a:custGeom>
          <a:solidFill>
            <a:srgbClr val="FFFFFF"/>
          </a:solidFill>
          <a:ln w="1270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Freeform 31"/>
          <p:cNvSpPr>
            <a:spLocks/>
          </p:cNvSpPr>
          <p:nvPr/>
        </p:nvSpPr>
        <p:spPr bwMode="auto">
          <a:xfrm>
            <a:off x="1354138" y="5624513"/>
            <a:ext cx="384175" cy="241300"/>
          </a:xfrm>
          <a:custGeom>
            <a:avLst/>
            <a:gdLst>
              <a:gd name="T0" fmla="*/ 184 w 367"/>
              <a:gd name="T1" fmla="*/ 0 h 231"/>
              <a:gd name="T2" fmla="*/ 0 w 367"/>
              <a:gd name="T3" fmla="*/ 116 h 231"/>
              <a:gd name="T4" fmla="*/ 184 w 367"/>
              <a:gd name="T5" fmla="*/ 231 h 231"/>
              <a:gd name="T6" fmla="*/ 367 w 367"/>
              <a:gd name="T7" fmla="*/ 116 h 231"/>
              <a:gd name="T8" fmla="*/ 184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4" y="0"/>
                </a:moveTo>
                <a:lnTo>
                  <a:pt x="0" y="116"/>
                </a:lnTo>
                <a:lnTo>
                  <a:pt x="184" y="231"/>
                </a:lnTo>
                <a:lnTo>
                  <a:pt x="367" y="116"/>
                </a:lnTo>
                <a:lnTo>
                  <a:pt x="184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6" name="Rectangle 33"/>
          <p:cNvSpPr>
            <a:spLocks noChangeArrowheads="1"/>
          </p:cNvSpPr>
          <p:nvPr/>
        </p:nvSpPr>
        <p:spPr bwMode="auto">
          <a:xfrm>
            <a:off x="1816100" y="5665788"/>
            <a:ext cx="5033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95% CI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97" name="Rectangle 34"/>
          <p:cNvSpPr>
            <a:spLocks noChangeArrowheads="1"/>
          </p:cNvSpPr>
          <p:nvPr/>
        </p:nvSpPr>
        <p:spPr bwMode="auto">
          <a:xfrm>
            <a:off x="6327775" y="6034088"/>
            <a:ext cx="115095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" name="Rectangle 38"/>
          <p:cNvSpPr>
            <a:spLocks noChangeArrowheads="1"/>
          </p:cNvSpPr>
          <p:nvPr/>
        </p:nvSpPr>
        <p:spPr bwMode="auto">
          <a:xfrm>
            <a:off x="6702425" y="6245225"/>
            <a:ext cx="44563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worse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" name="Rectangle 40"/>
          <p:cNvSpPr>
            <a:spLocks noChangeArrowheads="1"/>
          </p:cNvSpPr>
          <p:nvPr/>
        </p:nvSpPr>
        <p:spPr bwMode="auto">
          <a:xfrm>
            <a:off x="3638550" y="6034088"/>
            <a:ext cx="115095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LDL-C lowering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8" name="Rectangle 44"/>
          <p:cNvSpPr>
            <a:spLocks noChangeArrowheads="1"/>
          </p:cNvSpPr>
          <p:nvPr/>
        </p:nvSpPr>
        <p:spPr bwMode="auto">
          <a:xfrm>
            <a:off x="4021138" y="6245225"/>
            <a:ext cx="428002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9" name="Rectangle 45"/>
          <p:cNvSpPr>
            <a:spLocks noChangeArrowheads="1"/>
          </p:cNvSpPr>
          <p:nvPr/>
        </p:nvSpPr>
        <p:spPr bwMode="auto">
          <a:xfrm>
            <a:off x="2549525" y="1270000"/>
            <a:ext cx="13673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Events (% p.a.)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0" name="Rectangle 46"/>
          <p:cNvSpPr>
            <a:spLocks noChangeArrowheads="1"/>
          </p:cNvSpPr>
          <p:nvPr/>
        </p:nvSpPr>
        <p:spPr bwMode="auto">
          <a:xfrm>
            <a:off x="2251075" y="2498725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549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1" name="Rectangle 47"/>
          <p:cNvSpPr>
            <a:spLocks noChangeArrowheads="1"/>
          </p:cNvSpPr>
          <p:nvPr/>
        </p:nvSpPr>
        <p:spPr bwMode="auto">
          <a:xfrm>
            <a:off x="3519488" y="2498725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567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2" name="Rectangle 48"/>
          <p:cNvSpPr>
            <a:spLocks noChangeArrowheads="1"/>
          </p:cNvSpPr>
          <p:nvPr/>
        </p:nvSpPr>
        <p:spPr bwMode="auto">
          <a:xfrm>
            <a:off x="393700" y="2498725"/>
            <a:ext cx="157895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Large bowel/intestine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5" name="Rectangle 51"/>
          <p:cNvSpPr>
            <a:spLocks noChangeArrowheads="1"/>
          </p:cNvSpPr>
          <p:nvPr/>
        </p:nvSpPr>
        <p:spPr bwMode="auto">
          <a:xfrm>
            <a:off x="7029450" y="2498725"/>
            <a:ext cx="127163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0.95 (0.82 - 1.11)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5430838" y="2578100"/>
            <a:ext cx="52388" cy="5238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7" name="Line 53"/>
          <p:cNvSpPr>
            <a:spLocks noChangeShapeType="1"/>
          </p:cNvSpPr>
          <p:nvPr/>
        </p:nvSpPr>
        <p:spPr bwMode="auto">
          <a:xfrm>
            <a:off x="5091113" y="2603500"/>
            <a:ext cx="79375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8" name="Rectangle 54"/>
          <p:cNvSpPr>
            <a:spLocks noChangeArrowheads="1"/>
          </p:cNvSpPr>
          <p:nvPr/>
        </p:nvSpPr>
        <p:spPr bwMode="auto">
          <a:xfrm>
            <a:off x="2251075" y="2740025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665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19" name="Rectangle 55"/>
          <p:cNvSpPr>
            <a:spLocks noChangeArrowheads="1"/>
          </p:cNvSpPr>
          <p:nvPr/>
        </p:nvSpPr>
        <p:spPr bwMode="auto">
          <a:xfrm>
            <a:off x="3519488" y="2740025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678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0" name="Rectangle 56"/>
          <p:cNvSpPr>
            <a:spLocks noChangeArrowheads="1"/>
          </p:cNvSpPr>
          <p:nvPr/>
        </p:nvSpPr>
        <p:spPr bwMode="auto">
          <a:xfrm>
            <a:off x="393700" y="2757488"/>
            <a:ext cx="641201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Other GI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1" name="Rectangle 57"/>
          <p:cNvSpPr>
            <a:spLocks noChangeArrowheads="1"/>
          </p:cNvSpPr>
          <p:nvPr/>
        </p:nvSpPr>
        <p:spPr bwMode="auto">
          <a:xfrm>
            <a:off x="7029450" y="2740025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0.99 (0.86 - 1.15)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2" name="Rectangle 58"/>
          <p:cNvSpPr>
            <a:spLocks noChangeArrowheads="1"/>
          </p:cNvSpPr>
          <p:nvPr/>
        </p:nvSpPr>
        <p:spPr bwMode="auto">
          <a:xfrm>
            <a:off x="5527675" y="2817813"/>
            <a:ext cx="55563" cy="5556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3" name="Line 59"/>
          <p:cNvSpPr>
            <a:spLocks noChangeShapeType="1"/>
          </p:cNvSpPr>
          <p:nvPr/>
        </p:nvSpPr>
        <p:spPr bwMode="auto">
          <a:xfrm>
            <a:off x="5191125" y="2846388"/>
            <a:ext cx="7858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4" name="Rectangle 60"/>
          <p:cNvSpPr>
            <a:spLocks noChangeArrowheads="1"/>
          </p:cNvSpPr>
          <p:nvPr/>
        </p:nvSpPr>
        <p:spPr bwMode="auto">
          <a:xfrm>
            <a:off x="2251075" y="29829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923 (0.3)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5" name="Rectangle 61"/>
          <p:cNvSpPr>
            <a:spLocks noChangeArrowheads="1"/>
          </p:cNvSpPr>
          <p:nvPr/>
        </p:nvSpPr>
        <p:spPr bwMode="auto">
          <a:xfrm>
            <a:off x="3519488" y="29829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954 (0.4)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6" name="Rectangle 62"/>
          <p:cNvSpPr>
            <a:spLocks noChangeArrowheads="1"/>
          </p:cNvSpPr>
          <p:nvPr/>
        </p:nvSpPr>
        <p:spPr bwMode="auto">
          <a:xfrm>
            <a:off x="393700" y="2997200"/>
            <a:ext cx="62196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Prostate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27" name="Rectangle 63"/>
          <p:cNvSpPr>
            <a:spLocks noChangeArrowheads="1"/>
          </p:cNvSpPr>
          <p:nvPr/>
        </p:nvSpPr>
        <p:spPr bwMode="auto">
          <a:xfrm>
            <a:off x="7029450" y="2982913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0.97 (0.85 - 1.10)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4" name="Rectangle 64"/>
          <p:cNvSpPr>
            <a:spLocks noChangeArrowheads="1"/>
          </p:cNvSpPr>
          <p:nvPr/>
        </p:nvSpPr>
        <p:spPr bwMode="auto">
          <a:xfrm>
            <a:off x="5457825" y="3055938"/>
            <a:ext cx="65088" cy="635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25" name="Line 65"/>
          <p:cNvSpPr>
            <a:spLocks noChangeShapeType="1"/>
          </p:cNvSpPr>
          <p:nvPr/>
        </p:nvSpPr>
        <p:spPr bwMode="auto">
          <a:xfrm>
            <a:off x="5181600" y="3087688"/>
            <a:ext cx="65722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27" name="Rectangle 66"/>
          <p:cNvSpPr>
            <a:spLocks noChangeArrowheads="1"/>
          </p:cNvSpPr>
          <p:nvPr/>
        </p:nvSpPr>
        <p:spPr bwMode="auto">
          <a:xfrm>
            <a:off x="2251075" y="32242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315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8" name="Rectangle 67"/>
          <p:cNvSpPr>
            <a:spLocks noChangeArrowheads="1"/>
          </p:cNvSpPr>
          <p:nvPr/>
        </p:nvSpPr>
        <p:spPr bwMode="auto">
          <a:xfrm>
            <a:off x="3519488" y="32242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331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29" name="Rectangle 68"/>
          <p:cNvSpPr>
            <a:spLocks noChangeArrowheads="1"/>
          </p:cNvSpPr>
          <p:nvPr/>
        </p:nvSpPr>
        <p:spPr bwMode="auto">
          <a:xfrm>
            <a:off x="393700" y="3238500"/>
            <a:ext cx="57547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Bladder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0" name="Rectangle 69"/>
          <p:cNvSpPr>
            <a:spLocks noChangeArrowheads="1"/>
          </p:cNvSpPr>
          <p:nvPr/>
        </p:nvSpPr>
        <p:spPr bwMode="auto">
          <a:xfrm>
            <a:off x="7029450" y="3224213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0.94 (0.76 - 1.16)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1" name="Rectangle 70"/>
          <p:cNvSpPr>
            <a:spLocks noChangeArrowheads="1"/>
          </p:cNvSpPr>
          <p:nvPr/>
        </p:nvSpPr>
        <p:spPr bwMode="auto">
          <a:xfrm>
            <a:off x="5392738" y="3309938"/>
            <a:ext cx="38100" cy="381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32" name="Line 71"/>
          <p:cNvSpPr>
            <a:spLocks noChangeShapeType="1"/>
          </p:cNvSpPr>
          <p:nvPr/>
        </p:nvSpPr>
        <p:spPr bwMode="auto">
          <a:xfrm>
            <a:off x="4933950" y="3328988"/>
            <a:ext cx="1068388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33" name="Rectangle 72"/>
          <p:cNvSpPr>
            <a:spLocks noChangeArrowheads="1"/>
          </p:cNvSpPr>
          <p:nvPr/>
        </p:nvSpPr>
        <p:spPr bwMode="auto">
          <a:xfrm>
            <a:off x="2251075" y="34655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406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4" name="Rectangle 73"/>
          <p:cNvSpPr>
            <a:spLocks noChangeArrowheads="1"/>
          </p:cNvSpPr>
          <p:nvPr/>
        </p:nvSpPr>
        <p:spPr bwMode="auto">
          <a:xfrm>
            <a:off x="3519488" y="34655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391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5" name="Rectangle 74"/>
          <p:cNvSpPr>
            <a:spLocks noChangeArrowheads="1"/>
          </p:cNvSpPr>
          <p:nvPr/>
        </p:nvSpPr>
        <p:spPr bwMode="auto">
          <a:xfrm>
            <a:off x="393700" y="3481388"/>
            <a:ext cx="71493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Other GU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6" name="Rectangle 75"/>
          <p:cNvSpPr>
            <a:spLocks noChangeArrowheads="1"/>
          </p:cNvSpPr>
          <p:nvPr/>
        </p:nvSpPr>
        <p:spPr bwMode="auto">
          <a:xfrm>
            <a:off x="7029450" y="3465513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1.05 (0.86 - 1.27)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37" name="Rectangle 76"/>
          <p:cNvSpPr>
            <a:spLocks noChangeArrowheads="1"/>
          </p:cNvSpPr>
          <p:nvPr/>
        </p:nvSpPr>
        <p:spPr bwMode="auto">
          <a:xfrm>
            <a:off x="5681663" y="3549650"/>
            <a:ext cx="41275" cy="412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38" name="Line 77"/>
          <p:cNvSpPr>
            <a:spLocks noChangeShapeType="1"/>
          </p:cNvSpPr>
          <p:nvPr/>
        </p:nvSpPr>
        <p:spPr bwMode="auto">
          <a:xfrm>
            <a:off x="5207000" y="3570288"/>
            <a:ext cx="1095375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39" name="Rectangle 78"/>
          <p:cNvSpPr>
            <a:spLocks noChangeArrowheads="1"/>
          </p:cNvSpPr>
          <p:nvPr/>
        </p:nvSpPr>
        <p:spPr bwMode="auto">
          <a:xfrm>
            <a:off x="2251075" y="37068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845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0" name="Rectangle 79"/>
          <p:cNvSpPr>
            <a:spLocks noChangeArrowheads="1"/>
          </p:cNvSpPr>
          <p:nvPr/>
        </p:nvSpPr>
        <p:spPr bwMode="auto">
          <a:xfrm>
            <a:off x="3519488" y="37068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847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1" name="Rectangle 80"/>
          <p:cNvSpPr>
            <a:spLocks noChangeArrowheads="1"/>
          </p:cNvSpPr>
          <p:nvPr/>
        </p:nvSpPr>
        <p:spPr bwMode="auto">
          <a:xfrm>
            <a:off x="393700" y="3705225"/>
            <a:ext cx="854401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Respiratory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4" name="Rectangle 83"/>
          <p:cNvSpPr>
            <a:spLocks noChangeArrowheads="1"/>
          </p:cNvSpPr>
          <p:nvPr/>
        </p:nvSpPr>
        <p:spPr bwMode="auto">
          <a:xfrm>
            <a:off x="7029450" y="3706813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1.00 (0.88 - 1.14)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5" name="Rectangle 84"/>
          <p:cNvSpPr>
            <a:spLocks noChangeArrowheads="1"/>
          </p:cNvSpPr>
          <p:nvPr/>
        </p:nvSpPr>
        <p:spPr bwMode="auto">
          <a:xfrm>
            <a:off x="5548313" y="3781425"/>
            <a:ext cx="63500" cy="6191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46" name="Line 85"/>
          <p:cNvSpPr>
            <a:spLocks noChangeShapeType="1"/>
          </p:cNvSpPr>
          <p:nvPr/>
        </p:nvSpPr>
        <p:spPr bwMode="auto">
          <a:xfrm>
            <a:off x="5251450" y="3811588"/>
            <a:ext cx="7032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2251075" y="39481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273 (0.3)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8" name="Rectangle 87"/>
          <p:cNvSpPr>
            <a:spLocks noChangeArrowheads="1"/>
          </p:cNvSpPr>
          <p:nvPr/>
        </p:nvSpPr>
        <p:spPr bwMode="auto">
          <a:xfrm>
            <a:off x="3519488" y="3948113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244 (0.3)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49" name="Rectangle 88"/>
          <p:cNvSpPr>
            <a:spLocks noChangeArrowheads="1"/>
          </p:cNvSpPr>
          <p:nvPr/>
        </p:nvSpPr>
        <p:spPr bwMode="auto">
          <a:xfrm>
            <a:off x="393700" y="3963988"/>
            <a:ext cx="102592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F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0" name="Rectangle 89"/>
          <p:cNvSpPr>
            <a:spLocks noChangeArrowheads="1"/>
          </p:cNvSpPr>
          <p:nvPr/>
        </p:nvSpPr>
        <p:spPr bwMode="auto">
          <a:xfrm>
            <a:off x="490538" y="3963988"/>
            <a:ext cx="966611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emale</a:t>
            </a: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breast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1" name="Rectangle 90"/>
          <p:cNvSpPr>
            <a:spLocks noChangeArrowheads="1"/>
          </p:cNvSpPr>
          <p:nvPr/>
        </p:nvSpPr>
        <p:spPr bwMode="auto">
          <a:xfrm>
            <a:off x="7029450" y="3948113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1.09 (0.85 - 1.39)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2" name="Rectangle 91"/>
          <p:cNvSpPr>
            <a:spLocks noChangeArrowheads="1"/>
          </p:cNvSpPr>
          <p:nvPr/>
        </p:nvSpPr>
        <p:spPr bwMode="auto">
          <a:xfrm>
            <a:off x="5794375" y="4037013"/>
            <a:ext cx="33338" cy="3333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3" name="Line 92"/>
          <p:cNvSpPr>
            <a:spLocks noChangeShapeType="1"/>
          </p:cNvSpPr>
          <p:nvPr/>
        </p:nvSpPr>
        <p:spPr bwMode="auto">
          <a:xfrm>
            <a:off x="5178425" y="4054475"/>
            <a:ext cx="143986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4" name="Rectangle 93"/>
          <p:cNvSpPr>
            <a:spLocks noChangeArrowheads="1"/>
          </p:cNvSpPr>
          <p:nvPr/>
        </p:nvSpPr>
        <p:spPr bwMode="auto">
          <a:xfrm>
            <a:off x="2251075" y="4191000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313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5" name="Rectangle 94"/>
          <p:cNvSpPr>
            <a:spLocks noChangeArrowheads="1"/>
          </p:cNvSpPr>
          <p:nvPr/>
        </p:nvSpPr>
        <p:spPr bwMode="auto">
          <a:xfrm>
            <a:off x="3519488" y="4191000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301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6" name="Rectangle 95"/>
          <p:cNvSpPr>
            <a:spLocks noChangeArrowheads="1"/>
          </p:cNvSpPr>
          <p:nvPr/>
        </p:nvSpPr>
        <p:spPr bwMode="auto">
          <a:xfrm>
            <a:off x="393700" y="4187825"/>
            <a:ext cx="115095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err="1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Haematological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7" name="Rectangle 96"/>
          <p:cNvSpPr>
            <a:spLocks noChangeArrowheads="1"/>
          </p:cNvSpPr>
          <p:nvPr/>
        </p:nvSpPr>
        <p:spPr bwMode="auto">
          <a:xfrm>
            <a:off x="7029450" y="4191000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1.03 (0.83 - 1.28)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58" name="Rectangle 97"/>
          <p:cNvSpPr>
            <a:spLocks noChangeArrowheads="1"/>
          </p:cNvSpPr>
          <p:nvPr/>
        </p:nvSpPr>
        <p:spPr bwMode="auto">
          <a:xfrm>
            <a:off x="5640388" y="4276725"/>
            <a:ext cx="38100" cy="381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59" name="Line 98"/>
          <p:cNvSpPr>
            <a:spLocks noChangeShapeType="1"/>
          </p:cNvSpPr>
          <p:nvPr/>
        </p:nvSpPr>
        <p:spPr bwMode="auto">
          <a:xfrm>
            <a:off x="5126038" y="4295775"/>
            <a:ext cx="1193800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60" name="Rectangle 99"/>
          <p:cNvSpPr>
            <a:spLocks noChangeArrowheads="1"/>
          </p:cNvSpPr>
          <p:nvPr/>
        </p:nvSpPr>
        <p:spPr bwMode="auto">
          <a:xfrm>
            <a:off x="2251075" y="4432300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932 (0.3)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1" name="Rectangle 100"/>
          <p:cNvSpPr>
            <a:spLocks noChangeArrowheads="1"/>
          </p:cNvSpPr>
          <p:nvPr/>
        </p:nvSpPr>
        <p:spPr bwMode="auto">
          <a:xfrm>
            <a:off x="3519488" y="4432300"/>
            <a:ext cx="716543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 897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2" name="Rectangle 101"/>
          <p:cNvSpPr>
            <a:spLocks noChangeArrowheads="1"/>
          </p:cNvSpPr>
          <p:nvPr/>
        </p:nvSpPr>
        <p:spPr bwMode="auto">
          <a:xfrm>
            <a:off x="393700" y="4432300"/>
            <a:ext cx="1309654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Other/unspecified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3" name="Rectangle 102"/>
          <p:cNvSpPr>
            <a:spLocks noChangeArrowheads="1"/>
          </p:cNvSpPr>
          <p:nvPr/>
        </p:nvSpPr>
        <p:spPr bwMode="auto">
          <a:xfrm>
            <a:off x="7029450" y="4432300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" charset="0"/>
                <a:cs typeface="Arial" pitchFamily="34" charset="0"/>
              </a:rPr>
              <a:t>1.05 (0.92 - 1.21)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4" name="Rectangle 103"/>
          <p:cNvSpPr>
            <a:spLocks noChangeArrowheads="1"/>
          </p:cNvSpPr>
          <p:nvPr/>
        </p:nvSpPr>
        <p:spPr bwMode="auto">
          <a:xfrm>
            <a:off x="5697538" y="4508500"/>
            <a:ext cx="58738" cy="58737"/>
          </a:xfrm>
          <a:prstGeom prst="rect">
            <a:avLst/>
          </a:prstGeom>
          <a:solidFill>
            <a:srgbClr val="000000"/>
          </a:solidFill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65" name="Line 104"/>
          <p:cNvSpPr>
            <a:spLocks noChangeShapeType="1"/>
          </p:cNvSpPr>
          <p:nvPr/>
        </p:nvSpPr>
        <p:spPr bwMode="auto">
          <a:xfrm>
            <a:off x="5360988" y="4537075"/>
            <a:ext cx="785813" cy="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66" name="Rectangle 105"/>
          <p:cNvSpPr>
            <a:spLocks noChangeArrowheads="1"/>
          </p:cNvSpPr>
          <p:nvPr/>
        </p:nvSpPr>
        <p:spPr bwMode="auto">
          <a:xfrm>
            <a:off x="2205038" y="4973638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5221 (1.5)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7" name="Rectangle 106"/>
          <p:cNvSpPr>
            <a:spLocks noChangeArrowheads="1"/>
          </p:cNvSpPr>
          <p:nvPr/>
        </p:nvSpPr>
        <p:spPr bwMode="auto">
          <a:xfrm>
            <a:off x="3473450" y="4973638"/>
            <a:ext cx="763029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5210 (1.5)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68" name="Rectangle 107"/>
          <p:cNvSpPr>
            <a:spLocks noChangeArrowheads="1"/>
          </p:cNvSpPr>
          <p:nvPr/>
        </p:nvSpPr>
        <p:spPr bwMode="auto">
          <a:xfrm>
            <a:off x="393700" y="4970463"/>
            <a:ext cx="900888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Any cancer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0" name="Rectangle 109"/>
          <p:cNvSpPr>
            <a:spLocks noChangeArrowheads="1"/>
          </p:cNvSpPr>
          <p:nvPr/>
        </p:nvSpPr>
        <p:spPr bwMode="auto">
          <a:xfrm>
            <a:off x="7029450" y="4973638"/>
            <a:ext cx="1284006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Helvetica-Bold" charset="0"/>
                <a:cs typeface="Arial" pitchFamily="34" charset="0"/>
              </a:rPr>
              <a:t>1.00 (0.96 - 1.04)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1071" name="Line 110"/>
          <p:cNvSpPr>
            <a:spLocks noChangeShapeType="1"/>
          </p:cNvSpPr>
          <p:nvPr/>
        </p:nvSpPr>
        <p:spPr bwMode="auto">
          <a:xfrm flipV="1">
            <a:off x="5473700" y="4959350"/>
            <a:ext cx="106363" cy="12223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2" name="Line 111"/>
          <p:cNvSpPr>
            <a:spLocks noChangeShapeType="1"/>
          </p:cNvSpPr>
          <p:nvPr/>
        </p:nvSpPr>
        <p:spPr bwMode="auto">
          <a:xfrm flipH="1" flipV="1">
            <a:off x="5580063" y="4959350"/>
            <a:ext cx="112713" cy="122237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3" name="Line 112"/>
          <p:cNvSpPr>
            <a:spLocks noChangeShapeType="1"/>
          </p:cNvSpPr>
          <p:nvPr/>
        </p:nvSpPr>
        <p:spPr bwMode="auto">
          <a:xfrm>
            <a:off x="5473700" y="5081588"/>
            <a:ext cx="106363" cy="12065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74" name="Line 113"/>
          <p:cNvSpPr>
            <a:spLocks noChangeShapeType="1"/>
          </p:cNvSpPr>
          <p:nvPr/>
        </p:nvSpPr>
        <p:spPr bwMode="auto">
          <a:xfrm flipH="1">
            <a:off x="5580063" y="5081588"/>
            <a:ext cx="112713" cy="120650"/>
          </a:xfrm>
          <a:prstGeom prst="line">
            <a:avLst/>
          </a:prstGeom>
          <a:noFill/>
          <a:ln w="12700">
            <a:solidFill>
              <a:schemeClr val="tx1">
                <a:lumMod val="75000"/>
                <a:lumOff val="25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79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251520" y="481236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Collaboration: Analyses*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9552" y="1408127"/>
            <a:ext cx="81472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on individual participant data (as opposed to tabular data)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Intention-to-treat analyses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results standardised per mmol/L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LDL-cholesterol reduction</a:t>
            </a: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7584" y="6105848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American Journal of Cardiology 1995; 75: 1130-4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26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457200" y="193204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Lancet 2005*: included 14 trials of statin vs control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2423267"/>
              </p:ext>
            </p:extLst>
          </p:nvPr>
        </p:nvGraphicFramePr>
        <p:xfrm>
          <a:off x="251520" y="692696"/>
          <a:ext cx="8785225" cy="5714831"/>
        </p:xfrm>
        <a:graphic>
          <a:graphicData uri="http://schemas.openxmlformats.org/drawingml/2006/table">
            <a:tbl>
              <a:tblPr/>
              <a:tblGrid>
                <a:gridCol w="1512168"/>
                <a:gridCol w="1583457"/>
                <a:gridCol w="936625"/>
                <a:gridCol w="1872406"/>
                <a:gridCol w="2880569"/>
              </a:tblGrid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Study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Treatment comparison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Target population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  <a:cs typeface="Arial" panose="020B0604020202020204" pitchFamily="34" charset="0"/>
                        </a:rPr>
                        <a:t>Entry lipid criteria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4S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S20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-40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4444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Angina or previous MI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5.5-8.0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WOSCOPS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6595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Primary prevention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-C at least 4.0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CARE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4159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Previous MI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&lt;6.2 mmol/L;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-C 3.0 to 4.5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Post-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CABG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–80 vs.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L2·5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–5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1351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Previous bypass surgery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LDL-C 3.4-4.5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AFCAPS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/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TexCAPS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L20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–40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6605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Primary prevention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4.65-6.82 mmol/L; LDL-C 3.36-4.91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LIPID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9014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Previous MI or hospitalization for unstable angina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4.0-7.0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GISSI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-P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P20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no treatment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4271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Recent MI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≥ 5.2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LIPS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F80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1677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Previous PCI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3.5-7.0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HPS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S40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20,536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CHD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, other occlusive arterial disease or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DM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Non-fasting total cholesterol 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≥ 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3·5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PROSPER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5804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History of or risk factors for vascular disease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4·0-9·0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ALLHAT-LLT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P40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usual care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10,355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Hypertension + at least 1 additional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CHD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risk factor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Fasting LDL-C 3.1-4.9 mmol/L (no known CHD); 2.6 to 3.3 mmol/L (known CHD; upper limit 4.1 mmol/L)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ASCOT-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LLA</a:t>
                      </a:r>
                      <a:endParaRPr kumimoji="0" lang="en-GB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A10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10,305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Hypertension 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CVD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risk factors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Non-fasting total cholesterol ≤6·5 mmol/L 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ALERT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F40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2102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Renal transplant patients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Total cholesterol 4·0-9·0 mmol/L.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CARDS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A10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 vs. placebo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2838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Type 2 </a:t>
                      </a: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DM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1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LDL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anose="020B0604020202020204" pitchFamily="34" charset="0"/>
                        </a:rPr>
                        <a:t>-C </a:t>
                      </a:r>
                      <a:r>
                        <a:rPr kumimoji="0" lang="en-GB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Arial"/>
                        </a:rPr>
                        <a:t>≤ 4.14 mmol/L</a:t>
                      </a:r>
                      <a:endParaRPr kumimoji="0" lang="en-GB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9552" y="6464369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*Lancet  2005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; 366: 1267–78</a:t>
            </a:r>
          </a:p>
        </p:txBody>
      </p:sp>
    </p:spTree>
    <p:extLst>
      <p:ext uri="{BB962C8B-B14F-4D97-AF65-F5344CB8AC3E}">
        <p14:creationId xmlns:p14="http://schemas.microsoft.com/office/powerpoint/2010/main" val="45117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51520" y="269776"/>
            <a:ext cx="8496943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Relation between the proportional reduction in </a:t>
            </a:r>
          </a:p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VASCULAR EVENTS and mean absolute LDL-C reduction</a:t>
            </a:r>
          </a:p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14 statin trials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5597" y="6464369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2005; 366: 1267-78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619672" y="1412776"/>
            <a:ext cx="5328707" cy="4571992"/>
            <a:chOff x="1043493" y="1416478"/>
            <a:chExt cx="6398618" cy="4571992"/>
          </a:xfrm>
        </p:grpSpPr>
        <p:sp>
          <p:nvSpPr>
            <p:cNvPr id="123" name="Line 66"/>
            <p:cNvSpPr>
              <a:spLocks noChangeShapeType="1"/>
            </p:cNvSpPr>
            <p:nvPr/>
          </p:nvSpPr>
          <p:spPr bwMode="auto">
            <a:xfrm>
              <a:off x="2410430" y="4925786"/>
              <a:ext cx="4964397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4" name="Line 67"/>
            <p:cNvSpPr>
              <a:spLocks noChangeShapeType="1"/>
            </p:cNvSpPr>
            <p:nvPr/>
          </p:nvSpPr>
          <p:spPr bwMode="auto">
            <a:xfrm>
              <a:off x="3649718" y="4925786"/>
              <a:ext cx="0" cy="1365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5" name="Line 68"/>
            <p:cNvSpPr>
              <a:spLocks noChangeShapeType="1"/>
            </p:cNvSpPr>
            <p:nvPr/>
          </p:nvSpPr>
          <p:spPr bwMode="auto">
            <a:xfrm>
              <a:off x="4892630" y="4925786"/>
              <a:ext cx="0" cy="1365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6" name="Line 69"/>
            <p:cNvSpPr>
              <a:spLocks noChangeShapeType="1"/>
            </p:cNvSpPr>
            <p:nvPr/>
          </p:nvSpPr>
          <p:spPr bwMode="auto">
            <a:xfrm>
              <a:off x="6135540" y="4925786"/>
              <a:ext cx="0" cy="1365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7" name="Line 70"/>
            <p:cNvSpPr>
              <a:spLocks noChangeShapeType="1"/>
            </p:cNvSpPr>
            <p:nvPr/>
          </p:nvSpPr>
          <p:spPr bwMode="auto">
            <a:xfrm>
              <a:off x="7374827" y="4925786"/>
              <a:ext cx="0" cy="1365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8" name="Line 71"/>
            <p:cNvSpPr>
              <a:spLocks noChangeShapeType="1"/>
            </p:cNvSpPr>
            <p:nvPr/>
          </p:nvSpPr>
          <p:spPr bwMode="auto">
            <a:xfrm flipV="1">
              <a:off x="2410430" y="1535236"/>
              <a:ext cx="0" cy="40674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9" name="Line 72"/>
            <p:cNvSpPr>
              <a:spLocks noChangeShapeType="1"/>
            </p:cNvSpPr>
            <p:nvPr/>
          </p:nvSpPr>
          <p:spPr bwMode="auto">
            <a:xfrm flipH="1">
              <a:off x="2279979" y="5602708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0" name="Line 73"/>
            <p:cNvSpPr>
              <a:spLocks noChangeShapeType="1"/>
            </p:cNvSpPr>
            <p:nvPr/>
          </p:nvSpPr>
          <p:spPr bwMode="auto">
            <a:xfrm flipH="1">
              <a:off x="2279979" y="4925786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1" name="Line 74"/>
            <p:cNvSpPr>
              <a:spLocks noChangeShapeType="1"/>
            </p:cNvSpPr>
            <p:nvPr/>
          </p:nvSpPr>
          <p:spPr bwMode="auto">
            <a:xfrm flipH="1">
              <a:off x="2279979" y="4248863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2" name="Line 75"/>
            <p:cNvSpPr>
              <a:spLocks noChangeShapeType="1"/>
            </p:cNvSpPr>
            <p:nvPr/>
          </p:nvSpPr>
          <p:spPr bwMode="auto">
            <a:xfrm flipH="1">
              <a:off x="2279979" y="3568973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3" name="Line 76"/>
            <p:cNvSpPr>
              <a:spLocks noChangeShapeType="1"/>
            </p:cNvSpPr>
            <p:nvPr/>
          </p:nvSpPr>
          <p:spPr bwMode="auto">
            <a:xfrm flipH="1">
              <a:off x="2279979" y="2892051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4" name="Line 77"/>
            <p:cNvSpPr>
              <a:spLocks noChangeShapeType="1"/>
            </p:cNvSpPr>
            <p:nvPr/>
          </p:nvSpPr>
          <p:spPr bwMode="auto">
            <a:xfrm flipH="1">
              <a:off x="2279979" y="2215128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5" name="Line 78"/>
            <p:cNvSpPr>
              <a:spLocks noChangeShapeType="1"/>
            </p:cNvSpPr>
            <p:nvPr/>
          </p:nvSpPr>
          <p:spPr bwMode="auto">
            <a:xfrm flipH="1">
              <a:off x="2279979" y="1535236"/>
              <a:ext cx="130451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36" name="Rectangle 79"/>
            <p:cNvSpPr>
              <a:spLocks noChangeArrowheads="1"/>
            </p:cNvSpPr>
            <p:nvPr/>
          </p:nvSpPr>
          <p:spPr bwMode="auto">
            <a:xfrm>
              <a:off x="3468535" y="521377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0.5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7" name="Rectangle 80"/>
            <p:cNvSpPr>
              <a:spLocks noChangeArrowheads="1"/>
            </p:cNvSpPr>
            <p:nvPr/>
          </p:nvSpPr>
          <p:spPr bwMode="auto">
            <a:xfrm>
              <a:off x="4711448" y="521377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1.0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8" name="Rectangle 81"/>
            <p:cNvSpPr>
              <a:spLocks noChangeArrowheads="1"/>
            </p:cNvSpPr>
            <p:nvPr/>
          </p:nvSpPr>
          <p:spPr bwMode="auto">
            <a:xfrm>
              <a:off x="5954358" y="521377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1.5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39" name="Rectangle 82"/>
            <p:cNvSpPr>
              <a:spLocks noChangeArrowheads="1"/>
            </p:cNvSpPr>
            <p:nvPr/>
          </p:nvSpPr>
          <p:spPr bwMode="auto">
            <a:xfrm>
              <a:off x="7193645" y="5213776"/>
              <a:ext cx="24846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2.0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0" name="Rectangle 83"/>
            <p:cNvSpPr>
              <a:spLocks noChangeArrowheads="1"/>
            </p:cNvSpPr>
            <p:nvPr/>
          </p:nvSpPr>
          <p:spPr bwMode="auto">
            <a:xfrm>
              <a:off x="3687346" y="5773026"/>
              <a:ext cx="3286092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Reduction in LDL cholesterol (mmol/L)</a:t>
              </a:r>
              <a:endPara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1" name="Rectangle 84"/>
            <p:cNvSpPr>
              <a:spLocks noChangeArrowheads="1"/>
            </p:cNvSpPr>
            <p:nvPr/>
          </p:nvSpPr>
          <p:spPr bwMode="auto">
            <a:xfrm rot="16200000">
              <a:off x="-653767" y="3392963"/>
              <a:ext cx="360996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Proportional reduction in MVE rate </a:t>
              </a:r>
              <a:r>
                <a:rPr lang="en-GB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(±1 SE</a:t>
              </a:r>
              <a:r>
                <a:rPr lang="en-GB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)</a:t>
              </a:r>
            </a:p>
          </p:txBody>
        </p:sp>
        <p:sp>
          <p:nvSpPr>
            <p:cNvPr id="142" name="Rectangle 85"/>
            <p:cNvSpPr>
              <a:spLocks noChangeArrowheads="1"/>
            </p:cNvSpPr>
            <p:nvPr/>
          </p:nvSpPr>
          <p:spPr bwMode="auto">
            <a:xfrm>
              <a:off x="1705344" y="5483950"/>
              <a:ext cx="418384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-10%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3" name="Rectangle 86"/>
            <p:cNvSpPr>
              <a:spLocks noChangeArrowheads="1"/>
            </p:cNvSpPr>
            <p:nvPr/>
          </p:nvSpPr>
          <p:spPr bwMode="auto">
            <a:xfrm>
              <a:off x="1834271" y="4804059"/>
              <a:ext cx="25968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4" name="Rectangle 87"/>
            <p:cNvSpPr>
              <a:spLocks noChangeArrowheads="1"/>
            </p:cNvSpPr>
            <p:nvPr/>
          </p:nvSpPr>
          <p:spPr bwMode="auto">
            <a:xfrm>
              <a:off x="1689325" y="4127137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10%</a:t>
              </a:r>
              <a:endParaRPr kumimoji="0" lang="en-US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5" name="Rectangle 88"/>
            <p:cNvSpPr>
              <a:spLocks noChangeArrowheads="1"/>
            </p:cNvSpPr>
            <p:nvPr/>
          </p:nvSpPr>
          <p:spPr bwMode="auto">
            <a:xfrm>
              <a:off x="1689325" y="3450215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20%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6" name="Rectangle 89"/>
            <p:cNvSpPr>
              <a:spLocks noChangeArrowheads="1"/>
            </p:cNvSpPr>
            <p:nvPr/>
          </p:nvSpPr>
          <p:spPr bwMode="auto">
            <a:xfrm>
              <a:off x="1689325" y="2773292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30%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7" name="Rectangle 90"/>
            <p:cNvSpPr>
              <a:spLocks noChangeArrowheads="1"/>
            </p:cNvSpPr>
            <p:nvPr/>
          </p:nvSpPr>
          <p:spPr bwMode="auto">
            <a:xfrm>
              <a:off x="1689325" y="2096370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40%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8" name="Rectangle 91"/>
            <p:cNvSpPr>
              <a:spLocks noChangeArrowheads="1"/>
            </p:cNvSpPr>
            <p:nvPr/>
          </p:nvSpPr>
          <p:spPr bwMode="auto">
            <a:xfrm>
              <a:off x="1689325" y="1416478"/>
              <a:ext cx="3590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</a:rPr>
                <a:t>50%</a:t>
              </a:r>
              <a:endParaRPr kumimoji="0" lang="en-US" alt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49" name="Line 92"/>
            <p:cNvSpPr>
              <a:spLocks noChangeShapeType="1"/>
            </p:cNvSpPr>
            <p:nvPr/>
          </p:nvSpPr>
          <p:spPr bwMode="auto">
            <a:xfrm flipV="1">
              <a:off x="2410430" y="2078556"/>
              <a:ext cx="4964397" cy="2847231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0" name="Line 93"/>
            <p:cNvSpPr>
              <a:spLocks noChangeShapeType="1"/>
            </p:cNvSpPr>
            <p:nvPr/>
          </p:nvSpPr>
          <p:spPr bwMode="auto">
            <a:xfrm flipV="1">
              <a:off x="4892630" y="3503656"/>
              <a:ext cx="0" cy="142213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1" name="Line 94"/>
            <p:cNvSpPr>
              <a:spLocks noChangeShapeType="1"/>
            </p:cNvSpPr>
            <p:nvPr/>
          </p:nvSpPr>
          <p:spPr bwMode="auto">
            <a:xfrm>
              <a:off x="2410430" y="3503656"/>
              <a:ext cx="2482200" cy="0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2" name="Rectangle 95"/>
            <p:cNvSpPr>
              <a:spLocks noChangeArrowheads="1"/>
            </p:cNvSpPr>
            <p:nvPr/>
          </p:nvSpPr>
          <p:spPr bwMode="auto">
            <a:xfrm>
              <a:off x="3236622" y="4192454"/>
              <a:ext cx="86968" cy="7125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ys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3" name="Line 96"/>
            <p:cNvSpPr>
              <a:spLocks noChangeShapeType="1"/>
            </p:cNvSpPr>
            <p:nvPr/>
          </p:nvSpPr>
          <p:spPr bwMode="auto">
            <a:xfrm flipV="1">
              <a:off x="3280106" y="3681793"/>
              <a:ext cx="0" cy="108960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4" name="Rectangle 97"/>
            <p:cNvSpPr>
              <a:spLocks noChangeArrowheads="1"/>
            </p:cNvSpPr>
            <p:nvPr/>
          </p:nvSpPr>
          <p:spPr bwMode="auto">
            <a:xfrm>
              <a:off x="3682332" y="4418095"/>
              <a:ext cx="144946" cy="121728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5" name="Line 98"/>
            <p:cNvSpPr>
              <a:spLocks noChangeShapeType="1"/>
            </p:cNvSpPr>
            <p:nvPr/>
          </p:nvSpPr>
          <p:spPr bwMode="auto">
            <a:xfrm flipV="1">
              <a:off x="3754805" y="4159795"/>
              <a:ext cx="0" cy="638327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6" name="Rectangle 99"/>
            <p:cNvSpPr>
              <a:spLocks noChangeArrowheads="1"/>
            </p:cNvSpPr>
            <p:nvPr/>
          </p:nvSpPr>
          <p:spPr bwMode="auto">
            <a:xfrm>
              <a:off x="4465040" y="4248863"/>
              <a:ext cx="68850" cy="53441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7" name="Line 100"/>
            <p:cNvSpPr>
              <a:spLocks noChangeShapeType="1"/>
            </p:cNvSpPr>
            <p:nvPr/>
          </p:nvSpPr>
          <p:spPr bwMode="auto">
            <a:xfrm flipV="1">
              <a:off x="4497651" y="3580849"/>
              <a:ext cx="0" cy="1389472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8" name="Rectangle 101"/>
            <p:cNvSpPr>
              <a:spLocks noChangeArrowheads="1"/>
            </p:cNvSpPr>
            <p:nvPr/>
          </p:nvSpPr>
          <p:spPr bwMode="auto">
            <a:xfrm>
              <a:off x="4653469" y="3378960"/>
              <a:ext cx="86968" cy="7125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59" name="Line 102"/>
            <p:cNvSpPr>
              <a:spLocks noChangeShapeType="1"/>
            </p:cNvSpPr>
            <p:nvPr/>
          </p:nvSpPr>
          <p:spPr bwMode="auto">
            <a:xfrm flipV="1">
              <a:off x="4696953" y="2871267"/>
              <a:ext cx="0" cy="108663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0" name="Rectangle 103"/>
            <p:cNvSpPr>
              <a:spLocks noChangeArrowheads="1"/>
            </p:cNvSpPr>
            <p:nvPr/>
          </p:nvSpPr>
          <p:spPr bwMode="auto">
            <a:xfrm>
              <a:off x="4700575" y="2930646"/>
              <a:ext cx="90592" cy="7422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1" name="Line 104"/>
            <p:cNvSpPr>
              <a:spLocks noChangeShapeType="1"/>
            </p:cNvSpPr>
            <p:nvPr/>
          </p:nvSpPr>
          <p:spPr bwMode="auto">
            <a:xfrm flipV="1">
              <a:off x="4744059" y="2446707"/>
              <a:ext cx="0" cy="1039135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2" name="Rectangle 105"/>
            <p:cNvSpPr>
              <a:spLocks noChangeArrowheads="1"/>
            </p:cNvSpPr>
            <p:nvPr/>
          </p:nvSpPr>
          <p:spPr bwMode="auto">
            <a:xfrm>
              <a:off x="4863641" y="3462091"/>
              <a:ext cx="213796" cy="17516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3" name="Line 106"/>
            <p:cNvSpPr>
              <a:spLocks noChangeShapeType="1"/>
            </p:cNvSpPr>
            <p:nvPr/>
          </p:nvSpPr>
          <p:spPr bwMode="auto">
            <a:xfrm flipV="1">
              <a:off x="4968725" y="3331456"/>
              <a:ext cx="0" cy="43643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4" name="Rectangle 107"/>
            <p:cNvSpPr>
              <a:spLocks noChangeArrowheads="1"/>
            </p:cNvSpPr>
            <p:nvPr/>
          </p:nvSpPr>
          <p:spPr bwMode="auto">
            <a:xfrm>
              <a:off x="4896252" y="3292859"/>
              <a:ext cx="144946" cy="118758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5" name="Line 108"/>
            <p:cNvSpPr>
              <a:spLocks noChangeShapeType="1"/>
            </p:cNvSpPr>
            <p:nvPr/>
          </p:nvSpPr>
          <p:spPr bwMode="auto">
            <a:xfrm flipV="1">
              <a:off x="4968725" y="3034561"/>
              <a:ext cx="0" cy="638327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6" name="Rectangle 109"/>
            <p:cNvSpPr>
              <a:spLocks noChangeArrowheads="1"/>
            </p:cNvSpPr>
            <p:nvPr/>
          </p:nvSpPr>
          <p:spPr bwMode="auto">
            <a:xfrm>
              <a:off x="4936114" y="3975719"/>
              <a:ext cx="119582" cy="97977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7" name="Line 110"/>
            <p:cNvSpPr>
              <a:spLocks noChangeShapeType="1"/>
            </p:cNvSpPr>
            <p:nvPr/>
          </p:nvSpPr>
          <p:spPr bwMode="auto">
            <a:xfrm flipV="1">
              <a:off x="4994092" y="3637258"/>
              <a:ext cx="0" cy="774899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8" name="Rectangle 111"/>
            <p:cNvSpPr>
              <a:spLocks noChangeArrowheads="1"/>
            </p:cNvSpPr>
            <p:nvPr/>
          </p:nvSpPr>
          <p:spPr bwMode="auto">
            <a:xfrm>
              <a:off x="5012209" y="2975182"/>
              <a:ext cx="115957" cy="9203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69" name="Line 112"/>
            <p:cNvSpPr>
              <a:spLocks noChangeShapeType="1"/>
            </p:cNvSpPr>
            <p:nvPr/>
          </p:nvSpPr>
          <p:spPr bwMode="auto">
            <a:xfrm flipV="1">
              <a:off x="5070188" y="2618907"/>
              <a:ext cx="0" cy="80458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0" name="Rectangle 113"/>
            <p:cNvSpPr>
              <a:spLocks noChangeArrowheads="1"/>
            </p:cNvSpPr>
            <p:nvPr/>
          </p:nvSpPr>
          <p:spPr bwMode="auto">
            <a:xfrm>
              <a:off x="5041198" y="3307705"/>
              <a:ext cx="57978" cy="50473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1" name="Line 114"/>
            <p:cNvSpPr>
              <a:spLocks noChangeShapeType="1"/>
            </p:cNvSpPr>
            <p:nvPr/>
          </p:nvSpPr>
          <p:spPr bwMode="auto">
            <a:xfrm flipV="1">
              <a:off x="5070188" y="2541714"/>
              <a:ext cx="0" cy="1582455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2" name="Rectangle 115"/>
            <p:cNvSpPr>
              <a:spLocks noChangeArrowheads="1"/>
            </p:cNvSpPr>
            <p:nvPr/>
          </p:nvSpPr>
          <p:spPr bwMode="auto">
            <a:xfrm>
              <a:off x="5012209" y="2847515"/>
              <a:ext cx="112334" cy="9203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3" name="Line 116"/>
            <p:cNvSpPr>
              <a:spLocks noChangeShapeType="1"/>
            </p:cNvSpPr>
            <p:nvPr/>
          </p:nvSpPr>
          <p:spPr bwMode="auto">
            <a:xfrm flipV="1">
              <a:off x="5070188" y="2476397"/>
              <a:ext cx="0" cy="834278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4" name="Rectangle 117"/>
            <p:cNvSpPr>
              <a:spLocks noChangeArrowheads="1"/>
            </p:cNvSpPr>
            <p:nvPr/>
          </p:nvSpPr>
          <p:spPr bwMode="auto">
            <a:xfrm>
              <a:off x="5204264" y="2467489"/>
              <a:ext cx="76098" cy="6234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5" name="Line 118"/>
            <p:cNvSpPr>
              <a:spLocks noChangeShapeType="1"/>
            </p:cNvSpPr>
            <p:nvPr/>
          </p:nvSpPr>
          <p:spPr bwMode="auto">
            <a:xfrm flipV="1">
              <a:off x="5244123" y="1879635"/>
              <a:ext cx="0" cy="1238056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6" name="Rectangle 119"/>
            <p:cNvSpPr>
              <a:spLocks noChangeArrowheads="1"/>
            </p:cNvSpPr>
            <p:nvPr/>
          </p:nvSpPr>
          <p:spPr bwMode="auto">
            <a:xfrm>
              <a:off x="5468789" y="3001901"/>
              <a:ext cx="293517" cy="240487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7" name="Line 120"/>
            <p:cNvSpPr>
              <a:spLocks noChangeShapeType="1"/>
            </p:cNvSpPr>
            <p:nvPr/>
          </p:nvSpPr>
          <p:spPr bwMode="auto">
            <a:xfrm flipV="1">
              <a:off x="5613735" y="2963306"/>
              <a:ext cx="0" cy="317679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8" name="Rectangle 121"/>
            <p:cNvSpPr>
              <a:spLocks noChangeArrowheads="1"/>
            </p:cNvSpPr>
            <p:nvPr/>
          </p:nvSpPr>
          <p:spPr bwMode="auto">
            <a:xfrm>
              <a:off x="6711701" y="2565465"/>
              <a:ext cx="192054" cy="154386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79" name="Line 122"/>
            <p:cNvSpPr>
              <a:spLocks noChangeShapeType="1"/>
            </p:cNvSpPr>
            <p:nvPr/>
          </p:nvSpPr>
          <p:spPr bwMode="auto">
            <a:xfrm flipV="1">
              <a:off x="6809538" y="2396234"/>
              <a:ext cx="0" cy="489879"/>
            </a:xfrm>
            <a:prstGeom prst="line">
              <a:avLst/>
            </a:prstGeom>
            <a:noFill/>
            <a:ln w="0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2181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457200" y="27463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Lancet 2010*: additional trials of statin vs control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575954"/>
              </p:ext>
            </p:extLst>
          </p:nvPr>
        </p:nvGraphicFramePr>
        <p:xfrm>
          <a:off x="251520" y="836712"/>
          <a:ext cx="8785225" cy="5146303"/>
        </p:xfrm>
        <a:graphic>
          <a:graphicData uri="http://schemas.openxmlformats.org/drawingml/2006/table">
            <a:tbl>
              <a:tblPr/>
              <a:tblGrid>
                <a:gridCol w="1223963"/>
                <a:gridCol w="1871662"/>
                <a:gridCol w="936625"/>
                <a:gridCol w="1944688"/>
                <a:gridCol w="2808287"/>
              </a:tblGrid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Study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Treatment comparison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Target population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Entry lipid criteria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MEGA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 10-20 vs. usual care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8214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Primary prevention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TC 220-270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74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JUPITER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R 20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17 802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Primary prevention (but CRP&gt;2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)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&lt;130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,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TG &lt;500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7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4D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20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1255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Type 2 DM + haemodialysis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80-190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TG &lt;1000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AURORA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R 10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2773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Haemodialysis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None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ALLIANCE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10-80 (until LDL &lt;80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) vs. usual care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2442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Prior CHD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110-200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 on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lipid lowering drugs, 130-250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 if not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ASPEN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10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2410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Type 2 DM + CHD or risk factors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&lt;150, TG ≤445 mg/dL with CHD; LDL-C &lt;159, TG ≤600 mg/dL without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GISSI-HF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R 10 vs. placebo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4574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CHF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None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6258798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Lancet 2010; 376: 1670-81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30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7"/>
          <p:cNvSpPr txBox="1">
            <a:spLocks/>
          </p:cNvSpPr>
          <p:nvPr/>
        </p:nvSpPr>
        <p:spPr>
          <a:xfrm>
            <a:off x="457200" y="274638"/>
            <a:ext cx="8229600" cy="5715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Lancet 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2010*: </a:t>
            </a:r>
            <a:r>
              <a:rPr lang="en-GB" alt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vs less intensive statin therapy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660918"/>
              </p:ext>
            </p:extLst>
          </p:nvPr>
        </p:nvGraphicFramePr>
        <p:xfrm>
          <a:off x="251520" y="836712"/>
          <a:ext cx="8785225" cy="3951945"/>
        </p:xfrm>
        <a:graphic>
          <a:graphicData uri="http://schemas.openxmlformats.org/drawingml/2006/table">
            <a:tbl>
              <a:tblPr/>
              <a:tblGrid>
                <a:gridCol w="1223963"/>
                <a:gridCol w="1871662"/>
                <a:gridCol w="936625"/>
                <a:gridCol w="1944688"/>
                <a:gridCol w="2808287"/>
              </a:tblGrid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Study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Treatment comparison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Target population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Entry lipid criteria</a:t>
                      </a: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09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15" marB="45715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PROVE-IT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80 vs. P 40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4162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ACS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TC ≤240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74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to Z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 40 then S 80 vs. placebo then S 20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4497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ACS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TC ≤250 mg/dL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71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TNT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80 vs. A 10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10,001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Prior CHD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LDL-C 130-250 mg/dL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TG ≤600 mg/dL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3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IDEAL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A 80 vs. S 20-40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8888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Prior CHD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TG ≤600 mg/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dL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29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SEARCH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S 80 vs. S 20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12,064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Prior CHD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TC ≥4.5 </a:t>
                      </a:r>
                      <a:r>
                        <a:rPr kumimoji="0" lang="en-GB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mmol</a:t>
                      </a: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/L or ≥3.5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itchFamily="34" charset="0"/>
                        </a:rPr>
                        <a:t>if on statins</a:t>
                      </a:r>
                    </a:p>
                  </a:txBody>
                  <a:tcPr marT="45707" marB="4570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6258798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Lancet 2010; 376: 1670-81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41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3"/>
          <p:cNvSpPr>
            <a:spLocks noChangeAspect="1" noChangeArrowheads="1" noTextEdit="1"/>
          </p:cNvSpPr>
          <p:nvPr/>
        </p:nvSpPr>
        <p:spPr bwMode="auto">
          <a:xfrm>
            <a:off x="1006475" y="82550"/>
            <a:ext cx="7131050" cy="669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" name="Freeform 5"/>
          <p:cNvSpPr>
            <a:spLocks/>
          </p:cNvSpPr>
          <p:nvPr/>
        </p:nvSpPr>
        <p:spPr bwMode="auto">
          <a:xfrm>
            <a:off x="2068513" y="1125538"/>
            <a:ext cx="4125912" cy="4311650"/>
          </a:xfrm>
          <a:custGeom>
            <a:avLst/>
            <a:gdLst>
              <a:gd name="T0" fmla="*/ 0 w 295"/>
              <a:gd name="T1" fmla="*/ 0 h 306"/>
              <a:gd name="T2" fmla="*/ 0 w 295"/>
              <a:gd name="T3" fmla="*/ 2147483647 h 306"/>
              <a:gd name="T4" fmla="*/ 2147483647 w 295"/>
              <a:gd name="T5" fmla="*/ 2147483647 h 306"/>
              <a:gd name="T6" fmla="*/ 0 60000 65536"/>
              <a:gd name="T7" fmla="*/ 0 60000 65536"/>
              <a:gd name="T8" fmla="*/ 0 60000 65536"/>
              <a:gd name="T9" fmla="*/ 0 w 295"/>
              <a:gd name="T10" fmla="*/ 0 h 306"/>
              <a:gd name="T11" fmla="*/ 295 w 295"/>
              <a:gd name="T12" fmla="*/ 306 h 3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5" h="306">
                <a:moveTo>
                  <a:pt x="0" y="0"/>
                </a:moveTo>
                <a:lnTo>
                  <a:pt x="0" y="306"/>
                </a:lnTo>
                <a:lnTo>
                  <a:pt x="295" y="306"/>
                </a:lnTo>
              </a:path>
            </a:pathLst>
          </a:custGeom>
          <a:noFill/>
          <a:ln w="9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" name="Line 6"/>
          <p:cNvSpPr>
            <a:spLocks noChangeShapeType="1"/>
          </p:cNvSpPr>
          <p:nvPr/>
        </p:nvSpPr>
        <p:spPr bwMode="auto">
          <a:xfrm>
            <a:off x="2068513" y="5437188"/>
            <a:ext cx="4125912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" name="Line 7"/>
          <p:cNvSpPr>
            <a:spLocks noChangeShapeType="1"/>
          </p:cNvSpPr>
          <p:nvPr/>
        </p:nvSpPr>
        <p:spPr bwMode="auto">
          <a:xfrm>
            <a:off x="20685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489200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8940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33131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>
            <a:off x="41386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2" name="Line 13"/>
          <p:cNvSpPr>
            <a:spLocks noChangeShapeType="1"/>
          </p:cNvSpPr>
          <p:nvPr/>
        </p:nvSpPr>
        <p:spPr bwMode="auto">
          <a:xfrm>
            <a:off x="4543425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3" name="Line 14"/>
          <p:cNvSpPr>
            <a:spLocks noChangeShapeType="1"/>
          </p:cNvSpPr>
          <p:nvPr/>
        </p:nvSpPr>
        <p:spPr bwMode="auto">
          <a:xfrm>
            <a:off x="4964113" y="5437188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4" name="Line 15"/>
          <p:cNvSpPr>
            <a:spLocks noChangeShapeType="1"/>
          </p:cNvSpPr>
          <p:nvPr/>
        </p:nvSpPr>
        <p:spPr bwMode="auto">
          <a:xfrm>
            <a:off x="5368925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5788025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6" name="Line 17"/>
          <p:cNvSpPr>
            <a:spLocks noChangeShapeType="1"/>
          </p:cNvSpPr>
          <p:nvPr/>
        </p:nvSpPr>
        <p:spPr bwMode="auto">
          <a:xfrm>
            <a:off x="6194425" y="5437188"/>
            <a:ext cx="1588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8" name="Line 19"/>
          <p:cNvSpPr>
            <a:spLocks noChangeShapeType="1"/>
          </p:cNvSpPr>
          <p:nvPr/>
        </p:nvSpPr>
        <p:spPr bwMode="auto">
          <a:xfrm>
            <a:off x="2068513" y="5437188"/>
            <a:ext cx="1587" cy="211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 flipV="1">
            <a:off x="2068513" y="1125538"/>
            <a:ext cx="1587" cy="4311650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 flipH="1">
            <a:off x="1998663" y="5437188"/>
            <a:ext cx="69850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 flipH="1">
            <a:off x="1998663" y="4718050"/>
            <a:ext cx="69850" cy="1588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2" name="Line 25"/>
          <p:cNvSpPr>
            <a:spLocks noChangeShapeType="1"/>
          </p:cNvSpPr>
          <p:nvPr/>
        </p:nvSpPr>
        <p:spPr bwMode="auto">
          <a:xfrm flipH="1">
            <a:off x="1998663" y="4000500"/>
            <a:ext cx="69850" cy="1588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 flipH="1">
            <a:off x="1998663" y="3281363"/>
            <a:ext cx="69850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 flipH="1">
            <a:off x="1998663" y="2562225"/>
            <a:ext cx="69850" cy="1588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 flipH="1">
            <a:off x="1998663" y="1843088"/>
            <a:ext cx="69850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6" name="Line 29"/>
          <p:cNvSpPr>
            <a:spLocks noChangeShapeType="1"/>
          </p:cNvSpPr>
          <p:nvPr/>
        </p:nvSpPr>
        <p:spPr bwMode="auto">
          <a:xfrm flipH="1">
            <a:off x="1998663" y="1125538"/>
            <a:ext cx="69850" cy="15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7" name="Rectangle 41"/>
          <p:cNvSpPr>
            <a:spLocks noChangeArrowheads="1"/>
          </p:cNvSpPr>
          <p:nvPr/>
        </p:nvSpPr>
        <p:spPr bwMode="auto">
          <a:xfrm>
            <a:off x="1617663" y="5364163"/>
            <a:ext cx="3333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0%</a:t>
            </a:r>
          </a:p>
        </p:txBody>
      </p:sp>
      <p:sp>
        <p:nvSpPr>
          <p:cNvPr id="28" name="Rectangle 42"/>
          <p:cNvSpPr>
            <a:spLocks noChangeArrowheads="1"/>
          </p:cNvSpPr>
          <p:nvPr/>
        </p:nvSpPr>
        <p:spPr bwMode="auto">
          <a:xfrm>
            <a:off x="1617663" y="4646613"/>
            <a:ext cx="333375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5%</a:t>
            </a:r>
          </a:p>
        </p:txBody>
      </p:sp>
      <p:sp>
        <p:nvSpPr>
          <p:cNvPr id="29" name="Rectangle 43"/>
          <p:cNvSpPr>
            <a:spLocks noChangeArrowheads="1"/>
          </p:cNvSpPr>
          <p:nvPr/>
        </p:nvSpPr>
        <p:spPr bwMode="auto">
          <a:xfrm>
            <a:off x="1547813" y="3927475"/>
            <a:ext cx="46196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10%</a:t>
            </a:r>
          </a:p>
        </p:txBody>
      </p:sp>
      <p:sp>
        <p:nvSpPr>
          <p:cNvPr id="30" name="Rectangle 44"/>
          <p:cNvSpPr>
            <a:spLocks noChangeArrowheads="1"/>
          </p:cNvSpPr>
          <p:nvPr/>
        </p:nvSpPr>
        <p:spPr bwMode="auto">
          <a:xfrm>
            <a:off x="1547813" y="3208338"/>
            <a:ext cx="4619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15%</a:t>
            </a:r>
          </a:p>
        </p:txBody>
      </p:sp>
      <p:sp>
        <p:nvSpPr>
          <p:cNvPr id="31" name="Rectangle 45"/>
          <p:cNvSpPr>
            <a:spLocks noChangeArrowheads="1"/>
          </p:cNvSpPr>
          <p:nvPr/>
        </p:nvSpPr>
        <p:spPr bwMode="auto">
          <a:xfrm>
            <a:off x="1547813" y="2490788"/>
            <a:ext cx="4619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20%</a:t>
            </a:r>
          </a:p>
        </p:txBody>
      </p:sp>
      <p:sp>
        <p:nvSpPr>
          <p:cNvPr id="32" name="Rectangle 46"/>
          <p:cNvSpPr>
            <a:spLocks noChangeArrowheads="1"/>
          </p:cNvSpPr>
          <p:nvPr/>
        </p:nvSpPr>
        <p:spPr bwMode="auto">
          <a:xfrm>
            <a:off x="1547813" y="1771650"/>
            <a:ext cx="46196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25%</a:t>
            </a:r>
          </a:p>
        </p:txBody>
      </p:sp>
      <p:sp>
        <p:nvSpPr>
          <p:cNvPr id="33" name="Rectangle 47"/>
          <p:cNvSpPr>
            <a:spLocks noChangeArrowheads="1"/>
          </p:cNvSpPr>
          <p:nvPr/>
        </p:nvSpPr>
        <p:spPr bwMode="auto">
          <a:xfrm>
            <a:off x="1547813" y="1052513"/>
            <a:ext cx="46196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30%</a:t>
            </a:r>
          </a:p>
        </p:txBody>
      </p:sp>
      <p:sp>
        <p:nvSpPr>
          <p:cNvPr id="34" name="Rectangle 48"/>
          <p:cNvSpPr>
            <a:spLocks noChangeArrowheads="1"/>
          </p:cNvSpPr>
          <p:nvPr/>
        </p:nvSpPr>
        <p:spPr bwMode="auto">
          <a:xfrm>
            <a:off x="1984375" y="5805488"/>
            <a:ext cx="320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0.0</a:t>
            </a:r>
          </a:p>
        </p:txBody>
      </p:sp>
      <p:sp>
        <p:nvSpPr>
          <p:cNvPr id="35" name="Rectangle 49"/>
          <p:cNvSpPr>
            <a:spLocks noChangeArrowheads="1"/>
          </p:cNvSpPr>
          <p:nvPr/>
        </p:nvSpPr>
        <p:spPr bwMode="auto">
          <a:xfrm>
            <a:off x="4040188" y="5805488"/>
            <a:ext cx="320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0.5</a:t>
            </a:r>
          </a:p>
        </p:txBody>
      </p:sp>
      <p:sp>
        <p:nvSpPr>
          <p:cNvPr id="36" name="Rectangle 50"/>
          <p:cNvSpPr>
            <a:spLocks noChangeArrowheads="1"/>
          </p:cNvSpPr>
          <p:nvPr/>
        </p:nvSpPr>
        <p:spPr bwMode="auto">
          <a:xfrm>
            <a:off x="6110288" y="5805488"/>
            <a:ext cx="320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1.0</a:t>
            </a:r>
          </a:p>
        </p:txBody>
      </p:sp>
      <p:sp>
        <p:nvSpPr>
          <p:cNvPr id="38" name="Freeform 51"/>
          <p:cNvSpPr>
            <a:spLocks/>
          </p:cNvSpPr>
          <p:nvPr/>
        </p:nvSpPr>
        <p:spPr bwMode="auto">
          <a:xfrm>
            <a:off x="4095750" y="2816225"/>
            <a:ext cx="153988" cy="1057275"/>
          </a:xfrm>
          <a:custGeom>
            <a:avLst/>
            <a:gdLst>
              <a:gd name="T0" fmla="*/ 467 w 11"/>
              <a:gd name="T1" fmla="*/ 0 h 75"/>
              <a:gd name="T2" fmla="*/ 0 w 11"/>
              <a:gd name="T3" fmla="*/ 2922 h 75"/>
              <a:gd name="T4" fmla="*/ 467 w 11"/>
              <a:gd name="T5" fmla="*/ 5914 h 75"/>
              <a:gd name="T6" fmla="*/ 855 w 11"/>
              <a:gd name="T7" fmla="*/ 2922 h 75"/>
              <a:gd name="T8" fmla="*/ 467 w 11"/>
              <a:gd name="T9" fmla="*/ 0 h 7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"/>
              <a:gd name="T16" fmla="*/ 0 h 75"/>
              <a:gd name="T17" fmla="*/ 11 w 11"/>
              <a:gd name="T18" fmla="*/ 75 h 7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" h="75">
                <a:moveTo>
                  <a:pt x="6" y="0"/>
                </a:moveTo>
                <a:lnTo>
                  <a:pt x="0" y="37"/>
                </a:lnTo>
                <a:lnTo>
                  <a:pt x="6" y="75"/>
                </a:lnTo>
                <a:lnTo>
                  <a:pt x="11" y="37"/>
                </a:lnTo>
                <a:lnTo>
                  <a:pt x="6" y="0"/>
                </a:lnTo>
              </a:path>
            </a:pathLst>
          </a:custGeom>
          <a:noFill/>
          <a:ln w="20701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39" name="Rectangle 52"/>
          <p:cNvSpPr>
            <a:spLocks noChangeArrowheads="1"/>
          </p:cNvSpPr>
          <p:nvPr/>
        </p:nvSpPr>
        <p:spPr bwMode="auto">
          <a:xfrm>
            <a:off x="3491880" y="2348880"/>
            <a:ext cx="641201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More vs.</a:t>
            </a:r>
          </a:p>
          <a:p>
            <a:pPr algn="ctr"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Less</a:t>
            </a:r>
          </a:p>
          <a:p>
            <a:pPr algn="ctr"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(5 trials)</a:t>
            </a:r>
          </a:p>
        </p:txBody>
      </p:sp>
      <p:sp>
        <p:nvSpPr>
          <p:cNvPr id="40" name="Freeform 56"/>
          <p:cNvSpPr>
            <a:spLocks/>
          </p:cNvSpPr>
          <p:nvPr/>
        </p:nvSpPr>
        <p:spPr bwMode="auto">
          <a:xfrm>
            <a:off x="6418263" y="1957388"/>
            <a:ext cx="152400" cy="688975"/>
          </a:xfrm>
          <a:custGeom>
            <a:avLst/>
            <a:gdLst>
              <a:gd name="T0" fmla="*/ 959746027 w 11"/>
              <a:gd name="T1" fmla="*/ 0 h 49"/>
              <a:gd name="T2" fmla="*/ 0 w 11"/>
              <a:gd name="T3" fmla="*/ 2147483647 h 49"/>
              <a:gd name="T4" fmla="*/ 959746027 w 11"/>
              <a:gd name="T5" fmla="*/ 2147483647 h 49"/>
              <a:gd name="T6" fmla="*/ 2111432861 w 11"/>
              <a:gd name="T7" fmla="*/ 2147483647 h 49"/>
              <a:gd name="T8" fmla="*/ 959746027 w 11"/>
              <a:gd name="T9" fmla="*/ 0 h 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"/>
              <a:gd name="T16" fmla="*/ 0 h 49"/>
              <a:gd name="T17" fmla="*/ 11 w 11"/>
              <a:gd name="T18" fmla="*/ 49 h 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" h="49">
                <a:moveTo>
                  <a:pt x="5" y="0"/>
                </a:moveTo>
                <a:lnTo>
                  <a:pt x="0" y="24"/>
                </a:lnTo>
                <a:lnTo>
                  <a:pt x="5" y="49"/>
                </a:lnTo>
                <a:lnTo>
                  <a:pt x="11" y="24"/>
                </a:lnTo>
                <a:lnTo>
                  <a:pt x="5" y="0"/>
                </a:lnTo>
              </a:path>
            </a:pathLst>
          </a:custGeom>
          <a:noFill/>
          <a:ln w="20701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1" name="Rectangle 57"/>
          <p:cNvSpPr>
            <a:spLocks noChangeArrowheads="1"/>
          </p:cNvSpPr>
          <p:nvPr/>
        </p:nvSpPr>
        <p:spPr bwMode="auto">
          <a:xfrm>
            <a:off x="6660232" y="1932955"/>
            <a:ext cx="1233488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Statin vs. control</a:t>
            </a:r>
          </a:p>
          <a:p>
            <a:pPr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(21 trials)</a:t>
            </a:r>
          </a:p>
        </p:txBody>
      </p:sp>
      <p:sp>
        <p:nvSpPr>
          <p:cNvPr id="42" name="Line 61"/>
          <p:cNvSpPr>
            <a:spLocks noChangeShapeType="1"/>
          </p:cNvSpPr>
          <p:nvPr/>
        </p:nvSpPr>
        <p:spPr bwMode="auto">
          <a:xfrm flipV="1">
            <a:off x="2068513" y="1970088"/>
            <a:ext cx="4530725" cy="3467100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4" name="Line 62"/>
          <p:cNvSpPr>
            <a:spLocks noChangeShapeType="1"/>
          </p:cNvSpPr>
          <p:nvPr/>
        </p:nvSpPr>
        <p:spPr bwMode="auto">
          <a:xfrm flipV="1">
            <a:off x="6194426" y="2281238"/>
            <a:ext cx="1588" cy="3155950"/>
          </a:xfrm>
          <a:prstGeom prst="line">
            <a:avLst/>
          </a:prstGeom>
          <a:noFill/>
          <a:ln w="20701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5" name="Line 63"/>
          <p:cNvSpPr>
            <a:spLocks noChangeShapeType="1"/>
          </p:cNvSpPr>
          <p:nvPr/>
        </p:nvSpPr>
        <p:spPr bwMode="auto">
          <a:xfrm>
            <a:off x="2068513" y="2281238"/>
            <a:ext cx="4125913" cy="1588"/>
          </a:xfrm>
          <a:prstGeom prst="line">
            <a:avLst/>
          </a:prstGeom>
          <a:noFill/>
          <a:ln w="20701">
            <a:solidFill>
              <a:schemeClr val="tx1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grpSp>
        <p:nvGrpSpPr>
          <p:cNvPr id="47" name="Group 65"/>
          <p:cNvGrpSpPr>
            <a:grpSpLocks/>
          </p:cNvGrpSpPr>
          <p:nvPr/>
        </p:nvGrpSpPr>
        <p:grpSpPr bwMode="auto">
          <a:xfrm>
            <a:off x="4670425" y="1957388"/>
            <a:ext cx="139700" cy="3338512"/>
            <a:chOff x="2942" y="1233"/>
            <a:chExt cx="88" cy="2103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49" name="Rectangle 67"/>
            <p:cNvSpPr>
              <a:spLocks noChangeArrowheads="1"/>
            </p:cNvSpPr>
            <p:nvPr/>
          </p:nvSpPr>
          <p:spPr bwMode="auto">
            <a:xfrm>
              <a:off x="2942" y="2173"/>
              <a:ext cx="88" cy="89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en-GB" altLang="en-US" sz="1800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0" name="Line 68"/>
            <p:cNvSpPr>
              <a:spLocks noChangeShapeType="1"/>
            </p:cNvSpPr>
            <p:nvPr/>
          </p:nvSpPr>
          <p:spPr bwMode="auto">
            <a:xfrm flipV="1">
              <a:off x="2986" y="1233"/>
              <a:ext cx="1" cy="2103"/>
            </a:xfrm>
            <a:prstGeom prst="line">
              <a:avLst/>
            </a:prstGeom>
            <a:grpFill/>
            <a:ln w="20701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/>
            <a:lstStyle/>
            <a:p>
              <a:pPr eaLnBrk="1" hangingPunct="1"/>
              <a:endParaRPr lang="en-GB" sz="18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itchFamily="34" charset="0"/>
              </a:endParaRPr>
            </a:p>
          </p:txBody>
        </p:sp>
      </p:grpSp>
      <p:sp>
        <p:nvSpPr>
          <p:cNvPr id="48" name="Rectangle 69"/>
          <p:cNvSpPr>
            <a:spLocks noChangeArrowheads="1"/>
          </p:cNvSpPr>
          <p:nvPr/>
        </p:nvSpPr>
        <p:spPr bwMode="auto">
          <a:xfrm>
            <a:off x="4865688" y="3463925"/>
            <a:ext cx="8763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PROVE-IT </a:t>
            </a:r>
          </a:p>
        </p:txBody>
      </p:sp>
      <p:sp>
        <p:nvSpPr>
          <p:cNvPr id="54" name="Rectangle 72"/>
          <p:cNvSpPr>
            <a:spLocks noChangeArrowheads="1"/>
          </p:cNvSpPr>
          <p:nvPr/>
        </p:nvSpPr>
        <p:spPr bwMode="auto">
          <a:xfrm>
            <a:off x="4516438" y="1646238"/>
            <a:ext cx="209550" cy="211137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GB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5" name="Line 73"/>
          <p:cNvSpPr>
            <a:spLocks noChangeShapeType="1"/>
          </p:cNvSpPr>
          <p:nvPr/>
        </p:nvSpPr>
        <p:spPr bwMode="auto">
          <a:xfrm flipV="1">
            <a:off x="4627563" y="871538"/>
            <a:ext cx="1588" cy="1846262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3" name="Rectangle 74"/>
          <p:cNvSpPr>
            <a:spLocks noChangeArrowheads="1"/>
          </p:cNvSpPr>
          <p:nvPr/>
        </p:nvSpPr>
        <p:spPr bwMode="auto">
          <a:xfrm>
            <a:off x="4752975" y="1689100"/>
            <a:ext cx="41275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TNT </a:t>
            </a:r>
          </a:p>
        </p:txBody>
      </p:sp>
      <p:sp>
        <p:nvSpPr>
          <p:cNvPr id="59" name="Rectangle 75"/>
          <p:cNvSpPr>
            <a:spLocks noChangeArrowheads="1"/>
          </p:cNvSpPr>
          <p:nvPr/>
        </p:nvSpPr>
        <p:spPr bwMode="auto">
          <a:xfrm>
            <a:off x="4249738" y="2914650"/>
            <a:ext cx="209550" cy="211137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GB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0" name="Line 76"/>
          <p:cNvSpPr>
            <a:spLocks noChangeShapeType="1"/>
          </p:cNvSpPr>
          <p:nvPr/>
        </p:nvSpPr>
        <p:spPr bwMode="auto">
          <a:xfrm flipV="1">
            <a:off x="4362451" y="2027238"/>
            <a:ext cx="1588" cy="207168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8" name="Rectangle 77"/>
          <p:cNvSpPr>
            <a:spLocks noChangeArrowheads="1"/>
          </p:cNvSpPr>
          <p:nvPr/>
        </p:nvSpPr>
        <p:spPr bwMode="auto">
          <a:xfrm>
            <a:off x="4473575" y="2957513"/>
            <a:ext cx="568325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IDEAL </a:t>
            </a:r>
          </a:p>
        </p:txBody>
      </p:sp>
      <p:sp>
        <p:nvSpPr>
          <p:cNvPr id="62" name="Rectangle 78"/>
          <p:cNvSpPr>
            <a:spLocks noChangeArrowheads="1"/>
          </p:cNvSpPr>
          <p:nvPr/>
        </p:nvSpPr>
        <p:spPr bwMode="auto">
          <a:xfrm>
            <a:off x="3565525" y="4633913"/>
            <a:ext cx="236538" cy="239713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GB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4" name="Line 79"/>
          <p:cNvSpPr>
            <a:spLocks noChangeShapeType="1"/>
          </p:cNvSpPr>
          <p:nvPr/>
        </p:nvSpPr>
        <p:spPr bwMode="auto">
          <a:xfrm flipV="1">
            <a:off x="3676650" y="3775075"/>
            <a:ext cx="1588" cy="2043113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5" name="Rectangle 80"/>
          <p:cNvSpPr>
            <a:spLocks noChangeArrowheads="1"/>
          </p:cNvSpPr>
          <p:nvPr/>
        </p:nvSpPr>
        <p:spPr bwMode="auto">
          <a:xfrm>
            <a:off x="3802063" y="4703763"/>
            <a:ext cx="785813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SEARCH </a:t>
            </a:r>
          </a:p>
        </p:txBody>
      </p:sp>
      <p:sp>
        <p:nvSpPr>
          <p:cNvPr id="69" name="Rectangle 64"/>
          <p:cNvSpPr>
            <a:spLocks noChangeArrowheads="1"/>
          </p:cNvSpPr>
          <p:nvPr/>
        </p:nvSpPr>
        <p:spPr bwMode="auto">
          <a:xfrm>
            <a:off x="3257550" y="3859213"/>
            <a:ext cx="111125" cy="112713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en-GB" altLang="en-US" sz="180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1" name="Line 65"/>
          <p:cNvSpPr>
            <a:spLocks noChangeShapeType="1"/>
          </p:cNvSpPr>
          <p:nvPr/>
        </p:nvSpPr>
        <p:spPr bwMode="auto">
          <a:xfrm flipV="1">
            <a:off x="3314700" y="1914525"/>
            <a:ext cx="1587" cy="4241800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2" name="Rectangle 66"/>
          <p:cNvSpPr>
            <a:spLocks noChangeArrowheads="1"/>
          </p:cNvSpPr>
          <p:nvPr/>
        </p:nvSpPr>
        <p:spPr bwMode="auto">
          <a:xfrm>
            <a:off x="2627784" y="3860800"/>
            <a:ext cx="5334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altLang="en-US" sz="13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 to Z </a:t>
            </a:r>
          </a:p>
        </p:txBody>
      </p:sp>
      <p:sp>
        <p:nvSpPr>
          <p:cNvPr id="68" name="Freeform 82"/>
          <p:cNvSpPr>
            <a:spLocks/>
          </p:cNvSpPr>
          <p:nvPr/>
        </p:nvSpPr>
        <p:spPr bwMode="auto">
          <a:xfrm>
            <a:off x="3257550" y="6070600"/>
            <a:ext cx="111125" cy="85725"/>
          </a:xfrm>
          <a:custGeom>
            <a:avLst/>
            <a:gdLst>
              <a:gd name="T0" fmla="*/ 0 w 8"/>
              <a:gd name="T1" fmla="*/ 0 h 6"/>
              <a:gd name="T2" fmla="*/ 306 w 8"/>
              <a:gd name="T3" fmla="*/ 486 h 6"/>
              <a:gd name="T4" fmla="*/ 612 w 8"/>
              <a:gd name="T5" fmla="*/ 0 h 6"/>
              <a:gd name="T6" fmla="*/ 0 60000 65536"/>
              <a:gd name="T7" fmla="*/ 0 60000 65536"/>
              <a:gd name="T8" fmla="*/ 0 60000 65536"/>
              <a:gd name="T9" fmla="*/ 0 w 8"/>
              <a:gd name="T10" fmla="*/ 0 h 6"/>
              <a:gd name="T11" fmla="*/ 8 w 8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8" h="6">
                <a:moveTo>
                  <a:pt x="0" y="0"/>
                </a:moveTo>
                <a:lnTo>
                  <a:pt x="4" y="6"/>
                </a:lnTo>
                <a:lnTo>
                  <a:pt x="8" y="0"/>
                </a:lnTo>
              </a:path>
            </a:pathLst>
          </a:custGeom>
          <a:noFill/>
          <a:ln w="20701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73" name="Rectangle 354"/>
          <p:cNvSpPr>
            <a:spLocks noChangeArrowheads="1"/>
          </p:cNvSpPr>
          <p:nvPr/>
        </p:nvSpPr>
        <p:spPr bwMode="auto">
          <a:xfrm>
            <a:off x="993197" y="246481"/>
            <a:ext cx="7611251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hangingPunct="1">
              <a:defRPr/>
            </a:pP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CTT meta analysis: Proportional reduction in </a:t>
            </a:r>
            <a:endParaRPr lang="en-US" sz="2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VASCULAR </a:t>
            </a:r>
            <a:r>
              <a:rPr lang="en-US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 versus absolute LDL-C reduction</a:t>
            </a:r>
          </a:p>
        </p:txBody>
      </p:sp>
      <p:sp>
        <p:nvSpPr>
          <p:cNvPr id="74" name="Rectangle 305"/>
          <p:cNvSpPr>
            <a:spLocks noChangeArrowheads="1"/>
          </p:cNvSpPr>
          <p:nvPr/>
        </p:nvSpPr>
        <p:spPr bwMode="auto">
          <a:xfrm rot="-5400000">
            <a:off x="54753" y="3091319"/>
            <a:ext cx="213680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Proportional reduction in</a:t>
            </a:r>
          </a:p>
          <a:p>
            <a:pPr algn="ctr" eaLnBrk="1" hangingPunct="1"/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MVE rate (95% CI)</a:t>
            </a:r>
          </a:p>
        </p:txBody>
      </p:sp>
      <p:sp>
        <p:nvSpPr>
          <p:cNvPr id="75" name="Rectangle 301"/>
          <p:cNvSpPr>
            <a:spLocks noChangeArrowheads="1"/>
          </p:cNvSpPr>
          <p:nvPr/>
        </p:nvSpPr>
        <p:spPr bwMode="auto">
          <a:xfrm>
            <a:off x="1475656" y="6286500"/>
            <a:ext cx="543271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Mean LDL cholesterol difference between </a:t>
            </a:r>
          </a:p>
          <a:p>
            <a:pPr algn="ctr" eaLnBrk="1" hangingPunct="1"/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treatment groups (</a:t>
            </a:r>
            <a:r>
              <a:rPr lang="en-US" alt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US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/L)</a:t>
            </a:r>
          </a:p>
        </p:txBody>
      </p:sp>
      <p:sp>
        <p:nvSpPr>
          <p:cNvPr id="76" name="Text Box 84"/>
          <p:cNvSpPr txBox="1">
            <a:spLocks noChangeArrowheads="1"/>
          </p:cNvSpPr>
          <p:nvPr/>
        </p:nvSpPr>
        <p:spPr bwMode="auto">
          <a:xfrm>
            <a:off x="6540500" y="3287713"/>
            <a:ext cx="148951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22% (20%-24%)</a:t>
            </a:r>
          </a:p>
          <a:p>
            <a:pPr eaLnBrk="1" hangingPunct="1"/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risk reduction </a:t>
            </a:r>
          </a:p>
          <a:p>
            <a:pPr eaLnBrk="1" hangingPunct="1"/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 </a:t>
            </a:r>
            <a:r>
              <a:rPr lang="en-GB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mmol</a:t>
            </a:r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/L </a:t>
            </a:r>
          </a:p>
          <a:p>
            <a:pPr eaLnBrk="1" hangingPunct="1"/>
            <a:r>
              <a:rPr lang="en-GB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P&lt;0.0001</a:t>
            </a:r>
          </a:p>
        </p:txBody>
      </p:sp>
      <p:sp>
        <p:nvSpPr>
          <p:cNvPr id="81" name="Line 9"/>
          <p:cNvSpPr>
            <a:spLocks noChangeShapeType="1"/>
          </p:cNvSpPr>
          <p:nvPr/>
        </p:nvSpPr>
        <p:spPr bwMode="auto">
          <a:xfrm>
            <a:off x="3778325" y="5445224"/>
            <a:ext cx="1587" cy="84137"/>
          </a:xfrm>
          <a:prstGeom prst="line">
            <a:avLst/>
          </a:prstGeom>
          <a:noFill/>
          <a:ln w="20701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1" hangingPunct="1"/>
            <a:endParaRPr lang="en-GB" sz="180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5496" y="6536377"/>
            <a:ext cx="4824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Lancet 2010; 376: 1670-81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78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43"/>
          <p:cNvSpPr txBox="1">
            <a:spLocks/>
          </p:cNvSpPr>
          <p:nvPr/>
        </p:nvSpPr>
        <p:spPr>
          <a:xfrm>
            <a:off x="730933" y="222796"/>
            <a:ext cx="7772400" cy="97395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Statin vs control trials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Proportional effects on </a:t>
            </a:r>
          </a:p>
          <a:p>
            <a:pPr eaLnBrk="1" hangingPunct="1"/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VASCULAR EVENTS </a:t>
            </a: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GB" altLang="en-US" sz="2000" b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GB" altLang="en-US" sz="2000" b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/L</a:t>
            </a:r>
            <a:r>
              <a:rPr lang="en-GB" altLang="en-US" sz="2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LDL-C reduction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251520" y="6453336"/>
            <a:ext cx="20601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Lancet  2010; 376: 1670-81</a:t>
            </a:r>
            <a:endParaRPr lang="en-GB" sz="12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1" name="Rectangle 12"/>
          <p:cNvSpPr>
            <a:spLocks noChangeArrowheads="1"/>
          </p:cNvSpPr>
          <p:nvPr/>
        </p:nvSpPr>
        <p:spPr bwMode="auto">
          <a:xfrm>
            <a:off x="464963" y="1256679"/>
            <a:ext cx="77585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Outcome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2" name="Rectangle 13"/>
          <p:cNvSpPr>
            <a:spLocks noChangeArrowheads="1"/>
          </p:cNvSpPr>
          <p:nvPr/>
        </p:nvSpPr>
        <p:spPr bwMode="auto">
          <a:xfrm>
            <a:off x="3347864" y="1363042"/>
            <a:ext cx="49693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Statin</a:t>
            </a:r>
          </a:p>
        </p:txBody>
      </p:sp>
      <p:sp>
        <p:nvSpPr>
          <p:cNvPr id="373" name="Rectangle 14"/>
          <p:cNvSpPr>
            <a:spLocks noChangeArrowheads="1"/>
          </p:cNvSpPr>
          <p:nvPr/>
        </p:nvSpPr>
        <p:spPr bwMode="auto">
          <a:xfrm>
            <a:off x="4481339" y="1363042"/>
            <a:ext cx="594715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5" name="Line 16"/>
          <p:cNvSpPr>
            <a:spLocks noChangeShapeType="1"/>
          </p:cNvSpPr>
          <p:nvPr/>
        </p:nvSpPr>
        <p:spPr bwMode="auto">
          <a:xfrm flipV="1">
            <a:off x="6945435" y="1667842"/>
            <a:ext cx="0" cy="414000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6" name="Line 17"/>
          <p:cNvSpPr>
            <a:spLocks noChangeShapeType="1"/>
          </p:cNvSpPr>
          <p:nvPr/>
        </p:nvSpPr>
        <p:spPr bwMode="auto">
          <a:xfrm>
            <a:off x="5824660" y="5589240"/>
            <a:ext cx="1679575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7" name="Rectangle 18"/>
          <p:cNvSpPr>
            <a:spLocks noChangeArrowheads="1"/>
          </p:cNvSpPr>
          <p:nvPr/>
        </p:nvSpPr>
        <p:spPr bwMode="auto">
          <a:xfrm>
            <a:off x="5723060" y="5930552"/>
            <a:ext cx="21320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8" name="Rectangle 19"/>
          <p:cNvSpPr>
            <a:spLocks noChangeArrowheads="1"/>
          </p:cNvSpPr>
          <p:nvPr/>
        </p:nvSpPr>
        <p:spPr bwMode="auto">
          <a:xfrm>
            <a:off x="6243760" y="593055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79" name="Rectangle 20"/>
          <p:cNvSpPr>
            <a:spLocks noChangeArrowheads="1"/>
          </p:cNvSpPr>
          <p:nvPr/>
        </p:nvSpPr>
        <p:spPr bwMode="auto">
          <a:xfrm>
            <a:off x="6904160" y="5932140"/>
            <a:ext cx="849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0" name="Rectangle 21"/>
          <p:cNvSpPr>
            <a:spLocks noChangeArrowheads="1"/>
          </p:cNvSpPr>
          <p:nvPr/>
        </p:nvSpPr>
        <p:spPr bwMode="auto">
          <a:xfrm>
            <a:off x="7362948" y="5930552"/>
            <a:ext cx="29815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1.25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1" name="Line 22"/>
          <p:cNvSpPr>
            <a:spLocks noChangeShapeType="1"/>
          </p:cNvSpPr>
          <p:nvPr/>
        </p:nvSpPr>
        <p:spPr bwMode="auto">
          <a:xfrm>
            <a:off x="5824660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2" name="Line 23"/>
          <p:cNvSpPr>
            <a:spLocks noChangeShapeType="1"/>
          </p:cNvSpPr>
          <p:nvPr/>
        </p:nvSpPr>
        <p:spPr bwMode="auto">
          <a:xfrm>
            <a:off x="6385048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3" name="Line 24"/>
          <p:cNvSpPr>
            <a:spLocks noChangeShapeType="1"/>
          </p:cNvSpPr>
          <p:nvPr/>
        </p:nvSpPr>
        <p:spPr bwMode="auto">
          <a:xfrm>
            <a:off x="6945435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4" name="Line 25"/>
          <p:cNvSpPr>
            <a:spLocks noChangeShapeType="1"/>
          </p:cNvSpPr>
          <p:nvPr/>
        </p:nvSpPr>
        <p:spPr bwMode="auto">
          <a:xfrm>
            <a:off x="7504235" y="5589240"/>
            <a:ext cx="0" cy="211138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5" name="Rectangle 26"/>
          <p:cNvSpPr>
            <a:spLocks noChangeArrowheads="1"/>
          </p:cNvSpPr>
          <p:nvPr/>
        </p:nvSpPr>
        <p:spPr bwMode="auto">
          <a:xfrm>
            <a:off x="7196630" y="1124744"/>
            <a:ext cx="162384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RR (CI) per mmol/L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LDL-C reduction</a:t>
            </a:r>
            <a:endParaRPr kumimoji="0" lang="en-US" alt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6" name="Line 27"/>
          <p:cNvSpPr>
            <a:spLocks noChangeShapeType="1"/>
          </p:cNvSpPr>
          <p:nvPr/>
        </p:nvSpPr>
        <p:spPr bwMode="auto">
          <a:xfrm>
            <a:off x="464963" y="1667842"/>
            <a:ext cx="8604000" cy="0"/>
          </a:xfrm>
          <a:prstGeom prst="line">
            <a:avLst/>
          </a:prstGeom>
          <a:noFill/>
          <a:ln w="15875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7" name="Rectangle 28"/>
          <p:cNvSpPr>
            <a:spLocks noChangeArrowheads="1"/>
          </p:cNvSpPr>
          <p:nvPr/>
        </p:nvSpPr>
        <p:spPr bwMode="auto">
          <a:xfrm>
            <a:off x="7118473" y="6157565"/>
            <a:ext cx="929742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Control 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8" name="Rectangle 29"/>
          <p:cNvSpPr>
            <a:spLocks noChangeArrowheads="1"/>
          </p:cNvSpPr>
          <p:nvPr/>
        </p:nvSpPr>
        <p:spPr bwMode="auto">
          <a:xfrm>
            <a:off x="7318498" y="6343302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89" name="Rectangle 30"/>
          <p:cNvSpPr>
            <a:spLocks noChangeArrowheads="1"/>
          </p:cNvSpPr>
          <p:nvPr/>
        </p:nvSpPr>
        <p:spPr bwMode="auto">
          <a:xfrm>
            <a:off x="5451598" y="6157565"/>
            <a:ext cx="8287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Statin</a:t>
            </a:r>
            <a:r>
              <a:rPr kumimoji="0" lang="en-US" altLang="en-U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better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90" name="Rectangle 31"/>
          <p:cNvSpPr>
            <a:spLocks noChangeArrowheads="1"/>
          </p:cNvSpPr>
          <p:nvPr/>
        </p:nvSpPr>
        <p:spPr bwMode="auto">
          <a:xfrm>
            <a:off x="5638923" y="6343302"/>
            <a:ext cx="6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6" name="Rectangle 67"/>
          <p:cNvSpPr>
            <a:spLocks noChangeArrowheads="1"/>
          </p:cNvSpPr>
          <p:nvPr/>
        </p:nvSpPr>
        <p:spPr bwMode="auto">
          <a:xfrm>
            <a:off x="464963" y="1854753"/>
            <a:ext cx="83676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/>
            <a:r>
              <a:rPr lang="en-US" altLang="en-US" sz="1200" dirty="0">
                <a:solidFill>
                  <a:srgbClr val="000000"/>
                </a:solidFill>
              </a:rPr>
              <a:t>Non-fatal MI</a:t>
            </a:r>
            <a:endParaRPr lang="en-US" altLang="en-US" dirty="0"/>
          </a:p>
        </p:txBody>
      </p:sp>
      <p:sp>
        <p:nvSpPr>
          <p:cNvPr id="428" name="Rectangle 69"/>
          <p:cNvSpPr>
            <a:spLocks noChangeArrowheads="1"/>
          </p:cNvSpPr>
          <p:nvPr/>
        </p:nvSpPr>
        <p:spPr bwMode="auto">
          <a:xfrm>
            <a:off x="464963" y="2065890"/>
            <a:ext cx="75822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CHD death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29" name="Rectangle 70"/>
          <p:cNvSpPr>
            <a:spLocks noChangeArrowheads="1"/>
          </p:cNvSpPr>
          <p:nvPr/>
        </p:nvSpPr>
        <p:spPr bwMode="auto">
          <a:xfrm>
            <a:off x="464963" y="2257978"/>
            <a:ext cx="189635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b="1" dirty="0">
                <a:solidFill>
                  <a:srgbClr val="000000"/>
                </a:solidFill>
              </a:rPr>
              <a:t>Any major coronary event</a:t>
            </a:r>
            <a:endParaRPr lang="en-US" altLang="en-US" sz="1200" dirty="0"/>
          </a:p>
        </p:txBody>
      </p:sp>
      <p:sp>
        <p:nvSpPr>
          <p:cNvPr id="434" name="Rectangle 75"/>
          <p:cNvSpPr>
            <a:spLocks noChangeArrowheads="1"/>
          </p:cNvSpPr>
          <p:nvPr/>
        </p:nvSpPr>
        <p:spPr bwMode="auto">
          <a:xfrm>
            <a:off x="464963" y="2805665"/>
            <a:ext cx="43601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CABG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5" name="Rectangle 76"/>
          <p:cNvSpPr>
            <a:spLocks noChangeArrowheads="1"/>
          </p:cNvSpPr>
          <p:nvPr/>
        </p:nvSpPr>
        <p:spPr bwMode="auto">
          <a:xfrm>
            <a:off x="464963" y="3018390"/>
            <a:ext cx="41036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PTCA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6" name="Rectangle 77"/>
          <p:cNvSpPr>
            <a:spLocks noChangeArrowheads="1"/>
          </p:cNvSpPr>
          <p:nvPr/>
        </p:nvSpPr>
        <p:spPr bwMode="auto">
          <a:xfrm>
            <a:off x="464963" y="3215240"/>
            <a:ext cx="799899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Unspecified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37" name="Rectangle 78"/>
          <p:cNvSpPr>
            <a:spLocks noChangeArrowheads="1"/>
          </p:cNvSpPr>
          <p:nvPr/>
        </p:nvSpPr>
        <p:spPr bwMode="auto">
          <a:xfrm>
            <a:off x="464963" y="3420028"/>
            <a:ext cx="229710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b="1" dirty="0">
                <a:solidFill>
                  <a:srgbClr val="000000"/>
                </a:solidFill>
              </a:rPr>
              <a:t>Any coronary </a:t>
            </a:r>
            <a:r>
              <a:rPr lang="en-US" altLang="en-US" sz="1200" b="1" dirty="0" err="1">
                <a:solidFill>
                  <a:srgbClr val="000000"/>
                </a:solidFill>
              </a:rPr>
              <a:t>revascularisation</a:t>
            </a:r>
            <a:endParaRPr lang="en-US" altLang="en-US" sz="1200" dirty="0"/>
          </a:p>
        </p:txBody>
      </p:sp>
      <p:sp>
        <p:nvSpPr>
          <p:cNvPr id="443" name="Rectangle 84"/>
          <p:cNvSpPr>
            <a:spLocks noChangeArrowheads="1"/>
          </p:cNvSpPr>
          <p:nvPr/>
        </p:nvSpPr>
        <p:spPr bwMode="auto">
          <a:xfrm>
            <a:off x="464963" y="3967715"/>
            <a:ext cx="11525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Ischaemic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5" name="Rectangle 86"/>
          <p:cNvSpPr>
            <a:spLocks noChangeArrowheads="1"/>
          </p:cNvSpPr>
          <p:nvPr/>
        </p:nvSpPr>
        <p:spPr bwMode="auto">
          <a:xfrm>
            <a:off x="464963" y="4164565"/>
            <a:ext cx="142346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</a:rPr>
              <a:t>Haemorrhagic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47" name="Rectangle 88"/>
          <p:cNvSpPr>
            <a:spLocks noChangeArrowheads="1"/>
          </p:cNvSpPr>
          <p:nvPr/>
        </p:nvSpPr>
        <p:spPr bwMode="auto">
          <a:xfrm>
            <a:off x="464963" y="4389990"/>
            <a:ext cx="10996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Unknown stroke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50" name="Rectangle 91"/>
          <p:cNvSpPr>
            <a:spLocks noChangeArrowheads="1"/>
          </p:cNvSpPr>
          <p:nvPr/>
        </p:nvSpPr>
        <p:spPr bwMode="auto">
          <a:xfrm>
            <a:off x="464963" y="4583665"/>
            <a:ext cx="7934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b="1" dirty="0">
                <a:solidFill>
                  <a:srgbClr val="000000"/>
                </a:solidFill>
              </a:rPr>
              <a:t>Any stroke</a:t>
            </a:r>
            <a:endParaRPr lang="en-US" altLang="en-US" sz="1200" dirty="0"/>
          </a:p>
        </p:txBody>
      </p:sp>
      <p:sp>
        <p:nvSpPr>
          <p:cNvPr id="453" name="Rectangle 94"/>
          <p:cNvSpPr>
            <a:spLocks noChangeArrowheads="1"/>
          </p:cNvSpPr>
          <p:nvPr/>
        </p:nvSpPr>
        <p:spPr bwMode="auto">
          <a:xfrm>
            <a:off x="464963" y="5110715"/>
            <a:ext cx="18610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200" b="1" dirty="0">
                <a:solidFill>
                  <a:srgbClr val="000000"/>
                </a:solidFill>
              </a:rPr>
              <a:t>Any major vascular event</a:t>
            </a:r>
            <a:endParaRPr lang="en-US" altLang="en-US" sz="1200" dirty="0"/>
          </a:p>
        </p:txBody>
      </p:sp>
      <p:sp>
        <p:nvSpPr>
          <p:cNvPr id="461" name="Rectangle 102"/>
          <p:cNvSpPr>
            <a:spLocks noChangeArrowheads="1"/>
          </p:cNvSpPr>
          <p:nvPr/>
        </p:nvSpPr>
        <p:spPr bwMode="auto">
          <a:xfrm>
            <a:off x="2987824" y="1136029"/>
            <a:ext cx="241572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en-US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No. of events (% per annum)</a:t>
            </a:r>
            <a:endParaRPr lang="en-US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4" name="Rectangle 115"/>
          <p:cNvSpPr>
            <a:spLocks noChangeArrowheads="1"/>
          </p:cNvSpPr>
          <p:nvPr/>
        </p:nvSpPr>
        <p:spPr bwMode="auto">
          <a:xfrm>
            <a:off x="3234010" y="184046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2310 (0.9)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5" name="Rectangle 116"/>
          <p:cNvSpPr>
            <a:spLocks noChangeArrowheads="1"/>
          </p:cNvSpPr>
          <p:nvPr/>
        </p:nvSpPr>
        <p:spPr bwMode="auto">
          <a:xfrm>
            <a:off x="3234010" y="205160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1242 (0.5)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6" name="Rectangle 117"/>
          <p:cNvSpPr>
            <a:spLocks noChangeArrowheads="1"/>
          </p:cNvSpPr>
          <p:nvPr/>
        </p:nvSpPr>
        <p:spPr bwMode="auto">
          <a:xfrm>
            <a:off x="3234010" y="225797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3380 (1.3)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7" name="Rectangle 118"/>
          <p:cNvSpPr>
            <a:spLocks noChangeArrowheads="1"/>
          </p:cNvSpPr>
          <p:nvPr/>
        </p:nvSpPr>
        <p:spPr bwMode="auto">
          <a:xfrm>
            <a:off x="3275285" y="2791378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816 (0.3)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8" name="Rectangle 119"/>
          <p:cNvSpPr>
            <a:spLocks noChangeArrowheads="1"/>
          </p:cNvSpPr>
          <p:nvPr/>
        </p:nvSpPr>
        <p:spPr bwMode="auto">
          <a:xfrm>
            <a:off x="3275285" y="300410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601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79" name="Rectangle 120"/>
          <p:cNvSpPr>
            <a:spLocks noChangeArrowheads="1"/>
          </p:cNvSpPr>
          <p:nvPr/>
        </p:nvSpPr>
        <p:spPr bwMode="auto">
          <a:xfrm>
            <a:off x="3234010" y="321524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1686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0" name="Rectangle 121"/>
          <p:cNvSpPr>
            <a:spLocks noChangeArrowheads="1"/>
          </p:cNvSpPr>
          <p:nvPr/>
        </p:nvSpPr>
        <p:spPr bwMode="auto">
          <a:xfrm>
            <a:off x="3234010" y="342161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3103 (1.2)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1" name="Rectangle 122"/>
          <p:cNvSpPr>
            <a:spLocks noChangeArrowheads="1"/>
          </p:cNvSpPr>
          <p:nvPr/>
        </p:nvSpPr>
        <p:spPr bwMode="auto">
          <a:xfrm>
            <a:off x="3275285" y="3955015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987 (0.4)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2" name="Rectangle 123"/>
          <p:cNvSpPr>
            <a:spLocks noChangeArrowheads="1"/>
          </p:cNvSpPr>
          <p:nvPr/>
        </p:nvSpPr>
        <p:spPr bwMode="auto">
          <a:xfrm>
            <a:off x="3275285" y="416615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188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3" name="Rectangle 124"/>
          <p:cNvSpPr>
            <a:spLocks noChangeArrowheads="1"/>
          </p:cNvSpPr>
          <p:nvPr/>
        </p:nvSpPr>
        <p:spPr bwMode="auto">
          <a:xfrm>
            <a:off x="3275285" y="437729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555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4" name="Rectangle 125"/>
          <p:cNvSpPr>
            <a:spLocks noChangeArrowheads="1"/>
          </p:cNvSpPr>
          <p:nvPr/>
        </p:nvSpPr>
        <p:spPr bwMode="auto">
          <a:xfrm>
            <a:off x="3234010" y="458366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1730 (0.7)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85" name="Rectangle 126"/>
          <p:cNvSpPr>
            <a:spLocks noChangeArrowheads="1"/>
          </p:cNvSpPr>
          <p:nvPr/>
        </p:nvSpPr>
        <p:spPr bwMode="auto">
          <a:xfrm>
            <a:off x="3234010" y="511389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7136 (2.8)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99" name="Rectangle 140"/>
          <p:cNvSpPr>
            <a:spLocks noChangeArrowheads="1"/>
          </p:cNvSpPr>
          <p:nvPr/>
        </p:nvSpPr>
        <p:spPr bwMode="auto">
          <a:xfrm>
            <a:off x="4410348" y="184046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3213 (1.2)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0" name="Rectangle 141"/>
          <p:cNvSpPr>
            <a:spLocks noChangeArrowheads="1"/>
          </p:cNvSpPr>
          <p:nvPr/>
        </p:nvSpPr>
        <p:spPr bwMode="auto">
          <a:xfrm>
            <a:off x="4410348" y="2051603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1587 (0.6)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1" name="Rectangle 142"/>
          <p:cNvSpPr>
            <a:spLocks noChangeArrowheads="1"/>
          </p:cNvSpPr>
          <p:nvPr/>
        </p:nvSpPr>
        <p:spPr bwMode="auto">
          <a:xfrm>
            <a:off x="4410348" y="2257978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4539 (1.7)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2" name="Rectangle 143"/>
          <p:cNvSpPr>
            <a:spLocks noChangeArrowheads="1"/>
          </p:cNvSpPr>
          <p:nvPr/>
        </p:nvSpPr>
        <p:spPr bwMode="auto">
          <a:xfrm>
            <a:off x="4410348" y="2791378"/>
            <a:ext cx="7307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1126 (0.4)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3" name="Rectangle 144"/>
          <p:cNvSpPr>
            <a:spLocks noChangeArrowheads="1"/>
          </p:cNvSpPr>
          <p:nvPr/>
        </p:nvSpPr>
        <p:spPr bwMode="auto">
          <a:xfrm>
            <a:off x="4451623" y="300410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775 (0.3)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4" name="Rectangle 145"/>
          <p:cNvSpPr>
            <a:spLocks noChangeArrowheads="1"/>
          </p:cNvSpPr>
          <p:nvPr/>
        </p:nvSpPr>
        <p:spPr bwMode="auto">
          <a:xfrm>
            <a:off x="4410348" y="321524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2165 (0.8)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5" name="Rectangle 146"/>
          <p:cNvSpPr>
            <a:spLocks noChangeArrowheads="1"/>
          </p:cNvSpPr>
          <p:nvPr/>
        </p:nvSpPr>
        <p:spPr bwMode="auto">
          <a:xfrm>
            <a:off x="4410348" y="342161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4066 (1.6)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6" name="Rectangle 147"/>
          <p:cNvSpPr>
            <a:spLocks noChangeArrowheads="1"/>
          </p:cNvSpPr>
          <p:nvPr/>
        </p:nvSpPr>
        <p:spPr bwMode="auto">
          <a:xfrm>
            <a:off x="4410348" y="395501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1225 (0.5)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7" name="Rectangle 148"/>
          <p:cNvSpPr>
            <a:spLocks noChangeArrowheads="1"/>
          </p:cNvSpPr>
          <p:nvPr/>
        </p:nvSpPr>
        <p:spPr bwMode="auto">
          <a:xfrm>
            <a:off x="4451623" y="4166153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163 (0.1)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8" name="Rectangle 149"/>
          <p:cNvSpPr>
            <a:spLocks noChangeArrowheads="1"/>
          </p:cNvSpPr>
          <p:nvPr/>
        </p:nvSpPr>
        <p:spPr bwMode="auto">
          <a:xfrm>
            <a:off x="4451623" y="4377290"/>
            <a:ext cx="70051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 629 (0.2)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09" name="Rectangle 150"/>
          <p:cNvSpPr>
            <a:spLocks noChangeArrowheads="1"/>
          </p:cNvSpPr>
          <p:nvPr/>
        </p:nvSpPr>
        <p:spPr bwMode="auto">
          <a:xfrm>
            <a:off x="4410348" y="4583665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2017 (0.8)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510" name="Rectangle 151"/>
          <p:cNvSpPr>
            <a:spLocks noChangeArrowheads="1"/>
          </p:cNvSpPr>
          <p:nvPr/>
        </p:nvSpPr>
        <p:spPr bwMode="auto">
          <a:xfrm>
            <a:off x="4410348" y="5113890"/>
            <a:ext cx="742191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 8934 (3.6)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5" name="Rectangle 222"/>
          <p:cNvSpPr>
            <a:spLocks noChangeArrowheads="1"/>
          </p:cNvSpPr>
          <p:nvPr/>
        </p:nvSpPr>
        <p:spPr bwMode="auto">
          <a:xfrm>
            <a:off x="7688385" y="184046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0.74 (0.69 - 0.78)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6" name="Rectangle 223"/>
          <p:cNvSpPr>
            <a:spLocks noChangeArrowheads="1"/>
          </p:cNvSpPr>
          <p:nvPr/>
        </p:nvSpPr>
        <p:spPr bwMode="auto">
          <a:xfrm>
            <a:off x="6245348" y="1827766"/>
            <a:ext cx="212725" cy="2127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7" name="Line 224"/>
          <p:cNvSpPr>
            <a:spLocks noChangeShapeType="1"/>
          </p:cNvSpPr>
          <p:nvPr/>
        </p:nvSpPr>
        <p:spPr bwMode="auto">
          <a:xfrm>
            <a:off x="6256460" y="1934128"/>
            <a:ext cx="196850" cy="0"/>
          </a:xfrm>
          <a:prstGeom prst="line">
            <a:avLst/>
          </a:prstGeom>
          <a:noFill/>
          <a:ln w="1588">
            <a:solidFill>
              <a:schemeClr val="bg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8" name="Rectangle 225"/>
          <p:cNvSpPr>
            <a:spLocks noChangeArrowheads="1"/>
          </p:cNvSpPr>
          <p:nvPr/>
        </p:nvSpPr>
        <p:spPr bwMode="auto">
          <a:xfrm>
            <a:off x="7688385" y="205160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0.80 (0.73 - 0.86)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79" name="Rectangle 226"/>
          <p:cNvSpPr>
            <a:spLocks noChangeArrowheads="1"/>
          </p:cNvSpPr>
          <p:nvPr/>
        </p:nvSpPr>
        <p:spPr bwMode="auto">
          <a:xfrm>
            <a:off x="6410448" y="2069066"/>
            <a:ext cx="152400" cy="1524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0" name="Line 227"/>
          <p:cNvSpPr>
            <a:spLocks noChangeShapeType="1"/>
          </p:cNvSpPr>
          <p:nvPr/>
        </p:nvSpPr>
        <p:spPr bwMode="auto">
          <a:xfrm>
            <a:off x="6343773" y="2145266"/>
            <a:ext cx="2968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Rectangle 228"/>
          <p:cNvSpPr>
            <a:spLocks noChangeArrowheads="1"/>
          </p:cNvSpPr>
          <p:nvPr/>
        </p:nvSpPr>
        <p:spPr bwMode="auto">
          <a:xfrm>
            <a:off x="7688385" y="228655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(0.73 - 0.79)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3" name="Line 230"/>
          <p:cNvSpPr>
            <a:spLocks noChangeShapeType="1"/>
          </p:cNvSpPr>
          <p:nvPr/>
        </p:nvSpPr>
        <p:spPr bwMode="auto">
          <a:xfrm flipV="1">
            <a:off x="6337423" y="2251628"/>
            <a:ext cx="63500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" name="Line 231"/>
          <p:cNvSpPr>
            <a:spLocks noChangeShapeType="1"/>
          </p:cNvSpPr>
          <p:nvPr/>
        </p:nvSpPr>
        <p:spPr bwMode="auto">
          <a:xfrm flipH="1" flipV="1">
            <a:off x="6400923" y="2251628"/>
            <a:ext cx="65088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5" name="Line 232"/>
          <p:cNvSpPr>
            <a:spLocks noChangeShapeType="1"/>
          </p:cNvSpPr>
          <p:nvPr/>
        </p:nvSpPr>
        <p:spPr bwMode="auto">
          <a:xfrm>
            <a:off x="6337423" y="2356403"/>
            <a:ext cx="6350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0" name="Line 233"/>
          <p:cNvSpPr>
            <a:spLocks noChangeShapeType="1"/>
          </p:cNvSpPr>
          <p:nvPr/>
        </p:nvSpPr>
        <p:spPr bwMode="auto">
          <a:xfrm flipH="1">
            <a:off x="6400923" y="2356403"/>
            <a:ext cx="6508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2" name="Line 234"/>
          <p:cNvSpPr>
            <a:spLocks noChangeShapeType="1"/>
          </p:cNvSpPr>
          <p:nvPr/>
        </p:nvSpPr>
        <p:spPr bwMode="auto">
          <a:xfrm flipV="1">
            <a:off x="6400923" y="2251628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Rectangle 235"/>
          <p:cNvSpPr>
            <a:spLocks noChangeArrowheads="1"/>
          </p:cNvSpPr>
          <p:nvPr/>
        </p:nvSpPr>
        <p:spPr bwMode="auto">
          <a:xfrm>
            <a:off x="7688385" y="279137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(0.69 - 0.83)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4" name="Rectangle 236"/>
          <p:cNvSpPr>
            <a:spLocks noChangeArrowheads="1"/>
          </p:cNvSpPr>
          <p:nvPr/>
        </p:nvSpPr>
        <p:spPr bwMode="auto">
          <a:xfrm>
            <a:off x="6329485" y="2813603"/>
            <a:ext cx="144463" cy="1444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Line 237"/>
          <p:cNvSpPr>
            <a:spLocks noChangeShapeType="1"/>
          </p:cNvSpPr>
          <p:nvPr/>
        </p:nvSpPr>
        <p:spPr bwMode="auto">
          <a:xfrm>
            <a:off x="6258048" y="2885041"/>
            <a:ext cx="30162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" name="Rectangle 238"/>
          <p:cNvSpPr>
            <a:spLocks noChangeArrowheads="1"/>
          </p:cNvSpPr>
          <p:nvPr/>
        </p:nvSpPr>
        <p:spPr bwMode="auto">
          <a:xfrm>
            <a:off x="7688385" y="300410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0.78 (0.69 - 0.89)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97" name="Rectangle 239"/>
          <p:cNvSpPr>
            <a:spLocks noChangeArrowheads="1"/>
          </p:cNvSpPr>
          <p:nvPr/>
        </p:nvSpPr>
        <p:spPr bwMode="auto">
          <a:xfrm>
            <a:off x="6408860" y="3045378"/>
            <a:ext cx="101600" cy="1031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" name="Line 240"/>
          <p:cNvSpPr>
            <a:spLocks noChangeShapeType="1"/>
          </p:cNvSpPr>
          <p:nvPr/>
        </p:nvSpPr>
        <p:spPr bwMode="auto">
          <a:xfrm>
            <a:off x="6256460" y="3096178"/>
            <a:ext cx="433388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9" name="Rectangle 241"/>
          <p:cNvSpPr>
            <a:spLocks noChangeArrowheads="1"/>
          </p:cNvSpPr>
          <p:nvPr/>
        </p:nvSpPr>
        <p:spPr bwMode="auto">
          <a:xfrm>
            <a:off x="7688385" y="321524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(0.70 - 0.83)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0" name="Rectangle 242"/>
          <p:cNvSpPr>
            <a:spLocks noChangeArrowheads="1"/>
          </p:cNvSpPr>
          <p:nvPr/>
        </p:nvSpPr>
        <p:spPr bwMode="auto">
          <a:xfrm>
            <a:off x="6329485" y="3234291"/>
            <a:ext cx="149225" cy="1492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Line 243"/>
          <p:cNvSpPr>
            <a:spLocks noChangeShapeType="1"/>
          </p:cNvSpPr>
          <p:nvPr/>
        </p:nvSpPr>
        <p:spPr bwMode="auto">
          <a:xfrm>
            <a:off x="6264398" y="3307316"/>
            <a:ext cx="29051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Rectangle 244"/>
          <p:cNvSpPr>
            <a:spLocks noChangeArrowheads="1"/>
          </p:cNvSpPr>
          <p:nvPr/>
        </p:nvSpPr>
        <p:spPr bwMode="auto">
          <a:xfrm>
            <a:off x="7688385" y="344860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0.76 (0.73 - 0.80)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04" name="Line 246"/>
          <p:cNvSpPr>
            <a:spLocks noChangeShapeType="1"/>
          </p:cNvSpPr>
          <p:nvPr/>
        </p:nvSpPr>
        <p:spPr bwMode="auto">
          <a:xfrm flipV="1">
            <a:off x="6343773" y="3413678"/>
            <a:ext cx="698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Line 247"/>
          <p:cNvSpPr>
            <a:spLocks noChangeShapeType="1"/>
          </p:cNvSpPr>
          <p:nvPr/>
        </p:nvSpPr>
        <p:spPr bwMode="auto">
          <a:xfrm flipH="1" flipV="1">
            <a:off x="6413623" y="3413678"/>
            <a:ext cx="74613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Line 248"/>
          <p:cNvSpPr>
            <a:spLocks noChangeShapeType="1"/>
          </p:cNvSpPr>
          <p:nvPr/>
        </p:nvSpPr>
        <p:spPr bwMode="auto">
          <a:xfrm>
            <a:off x="6343773" y="3520041"/>
            <a:ext cx="69850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Line 249"/>
          <p:cNvSpPr>
            <a:spLocks noChangeShapeType="1"/>
          </p:cNvSpPr>
          <p:nvPr/>
        </p:nvSpPr>
        <p:spPr bwMode="auto">
          <a:xfrm flipH="1">
            <a:off x="6413623" y="3520041"/>
            <a:ext cx="74613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Line 250"/>
          <p:cNvSpPr>
            <a:spLocks noChangeShapeType="1"/>
          </p:cNvSpPr>
          <p:nvPr/>
        </p:nvSpPr>
        <p:spPr bwMode="auto">
          <a:xfrm flipV="1">
            <a:off x="6413623" y="3413678"/>
            <a:ext cx="0" cy="21272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" name="Rectangle 251"/>
          <p:cNvSpPr>
            <a:spLocks noChangeArrowheads="1"/>
          </p:cNvSpPr>
          <p:nvPr/>
        </p:nvSpPr>
        <p:spPr bwMode="auto">
          <a:xfrm>
            <a:off x="7688385" y="3955016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</a:rPr>
              <a:t>0.80 (0.73 - 0.88)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0" name="Rectangle 252"/>
          <p:cNvSpPr>
            <a:spLocks noChangeArrowheads="1"/>
          </p:cNvSpPr>
          <p:nvPr/>
        </p:nvSpPr>
        <p:spPr bwMode="auto">
          <a:xfrm>
            <a:off x="6435848" y="3983591"/>
            <a:ext cx="128588" cy="1285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1" name="Line 253"/>
          <p:cNvSpPr>
            <a:spLocks noChangeShapeType="1"/>
          </p:cNvSpPr>
          <p:nvPr/>
        </p:nvSpPr>
        <p:spPr bwMode="auto">
          <a:xfrm>
            <a:off x="6331073" y="4047091"/>
            <a:ext cx="35560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Rectangle 254"/>
          <p:cNvSpPr>
            <a:spLocks noChangeArrowheads="1"/>
          </p:cNvSpPr>
          <p:nvPr/>
        </p:nvSpPr>
        <p:spPr bwMode="auto">
          <a:xfrm>
            <a:off x="7688385" y="4166153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1.10 (0.86 - 1.42)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3" name="Rectangle 255"/>
          <p:cNvSpPr>
            <a:spLocks noChangeArrowheads="1"/>
          </p:cNvSpPr>
          <p:nvPr/>
        </p:nvSpPr>
        <p:spPr bwMode="auto">
          <a:xfrm>
            <a:off x="7150223" y="4234416"/>
            <a:ext cx="49213" cy="508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Line 256"/>
          <p:cNvSpPr>
            <a:spLocks noChangeShapeType="1"/>
          </p:cNvSpPr>
          <p:nvPr/>
        </p:nvSpPr>
        <p:spPr bwMode="auto">
          <a:xfrm>
            <a:off x="7501060" y="4259816"/>
            <a:ext cx="3175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Freeform 257"/>
          <p:cNvSpPr>
            <a:spLocks/>
          </p:cNvSpPr>
          <p:nvPr/>
        </p:nvSpPr>
        <p:spPr bwMode="auto">
          <a:xfrm>
            <a:off x="7448673" y="4226478"/>
            <a:ext cx="55563" cy="65088"/>
          </a:xfrm>
          <a:custGeom>
            <a:avLst/>
            <a:gdLst>
              <a:gd name="T0" fmla="*/ 0 w 62"/>
              <a:gd name="T1" fmla="*/ 72 h 72"/>
              <a:gd name="T2" fmla="*/ 62 w 62"/>
              <a:gd name="T3" fmla="*/ 36 h 72"/>
              <a:gd name="T4" fmla="*/ 0 w 62"/>
              <a:gd name="T5" fmla="*/ 0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" h="72">
                <a:moveTo>
                  <a:pt x="0" y="72"/>
                </a:moveTo>
                <a:lnTo>
                  <a:pt x="62" y="36"/>
                </a:lnTo>
                <a:lnTo>
                  <a:pt x="0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Line 258"/>
          <p:cNvSpPr>
            <a:spLocks noChangeShapeType="1"/>
          </p:cNvSpPr>
          <p:nvPr/>
        </p:nvSpPr>
        <p:spPr bwMode="auto">
          <a:xfrm>
            <a:off x="6623173" y="4259816"/>
            <a:ext cx="881063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Rectangle 259"/>
          <p:cNvSpPr>
            <a:spLocks noChangeArrowheads="1"/>
          </p:cNvSpPr>
          <p:nvPr/>
        </p:nvSpPr>
        <p:spPr bwMode="auto">
          <a:xfrm>
            <a:off x="7688385" y="437729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0.88 (0.76 - 1.02)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18" name="Rectangle 260"/>
          <p:cNvSpPr>
            <a:spLocks noChangeArrowheads="1"/>
          </p:cNvSpPr>
          <p:nvPr/>
        </p:nvSpPr>
        <p:spPr bwMode="auto">
          <a:xfrm>
            <a:off x="6639048" y="4426503"/>
            <a:ext cx="85725" cy="889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Line 261"/>
          <p:cNvSpPr>
            <a:spLocks noChangeShapeType="1"/>
          </p:cNvSpPr>
          <p:nvPr/>
        </p:nvSpPr>
        <p:spPr bwMode="auto">
          <a:xfrm>
            <a:off x="6413623" y="4470953"/>
            <a:ext cx="5778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0" name="Rectangle 262"/>
          <p:cNvSpPr>
            <a:spLocks noChangeArrowheads="1"/>
          </p:cNvSpPr>
          <p:nvPr/>
        </p:nvSpPr>
        <p:spPr bwMode="auto">
          <a:xfrm>
            <a:off x="7688385" y="4612241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0.85 (0.80 - 0.90)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2" name="Line 264"/>
          <p:cNvSpPr>
            <a:spLocks noChangeShapeType="1"/>
          </p:cNvSpPr>
          <p:nvPr/>
        </p:nvSpPr>
        <p:spPr bwMode="auto">
          <a:xfrm flipV="1">
            <a:off x="6497760" y="4577316"/>
            <a:ext cx="109538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3" name="Line 265"/>
          <p:cNvSpPr>
            <a:spLocks noChangeShapeType="1"/>
          </p:cNvSpPr>
          <p:nvPr/>
        </p:nvSpPr>
        <p:spPr bwMode="auto">
          <a:xfrm flipH="1" flipV="1">
            <a:off x="6607298" y="4577316"/>
            <a:ext cx="115888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4" name="Line 266"/>
          <p:cNvSpPr>
            <a:spLocks noChangeShapeType="1"/>
          </p:cNvSpPr>
          <p:nvPr/>
        </p:nvSpPr>
        <p:spPr bwMode="auto">
          <a:xfrm>
            <a:off x="6497760" y="4682091"/>
            <a:ext cx="10953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" name="Line 267"/>
          <p:cNvSpPr>
            <a:spLocks noChangeShapeType="1"/>
          </p:cNvSpPr>
          <p:nvPr/>
        </p:nvSpPr>
        <p:spPr bwMode="auto">
          <a:xfrm flipH="1">
            <a:off x="6607298" y="4682091"/>
            <a:ext cx="115888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6" name="Line 268"/>
          <p:cNvSpPr>
            <a:spLocks noChangeShapeType="1"/>
          </p:cNvSpPr>
          <p:nvPr/>
        </p:nvSpPr>
        <p:spPr bwMode="auto">
          <a:xfrm flipV="1">
            <a:off x="6607298" y="4577316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7" name="Rectangle 269"/>
          <p:cNvSpPr>
            <a:spLocks noChangeArrowheads="1"/>
          </p:cNvSpPr>
          <p:nvPr/>
        </p:nvSpPr>
        <p:spPr bwMode="auto">
          <a:xfrm>
            <a:off x="7688385" y="5140878"/>
            <a:ext cx="11782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0.79 (0.77 - 0.81)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29" name="Line 271"/>
          <p:cNvSpPr>
            <a:spLocks noChangeShapeType="1"/>
          </p:cNvSpPr>
          <p:nvPr/>
        </p:nvSpPr>
        <p:spPr bwMode="auto">
          <a:xfrm flipV="1">
            <a:off x="6429498" y="5105953"/>
            <a:ext cx="47625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0" name="Line 272"/>
          <p:cNvSpPr>
            <a:spLocks noChangeShapeType="1"/>
          </p:cNvSpPr>
          <p:nvPr/>
        </p:nvSpPr>
        <p:spPr bwMode="auto">
          <a:xfrm flipH="1" flipV="1">
            <a:off x="6477123" y="5105953"/>
            <a:ext cx="49213" cy="104775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1" name="Line 273"/>
          <p:cNvSpPr>
            <a:spLocks noChangeShapeType="1"/>
          </p:cNvSpPr>
          <p:nvPr/>
        </p:nvSpPr>
        <p:spPr bwMode="auto">
          <a:xfrm>
            <a:off x="6429498" y="5210728"/>
            <a:ext cx="47625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2" name="Line 274"/>
          <p:cNvSpPr>
            <a:spLocks noChangeShapeType="1"/>
          </p:cNvSpPr>
          <p:nvPr/>
        </p:nvSpPr>
        <p:spPr bwMode="auto">
          <a:xfrm flipH="1">
            <a:off x="6477123" y="5210728"/>
            <a:ext cx="49213" cy="106363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2" name="Line 284"/>
          <p:cNvSpPr>
            <a:spLocks noChangeShapeType="1"/>
          </p:cNvSpPr>
          <p:nvPr/>
        </p:nvSpPr>
        <p:spPr bwMode="auto">
          <a:xfrm flipV="1">
            <a:off x="6477123" y="1669724"/>
            <a:ext cx="0" cy="363600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Rectangle 153"/>
          <p:cNvSpPr>
            <a:spLocks noChangeArrowheads="1"/>
          </p:cNvSpPr>
          <p:nvPr/>
        </p:nvSpPr>
        <p:spPr bwMode="auto">
          <a:xfrm>
            <a:off x="395113" y="5985792"/>
            <a:ext cx="138113" cy="1381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Line 154"/>
          <p:cNvSpPr>
            <a:spLocks noChangeShapeType="1"/>
          </p:cNvSpPr>
          <p:nvPr/>
        </p:nvSpPr>
        <p:spPr bwMode="auto">
          <a:xfrm>
            <a:off x="296688" y="6054055"/>
            <a:ext cx="336550" cy="0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4" name="Rectangle 155"/>
          <p:cNvSpPr>
            <a:spLocks noChangeArrowheads="1"/>
          </p:cNvSpPr>
          <p:nvPr/>
        </p:nvSpPr>
        <p:spPr bwMode="auto">
          <a:xfrm>
            <a:off x="699913" y="5982617"/>
            <a:ext cx="40395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99% or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235" name="Freeform 156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06 w 212"/>
              <a:gd name="T1" fmla="*/ 0 h 133"/>
              <a:gd name="T2" fmla="*/ 0 w 212"/>
              <a:gd name="T3" fmla="*/ 66 h 133"/>
              <a:gd name="T4" fmla="*/ 106 w 212"/>
              <a:gd name="T5" fmla="*/ 133 h 133"/>
              <a:gd name="T6" fmla="*/ 212 w 212"/>
              <a:gd name="T7" fmla="*/ 66 h 133"/>
              <a:gd name="T8" fmla="*/ 106 w 212"/>
              <a:gd name="T9" fmla="*/ 0 h 1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12" h="133">
                <a:moveTo>
                  <a:pt x="106" y="0"/>
                </a:moveTo>
                <a:lnTo>
                  <a:pt x="0" y="66"/>
                </a:lnTo>
                <a:lnTo>
                  <a:pt x="106" y="133"/>
                </a:lnTo>
                <a:lnTo>
                  <a:pt x="212" y="66"/>
                </a:lnTo>
                <a:lnTo>
                  <a:pt x="106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6" name="Freeform 157"/>
          <p:cNvSpPr>
            <a:spLocks/>
          </p:cNvSpPr>
          <p:nvPr/>
        </p:nvSpPr>
        <p:spPr bwMode="auto">
          <a:xfrm>
            <a:off x="1304751" y="5949280"/>
            <a:ext cx="336550" cy="211138"/>
          </a:xfrm>
          <a:custGeom>
            <a:avLst/>
            <a:gdLst>
              <a:gd name="T0" fmla="*/ 183 w 367"/>
              <a:gd name="T1" fmla="*/ 0 h 231"/>
              <a:gd name="T2" fmla="*/ 0 w 367"/>
              <a:gd name="T3" fmla="*/ 115 h 231"/>
              <a:gd name="T4" fmla="*/ 183 w 367"/>
              <a:gd name="T5" fmla="*/ 231 h 231"/>
              <a:gd name="T6" fmla="*/ 367 w 367"/>
              <a:gd name="T7" fmla="*/ 115 h 231"/>
              <a:gd name="T8" fmla="*/ 183 w 367"/>
              <a:gd name="T9" fmla="*/ 0 h 2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7" h="231">
                <a:moveTo>
                  <a:pt x="183" y="0"/>
                </a:moveTo>
                <a:lnTo>
                  <a:pt x="0" y="115"/>
                </a:lnTo>
                <a:lnTo>
                  <a:pt x="183" y="231"/>
                </a:lnTo>
                <a:lnTo>
                  <a:pt x="367" y="115"/>
                </a:lnTo>
                <a:lnTo>
                  <a:pt x="183" y="0"/>
                </a:lnTo>
              </a:path>
            </a:pathLst>
          </a:cu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Line 158"/>
          <p:cNvSpPr>
            <a:spLocks noChangeShapeType="1"/>
          </p:cNvSpPr>
          <p:nvPr/>
        </p:nvSpPr>
        <p:spPr bwMode="auto">
          <a:xfrm flipV="1">
            <a:off x="1473026" y="5949280"/>
            <a:ext cx="0" cy="211138"/>
          </a:xfrm>
          <a:prstGeom prst="line">
            <a:avLst/>
          </a:prstGeom>
          <a:noFill/>
          <a:ln w="158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8" name="Rectangle 159"/>
          <p:cNvSpPr>
            <a:spLocks noChangeArrowheads="1"/>
          </p:cNvSpPr>
          <p:nvPr/>
        </p:nvSpPr>
        <p:spPr bwMode="auto">
          <a:xfrm>
            <a:off x="1707976" y="5984205"/>
            <a:ext cx="41838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</a:rPr>
              <a:t>95% CI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9779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s 2 ctt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ption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5875">
          <a:solidFill>
            <a:schemeClr val="tx1">
              <a:lumMod val="75000"/>
              <a:lumOff val="25000"/>
            </a:schemeClr>
          </a:solidFill>
          <a:prstDash val="solid"/>
          <a:round/>
          <a:headEnd/>
          <a:tailEnd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eaLnBrk="1" fontAlgn="auto" hangingPunct="1">
          <a:spcBef>
            <a:spcPts val="0"/>
          </a:spcBef>
          <a:spcAft>
            <a:spcPts val="0"/>
          </a:spcAft>
          <a:defRPr sz="4400">
            <a:solidFill>
              <a:schemeClr val="tx1">
                <a:lumMod val="75000"/>
                <a:lumOff val="25000"/>
              </a:schemeClr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ption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credit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fund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 2 ctt</Template>
  <TotalTime>1335</TotalTime>
  <Words>3767</Words>
  <Application>Microsoft Office PowerPoint</Application>
  <PresentationFormat>On-screen Show (4:3)</PresentationFormat>
  <Paragraphs>1029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7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slides 2 ctt</vt:lpstr>
      <vt:lpstr>option 1</vt:lpstr>
      <vt:lpstr>Custom Design</vt:lpstr>
      <vt:lpstr>option 2</vt:lpstr>
      <vt:lpstr>credits</vt:lpstr>
      <vt:lpstr>funding</vt:lpstr>
      <vt:lpstr>blank</vt:lpstr>
      <vt:lpstr>Cholesterol Treatment Trialists’ (CTT) Collaboration  Slide deck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Mills</dc:creator>
  <cp:lastModifiedBy>Jonathan Emberson</cp:lastModifiedBy>
  <cp:revision>437</cp:revision>
  <cp:lastPrinted>2015-12-03T10:41:36Z</cp:lastPrinted>
  <dcterms:created xsi:type="dcterms:W3CDTF">2015-10-14T10:16:39Z</dcterms:created>
  <dcterms:modified xsi:type="dcterms:W3CDTF">2016-09-06T11:09:11Z</dcterms:modified>
</cp:coreProperties>
</file>