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3" r:id="rId2"/>
    <p:sldId id="284" r:id="rId3"/>
    <p:sldId id="285" r:id="rId4"/>
    <p:sldId id="286" r:id="rId5"/>
    <p:sldId id="278" r:id="rId6"/>
    <p:sldId id="287" r:id="rId7"/>
    <p:sldId id="261" r:id="rId8"/>
    <p:sldId id="262" r:id="rId9"/>
    <p:sldId id="272" r:id="rId10"/>
    <p:sldId id="265" r:id="rId11"/>
    <p:sldId id="266" r:id="rId12"/>
    <p:sldId id="259" r:id="rId13"/>
    <p:sldId id="288" r:id="rId14"/>
    <p:sldId id="289" r:id="rId15"/>
    <p:sldId id="270" r:id="rId16"/>
    <p:sldId id="290" r:id="rId17"/>
    <p:sldId id="291" r:id="rId18"/>
    <p:sldId id="260" r:id="rId19"/>
  </p:sldIdLst>
  <p:sldSz cx="9144000" cy="6858000" type="screen4x3"/>
  <p:notesSz cx="6794500" cy="998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87" autoAdjust="0"/>
  </p:normalViewPr>
  <p:slideViewPr>
    <p:cSldViewPr>
      <p:cViewPr>
        <p:scale>
          <a:sx n="100" d="100"/>
          <a:sy n="100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10" d="100"/>
          <a:sy n="110" d="100"/>
        </p:scale>
        <p:origin x="-1428" y="1926"/>
      </p:cViewPr>
      <p:guideLst>
        <p:guide orient="horz" pos="3143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DEDB5-D002-43C3-8612-4DD86D83135C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B508D76-E9C9-40A1-A774-7D377928D420}">
      <dgm:prSet phldrT="[Text]"/>
      <dgm:spPr/>
      <dgm:t>
        <a:bodyPr/>
        <a:lstStyle/>
        <a:p>
          <a:r>
            <a:rPr lang="en-GB" dirty="0" smtClean="0"/>
            <a:t>Mastectomy + axillary dissection</a:t>
          </a:r>
        </a:p>
        <a:p>
          <a:r>
            <a:rPr lang="en-GB" dirty="0" smtClean="0"/>
            <a:t>(Mast+AD)</a:t>
          </a:r>
          <a:endParaRPr lang="en-GB" dirty="0"/>
        </a:p>
      </dgm:t>
    </dgm:pt>
    <dgm:pt modelId="{E43D41CB-4F83-44A5-B40E-14724888EBF1}" type="parTrans" cxnId="{FA314405-604B-4DAA-9B42-BC37CCECF014}">
      <dgm:prSet/>
      <dgm:spPr/>
      <dgm:t>
        <a:bodyPr/>
        <a:lstStyle/>
        <a:p>
          <a:endParaRPr lang="en-GB"/>
        </a:p>
      </dgm:t>
    </dgm:pt>
    <dgm:pt modelId="{ABF9FEA0-C27C-4AD2-8956-9649C69E111F}" type="sibTrans" cxnId="{FA314405-604B-4DAA-9B42-BC37CCECF014}">
      <dgm:prSet/>
      <dgm:spPr/>
      <dgm:t>
        <a:bodyPr/>
        <a:lstStyle/>
        <a:p>
          <a:endParaRPr lang="en-GB"/>
        </a:p>
      </dgm:t>
    </dgm:pt>
    <dgm:pt modelId="{82C287D6-BF9F-4646-93E5-11BCEAA969B3}">
      <dgm:prSet phldrT="[Text]"/>
      <dgm:spPr/>
      <dgm:t>
        <a:bodyPr/>
        <a:lstStyle/>
        <a:p>
          <a:r>
            <a:rPr lang="en-GB" dirty="0" smtClean="0"/>
            <a:t>4+ positive   (pN4+)</a:t>
          </a:r>
          <a:endParaRPr lang="en-GB" dirty="0"/>
        </a:p>
      </dgm:t>
    </dgm:pt>
    <dgm:pt modelId="{E4500A92-2901-48E8-80DF-63157CD8FB83}" type="parTrans" cxnId="{91FF70A8-08AB-4481-B9E3-0635591F880F}">
      <dgm:prSet/>
      <dgm:spPr/>
      <dgm:t>
        <a:bodyPr/>
        <a:lstStyle/>
        <a:p>
          <a:endParaRPr lang="en-GB" dirty="0"/>
        </a:p>
      </dgm:t>
    </dgm:pt>
    <dgm:pt modelId="{5BA12F5E-26A4-4ED5-BCE2-9AA4A7722075}" type="sibTrans" cxnId="{91FF70A8-08AB-4481-B9E3-0635591F880F}">
      <dgm:prSet/>
      <dgm:spPr/>
      <dgm:t>
        <a:bodyPr/>
        <a:lstStyle/>
        <a:p>
          <a:endParaRPr lang="en-GB"/>
        </a:p>
      </dgm:t>
    </dgm:pt>
    <dgm:pt modelId="{355A460C-986D-41DD-8CFB-5FFA5712E639}">
      <dgm:prSet phldrT="[Text]"/>
      <dgm:spPr/>
      <dgm:t>
        <a:bodyPr/>
        <a:lstStyle/>
        <a:p>
          <a:r>
            <a:rPr lang="en-GB" dirty="0" smtClean="0"/>
            <a:t>1-3 positive    (pN1-3)</a:t>
          </a:r>
          <a:endParaRPr lang="en-GB" dirty="0"/>
        </a:p>
      </dgm:t>
    </dgm:pt>
    <dgm:pt modelId="{388907E6-FF2B-483E-A764-6A202B2CF8CD}" type="parTrans" cxnId="{394B23D9-DC5F-4B61-BFA6-C0468FF74491}">
      <dgm:prSet/>
      <dgm:spPr/>
      <dgm:t>
        <a:bodyPr/>
        <a:lstStyle/>
        <a:p>
          <a:endParaRPr lang="en-GB" dirty="0"/>
        </a:p>
      </dgm:t>
    </dgm:pt>
    <dgm:pt modelId="{AB6815BB-CEF5-4485-BE08-220048D9BD8C}" type="sibTrans" cxnId="{394B23D9-DC5F-4B61-BFA6-C0468FF74491}">
      <dgm:prSet/>
      <dgm:spPr/>
      <dgm:t>
        <a:bodyPr/>
        <a:lstStyle/>
        <a:p>
          <a:endParaRPr lang="en-GB"/>
        </a:p>
      </dgm:t>
    </dgm:pt>
    <dgm:pt modelId="{2F5F963D-7EA8-4D02-9FD8-9E51C80DD470}">
      <dgm:prSet phldrT="[Text]"/>
      <dgm:spPr/>
      <dgm:t>
        <a:bodyPr/>
        <a:lstStyle/>
        <a:p>
          <a:r>
            <a:rPr lang="en-GB" dirty="0" smtClean="0"/>
            <a:t>0 positive        (pN0)  </a:t>
          </a:r>
          <a:endParaRPr lang="en-GB" dirty="0"/>
        </a:p>
      </dgm:t>
    </dgm:pt>
    <dgm:pt modelId="{A58C81D0-9152-4BBD-B4F6-438EDABF12E0}" type="sibTrans" cxnId="{8FA24A68-3159-402E-BC65-40614B6ACD16}">
      <dgm:prSet/>
      <dgm:spPr/>
      <dgm:t>
        <a:bodyPr/>
        <a:lstStyle/>
        <a:p>
          <a:endParaRPr lang="en-GB"/>
        </a:p>
      </dgm:t>
    </dgm:pt>
    <dgm:pt modelId="{52FC4EEC-F58C-48A9-BA32-E4D6E081B7F3}" type="parTrans" cxnId="{8FA24A68-3159-402E-BC65-40614B6ACD16}">
      <dgm:prSet/>
      <dgm:spPr/>
      <dgm:t>
        <a:bodyPr/>
        <a:lstStyle/>
        <a:p>
          <a:endParaRPr lang="en-GB" dirty="0"/>
        </a:p>
      </dgm:t>
    </dgm:pt>
    <dgm:pt modelId="{9A8A4103-F10C-40FF-A19A-DDAB022CAD4E}">
      <dgm:prSet phldrT="[Text]"/>
      <dgm:spPr/>
      <dgm:t>
        <a:bodyPr/>
        <a:lstStyle/>
        <a:p>
          <a:r>
            <a:rPr lang="en-GB" dirty="0" smtClean="0"/>
            <a:t>Not usually</a:t>
          </a:r>
          <a:endParaRPr lang="en-GB" dirty="0"/>
        </a:p>
      </dgm:t>
    </dgm:pt>
    <dgm:pt modelId="{54CB53C8-65E3-4054-AE11-A7F4FE475E97}" type="parTrans" cxnId="{09F4E79E-5E5A-417B-BCC0-1E08F45C08F4}">
      <dgm:prSet/>
      <dgm:spPr/>
      <dgm:t>
        <a:bodyPr/>
        <a:lstStyle/>
        <a:p>
          <a:endParaRPr lang="en-GB" dirty="0"/>
        </a:p>
      </dgm:t>
    </dgm:pt>
    <dgm:pt modelId="{03F9E8AE-35DE-4836-9C75-E8A15186BD66}" type="sibTrans" cxnId="{09F4E79E-5E5A-417B-BCC0-1E08F45C08F4}">
      <dgm:prSet/>
      <dgm:spPr/>
      <dgm:t>
        <a:bodyPr/>
        <a:lstStyle/>
        <a:p>
          <a:endParaRPr lang="en-GB"/>
        </a:p>
      </dgm:t>
    </dgm:pt>
    <dgm:pt modelId="{C1A2BC5D-DD49-4E3C-9D58-761D3A7D3254}">
      <dgm:prSet phldrT="[Text]"/>
      <dgm:spPr/>
      <dgm:t>
        <a:bodyPr/>
        <a:lstStyle/>
        <a:p>
          <a:r>
            <a:rPr lang="en-GB" dirty="0" smtClean="0"/>
            <a:t>Yes</a:t>
          </a:r>
          <a:endParaRPr lang="en-GB" dirty="0"/>
        </a:p>
      </dgm:t>
    </dgm:pt>
    <dgm:pt modelId="{BA5C056D-A454-48F2-8373-31DCDAAFC790}" type="sibTrans" cxnId="{CFAE5B1B-CC92-435D-B147-31A80DFBB870}">
      <dgm:prSet/>
      <dgm:spPr/>
      <dgm:t>
        <a:bodyPr/>
        <a:lstStyle/>
        <a:p>
          <a:endParaRPr lang="en-GB"/>
        </a:p>
      </dgm:t>
    </dgm:pt>
    <dgm:pt modelId="{B7BEFFAF-E738-41E3-AA46-22548E7F7FF6}" type="parTrans" cxnId="{CFAE5B1B-CC92-435D-B147-31A80DFBB870}">
      <dgm:prSet/>
      <dgm:spPr/>
      <dgm:t>
        <a:bodyPr/>
        <a:lstStyle/>
        <a:p>
          <a:endParaRPr lang="en-GB" dirty="0"/>
        </a:p>
      </dgm:t>
    </dgm:pt>
    <dgm:pt modelId="{3C2FA350-8D51-4CF9-8F51-654D302B4258}">
      <dgm:prSet phldrT="[Text]" custT="1"/>
      <dgm:spPr/>
      <dgm:t>
        <a:bodyPr/>
        <a:lstStyle/>
        <a:p>
          <a:r>
            <a:rPr lang="en-GB" sz="4000" b="1" dirty="0" smtClean="0"/>
            <a:t>??</a:t>
          </a:r>
          <a:endParaRPr lang="en-GB" sz="4000" b="1" dirty="0"/>
        </a:p>
      </dgm:t>
    </dgm:pt>
    <dgm:pt modelId="{5347FBBA-9036-4AB1-BFD4-E65DA234F8F0}" type="parTrans" cxnId="{336A744D-D676-4A56-B9C9-EE9480BB8845}">
      <dgm:prSet/>
      <dgm:spPr/>
      <dgm:t>
        <a:bodyPr/>
        <a:lstStyle/>
        <a:p>
          <a:endParaRPr lang="en-GB" dirty="0"/>
        </a:p>
      </dgm:t>
    </dgm:pt>
    <dgm:pt modelId="{1840A344-46B0-489F-AD73-38040A9E972F}" type="sibTrans" cxnId="{336A744D-D676-4A56-B9C9-EE9480BB8845}">
      <dgm:prSet/>
      <dgm:spPr/>
      <dgm:t>
        <a:bodyPr/>
        <a:lstStyle/>
        <a:p>
          <a:endParaRPr lang="en-GB"/>
        </a:p>
      </dgm:t>
    </dgm:pt>
    <dgm:pt modelId="{04210E87-1BB4-468A-9EB8-3290ECE9A076}" type="pres">
      <dgm:prSet presAssocID="{551DEDB5-D002-43C3-8612-4DD86D83135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4FCA48C-DFE0-415E-AEB3-76EE0F1FBD53}" type="pres">
      <dgm:prSet presAssocID="{551DEDB5-D002-43C3-8612-4DD86D83135C}" presName="hierFlow" presStyleCnt="0"/>
      <dgm:spPr/>
    </dgm:pt>
    <dgm:pt modelId="{E4AB2AE2-C52B-4819-8102-1A690585EA7A}" type="pres">
      <dgm:prSet presAssocID="{551DEDB5-D002-43C3-8612-4DD86D83135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59E0B2C-0176-4FAF-8194-D550D7E1F336}" type="pres">
      <dgm:prSet presAssocID="{4B508D76-E9C9-40A1-A774-7D377928D420}" presName="Name17" presStyleCnt="0"/>
      <dgm:spPr/>
    </dgm:pt>
    <dgm:pt modelId="{A20709FE-F04C-444B-858F-C1AE630A3D2E}" type="pres">
      <dgm:prSet presAssocID="{4B508D76-E9C9-40A1-A774-7D377928D42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DC424A8-E193-4998-9A07-6FD8854062AF}" type="pres">
      <dgm:prSet presAssocID="{4B508D76-E9C9-40A1-A774-7D377928D420}" presName="hierChild2" presStyleCnt="0"/>
      <dgm:spPr/>
    </dgm:pt>
    <dgm:pt modelId="{B2393704-2B13-4DEF-B3F2-771AD45DF41F}" type="pres">
      <dgm:prSet presAssocID="{52FC4EEC-F58C-48A9-BA32-E4D6E081B7F3}" presName="Name25" presStyleLbl="parChTrans1D2" presStyleIdx="0" presStyleCnt="3"/>
      <dgm:spPr/>
      <dgm:t>
        <a:bodyPr/>
        <a:lstStyle/>
        <a:p>
          <a:endParaRPr lang="en-GB"/>
        </a:p>
      </dgm:t>
    </dgm:pt>
    <dgm:pt modelId="{945715A1-9CB5-4E1C-80F1-64D70B9ECDE4}" type="pres">
      <dgm:prSet presAssocID="{52FC4EEC-F58C-48A9-BA32-E4D6E081B7F3}" presName="connTx" presStyleLbl="parChTrans1D2" presStyleIdx="0" presStyleCnt="3"/>
      <dgm:spPr/>
      <dgm:t>
        <a:bodyPr/>
        <a:lstStyle/>
        <a:p>
          <a:endParaRPr lang="en-GB"/>
        </a:p>
      </dgm:t>
    </dgm:pt>
    <dgm:pt modelId="{651D83F2-0AD0-4957-9E1D-E1579A50B800}" type="pres">
      <dgm:prSet presAssocID="{2F5F963D-7EA8-4D02-9FD8-9E51C80DD470}" presName="Name30" presStyleCnt="0"/>
      <dgm:spPr/>
    </dgm:pt>
    <dgm:pt modelId="{7ACF009D-1017-4FB5-875E-E183F4BA4E6A}" type="pres">
      <dgm:prSet presAssocID="{2F5F963D-7EA8-4D02-9FD8-9E51C80DD470}" presName="level2Shape" presStyleLbl="node2" presStyleIdx="0" presStyleCnt="3"/>
      <dgm:spPr/>
      <dgm:t>
        <a:bodyPr/>
        <a:lstStyle/>
        <a:p>
          <a:endParaRPr lang="en-GB"/>
        </a:p>
      </dgm:t>
    </dgm:pt>
    <dgm:pt modelId="{9ED30AA0-66FF-4BE2-B309-B080D2E52402}" type="pres">
      <dgm:prSet presAssocID="{2F5F963D-7EA8-4D02-9FD8-9E51C80DD470}" presName="hierChild3" presStyleCnt="0"/>
      <dgm:spPr/>
    </dgm:pt>
    <dgm:pt modelId="{88772483-09B1-40B8-824F-E7F9CF185BC2}" type="pres">
      <dgm:prSet presAssocID="{54CB53C8-65E3-4054-AE11-A7F4FE475E97}" presName="Name25" presStyleLbl="parChTrans1D3" presStyleIdx="0" presStyleCnt="3"/>
      <dgm:spPr/>
      <dgm:t>
        <a:bodyPr/>
        <a:lstStyle/>
        <a:p>
          <a:endParaRPr lang="en-GB"/>
        </a:p>
      </dgm:t>
    </dgm:pt>
    <dgm:pt modelId="{DB463533-A545-432D-A60A-AB420AA6C305}" type="pres">
      <dgm:prSet presAssocID="{54CB53C8-65E3-4054-AE11-A7F4FE475E97}" presName="connTx" presStyleLbl="parChTrans1D3" presStyleIdx="0" presStyleCnt="3"/>
      <dgm:spPr/>
      <dgm:t>
        <a:bodyPr/>
        <a:lstStyle/>
        <a:p>
          <a:endParaRPr lang="en-GB"/>
        </a:p>
      </dgm:t>
    </dgm:pt>
    <dgm:pt modelId="{BB074047-6FA5-4461-A71F-0DC59A9505C6}" type="pres">
      <dgm:prSet presAssocID="{9A8A4103-F10C-40FF-A19A-DDAB022CAD4E}" presName="Name30" presStyleCnt="0"/>
      <dgm:spPr/>
    </dgm:pt>
    <dgm:pt modelId="{DBBE4606-A9C8-4E59-95C9-4143E0BFB360}" type="pres">
      <dgm:prSet presAssocID="{9A8A4103-F10C-40FF-A19A-DDAB022CAD4E}" presName="level2Shape" presStyleLbl="node3" presStyleIdx="0" presStyleCnt="3"/>
      <dgm:spPr/>
      <dgm:t>
        <a:bodyPr/>
        <a:lstStyle/>
        <a:p>
          <a:endParaRPr lang="en-GB"/>
        </a:p>
      </dgm:t>
    </dgm:pt>
    <dgm:pt modelId="{F24F082A-AB33-42D8-ADB0-761531098212}" type="pres">
      <dgm:prSet presAssocID="{9A8A4103-F10C-40FF-A19A-DDAB022CAD4E}" presName="hierChild3" presStyleCnt="0"/>
      <dgm:spPr/>
    </dgm:pt>
    <dgm:pt modelId="{BC5C0AC5-19F4-42C0-A848-0825C493F895}" type="pres">
      <dgm:prSet presAssocID="{E4500A92-2901-48E8-80DF-63157CD8FB83}" presName="Name25" presStyleLbl="parChTrans1D2" presStyleIdx="1" presStyleCnt="3"/>
      <dgm:spPr/>
      <dgm:t>
        <a:bodyPr/>
        <a:lstStyle/>
        <a:p>
          <a:endParaRPr lang="en-GB"/>
        </a:p>
      </dgm:t>
    </dgm:pt>
    <dgm:pt modelId="{B097EDEF-5383-4352-B447-EDCD6C53FE8A}" type="pres">
      <dgm:prSet presAssocID="{E4500A92-2901-48E8-80DF-63157CD8FB83}" presName="connTx" presStyleLbl="parChTrans1D2" presStyleIdx="1" presStyleCnt="3"/>
      <dgm:spPr/>
      <dgm:t>
        <a:bodyPr/>
        <a:lstStyle/>
        <a:p>
          <a:endParaRPr lang="en-GB"/>
        </a:p>
      </dgm:t>
    </dgm:pt>
    <dgm:pt modelId="{09D28ACA-BDC3-4A26-B9FD-B5E827019891}" type="pres">
      <dgm:prSet presAssocID="{82C287D6-BF9F-4646-93E5-11BCEAA969B3}" presName="Name30" presStyleCnt="0"/>
      <dgm:spPr/>
    </dgm:pt>
    <dgm:pt modelId="{417010B2-C8C7-4321-ACFD-4FF3290CF134}" type="pres">
      <dgm:prSet presAssocID="{82C287D6-BF9F-4646-93E5-11BCEAA969B3}" presName="level2Shape" presStyleLbl="node2" presStyleIdx="1" presStyleCnt="3"/>
      <dgm:spPr/>
      <dgm:t>
        <a:bodyPr/>
        <a:lstStyle/>
        <a:p>
          <a:endParaRPr lang="en-GB"/>
        </a:p>
      </dgm:t>
    </dgm:pt>
    <dgm:pt modelId="{667D2C19-A710-4785-BCD6-16D9E024DE1B}" type="pres">
      <dgm:prSet presAssocID="{82C287D6-BF9F-4646-93E5-11BCEAA969B3}" presName="hierChild3" presStyleCnt="0"/>
      <dgm:spPr/>
    </dgm:pt>
    <dgm:pt modelId="{92DF69F6-1223-41C2-9473-4A7CF5BB3D55}" type="pres">
      <dgm:prSet presAssocID="{B7BEFFAF-E738-41E3-AA46-22548E7F7FF6}" presName="Name25" presStyleLbl="parChTrans1D3" presStyleIdx="1" presStyleCnt="3"/>
      <dgm:spPr/>
      <dgm:t>
        <a:bodyPr/>
        <a:lstStyle/>
        <a:p>
          <a:endParaRPr lang="en-GB"/>
        </a:p>
      </dgm:t>
    </dgm:pt>
    <dgm:pt modelId="{F698CDA7-8112-4E08-88B4-37B06F954822}" type="pres">
      <dgm:prSet presAssocID="{B7BEFFAF-E738-41E3-AA46-22548E7F7FF6}" presName="connTx" presStyleLbl="parChTrans1D3" presStyleIdx="1" presStyleCnt="3"/>
      <dgm:spPr/>
      <dgm:t>
        <a:bodyPr/>
        <a:lstStyle/>
        <a:p>
          <a:endParaRPr lang="en-GB"/>
        </a:p>
      </dgm:t>
    </dgm:pt>
    <dgm:pt modelId="{B22BD430-0A8B-451E-BC36-39DCE2ECECA1}" type="pres">
      <dgm:prSet presAssocID="{C1A2BC5D-DD49-4E3C-9D58-761D3A7D3254}" presName="Name30" presStyleCnt="0"/>
      <dgm:spPr/>
    </dgm:pt>
    <dgm:pt modelId="{4A9E734E-C8BC-4A92-94C3-0F35620198D1}" type="pres">
      <dgm:prSet presAssocID="{C1A2BC5D-DD49-4E3C-9D58-761D3A7D3254}" presName="level2Shape" presStyleLbl="node3" presStyleIdx="1" presStyleCnt="3"/>
      <dgm:spPr/>
      <dgm:t>
        <a:bodyPr/>
        <a:lstStyle/>
        <a:p>
          <a:endParaRPr lang="en-GB"/>
        </a:p>
      </dgm:t>
    </dgm:pt>
    <dgm:pt modelId="{341E9D4E-C1C3-4553-9302-8F920D559958}" type="pres">
      <dgm:prSet presAssocID="{C1A2BC5D-DD49-4E3C-9D58-761D3A7D3254}" presName="hierChild3" presStyleCnt="0"/>
      <dgm:spPr/>
    </dgm:pt>
    <dgm:pt modelId="{97191A39-A815-405A-909B-309B76A89EE2}" type="pres">
      <dgm:prSet presAssocID="{388907E6-FF2B-483E-A764-6A202B2CF8CD}" presName="Name25" presStyleLbl="parChTrans1D2" presStyleIdx="2" presStyleCnt="3"/>
      <dgm:spPr/>
      <dgm:t>
        <a:bodyPr/>
        <a:lstStyle/>
        <a:p>
          <a:endParaRPr lang="en-GB"/>
        </a:p>
      </dgm:t>
    </dgm:pt>
    <dgm:pt modelId="{D3C5B63E-9AF2-4140-BFCC-6AD9FE3C87EF}" type="pres">
      <dgm:prSet presAssocID="{388907E6-FF2B-483E-A764-6A202B2CF8CD}" presName="connTx" presStyleLbl="parChTrans1D2" presStyleIdx="2" presStyleCnt="3"/>
      <dgm:spPr/>
      <dgm:t>
        <a:bodyPr/>
        <a:lstStyle/>
        <a:p>
          <a:endParaRPr lang="en-GB"/>
        </a:p>
      </dgm:t>
    </dgm:pt>
    <dgm:pt modelId="{7F1FA41D-B03A-4BB1-A9D1-CAC8ED95AD45}" type="pres">
      <dgm:prSet presAssocID="{355A460C-986D-41DD-8CFB-5FFA5712E639}" presName="Name30" presStyleCnt="0"/>
      <dgm:spPr/>
    </dgm:pt>
    <dgm:pt modelId="{E8F41524-0571-49E3-AE41-F84DC3FD167A}" type="pres">
      <dgm:prSet presAssocID="{355A460C-986D-41DD-8CFB-5FFA5712E639}" presName="level2Shape" presStyleLbl="node2" presStyleIdx="2" presStyleCnt="3"/>
      <dgm:spPr/>
      <dgm:t>
        <a:bodyPr/>
        <a:lstStyle/>
        <a:p>
          <a:endParaRPr lang="en-GB"/>
        </a:p>
      </dgm:t>
    </dgm:pt>
    <dgm:pt modelId="{322A5689-503A-45F3-8483-DAF5DC17E1CC}" type="pres">
      <dgm:prSet presAssocID="{355A460C-986D-41DD-8CFB-5FFA5712E639}" presName="hierChild3" presStyleCnt="0"/>
      <dgm:spPr/>
    </dgm:pt>
    <dgm:pt modelId="{4F528564-C30D-41B5-9F1E-1E059B0851AF}" type="pres">
      <dgm:prSet presAssocID="{5347FBBA-9036-4AB1-BFD4-E65DA234F8F0}" presName="Name25" presStyleLbl="parChTrans1D3" presStyleIdx="2" presStyleCnt="3"/>
      <dgm:spPr/>
      <dgm:t>
        <a:bodyPr/>
        <a:lstStyle/>
        <a:p>
          <a:endParaRPr lang="en-GB"/>
        </a:p>
      </dgm:t>
    </dgm:pt>
    <dgm:pt modelId="{679BBD35-27D9-4D9C-A0A1-A2A13A5F18F6}" type="pres">
      <dgm:prSet presAssocID="{5347FBBA-9036-4AB1-BFD4-E65DA234F8F0}" presName="connTx" presStyleLbl="parChTrans1D3" presStyleIdx="2" presStyleCnt="3"/>
      <dgm:spPr/>
      <dgm:t>
        <a:bodyPr/>
        <a:lstStyle/>
        <a:p>
          <a:endParaRPr lang="en-GB"/>
        </a:p>
      </dgm:t>
    </dgm:pt>
    <dgm:pt modelId="{E4D07316-E84A-4B55-9FA7-457E741F5BCF}" type="pres">
      <dgm:prSet presAssocID="{3C2FA350-8D51-4CF9-8F51-654D302B4258}" presName="Name30" presStyleCnt="0"/>
      <dgm:spPr/>
    </dgm:pt>
    <dgm:pt modelId="{B8A6DD7B-1161-452E-A482-5831573B7FD1}" type="pres">
      <dgm:prSet presAssocID="{3C2FA350-8D51-4CF9-8F51-654D302B4258}" presName="level2Shape" presStyleLbl="node3" presStyleIdx="2" presStyleCnt="3"/>
      <dgm:spPr/>
      <dgm:t>
        <a:bodyPr/>
        <a:lstStyle/>
        <a:p>
          <a:endParaRPr lang="en-GB"/>
        </a:p>
      </dgm:t>
    </dgm:pt>
    <dgm:pt modelId="{E3A66469-4747-41C5-A6C8-1CD6B5844D1E}" type="pres">
      <dgm:prSet presAssocID="{3C2FA350-8D51-4CF9-8F51-654D302B4258}" presName="hierChild3" presStyleCnt="0"/>
      <dgm:spPr/>
    </dgm:pt>
    <dgm:pt modelId="{D9F54E09-17F2-4C50-9282-D366C8C85009}" type="pres">
      <dgm:prSet presAssocID="{551DEDB5-D002-43C3-8612-4DD86D83135C}" presName="bgShapesFlow" presStyleCnt="0"/>
      <dgm:spPr/>
    </dgm:pt>
  </dgm:ptLst>
  <dgm:cxnLst>
    <dgm:cxn modelId="{75A299D1-654F-4355-9FE5-A55520E42D96}" type="presOf" srcId="{C1A2BC5D-DD49-4E3C-9D58-761D3A7D3254}" destId="{4A9E734E-C8BC-4A92-94C3-0F35620198D1}" srcOrd="0" destOrd="0" presId="urn:microsoft.com/office/officeart/2005/8/layout/hierarchy5"/>
    <dgm:cxn modelId="{E2C06FDD-2AC7-4CF9-989C-B5D2CD7F96F6}" type="presOf" srcId="{E4500A92-2901-48E8-80DF-63157CD8FB83}" destId="{BC5C0AC5-19F4-42C0-A848-0825C493F895}" srcOrd="0" destOrd="0" presId="urn:microsoft.com/office/officeart/2005/8/layout/hierarchy5"/>
    <dgm:cxn modelId="{F1B0A7BE-CEFD-4E67-85D1-B56B6A111EC5}" type="presOf" srcId="{2F5F963D-7EA8-4D02-9FD8-9E51C80DD470}" destId="{7ACF009D-1017-4FB5-875E-E183F4BA4E6A}" srcOrd="0" destOrd="0" presId="urn:microsoft.com/office/officeart/2005/8/layout/hierarchy5"/>
    <dgm:cxn modelId="{033078D5-BC95-4C57-A6B3-478CE83CC817}" type="presOf" srcId="{3C2FA350-8D51-4CF9-8F51-654D302B4258}" destId="{B8A6DD7B-1161-452E-A482-5831573B7FD1}" srcOrd="0" destOrd="0" presId="urn:microsoft.com/office/officeart/2005/8/layout/hierarchy5"/>
    <dgm:cxn modelId="{57D8688C-E393-4F35-91ED-24E4913CEB54}" type="presOf" srcId="{5347FBBA-9036-4AB1-BFD4-E65DA234F8F0}" destId="{4F528564-C30D-41B5-9F1E-1E059B0851AF}" srcOrd="0" destOrd="0" presId="urn:microsoft.com/office/officeart/2005/8/layout/hierarchy5"/>
    <dgm:cxn modelId="{1E1AA342-F817-46DC-BAA9-F349A6A8C5AE}" type="presOf" srcId="{52FC4EEC-F58C-48A9-BA32-E4D6E081B7F3}" destId="{B2393704-2B13-4DEF-B3F2-771AD45DF41F}" srcOrd="0" destOrd="0" presId="urn:microsoft.com/office/officeart/2005/8/layout/hierarchy5"/>
    <dgm:cxn modelId="{B68335D7-0D93-4763-9C8F-AEC731BDA52C}" type="presOf" srcId="{4B508D76-E9C9-40A1-A774-7D377928D420}" destId="{A20709FE-F04C-444B-858F-C1AE630A3D2E}" srcOrd="0" destOrd="0" presId="urn:microsoft.com/office/officeart/2005/8/layout/hierarchy5"/>
    <dgm:cxn modelId="{91FF70A8-08AB-4481-B9E3-0635591F880F}" srcId="{4B508D76-E9C9-40A1-A774-7D377928D420}" destId="{82C287D6-BF9F-4646-93E5-11BCEAA969B3}" srcOrd="1" destOrd="0" parTransId="{E4500A92-2901-48E8-80DF-63157CD8FB83}" sibTransId="{5BA12F5E-26A4-4ED5-BCE2-9AA4A7722075}"/>
    <dgm:cxn modelId="{261A9B66-6CDC-4C3E-A3F9-9E3ACA972E0F}" type="presOf" srcId="{B7BEFFAF-E738-41E3-AA46-22548E7F7FF6}" destId="{92DF69F6-1223-41C2-9473-4A7CF5BB3D55}" srcOrd="0" destOrd="0" presId="urn:microsoft.com/office/officeart/2005/8/layout/hierarchy5"/>
    <dgm:cxn modelId="{33088ACE-1F37-49AD-9A04-6662D5EFF711}" type="presOf" srcId="{54CB53C8-65E3-4054-AE11-A7F4FE475E97}" destId="{88772483-09B1-40B8-824F-E7F9CF185BC2}" srcOrd="0" destOrd="0" presId="urn:microsoft.com/office/officeart/2005/8/layout/hierarchy5"/>
    <dgm:cxn modelId="{336A744D-D676-4A56-B9C9-EE9480BB8845}" srcId="{355A460C-986D-41DD-8CFB-5FFA5712E639}" destId="{3C2FA350-8D51-4CF9-8F51-654D302B4258}" srcOrd="0" destOrd="0" parTransId="{5347FBBA-9036-4AB1-BFD4-E65DA234F8F0}" sibTransId="{1840A344-46B0-489F-AD73-38040A9E972F}"/>
    <dgm:cxn modelId="{7EA0DC6F-C0F9-4F26-A9C2-58F6EA27D26A}" type="presOf" srcId="{9A8A4103-F10C-40FF-A19A-DDAB022CAD4E}" destId="{DBBE4606-A9C8-4E59-95C9-4143E0BFB360}" srcOrd="0" destOrd="0" presId="urn:microsoft.com/office/officeart/2005/8/layout/hierarchy5"/>
    <dgm:cxn modelId="{1B0A61E8-3793-4D13-9815-08D42E0E62EE}" type="presOf" srcId="{5347FBBA-9036-4AB1-BFD4-E65DA234F8F0}" destId="{679BBD35-27D9-4D9C-A0A1-A2A13A5F18F6}" srcOrd="1" destOrd="0" presId="urn:microsoft.com/office/officeart/2005/8/layout/hierarchy5"/>
    <dgm:cxn modelId="{5B1F86C1-8BCB-4FCA-B32A-B2FB16093D0C}" type="presOf" srcId="{388907E6-FF2B-483E-A764-6A202B2CF8CD}" destId="{97191A39-A815-405A-909B-309B76A89EE2}" srcOrd="0" destOrd="0" presId="urn:microsoft.com/office/officeart/2005/8/layout/hierarchy5"/>
    <dgm:cxn modelId="{FA314405-604B-4DAA-9B42-BC37CCECF014}" srcId="{551DEDB5-D002-43C3-8612-4DD86D83135C}" destId="{4B508D76-E9C9-40A1-A774-7D377928D420}" srcOrd="0" destOrd="0" parTransId="{E43D41CB-4F83-44A5-B40E-14724888EBF1}" sibTransId="{ABF9FEA0-C27C-4AD2-8956-9649C69E111F}"/>
    <dgm:cxn modelId="{4EE04694-791D-46FA-BA71-C2461A242487}" type="presOf" srcId="{52FC4EEC-F58C-48A9-BA32-E4D6E081B7F3}" destId="{945715A1-9CB5-4E1C-80F1-64D70B9ECDE4}" srcOrd="1" destOrd="0" presId="urn:microsoft.com/office/officeart/2005/8/layout/hierarchy5"/>
    <dgm:cxn modelId="{2DE8207F-D93D-4EDC-BF6F-99F534A2235F}" type="presOf" srcId="{54CB53C8-65E3-4054-AE11-A7F4FE475E97}" destId="{DB463533-A545-432D-A60A-AB420AA6C305}" srcOrd="1" destOrd="0" presId="urn:microsoft.com/office/officeart/2005/8/layout/hierarchy5"/>
    <dgm:cxn modelId="{150D4674-9977-4C85-A625-F4F27005D5E0}" type="presOf" srcId="{388907E6-FF2B-483E-A764-6A202B2CF8CD}" destId="{D3C5B63E-9AF2-4140-BFCC-6AD9FE3C87EF}" srcOrd="1" destOrd="0" presId="urn:microsoft.com/office/officeart/2005/8/layout/hierarchy5"/>
    <dgm:cxn modelId="{3DA5B6C2-A3CF-4A20-A1DE-74EB3FF13D51}" type="presOf" srcId="{E4500A92-2901-48E8-80DF-63157CD8FB83}" destId="{B097EDEF-5383-4352-B447-EDCD6C53FE8A}" srcOrd="1" destOrd="0" presId="urn:microsoft.com/office/officeart/2005/8/layout/hierarchy5"/>
    <dgm:cxn modelId="{B8355199-7FDF-48FE-8A44-651BD4070DF7}" type="presOf" srcId="{551DEDB5-D002-43C3-8612-4DD86D83135C}" destId="{04210E87-1BB4-468A-9EB8-3290ECE9A076}" srcOrd="0" destOrd="0" presId="urn:microsoft.com/office/officeart/2005/8/layout/hierarchy5"/>
    <dgm:cxn modelId="{09F4E79E-5E5A-417B-BCC0-1E08F45C08F4}" srcId="{2F5F963D-7EA8-4D02-9FD8-9E51C80DD470}" destId="{9A8A4103-F10C-40FF-A19A-DDAB022CAD4E}" srcOrd="0" destOrd="0" parTransId="{54CB53C8-65E3-4054-AE11-A7F4FE475E97}" sibTransId="{03F9E8AE-35DE-4836-9C75-E8A15186BD66}"/>
    <dgm:cxn modelId="{9C244F49-5A66-407E-AC44-FFF18B1DF7EE}" type="presOf" srcId="{82C287D6-BF9F-4646-93E5-11BCEAA969B3}" destId="{417010B2-C8C7-4321-ACFD-4FF3290CF134}" srcOrd="0" destOrd="0" presId="urn:microsoft.com/office/officeart/2005/8/layout/hierarchy5"/>
    <dgm:cxn modelId="{C79F3189-B34F-4EDD-B55C-B8DF664CA5B0}" type="presOf" srcId="{355A460C-986D-41DD-8CFB-5FFA5712E639}" destId="{E8F41524-0571-49E3-AE41-F84DC3FD167A}" srcOrd="0" destOrd="0" presId="urn:microsoft.com/office/officeart/2005/8/layout/hierarchy5"/>
    <dgm:cxn modelId="{CFAE5B1B-CC92-435D-B147-31A80DFBB870}" srcId="{82C287D6-BF9F-4646-93E5-11BCEAA969B3}" destId="{C1A2BC5D-DD49-4E3C-9D58-761D3A7D3254}" srcOrd="0" destOrd="0" parTransId="{B7BEFFAF-E738-41E3-AA46-22548E7F7FF6}" sibTransId="{BA5C056D-A454-48F2-8373-31DCDAAFC790}"/>
    <dgm:cxn modelId="{8FA24A68-3159-402E-BC65-40614B6ACD16}" srcId="{4B508D76-E9C9-40A1-A774-7D377928D420}" destId="{2F5F963D-7EA8-4D02-9FD8-9E51C80DD470}" srcOrd="0" destOrd="0" parTransId="{52FC4EEC-F58C-48A9-BA32-E4D6E081B7F3}" sibTransId="{A58C81D0-9152-4BBD-B4F6-438EDABF12E0}"/>
    <dgm:cxn modelId="{1FE4615B-FADE-4A70-A82F-CC8513F2C6BB}" type="presOf" srcId="{B7BEFFAF-E738-41E3-AA46-22548E7F7FF6}" destId="{F698CDA7-8112-4E08-88B4-37B06F954822}" srcOrd="1" destOrd="0" presId="urn:microsoft.com/office/officeart/2005/8/layout/hierarchy5"/>
    <dgm:cxn modelId="{394B23D9-DC5F-4B61-BFA6-C0468FF74491}" srcId="{4B508D76-E9C9-40A1-A774-7D377928D420}" destId="{355A460C-986D-41DD-8CFB-5FFA5712E639}" srcOrd="2" destOrd="0" parTransId="{388907E6-FF2B-483E-A764-6A202B2CF8CD}" sibTransId="{AB6815BB-CEF5-4485-BE08-220048D9BD8C}"/>
    <dgm:cxn modelId="{2B685A5A-C03E-45F4-ACAE-C716B738E36D}" type="presParOf" srcId="{04210E87-1BB4-468A-9EB8-3290ECE9A076}" destId="{74FCA48C-DFE0-415E-AEB3-76EE0F1FBD53}" srcOrd="0" destOrd="0" presId="urn:microsoft.com/office/officeart/2005/8/layout/hierarchy5"/>
    <dgm:cxn modelId="{37A03998-F122-4912-AEBB-D4D2FA5A89E3}" type="presParOf" srcId="{74FCA48C-DFE0-415E-AEB3-76EE0F1FBD53}" destId="{E4AB2AE2-C52B-4819-8102-1A690585EA7A}" srcOrd="0" destOrd="0" presId="urn:microsoft.com/office/officeart/2005/8/layout/hierarchy5"/>
    <dgm:cxn modelId="{304FE3FE-929C-474D-BCBF-5C4F5CD48A5C}" type="presParOf" srcId="{E4AB2AE2-C52B-4819-8102-1A690585EA7A}" destId="{059E0B2C-0176-4FAF-8194-D550D7E1F336}" srcOrd="0" destOrd="0" presId="urn:microsoft.com/office/officeart/2005/8/layout/hierarchy5"/>
    <dgm:cxn modelId="{28312E7F-9F77-4EF9-8122-7AE1DF562230}" type="presParOf" srcId="{059E0B2C-0176-4FAF-8194-D550D7E1F336}" destId="{A20709FE-F04C-444B-858F-C1AE630A3D2E}" srcOrd="0" destOrd="0" presId="urn:microsoft.com/office/officeart/2005/8/layout/hierarchy5"/>
    <dgm:cxn modelId="{E0D98C53-D477-44D7-B371-887C0C24E46D}" type="presParOf" srcId="{059E0B2C-0176-4FAF-8194-D550D7E1F336}" destId="{7DC424A8-E193-4998-9A07-6FD8854062AF}" srcOrd="1" destOrd="0" presId="urn:microsoft.com/office/officeart/2005/8/layout/hierarchy5"/>
    <dgm:cxn modelId="{644B34A0-1779-401E-AC28-322B3F84E21E}" type="presParOf" srcId="{7DC424A8-E193-4998-9A07-6FD8854062AF}" destId="{B2393704-2B13-4DEF-B3F2-771AD45DF41F}" srcOrd="0" destOrd="0" presId="urn:microsoft.com/office/officeart/2005/8/layout/hierarchy5"/>
    <dgm:cxn modelId="{4E3F2747-41F8-4F53-B0F6-65EA7D856AD5}" type="presParOf" srcId="{B2393704-2B13-4DEF-B3F2-771AD45DF41F}" destId="{945715A1-9CB5-4E1C-80F1-64D70B9ECDE4}" srcOrd="0" destOrd="0" presId="urn:microsoft.com/office/officeart/2005/8/layout/hierarchy5"/>
    <dgm:cxn modelId="{3343AB18-85C7-4916-AC04-0AF9DC1BDEC1}" type="presParOf" srcId="{7DC424A8-E193-4998-9A07-6FD8854062AF}" destId="{651D83F2-0AD0-4957-9E1D-E1579A50B800}" srcOrd="1" destOrd="0" presId="urn:microsoft.com/office/officeart/2005/8/layout/hierarchy5"/>
    <dgm:cxn modelId="{CA2595FF-F3FF-4594-AD31-E2BFE94AE175}" type="presParOf" srcId="{651D83F2-0AD0-4957-9E1D-E1579A50B800}" destId="{7ACF009D-1017-4FB5-875E-E183F4BA4E6A}" srcOrd="0" destOrd="0" presId="urn:microsoft.com/office/officeart/2005/8/layout/hierarchy5"/>
    <dgm:cxn modelId="{72A01B93-23F8-48B3-BDF4-08067524CB7C}" type="presParOf" srcId="{651D83F2-0AD0-4957-9E1D-E1579A50B800}" destId="{9ED30AA0-66FF-4BE2-B309-B080D2E52402}" srcOrd="1" destOrd="0" presId="urn:microsoft.com/office/officeart/2005/8/layout/hierarchy5"/>
    <dgm:cxn modelId="{2343106A-C32C-4580-9AD2-5653EDA45947}" type="presParOf" srcId="{9ED30AA0-66FF-4BE2-B309-B080D2E52402}" destId="{88772483-09B1-40B8-824F-E7F9CF185BC2}" srcOrd="0" destOrd="0" presId="urn:microsoft.com/office/officeart/2005/8/layout/hierarchy5"/>
    <dgm:cxn modelId="{D03A9235-33B4-46A8-A791-302A1D5FFEFA}" type="presParOf" srcId="{88772483-09B1-40B8-824F-E7F9CF185BC2}" destId="{DB463533-A545-432D-A60A-AB420AA6C305}" srcOrd="0" destOrd="0" presId="urn:microsoft.com/office/officeart/2005/8/layout/hierarchy5"/>
    <dgm:cxn modelId="{34E50F33-120C-4414-92F9-88819AAA8C40}" type="presParOf" srcId="{9ED30AA0-66FF-4BE2-B309-B080D2E52402}" destId="{BB074047-6FA5-4461-A71F-0DC59A9505C6}" srcOrd="1" destOrd="0" presId="urn:microsoft.com/office/officeart/2005/8/layout/hierarchy5"/>
    <dgm:cxn modelId="{895DBCBB-DCA5-4452-8E8C-03D592EC7C3C}" type="presParOf" srcId="{BB074047-6FA5-4461-A71F-0DC59A9505C6}" destId="{DBBE4606-A9C8-4E59-95C9-4143E0BFB360}" srcOrd="0" destOrd="0" presId="urn:microsoft.com/office/officeart/2005/8/layout/hierarchy5"/>
    <dgm:cxn modelId="{E3B8B64A-E293-4E49-B60F-EAA0587F38A4}" type="presParOf" srcId="{BB074047-6FA5-4461-A71F-0DC59A9505C6}" destId="{F24F082A-AB33-42D8-ADB0-761531098212}" srcOrd="1" destOrd="0" presId="urn:microsoft.com/office/officeart/2005/8/layout/hierarchy5"/>
    <dgm:cxn modelId="{895C9757-0891-4E5F-BE31-CF2DCAB46C4A}" type="presParOf" srcId="{7DC424A8-E193-4998-9A07-6FD8854062AF}" destId="{BC5C0AC5-19F4-42C0-A848-0825C493F895}" srcOrd="2" destOrd="0" presId="urn:microsoft.com/office/officeart/2005/8/layout/hierarchy5"/>
    <dgm:cxn modelId="{C7ADFC0F-509C-4DCA-B930-11A6932B6270}" type="presParOf" srcId="{BC5C0AC5-19F4-42C0-A848-0825C493F895}" destId="{B097EDEF-5383-4352-B447-EDCD6C53FE8A}" srcOrd="0" destOrd="0" presId="urn:microsoft.com/office/officeart/2005/8/layout/hierarchy5"/>
    <dgm:cxn modelId="{2BE78CE8-CFB9-42BF-B051-BD653758DFD3}" type="presParOf" srcId="{7DC424A8-E193-4998-9A07-6FD8854062AF}" destId="{09D28ACA-BDC3-4A26-B9FD-B5E827019891}" srcOrd="3" destOrd="0" presId="urn:microsoft.com/office/officeart/2005/8/layout/hierarchy5"/>
    <dgm:cxn modelId="{95E19BC0-231F-4601-8A43-C447A5C39CD3}" type="presParOf" srcId="{09D28ACA-BDC3-4A26-B9FD-B5E827019891}" destId="{417010B2-C8C7-4321-ACFD-4FF3290CF134}" srcOrd="0" destOrd="0" presId="urn:microsoft.com/office/officeart/2005/8/layout/hierarchy5"/>
    <dgm:cxn modelId="{CDF9DBA6-EC65-4F74-93D1-9FE1E6CFF0B6}" type="presParOf" srcId="{09D28ACA-BDC3-4A26-B9FD-B5E827019891}" destId="{667D2C19-A710-4785-BCD6-16D9E024DE1B}" srcOrd="1" destOrd="0" presId="urn:microsoft.com/office/officeart/2005/8/layout/hierarchy5"/>
    <dgm:cxn modelId="{18511389-8D9E-4385-8374-15C0083B3A50}" type="presParOf" srcId="{667D2C19-A710-4785-BCD6-16D9E024DE1B}" destId="{92DF69F6-1223-41C2-9473-4A7CF5BB3D55}" srcOrd="0" destOrd="0" presId="urn:microsoft.com/office/officeart/2005/8/layout/hierarchy5"/>
    <dgm:cxn modelId="{C8F83B34-39AA-4D2E-B14C-F195C6A30C00}" type="presParOf" srcId="{92DF69F6-1223-41C2-9473-4A7CF5BB3D55}" destId="{F698CDA7-8112-4E08-88B4-37B06F954822}" srcOrd="0" destOrd="0" presId="urn:microsoft.com/office/officeart/2005/8/layout/hierarchy5"/>
    <dgm:cxn modelId="{286F78E0-9065-45F3-A9EB-AD414C978D18}" type="presParOf" srcId="{667D2C19-A710-4785-BCD6-16D9E024DE1B}" destId="{B22BD430-0A8B-451E-BC36-39DCE2ECECA1}" srcOrd="1" destOrd="0" presId="urn:microsoft.com/office/officeart/2005/8/layout/hierarchy5"/>
    <dgm:cxn modelId="{610B1419-82EB-41F5-9C29-54C3F5F06603}" type="presParOf" srcId="{B22BD430-0A8B-451E-BC36-39DCE2ECECA1}" destId="{4A9E734E-C8BC-4A92-94C3-0F35620198D1}" srcOrd="0" destOrd="0" presId="urn:microsoft.com/office/officeart/2005/8/layout/hierarchy5"/>
    <dgm:cxn modelId="{D24E4C29-14CD-4CE7-8BB9-6A6D361F47E6}" type="presParOf" srcId="{B22BD430-0A8B-451E-BC36-39DCE2ECECA1}" destId="{341E9D4E-C1C3-4553-9302-8F920D559958}" srcOrd="1" destOrd="0" presId="urn:microsoft.com/office/officeart/2005/8/layout/hierarchy5"/>
    <dgm:cxn modelId="{A9630349-8BC3-466B-BE80-119A1BFDEE5C}" type="presParOf" srcId="{7DC424A8-E193-4998-9A07-6FD8854062AF}" destId="{97191A39-A815-405A-909B-309B76A89EE2}" srcOrd="4" destOrd="0" presId="urn:microsoft.com/office/officeart/2005/8/layout/hierarchy5"/>
    <dgm:cxn modelId="{C2F71E76-F9E2-40BB-B994-734273189392}" type="presParOf" srcId="{97191A39-A815-405A-909B-309B76A89EE2}" destId="{D3C5B63E-9AF2-4140-BFCC-6AD9FE3C87EF}" srcOrd="0" destOrd="0" presId="urn:microsoft.com/office/officeart/2005/8/layout/hierarchy5"/>
    <dgm:cxn modelId="{1DDC43A7-C688-4908-A268-B9BBA4F8D214}" type="presParOf" srcId="{7DC424A8-E193-4998-9A07-6FD8854062AF}" destId="{7F1FA41D-B03A-4BB1-A9D1-CAC8ED95AD45}" srcOrd="5" destOrd="0" presId="urn:microsoft.com/office/officeart/2005/8/layout/hierarchy5"/>
    <dgm:cxn modelId="{E8353134-48A0-4E48-8660-53F3F820226E}" type="presParOf" srcId="{7F1FA41D-B03A-4BB1-A9D1-CAC8ED95AD45}" destId="{E8F41524-0571-49E3-AE41-F84DC3FD167A}" srcOrd="0" destOrd="0" presId="urn:microsoft.com/office/officeart/2005/8/layout/hierarchy5"/>
    <dgm:cxn modelId="{FF08EA6E-4F7D-4B46-925C-7A4B13BAC42C}" type="presParOf" srcId="{7F1FA41D-B03A-4BB1-A9D1-CAC8ED95AD45}" destId="{322A5689-503A-45F3-8483-DAF5DC17E1CC}" srcOrd="1" destOrd="0" presId="urn:microsoft.com/office/officeart/2005/8/layout/hierarchy5"/>
    <dgm:cxn modelId="{E74E676A-2C7D-4BF2-A0CE-12E41B904ED8}" type="presParOf" srcId="{322A5689-503A-45F3-8483-DAF5DC17E1CC}" destId="{4F528564-C30D-41B5-9F1E-1E059B0851AF}" srcOrd="0" destOrd="0" presId="urn:microsoft.com/office/officeart/2005/8/layout/hierarchy5"/>
    <dgm:cxn modelId="{2B7CD603-C194-40A8-8ABC-486BC2D337FD}" type="presParOf" srcId="{4F528564-C30D-41B5-9F1E-1E059B0851AF}" destId="{679BBD35-27D9-4D9C-A0A1-A2A13A5F18F6}" srcOrd="0" destOrd="0" presId="urn:microsoft.com/office/officeart/2005/8/layout/hierarchy5"/>
    <dgm:cxn modelId="{5FC06ED2-B1A8-497A-9AB5-AE576721CD6F}" type="presParOf" srcId="{322A5689-503A-45F3-8483-DAF5DC17E1CC}" destId="{E4D07316-E84A-4B55-9FA7-457E741F5BCF}" srcOrd="1" destOrd="0" presId="urn:microsoft.com/office/officeart/2005/8/layout/hierarchy5"/>
    <dgm:cxn modelId="{96E45D28-7BEF-43BA-AD68-50B58ED84A94}" type="presParOf" srcId="{E4D07316-E84A-4B55-9FA7-457E741F5BCF}" destId="{B8A6DD7B-1161-452E-A482-5831573B7FD1}" srcOrd="0" destOrd="0" presId="urn:microsoft.com/office/officeart/2005/8/layout/hierarchy5"/>
    <dgm:cxn modelId="{2F55FEBA-9736-470C-83A6-09F3C9F94D37}" type="presParOf" srcId="{E4D07316-E84A-4B55-9FA7-457E741F5BCF}" destId="{E3A66469-4747-41C5-A6C8-1CD6B5844D1E}" srcOrd="1" destOrd="0" presId="urn:microsoft.com/office/officeart/2005/8/layout/hierarchy5"/>
    <dgm:cxn modelId="{850BFADF-B45B-4479-B2A9-A401E8ECDC0B}" type="presParOf" srcId="{04210E87-1BB4-468A-9EB8-3290ECE9A076}" destId="{D9F54E09-17F2-4C50-9282-D366C8C85009}" srcOrd="1" destOrd="0" presId="urn:microsoft.com/office/officeart/2005/8/layout/hierarchy5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709FE-F04C-444B-858F-C1AE630A3D2E}">
      <dsp:nvSpPr>
        <dsp:cNvPr id="0" name=""/>
        <dsp:cNvSpPr/>
      </dsp:nvSpPr>
      <dsp:spPr>
        <a:xfrm>
          <a:off x="4278" y="2029611"/>
          <a:ext cx="2394723" cy="1197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Mastectomy + axillary dissection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(Mast+AD)</a:t>
          </a:r>
          <a:endParaRPr lang="en-GB" sz="2300" kern="1200" dirty="0"/>
        </a:p>
      </dsp:txBody>
      <dsp:txXfrm>
        <a:off x="39348" y="2064681"/>
        <a:ext cx="2324583" cy="1127221"/>
      </dsp:txXfrm>
    </dsp:sp>
    <dsp:sp modelId="{B2393704-2B13-4DEF-B3F2-771AD45DF41F}">
      <dsp:nvSpPr>
        <dsp:cNvPr id="0" name=""/>
        <dsp:cNvSpPr/>
      </dsp:nvSpPr>
      <dsp:spPr>
        <a:xfrm rot="18289469">
          <a:off x="2039258" y="1919308"/>
          <a:ext cx="1677374" cy="41000"/>
        </a:xfrm>
        <a:custGeom>
          <a:avLst/>
          <a:gdLst/>
          <a:ahLst/>
          <a:cxnLst/>
          <a:rect l="0" t="0" r="0" b="0"/>
          <a:pathLst>
            <a:path>
              <a:moveTo>
                <a:pt x="0" y="20500"/>
              </a:moveTo>
              <a:lnTo>
                <a:pt x="1677374" y="205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</dsp:txBody>
      <dsp:txXfrm>
        <a:off x="2836011" y="1897874"/>
        <a:ext cx="83868" cy="83868"/>
      </dsp:txXfrm>
    </dsp:sp>
    <dsp:sp modelId="{7ACF009D-1017-4FB5-875E-E183F4BA4E6A}">
      <dsp:nvSpPr>
        <dsp:cNvPr id="0" name=""/>
        <dsp:cNvSpPr/>
      </dsp:nvSpPr>
      <dsp:spPr>
        <a:xfrm>
          <a:off x="3356890" y="652645"/>
          <a:ext cx="2394723" cy="1197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0 positive        (pN0)  </a:t>
          </a:r>
          <a:endParaRPr lang="en-GB" sz="2300" kern="1200" dirty="0"/>
        </a:p>
      </dsp:txBody>
      <dsp:txXfrm>
        <a:off x="3391960" y="687715"/>
        <a:ext cx="2324583" cy="1127221"/>
      </dsp:txXfrm>
    </dsp:sp>
    <dsp:sp modelId="{88772483-09B1-40B8-824F-E7F9CF185BC2}">
      <dsp:nvSpPr>
        <dsp:cNvPr id="0" name=""/>
        <dsp:cNvSpPr/>
      </dsp:nvSpPr>
      <dsp:spPr>
        <a:xfrm>
          <a:off x="5751613" y="1230825"/>
          <a:ext cx="957889" cy="41000"/>
        </a:xfrm>
        <a:custGeom>
          <a:avLst/>
          <a:gdLst/>
          <a:ahLst/>
          <a:cxnLst/>
          <a:rect l="0" t="0" r="0" b="0"/>
          <a:pathLst>
            <a:path>
              <a:moveTo>
                <a:pt x="0" y="20500"/>
              </a:moveTo>
              <a:lnTo>
                <a:pt x="957889" y="205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6206610" y="1227378"/>
        <a:ext cx="47894" cy="47894"/>
      </dsp:txXfrm>
    </dsp:sp>
    <dsp:sp modelId="{DBBE4606-A9C8-4E59-95C9-4143E0BFB360}">
      <dsp:nvSpPr>
        <dsp:cNvPr id="0" name=""/>
        <dsp:cNvSpPr/>
      </dsp:nvSpPr>
      <dsp:spPr>
        <a:xfrm>
          <a:off x="6709502" y="652645"/>
          <a:ext cx="2394723" cy="1197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Not usually</a:t>
          </a:r>
          <a:endParaRPr lang="en-GB" sz="2300" kern="1200" dirty="0"/>
        </a:p>
      </dsp:txBody>
      <dsp:txXfrm>
        <a:off x="6744572" y="687715"/>
        <a:ext cx="2324583" cy="1127221"/>
      </dsp:txXfrm>
    </dsp:sp>
    <dsp:sp modelId="{BC5C0AC5-19F4-42C0-A848-0825C493F895}">
      <dsp:nvSpPr>
        <dsp:cNvPr id="0" name=""/>
        <dsp:cNvSpPr/>
      </dsp:nvSpPr>
      <dsp:spPr>
        <a:xfrm>
          <a:off x="2399001" y="2607791"/>
          <a:ext cx="957889" cy="41000"/>
        </a:xfrm>
        <a:custGeom>
          <a:avLst/>
          <a:gdLst/>
          <a:ahLst/>
          <a:cxnLst/>
          <a:rect l="0" t="0" r="0" b="0"/>
          <a:pathLst>
            <a:path>
              <a:moveTo>
                <a:pt x="0" y="20500"/>
              </a:moveTo>
              <a:lnTo>
                <a:pt x="957889" y="205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2853998" y="2604344"/>
        <a:ext cx="47894" cy="47894"/>
      </dsp:txXfrm>
    </dsp:sp>
    <dsp:sp modelId="{417010B2-C8C7-4321-ACFD-4FF3290CF134}">
      <dsp:nvSpPr>
        <dsp:cNvPr id="0" name=""/>
        <dsp:cNvSpPr/>
      </dsp:nvSpPr>
      <dsp:spPr>
        <a:xfrm>
          <a:off x="3356890" y="2029611"/>
          <a:ext cx="2394723" cy="1197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4+ positive   (pN4+)</a:t>
          </a:r>
          <a:endParaRPr lang="en-GB" sz="2300" kern="1200" dirty="0"/>
        </a:p>
      </dsp:txBody>
      <dsp:txXfrm>
        <a:off x="3391960" y="2064681"/>
        <a:ext cx="2324583" cy="1127221"/>
      </dsp:txXfrm>
    </dsp:sp>
    <dsp:sp modelId="{92DF69F6-1223-41C2-9473-4A7CF5BB3D55}">
      <dsp:nvSpPr>
        <dsp:cNvPr id="0" name=""/>
        <dsp:cNvSpPr/>
      </dsp:nvSpPr>
      <dsp:spPr>
        <a:xfrm>
          <a:off x="5751613" y="2607791"/>
          <a:ext cx="957889" cy="41000"/>
        </a:xfrm>
        <a:custGeom>
          <a:avLst/>
          <a:gdLst/>
          <a:ahLst/>
          <a:cxnLst/>
          <a:rect l="0" t="0" r="0" b="0"/>
          <a:pathLst>
            <a:path>
              <a:moveTo>
                <a:pt x="0" y="20500"/>
              </a:moveTo>
              <a:lnTo>
                <a:pt x="957889" y="205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6206610" y="2604344"/>
        <a:ext cx="47894" cy="47894"/>
      </dsp:txXfrm>
    </dsp:sp>
    <dsp:sp modelId="{4A9E734E-C8BC-4A92-94C3-0F35620198D1}">
      <dsp:nvSpPr>
        <dsp:cNvPr id="0" name=""/>
        <dsp:cNvSpPr/>
      </dsp:nvSpPr>
      <dsp:spPr>
        <a:xfrm>
          <a:off x="6709502" y="2029611"/>
          <a:ext cx="2394723" cy="1197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Yes</a:t>
          </a:r>
          <a:endParaRPr lang="en-GB" sz="2300" kern="1200" dirty="0"/>
        </a:p>
      </dsp:txBody>
      <dsp:txXfrm>
        <a:off x="6744572" y="2064681"/>
        <a:ext cx="2324583" cy="1127221"/>
      </dsp:txXfrm>
    </dsp:sp>
    <dsp:sp modelId="{97191A39-A815-405A-909B-309B76A89EE2}">
      <dsp:nvSpPr>
        <dsp:cNvPr id="0" name=""/>
        <dsp:cNvSpPr/>
      </dsp:nvSpPr>
      <dsp:spPr>
        <a:xfrm rot="3310531">
          <a:off x="2039258" y="3296274"/>
          <a:ext cx="1677374" cy="41000"/>
        </a:xfrm>
        <a:custGeom>
          <a:avLst/>
          <a:gdLst/>
          <a:ahLst/>
          <a:cxnLst/>
          <a:rect l="0" t="0" r="0" b="0"/>
          <a:pathLst>
            <a:path>
              <a:moveTo>
                <a:pt x="0" y="20500"/>
              </a:moveTo>
              <a:lnTo>
                <a:pt x="1677374" y="205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</dsp:txBody>
      <dsp:txXfrm>
        <a:off x="2836011" y="3274840"/>
        <a:ext cx="83868" cy="83868"/>
      </dsp:txXfrm>
    </dsp:sp>
    <dsp:sp modelId="{E8F41524-0571-49E3-AE41-F84DC3FD167A}">
      <dsp:nvSpPr>
        <dsp:cNvPr id="0" name=""/>
        <dsp:cNvSpPr/>
      </dsp:nvSpPr>
      <dsp:spPr>
        <a:xfrm>
          <a:off x="3356890" y="3406577"/>
          <a:ext cx="2394723" cy="1197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1-3 positive    (pN1-3)</a:t>
          </a:r>
          <a:endParaRPr lang="en-GB" sz="2300" kern="1200" dirty="0"/>
        </a:p>
      </dsp:txBody>
      <dsp:txXfrm>
        <a:off x="3391960" y="3441647"/>
        <a:ext cx="2324583" cy="1127221"/>
      </dsp:txXfrm>
    </dsp:sp>
    <dsp:sp modelId="{4F528564-C30D-41B5-9F1E-1E059B0851AF}">
      <dsp:nvSpPr>
        <dsp:cNvPr id="0" name=""/>
        <dsp:cNvSpPr/>
      </dsp:nvSpPr>
      <dsp:spPr>
        <a:xfrm>
          <a:off x="5751613" y="3984757"/>
          <a:ext cx="957889" cy="41000"/>
        </a:xfrm>
        <a:custGeom>
          <a:avLst/>
          <a:gdLst/>
          <a:ahLst/>
          <a:cxnLst/>
          <a:rect l="0" t="0" r="0" b="0"/>
          <a:pathLst>
            <a:path>
              <a:moveTo>
                <a:pt x="0" y="20500"/>
              </a:moveTo>
              <a:lnTo>
                <a:pt x="957889" y="205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6206610" y="3981310"/>
        <a:ext cx="47894" cy="47894"/>
      </dsp:txXfrm>
    </dsp:sp>
    <dsp:sp modelId="{B8A6DD7B-1161-452E-A482-5831573B7FD1}">
      <dsp:nvSpPr>
        <dsp:cNvPr id="0" name=""/>
        <dsp:cNvSpPr/>
      </dsp:nvSpPr>
      <dsp:spPr>
        <a:xfrm>
          <a:off x="6709502" y="3406577"/>
          <a:ext cx="2394723" cy="1197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b="1" kern="1200" dirty="0" smtClean="0"/>
            <a:t>??</a:t>
          </a:r>
          <a:endParaRPr lang="en-GB" sz="4000" b="1" kern="1200" dirty="0"/>
        </a:p>
      </dsp:txBody>
      <dsp:txXfrm>
        <a:off x="6744572" y="3441647"/>
        <a:ext cx="2324583" cy="1127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91F75-4AFF-4D04-BE92-81975FEEDAF4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0936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80936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CE6D9-DE66-4461-9DF3-CA5526F38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42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4EDB7-1EA2-49B6-B1FC-223167811EC4}" type="datetimeFigureOut">
              <a:rPr lang="en-GB" smtClean="0"/>
              <a:t>31/03/2015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41545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81357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81357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15A53-D414-481C-A598-56DEDA1062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02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93387" fontAlgn="base">
              <a:spcBef>
                <a:spcPct val="0"/>
              </a:spcBef>
              <a:spcAft>
                <a:spcPct val="0"/>
              </a:spcAft>
              <a:defRPr/>
            </a:pPr>
            <a:fld id="{9D05560C-45E6-4445-A12C-4C328C44BC31}" type="slidenum">
              <a:rPr lang="en-US">
                <a:cs typeface="Arial" charset="0"/>
              </a:rPr>
              <a:pPr defTabSz="1093387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52475" y="749300"/>
            <a:ext cx="5291138" cy="37417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5A53-D414-481C-A598-56DEDA1062A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2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5A53-D414-481C-A598-56DEDA1062A5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20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5A53-D414-481C-A598-56DEDA1062A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43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5A53-D414-481C-A598-56DEDA1062A5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43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5A53-D414-481C-A598-56DEDA1062A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43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5A53-D414-481C-A598-56DEDA1062A5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19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5A53-D414-481C-A598-56DEDA1062A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50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5A53-D414-481C-A598-56DEDA1062A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798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5A53-D414-481C-A598-56DEDA1062A5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62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5A53-D414-481C-A598-56DEDA1062A5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512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5A53-D414-481C-A598-56DEDA1062A5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23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5A53-D414-481C-A598-56DEDA1062A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818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5A53-D414-481C-A598-56DEDA1062A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067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15A53-D414-481C-A598-56DEDA1062A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22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3AE-0BB9-4DAD-822D-160E9FFD5D13}" type="datetimeFigureOut">
              <a:rPr lang="en-GB" smtClean="0"/>
              <a:t>31/03/2015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9537-4E23-4766-94F5-DDE4AC115A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23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3AE-0BB9-4DAD-822D-160E9FFD5D13}" type="datetimeFigureOut">
              <a:rPr lang="en-GB" smtClean="0"/>
              <a:t>31/03/2015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9537-4E23-4766-94F5-DDE4AC115A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43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3AE-0BB9-4DAD-822D-160E9FFD5D13}" type="datetimeFigureOut">
              <a:rPr lang="en-GB" smtClean="0"/>
              <a:t>31/03/2015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9537-4E23-4766-94F5-DDE4AC115A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67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3AE-0BB9-4DAD-822D-160E9FFD5D13}" type="datetimeFigureOut">
              <a:rPr lang="en-GB" smtClean="0"/>
              <a:t>31/03/2015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9537-4E23-4766-94F5-DDE4AC115A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2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3AE-0BB9-4DAD-822D-160E9FFD5D13}" type="datetimeFigureOut">
              <a:rPr lang="en-GB" smtClean="0"/>
              <a:t>31/03/2015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9537-4E23-4766-94F5-DDE4AC115A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12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3AE-0BB9-4DAD-822D-160E9FFD5D13}" type="datetimeFigureOut">
              <a:rPr lang="en-GB" smtClean="0"/>
              <a:t>31/03/2015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9537-4E23-4766-94F5-DDE4AC115A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85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3AE-0BB9-4DAD-822D-160E9FFD5D13}" type="datetimeFigureOut">
              <a:rPr lang="en-GB" smtClean="0"/>
              <a:t>31/03/2015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9537-4E23-4766-94F5-DDE4AC115A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69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3AE-0BB9-4DAD-822D-160E9FFD5D13}" type="datetimeFigureOut">
              <a:rPr lang="en-GB" smtClean="0"/>
              <a:t>31/03/2015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9537-4E23-4766-94F5-DDE4AC115A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65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3AE-0BB9-4DAD-822D-160E9FFD5D13}" type="datetimeFigureOut">
              <a:rPr lang="en-GB" smtClean="0"/>
              <a:t>31/03/2015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9537-4E23-4766-94F5-DDE4AC115A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62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3AE-0BB9-4DAD-822D-160E9FFD5D13}" type="datetimeFigureOut">
              <a:rPr lang="en-GB" smtClean="0"/>
              <a:t>31/03/2015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9537-4E23-4766-94F5-DDE4AC115A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56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C73AE-0BB9-4DAD-822D-160E9FFD5D13}" type="datetimeFigureOut">
              <a:rPr lang="en-GB" smtClean="0"/>
              <a:t>31/03/2015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9537-4E23-4766-94F5-DDE4AC115A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31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73AE-0BB9-4DAD-822D-160E9FFD5D13}" type="datetimeFigureOut">
              <a:rPr lang="en-GB" smtClean="0"/>
              <a:t>31/03/2015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9537-4E23-4766-94F5-DDE4AC115A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38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 txBox="1">
            <a:spLocks noChangeArrowheads="1"/>
          </p:cNvSpPr>
          <p:nvPr/>
        </p:nvSpPr>
        <p:spPr bwMode="auto">
          <a:xfrm>
            <a:off x="1117208" y="1032372"/>
            <a:ext cx="7037188" cy="103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 anchor="ctr"/>
          <a:lstStyle/>
          <a:p>
            <a:pPr algn="ctr" defTabSz="801472"/>
            <a:r>
              <a:rPr lang="en-GB" sz="2800" b="1">
                <a:solidFill>
                  <a:srgbClr val="000000"/>
                </a:solidFill>
              </a:rPr>
              <a:t>Local and systemic therapies:</a:t>
            </a:r>
            <a:br>
              <a:rPr lang="en-GB" sz="2800" b="1">
                <a:solidFill>
                  <a:srgbClr val="000000"/>
                </a:solidFill>
              </a:rPr>
            </a:br>
            <a:r>
              <a:rPr lang="en-GB" sz="2800" b="1">
                <a:solidFill>
                  <a:srgbClr val="000000"/>
                </a:solidFill>
              </a:rPr>
              <a:t>  several MODERATE survival gains</a:t>
            </a: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14338" name="Rectangle 3"/>
          <p:cNvSpPr txBox="1">
            <a:spLocks noChangeArrowheads="1"/>
          </p:cNvSpPr>
          <p:nvPr/>
        </p:nvSpPr>
        <p:spPr bwMode="auto">
          <a:xfrm>
            <a:off x="1062909" y="2580209"/>
            <a:ext cx="7573393" cy="352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algn="ctr" defTabSz="801472">
              <a:spcBef>
                <a:spcPct val="20000"/>
              </a:spcBef>
            </a:pPr>
            <a:r>
              <a:rPr lang="en-GB" sz="2500" b="1">
                <a:solidFill>
                  <a:srgbClr val="000000"/>
                </a:solidFill>
              </a:rPr>
              <a:t>MODERATE improvements in early detection,</a:t>
            </a:r>
          </a:p>
          <a:p>
            <a:pPr algn="ctr" defTabSz="801472">
              <a:spcBef>
                <a:spcPct val="20000"/>
              </a:spcBef>
            </a:pPr>
            <a:r>
              <a:rPr lang="en-GB" sz="2500" b="1">
                <a:solidFill>
                  <a:srgbClr val="000000"/>
                </a:solidFill>
              </a:rPr>
              <a:t>in local control, in endocrine therapy and</a:t>
            </a:r>
          </a:p>
          <a:p>
            <a:pPr algn="ctr" defTabSz="801472">
              <a:spcBef>
                <a:spcPct val="20000"/>
              </a:spcBef>
            </a:pPr>
            <a:r>
              <a:rPr lang="en-GB" sz="2500" b="1">
                <a:solidFill>
                  <a:srgbClr val="000000"/>
                </a:solidFill>
              </a:rPr>
              <a:t>in chemotherapy have, in aggregate,</a:t>
            </a:r>
          </a:p>
          <a:p>
            <a:pPr algn="ctr" defTabSz="801472">
              <a:spcBef>
                <a:spcPct val="20000"/>
              </a:spcBef>
            </a:pPr>
            <a:r>
              <a:rPr lang="en-GB" sz="2500" b="1">
                <a:solidFill>
                  <a:srgbClr val="000000"/>
                </a:solidFill>
              </a:rPr>
              <a:t> SUBSTANTIALLY reduced national mortality rates</a:t>
            </a:r>
          </a:p>
          <a:p>
            <a:pPr defTabSz="801472">
              <a:spcBef>
                <a:spcPct val="20000"/>
              </a:spcBef>
            </a:pPr>
            <a:endParaRPr lang="en-GB" sz="2500" b="1">
              <a:solidFill>
                <a:srgbClr val="000000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657093" y="6483639"/>
            <a:ext cx="2149135" cy="35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defTabSz="801472"/>
            <a:r>
              <a:rPr lang="en-GB"/>
              <a:t>EBCTCG, Lancet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Stata\data\ebctcg\2005\plots\gif\mast_2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14" y="2923696"/>
            <a:ext cx="3006090" cy="324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Stata\data\ebctcg\2005\plots\gif\mast_2b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60" y="2923696"/>
            <a:ext cx="3031808" cy="32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Stata\data\ebctcg\2005\plots\gif\mast_2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" y="2956331"/>
            <a:ext cx="3028950" cy="32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32" y="188640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GB" altLang="en-US" sz="2800" b="1" dirty="0">
                <a:solidFill>
                  <a:srgbClr val="000000"/>
                </a:solidFill>
              </a:rPr>
              <a:t>Trials of radiotherapy after mastectomy and axillary dissection </a:t>
            </a:r>
            <a:r>
              <a:rPr lang="en-GB" altLang="en-US" sz="1800" b="1" dirty="0">
                <a:solidFill>
                  <a:srgbClr val="000000"/>
                </a:solidFill>
              </a:rPr>
              <a:t/>
            </a:r>
            <a:br>
              <a:rPr lang="en-GB" altLang="en-US" sz="1800" b="1" dirty="0">
                <a:solidFill>
                  <a:srgbClr val="000000"/>
                </a:solidFill>
              </a:rPr>
            </a:br>
            <a:r>
              <a:rPr lang="en-GB" altLang="en-US" sz="2800" b="1" dirty="0" smtClean="0">
                <a:solidFill>
                  <a:srgbClr val="000000"/>
                </a:solidFill>
              </a:rPr>
              <a:t/>
            </a:r>
            <a:br>
              <a:rPr lang="en-GB" altLang="en-US" sz="2800" b="1" dirty="0" smtClean="0">
                <a:solidFill>
                  <a:srgbClr val="00000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>1772 pN4+ women </a:t>
            </a:r>
            <a:endParaRPr lang="en-GB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930991"/>
              </p:ext>
            </p:extLst>
          </p:nvPr>
        </p:nvGraphicFramePr>
        <p:xfrm>
          <a:off x="0" y="2505015"/>
          <a:ext cx="903649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2532450"/>
                <a:gridCol w="30121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Locoregional recurrence first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Any first recurrence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Breast cancer mortality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323850" y="6285631"/>
            <a:ext cx="8496622" cy="239713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7500" lnSpcReduction="20000"/>
          </a:bodyPr>
          <a:lstStyle/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             Years 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since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randomisation                                              </a:t>
            </a:r>
            <a:r>
              <a:rPr lang="en-GB" sz="2400" b="1" dirty="0" smtClean="0">
                <a:solidFill>
                  <a:prstClr val="black"/>
                </a:solidFill>
              </a:rPr>
              <a:t>Years </a:t>
            </a:r>
            <a:r>
              <a:rPr lang="en-GB" sz="2400" b="1" dirty="0">
                <a:solidFill>
                  <a:prstClr val="black"/>
                </a:solidFill>
              </a:rPr>
              <a:t>since </a:t>
            </a:r>
            <a:r>
              <a:rPr lang="en-GB" sz="2400" b="1" dirty="0" smtClean="0">
                <a:solidFill>
                  <a:prstClr val="black"/>
                </a:solidFill>
              </a:rPr>
              <a:t>randomisation                                             Years </a:t>
            </a:r>
            <a:r>
              <a:rPr lang="en-GB" sz="2400" b="1" dirty="0">
                <a:solidFill>
                  <a:prstClr val="black"/>
                </a:solidFill>
              </a:rPr>
              <a:t>since </a:t>
            </a:r>
            <a:r>
              <a:rPr lang="en-GB" sz="2400" b="1" dirty="0" smtClean="0">
                <a:solidFill>
                  <a:prstClr val="black"/>
                </a:solidFill>
              </a:rPr>
              <a:t>randomisation</a:t>
            </a:r>
            <a:endParaRPr lang="en-GB" sz="24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04048" y="3549327"/>
            <a:ext cx="0" cy="648072"/>
          </a:xfrm>
          <a:prstGeom prst="straightConnector1">
            <a:avLst/>
          </a:prstGeom>
          <a:ln w="2222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32040" y="368869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8.8%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052817" y="3405311"/>
            <a:ext cx="0" cy="648072"/>
          </a:xfrm>
          <a:prstGeom prst="straightConnector1">
            <a:avLst/>
          </a:prstGeom>
          <a:ln w="2222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00628" y="4158851"/>
            <a:ext cx="63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9.3%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1830" y="1655802"/>
            <a:ext cx="3060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RT: </a:t>
            </a:r>
            <a:r>
              <a:rPr lang="en-GB" sz="2500" b="1" dirty="0">
                <a:solidFill>
                  <a:srgbClr val="FF0000"/>
                </a:solidFill>
              </a:rPr>
              <a:t>S</a:t>
            </a:r>
            <a:r>
              <a:rPr lang="en-GB" sz="2500" b="1" dirty="0" smtClean="0">
                <a:solidFill>
                  <a:srgbClr val="FF0000"/>
                </a:solidFill>
              </a:rPr>
              <a:t>ignificant benefit </a:t>
            </a:r>
            <a:endParaRPr lang="en-GB" sz="25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704" y="52199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19.1%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79712" y="4941168"/>
            <a:ext cx="0" cy="864096"/>
          </a:xfrm>
          <a:prstGeom prst="straightConnector1">
            <a:avLst/>
          </a:prstGeom>
          <a:ln w="2222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3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Stata\data\ebctcg\2005\plots\gif\mast_2c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28339"/>
            <a:ext cx="2973229" cy="32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Stata\data\ebctcg\2005\plots\gif\mast_2a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7" y="3028339"/>
            <a:ext cx="3018949" cy="32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Stata\data\ebctcg\2005\plots\gif\mast_2bb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28339"/>
            <a:ext cx="3027521" cy="32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65" y="188640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GB" altLang="en-US" sz="2800" b="1" dirty="0">
                <a:solidFill>
                  <a:srgbClr val="000000"/>
                </a:solidFill>
              </a:rPr>
              <a:t>Trials of radiotherapy after mastectomy and axillary dissection </a:t>
            </a:r>
            <a:r>
              <a:rPr lang="en-GB" altLang="en-US" sz="1800" b="1" dirty="0">
                <a:solidFill>
                  <a:srgbClr val="000000"/>
                </a:solidFill>
              </a:rPr>
              <a:t/>
            </a:r>
            <a:br>
              <a:rPr lang="en-GB" altLang="en-US" sz="1800" b="1" dirty="0">
                <a:solidFill>
                  <a:srgbClr val="000000"/>
                </a:solidFill>
              </a:rPr>
            </a:br>
            <a:r>
              <a:rPr lang="en-GB" altLang="en-US" sz="2800" b="1" dirty="0" smtClean="0">
                <a:solidFill>
                  <a:srgbClr val="000000"/>
                </a:solidFill>
              </a:rPr>
              <a:t/>
            </a:r>
            <a:br>
              <a:rPr lang="en-GB" altLang="en-US" sz="2800" b="1" dirty="0" smtClean="0">
                <a:solidFill>
                  <a:srgbClr val="00000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>1314 pN1-3 women </a:t>
            </a:r>
            <a:endParaRPr lang="en-GB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73516"/>
              </p:ext>
            </p:extLst>
          </p:nvPr>
        </p:nvGraphicFramePr>
        <p:xfrm>
          <a:off x="0" y="2564904"/>
          <a:ext cx="903649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5856"/>
                <a:gridCol w="2748474"/>
                <a:gridCol w="30121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Locoregional recurrence first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Any first recurrence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Breast cancer mortality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323850" y="6309320"/>
            <a:ext cx="8496622" cy="239713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7500" lnSpcReduction="20000"/>
          </a:bodyPr>
          <a:lstStyle/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             Years 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since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randomisation                                              </a:t>
            </a:r>
            <a:r>
              <a:rPr lang="en-GB" sz="2400" b="1" dirty="0" smtClean="0">
                <a:solidFill>
                  <a:prstClr val="black"/>
                </a:solidFill>
              </a:rPr>
              <a:t>Years </a:t>
            </a:r>
            <a:r>
              <a:rPr lang="en-GB" sz="2400" b="1" dirty="0">
                <a:solidFill>
                  <a:prstClr val="black"/>
                </a:solidFill>
              </a:rPr>
              <a:t>since </a:t>
            </a:r>
            <a:r>
              <a:rPr lang="en-GB" sz="2400" b="1" dirty="0" smtClean="0">
                <a:solidFill>
                  <a:prstClr val="black"/>
                </a:solidFill>
              </a:rPr>
              <a:t>randomisation                                             Years </a:t>
            </a:r>
            <a:r>
              <a:rPr lang="en-GB" sz="2400" b="1" dirty="0">
                <a:solidFill>
                  <a:prstClr val="black"/>
                </a:solidFill>
              </a:rPr>
              <a:t>since </a:t>
            </a:r>
            <a:r>
              <a:rPr lang="en-GB" sz="2400" b="1" dirty="0" smtClean="0">
                <a:solidFill>
                  <a:prstClr val="black"/>
                </a:solidFill>
              </a:rPr>
              <a:t>randomisation</a:t>
            </a:r>
            <a:endParaRPr lang="en-GB" sz="24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11.5%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004048" y="4580324"/>
            <a:ext cx="0" cy="648072"/>
          </a:xfrm>
          <a:prstGeom prst="straightConnector1">
            <a:avLst/>
          </a:prstGeom>
          <a:ln w="2222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15889" y="5043730"/>
            <a:ext cx="68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7.9%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036496" y="4329100"/>
            <a:ext cx="0" cy="648072"/>
          </a:xfrm>
          <a:prstGeom prst="straightConnector1">
            <a:avLst/>
          </a:prstGeom>
          <a:ln w="2222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1830" y="1655802"/>
            <a:ext cx="3060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RT: </a:t>
            </a:r>
            <a:r>
              <a:rPr lang="en-GB" sz="2500" b="1" dirty="0">
                <a:solidFill>
                  <a:srgbClr val="FF0000"/>
                </a:solidFill>
              </a:rPr>
              <a:t>S</a:t>
            </a:r>
            <a:r>
              <a:rPr lang="en-GB" sz="2500" b="1" dirty="0" smtClean="0">
                <a:solidFill>
                  <a:srgbClr val="FF0000"/>
                </a:solidFill>
              </a:rPr>
              <a:t>ignificant benefit </a:t>
            </a:r>
            <a:endParaRPr lang="en-GB" sz="25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55079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16.5%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79712" y="5301208"/>
            <a:ext cx="0" cy="720080"/>
          </a:xfrm>
          <a:prstGeom prst="straightConnector1">
            <a:avLst/>
          </a:prstGeom>
          <a:ln w="22225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4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922114"/>
          </a:xfrm>
        </p:spPr>
        <p:txBody>
          <a:bodyPr>
            <a:normAutofit fontScale="90000"/>
          </a:bodyPr>
          <a:lstStyle/>
          <a:p>
            <a:r>
              <a:rPr lang="en-GB" altLang="en-US" sz="2800" b="1" dirty="0" smtClean="0">
                <a:solidFill>
                  <a:srgbClr val="000000"/>
                </a:solidFill>
              </a:rPr>
              <a:t/>
            </a:r>
            <a:br>
              <a:rPr lang="en-GB" altLang="en-US" sz="2800" b="1" dirty="0" smtClean="0">
                <a:solidFill>
                  <a:srgbClr val="000000"/>
                </a:solidFill>
              </a:rPr>
            </a:br>
            <a:r>
              <a:rPr lang="en-GB" altLang="en-US" sz="2800" b="1" dirty="0">
                <a:solidFill>
                  <a:srgbClr val="000000"/>
                </a:solidFill>
              </a:rPr>
              <a:t>Trials of radiotherapy after mastectomy and axillary </a:t>
            </a:r>
            <a:r>
              <a:rPr lang="en-GB" altLang="en-US" sz="2800" b="1" dirty="0" smtClean="0">
                <a:solidFill>
                  <a:srgbClr val="000000"/>
                </a:solidFill>
              </a:rPr>
              <a:t>dissection </a:t>
            </a:r>
            <a:r>
              <a:rPr lang="en-GB" altLang="en-US" sz="1800" b="1" dirty="0" smtClean="0">
                <a:solidFill>
                  <a:srgbClr val="000000"/>
                </a:solidFill>
              </a:rPr>
              <a:t/>
            </a:r>
            <a:br>
              <a:rPr lang="en-GB" altLang="en-US" sz="1800" b="1" dirty="0" smtClean="0">
                <a:solidFill>
                  <a:srgbClr val="000000"/>
                </a:solidFill>
              </a:rPr>
            </a:br>
            <a:r>
              <a:rPr lang="en-GB" altLang="en-US" sz="2800" b="1" dirty="0" smtClean="0">
                <a:solidFill>
                  <a:srgbClr val="000000"/>
                </a:solidFill>
              </a:rPr>
              <a:t/>
            </a:r>
            <a:br>
              <a:rPr lang="en-GB" altLang="en-US" sz="2800" b="1" dirty="0" smtClean="0">
                <a:solidFill>
                  <a:srgbClr val="00000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>1314 </a:t>
            </a:r>
            <a:r>
              <a:rPr lang="en-GB" sz="2800" b="1" dirty="0">
                <a:solidFill>
                  <a:srgbClr val="FF0000"/>
                </a:solidFill>
              </a:rPr>
              <a:t>pN1-3 women</a:t>
            </a:r>
            <a:r>
              <a:rPr lang="en-GB" altLang="en-US" sz="2800" b="1" dirty="0">
                <a:solidFill>
                  <a:srgbClr val="FF0000"/>
                </a:solidFill>
              </a:rPr>
              <a:t/>
            </a:r>
            <a:br>
              <a:rPr lang="en-GB" altLang="en-US" sz="2800" b="1" dirty="0">
                <a:solidFill>
                  <a:srgbClr val="FF0000"/>
                </a:solidFill>
              </a:rPr>
            </a:b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2018" y="2113692"/>
            <a:ext cx="595996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Local recurrence by use of systemic therapy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1830" y="1484784"/>
            <a:ext cx="3060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RT: </a:t>
            </a:r>
            <a:r>
              <a:rPr lang="en-GB" sz="2500" b="1" dirty="0">
                <a:solidFill>
                  <a:srgbClr val="FF0000"/>
                </a:solidFill>
              </a:rPr>
              <a:t>S</a:t>
            </a:r>
            <a:r>
              <a:rPr lang="en-GB" sz="2500" b="1" dirty="0" smtClean="0">
                <a:solidFill>
                  <a:srgbClr val="FF0000"/>
                </a:solidFill>
              </a:rPr>
              <a:t>ignificant benefit </a:t>
            </a:r>
            <a:endParaRPr lang="en-GB" sz="2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30932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 smtClean="0"/>
          </a:p>
          <a:p>
            <a:r>
              <a:rPr lang="en-GB" sz="1200" dirty="0" smtClean="0"/>
              <a:t>Note: one trial did not supply local recurrence information, affecting 20 women in this </a:t>
            </a:r>
            <a:r>
              <a:rPr lang="en-GB" sz="1200" dirty="0" err="1" smtClean="0"/>
              <a:t>pN</a:t>
            </a:r>
            <a:r>
              <a:rPr lang="en-GB" sz="1200" dirty="0" smtClean="0"/>
              <a:t> category.</a:t>
            </a:r>
            <a:endParaRPr lang="en-GB" dirty="0"/>
          </a:p>
        </p:txBody>
      </p:sp>
      <p:pic>
        <p:nvPicPr>
          <p:cNvPr id="1027" name="Picture 3" descr="C:\Stata\data\ebctcg\2005\plots\gif\mast_4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9" y="2924944"/>
            <a:ext cx="8661083" cy="347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7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922114"/>
          </a:xfrm>
        </p:spPr>
        <p:txBody>
          <a:bodyPr>
            <a:normAutofit fontScale="90000"/>
          </a:bodyPr>
          <a:lstStyle/>
          <a:p>
            <a:r>
              <a:rPr lang="en-GB" altLang="en-US" sz="2800" b="1" dirty="0" smtClean="0">
                <a:solidFill>
                  <a:srgbClr val="000000"/>
                </a:solidFill>
              </a:rPr>
              <a:t/>
            </a:r>
            <a:br>
              <a:rPr lang="en-GB" altLang="en-US" sz="2800" b="1" dirty="0" smtClean="0">
                <a:solidFill>
                  <a:srgbClr val="000000"/>
                </a:solidFill>
              </a:rPr>
            </a:br>
            <a:r>
              <a:rPr lang="en-GB" altLang="en-US" sz="2800" b="1" dirty="0">
                <a:solidFill>
                  <a:srgbClr val="000000"/>
                </a:solidFill>
              </a:rPr>
              <a:t>Trials of radiotherapy after mastectomy and axillary </a:t>
            </a:r>
            <a:r>
              <a:rPr lang="en-GB" altLang="en-US" sz="2800" b="1" dirty="0" smtClean="0">
                <a:solidFill>
                  <a:srgbClr val="000000"/>
                </a:solidFill>
              </a:rPr>
              <a:t>dissection </a:t>
            </a:r>
            <a:r>
              <a:rPr lang="en-GB" altLang="en-US" sz="1800" b="1" dirty="0" smtClean="0">
                <a:solidFill>
                  <a:srgbClr val="000000"/>
                </a:solidFill>
              </a:rPr>
              <a:t/>
            </a:r>
            <a:br>
              <a:rPr lang="en-GB" altLang="en-US" sz="1800" b="1" dirty="0" smtClean="0">
                <a:solidFill>
                  <a:srgbClr val="000000"/>
                </a:solidFill>
              </a:rPr>
            </a:br>
            <a:r>
              <a:rPr lang="en-GB" altLang="en-US" sz="2800" b="1" dirty="0" smtClean="0">
                <a:solidFill>
                  <a:srgbClr val="000000"/>
                </a:solidFill>
              </a:rPr>
              <a:t/>
            </a:r>
            <a:br>
              <a:rPr lang="en-GB" altLang="en-US" sz="2800" b="1" dirty="0" smtClean="0">
                <a:solidFill>
                  <a:srgbClr val="00000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>1314 </a:t>
            </a:r>
            <a:r>
              <a:rPr lang="en-GB" sz="2800" b="1" dirty="0">
                <a:solidFill>
                  <a:srgbClr val="FF0000"/>
                </a:solidFill>
              </a:rPr>
              <a:t>pN1-3 women</a:t>
            </a:r>
            <a:r>
              <a:rPr lang="en-GB" altLang="en-US" sz="2800" b="1" dirty="0">
                <a:solidFill>
                  <a:srgbClr val="FF0000"/>
                </a:solidFill>
              </a:rPr>
              <a:t/>
            </a:r>
            <a:br>
              <a:rPr lang="en-GB" altLang="en-US" sz="2800" b="1" dirty="0">
                <a:solidFill>
                  <a:srgbClr val="FF0000"/>
                </a:solidFill>
              </a:rPr>
            </a:b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7311" y="2113692"/>
            <a:ext cx="638937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Any first recurrence by use of systemic therapy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1830" y="1484784"/>
            <a:ext cx="3060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RT: </a:t>
            </a:r>
            <a:r>
              <a:rPr lang="en-GB" sz="2500" b="1" dirty="0">
                <a:solidFill>
                  <a:srgbClr val="FF0000"/>
                </a:solidFill>
              </a:rPr>
              <a:t>S</a:t>
            </a:r>
            <a:r>
              <a:rPr lang="en-GB" sz="2500" b="1" dirty="0" smtClean="0">
                <a:solidFill>
                  <a:srgbClr val="FF0000"/>
                </a:solidFill>
              </a:rPr>
              <a:t>ignificant benefit </a:t>
            </a:r>
            <a:endParaRPr lang="en-GB" sz="25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K:\oviews\BREAST\5thcycle 2005\CTSDPMCG\PMCG\mastad_paper\gifs\fig_3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09698"/>
            <a:ext cx="8640960" cy="378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922114"/>
          </a:xfrm>
        </p:spPr>
        <p:txBody>
          <a:bodyPr>
            <a:normAutofit fontScale="90000"/>
          </a:bodyPr>
          <a:lstStyle/>
          <a:p>
            <a:r>
              <a:rPr lang="en-GB" altLang="en-US" sz="2800" b="1" dirty="0" smtClean="0">
                <a:solidFill>
                  <a:srgbClr val="000000"/>
                </a:solidFill>
              </a:rPr>
              <a:t/>
            </a:r>
            <a:br>
              <a:rPr lang="en-GB" altLang="en-US" sz="2800" b="1" dirty="0" smtClean="0">
                <a:solidFill>
                  <a:srgbClr val="000000"/>
                </a:solidFill>
              </a:rPr>
            </a:br>
            <a:r>
              <a:rPr lang="en-GB" altLang="en-US" sz="2800" b="1" dirty="0">
                <a:solidFill>
                  <a:srgbClr val="000000"/>
                </a:solidFill>
              </a:rPr>
              <a:t>Trials of radiotherapy after mastectomy and axillary </a:t>
            </a:r>
            <a:r>
              <a:rPr lang="en-GB" altLang="en-US" sz="2800" b="1" dirty="0" smtClean="0">
                <a:solidFill>
                  <a:srgbClr val="000000"/>
                </a:solidFill>
              </a:rPr>
              <a:t>dissection </a:t>
            </a:r>
            <a:r>
              <a:rPr lang="en-GB" altLang="en-US" sz="1800" b="1" dirty="0" smtClean="0">
                <a:solidFill>
                  <a:srgbClr val="000000"/>
                </a:solidFill>
              </a:rPr>
              <a:t/>
            </a:r>
            <a:br>
              <a:rPr lang="en-GB" altLang="en-US" sz="1800" b="1" dirty="0" smtClean="0">
                <a:solidFill>
                  <a:srgbClr val="000000"/>
                </a:solidFill>
              </a:rPr>
            </a:br>
            <a:r>
              <a:rPr lang="en-GB" altLang="en-US" sz="2800" b="1" dirty="0" smtClean="0">
                <a:solidFill>
                  <a:srgbClr val="000000"/>
                </a:solidFill>
              </a:rPr>
              <a:t/>
            </a:r>
            <a:br>
              <a:rPr lang="en-GB" altLang="en-US" sz="2800" b="1" dirty="0" smtClean="0">
                <a:solidFill>
                  <a:srgbClr val="00000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>1314 </a:t>
            </a:r>
            <a:r>
              <a:rPr lang="en-GB" sz="2800" b="1" dirty="0">
                <a:solidFill>
                  <a:srgbClr val="FF0000"/>
                </a:solidFill>
              </a:rPr>
              <a:t>pN1-3 women</a:t>
            </a:r>
            <a:r>
              <a:rPr lang="en-GB" altLang="en-US" sz="2800" b="1" dirty="0">
                <a:solidFill>
                  <a:srgbClr val="FF0000"/>
                </a:solidFill>
              </a:rPr>
              <a:t/>
            </a:r>
            <a:br>
              <a:rPr lang="en-GB" altLang="en-US" sz="2800" b="1" dirty="0">
                <a:solidFill>
                  <a:srgbClr val="FF0000"/>
                </a:solidFill>
              </a:rPr>
            </a:b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5130" y="2113692"/>
            <a:ext cx="68737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Breast cancer mortality by use of systemic therapy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1830" y="1484784"/>
            <a:ext cx="3060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RT: </a:t>
            </a:r>
            <a:r>
              <a:rPr lang="en-GB" sz="2500" b="1" dirty="0">
                <a:solidFill>
                  <a:srgbClr val="FF0000"/>
                </a:solidFill>
              </a:rPr>
              <a:t>S</a:t>
            </a:r>
            <a:r>
              <a:rPr lang="en-GB" sz="2500" b="1" dirty="0" smtClean="0">
                <a:solidFill>
                  <a:srgbClr val="FF0000"/>
                </a:solidFill>
              </a:rPr>
              <a:t>ignificant benefit </a:t>
            </a:r>
            <a:endParaRPr lang="en-GB" sz="25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Stata\data\ebctcg\2005\plots\gif\mast_4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9" y="2852936"/>
            <a:ext cx="8661083" cy="34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0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974958"/>
          </a:xfrm>
        </p:spPr>
        <p:txBody>
          <a:bodyPr>
            <a:normAutofit fontScale="90000"/>
          </a:bodyPr>
          <a:lstStyle/>
          <a:p>
            <a:r>
              <a:rPr lang="en-GB" altLang="en-US" sz="2800" b="1" dirty="0">
                <a:solidFill>
                  <a:srgbClr val="000000"/>
                </a:solidFill>
              </a:rPr>
              <a:t>Trials of radiotherapy after mastectomy and axillary dissection </a:t>
            </a:r>
            <a:r>
              <a:rPr lang="en-GB" altLang="en-US" sz="1800" b="1" dirty="0" smtClean="0">
                <a:solidFill>
                  <a:srgbClr val="000000"/>
                </a:solidFill>
              </a:rPr>
              <a:t/>
            </a:r>
            <a:br>
              <a:rPr lang="en-GB" altLang="en-US" sz="1800" b="1" dirty="0" smtClean="0">
                <a:solidFill>
                  <a:srgbClr val="000000"/>
                </a:solidFill>
              </a:rPr>
            </a:br>
            <a:r>
              <a:rPr lang="en-GB" altLang="en-US" sz="2800" b="1" dirty="0">
                <a:solidFill>
                  <a:srgbClr val="000000"/>
                </a:solidFill>
              </a:rPr>
              <a:t/>
            </a:r>
            <a:br>
              <a:rPr lang="en-GB" altLang="en-US" sz="2800" b="1" dirty="0">
                <a:solidFill>
                  <a:srgbClr val="00000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>1133 </a:t>
            </a:r>
            <a:r>
              <a:rPr lang="en-GB" sz="2800" b="1" dirty="0">
                <a:solidFill>
                  <a:srgbClr val="FF0000"/>
                </a:solidFill>
              </a:rPr>
              <a:t>pN1-3 women </a:t>
            </a:r>
            <a:r>
              <a:rPr lang="en-GB" sz="2800" b="1" dirty="0" smtClean="0">
                <a:solidFill>
                  <a:srgbClr val="FF0000"/>
                </a:solidFill>
              </a:rPr>
              <a:t>in trials with systemic therapy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4448" y="2084348"/>
            <a:ext cx="623510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Local recurrence by number of nodes positive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1830" y="1484784"/>
            <a:ext cx="3060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RT: </a:t>
            </a:r>
            <a:r>
              <a:rPr lang="en-GB" sz="2500" b="1" dirty="0">
                <a:solidFill>
                  <a:srgbClr val="FF0000"/>
                </a:solidFill>
              </a:rPr>
              <a:t>S</a:t>
            </a:r>
            <a:r>
              <a:rPr lang="en-GB" sz="2500" b="1" dirty="0" smtClean="0">
                <a:solidFill>
                  <a:srgbClr val="FF0000"/>
                </a:solidFill>
              </a:rPr>
              <a:t>ignificant benefit </a:t>
            </a:r>
            <a:endParaRPr lang="en-GB" sz="25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Stata\data\ebctcg\2005\plots\gif\mast_5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9" y="2776875"/>
            <a:ext cx="8661083" cy="374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630932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 smtClean="0"/>
          </a:p>
          <a:p>
            <a:r>
              <a:rPr lang="en-GB" sz="1200" dirty="0" smtClean="0"/>
              <a:t>Note: one trial did not supply local recurrence information, affecting 20 women in this </a:t>
            </a:r>
            <a:r>
              <a:rPr lang="en-GB" sz="1200" dirty="0" err="1" smtClean="0"/>
              <a:t>pN</a:t>
            </a:r>
            <a:r>
              <a:rPr lang="en-GB" sz="1200" dirty="0" smtClean="0"/>
              <a:t> category.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0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974958"/>
          </a:xfrm>
        </p:spPr>
        <p:txBody>
          <a:bodyPr>
            <a:normAutofit fontScale="90000"/>
          </a:bodyPr>
          <a:lstStyle/>
          <a:p>
            <a:r>
              <a:rPr lang="en-GB" altLang="en-US" sz="2800" b="1" dirty="0">
                <a:solidFill>
                  <a:srgbClr val="000000"/>
                </a:solidFill>
              </a:rPr>
              <a:t>Trials of radiotherapy after mastectomy and axillary dissection </a:t>
            </a:r>
            <a:r>
              <a:rPr lang="en-GB" altLang="en-US" sz="1800" b="1" dirty="0" smtClean="0">
                <a:solidFill>
                  <a:srgbClr val="000000"/>
                </a:solidFill>
              </a:rPr>
              <a:t/>
            </a:r>
            <a:br>
              <a:rPr lang="en-GB" altLang="en-US" sz="1800" b="1" dirty="0" smtClean="0">
                <a:solidFill>
                  <a:srgbClr val="000000"/>
                </a:solidFill>
              </a:rPr>
            </a:br>
            <a:r>
              <a:rPr lang="en-GB" altLang="en-US" sz="2800" b="1" dirty="0">
                <a:solidFill>
                  <a:srgbClr val="000000"/>
                </a:solidFill>
              </a:rPr>
              <a:t/>
            </a:r>
            <a:br>
              <a:rPr lang="en-GB" altLang="en-US" sz="2800" b="1" dirty="0">
                <a:solidFill>
                  <a:srgbClr val="00000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>1133 </a:t>
            </a:r>
            <a:r>
              <a:rPr lang="en-GB" sz="2800" b="1" dirty="0">
                <a:solidFill>
                  <a:srgbClr val="FF0000"/>
                </a:solidFill>
              </a:rPr>
              <a:t>pN1-3 women </a:t>
            </a:r>
            <a:r>
              <a:rPr lang="en-GB" sz="2800" b="1" dirty="0" smtClean="0">
                <a:solidFill>
                  <a:srgbClr val="FF0000"/>
                </a:solidFill>
              </a:rPr>
              <a:t>in trials with systemic therapy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742" y="2084348"/>
            <a:ext cx="66645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Any first recurrence by number of nodes positive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1830" y="1484784"/>
            <a:ext cx="3060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RT: </a:t>
            </a:r>
            <a:r>
              <a:rPr lang="en-GB" sz="2500" b="1" dirty="0">
                <a:solidFill>
                  <a:srgbClr val="FF0000"/>
                </a:solidFill>
              </a:rPr>
              <a:t>S</a:t>
            </a:r>
            <a:r>
              <a:rPr lang="en-GB" sz="2500" b="1" dirty="0" smtClean="0">
                <a:solidFill>
                  <a:srgbClr val="FF0000"/>
                </a:solidFill>
              </a:rPr>
              <a:t>ignificant benefit </a:t>
            </a:r>
            <a:endParaRPr lang="en-GB" sz="25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K:\oviews\BREAST\5thcycle 2005\CTSDPMCG\PMCG\mastad_paper\gifs\fig_5b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2780928"/>
            <a:ext cx="8460432" cy="39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974958"/>
          </a:xfrm>
        </p:spPr>
        <p:txBody>
          <a:bodyPr>
            <a:normAutofit fontScale="90000"/>
          </a:bodyPr>
          <a:lstStyle/>
          <a:p>
            <a:r>
              <a:rPr lang="en-GB" altLang="en-US" sz="2800" b="1" dirty="0">
                <a:solidFill>
                  <a:srgbClr val="000000"/>
                </a:solidFill>
              </a:rPr>
              <a:t>Trials of radiotherapy after mastectomy and axillary dissection </a:t>
            </a:r>
            <a:r>
              <a:rPr lang="en-GB" altLang="en-US" sz="1800" b="1" dirty="0" smtClean="0">
                <a:solidFill>
                  <a:srgbClr val="000000"/>
                </a:solidFill>
              </a:rPr>
              <a:t/>
            </a:r>
            <a:br>
              <a:rPr lang="en-GB" altLang="en-US" sz="1800" b="1" dirty="0" smtClean="0">
                <a:solidFill>
                  <a:srgbClr val="000000"/>
                </a:solidFill>
              </a:rPr>
            </a:br>
            <a:r>
              <a:rPr lang="en-GB" altLang="en-US" sz="2800" b="1" dirty="0">
                <a:solidFill>
                  <a:srgbClr val="000000"/>
                </a:solidFill>
              </a:rPr>
              <a:t/>
            </a:r>
            <a:br>
              <a:rPr lang="en-GB" altLang="en-US" sz="2800" b="1" dirty="0">
                <a:solidFill>
                  <a:srgbClr val="000000"/>
                </a:solidFill>
              </a:rPr>
            </a:br>
            <a:r>
              <a:rPr lang="en-GB" sz="2800" b="1" dirty="0" smtClean="0">
                <a:solidFill>
                  <a:srgbClr val="FF0000"/>
                </a:solidFill>
              </a:rPr>
              <a:t>1133 </a:t>
            </a:r>
            <a:r>
              <a:rPr lang="en-GB" sz="2800" b="1" dirty="0">
                <a:solidFill>
                  <a:srgbClr val="FF0000"/>
                </a:solidFill>
              </a:rPr>
              <a:t>pN1-3 women </a:t>
            </a:r>
            <a:r>
              <a:rPr lang="en-GB" sz="2800" b="1" dirty="0" smtClean="0">
                <a:solidFill>
                  <a:srgbClr val="FF0000"/>
                </a:solidFill>
              </a:rPr>
              <a:t>in trials with systemic therapy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60" y="2084348"/>
            <a:ext cx="71488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Breast cancer mortality by number of nodes positive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1830" y="1484784"/>
            <a:ext cx="3060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RT: </a:t>
            </a:r>
            <a:r>
              <a:rPr lang="en-GB" sz="2500" b="1" dirty="0">
                <a:solidFill>
                  <a:srgbClr val="FF0000"/>
                </a:solidFill>
              </a:rPr>
              <a:t>S</a:t>
            </a:r>
            <a:r>
              <a:rPr lang="en-GB" sz="2500" b="1" dirty="0" smtClean="0">
                <a:solidFill>
                  <a:srgbClr val="FF0000"/>
                </a:solidFill>
              </a:rPr>
              <a:t>ignificant benefit </a:t>
            </a:r>
            <a:endParaRPr lang="en-GB" sz="25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Stata\data\ebctcg\2005\plots\gif\mast_5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9" y="2780928"/>
            <a:ext cx="8661083" cy="375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9108504" cy="864096"/>
          </a:xfrm>
        </p:spPr>
        <p:txBody>
          <a:bodyPr>
            <a:noAutofit/>
          </a:bodyPr>
          <a:lstStyle/>
          <a:p>
            <a:pPr algn="l"/>
            <a:r>
              <a:rPr lang="en-GB" altLang="en-US" sz="2600" b="1" dirty="0" smtClean="0">
                <a:solidFill>
                  <a:srgbClr val="000000"/>
                </a:solidFill>
              </a:rPr>
              <a:t>Summary: radiotherapy </a:t>
            </a:r>
            <a:r>
              <a:rPr lang="en-GB" altLang="en-US" sz="2600" b="1" dirty="0">
                <a:solidFill>
                  <a:srgbClr val="000000"/>
                </a:solidFill>
              </a:rPr>
              <a:t>after mastectomy and axillary dissection</a:t>
            </a:r>
            <a:endParaRPr lang="en-GB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976664"/>
          </a:xfrm>
        </p:spPr>
        <p:txBody>
          <a:bodyPr>
            <a:normAutofit lnSpcReduction="10000"/>
          </a:bodyPr>
          <a:lstStyle/>
          <a:p>
            <a:r>
              <a:rPr lang="en-GB" sz="2600" b="1" dirty="0" smtClean="0"/>
              <a:t>In these trials, for pN1-3 women, </a:t>
            </a:r>
            <a:r>
              <a:rPr lang="en-GB" sz="2600" b="1" dirty="0" smtClean="0">
                <a:solidFill>
                  <a:srgbClr val="FF0000"/>
                </a:solidFill>
              </a:rPr>
              <a:t>RT gave significant benefit</a:t>
            </a:r>
            <a:endParaRPr lang="en-GB" sz="2600" b="1" dirty="0">
              <a:solidFill>
                <a:srgbClr val="FF0000"/>
              </a:solidFill>
            </a:endParaRPr>
          </a:p>
          <a:p>
            <a:pPr lvl="1"/>
            <a:r>
              <a:rPr lang="en-GB" sz="2600" dirty="0" smtClean="0"/>
              <a:t>  Absolute reductions</a:t>
            </a:r>
          </a:p>
          <a:p>
            <a:pPr lvl="2"/>
            <a:r>
              <a:rPr lang="en-GB" dirty="0"/>
              <a:t>10-year </a:t>
            </a:r>
            <a:r>
              <a:rPr lang="en-GB" dirty="0" smtClean="0"/>
              <a:t>local recurrence</a:t>
            </a:r>
            <a:r>
              <a:rPr lang="en-GB" dirty="0"/>
              <a:t>: </a:t>
            </a:r>
            <a:r>
              <a:rPr lang="en-GB" dirty="0" smtClean="0"/>
              <a:t>16.5 </a:t>
            </a:r>
            <a:r>
              <a:rPr lang="en-GB" dirty="0"/>
              <a:t>% (34.2% vs. 45.7 </a:t>
            </a:r>
            <a:r>
              <a:rPr lang="en-GB" dirty="0" smtClean="0"/>
              <a:t>%)</a:t>
            </a:r>
          </a:p>
          <a:p>
            <a:pPr lvl="2"/>
            <a:r>
              <a:rPr lang="en-GB" dirty="0" smtClean="0"/>
              <a:t>10-year any recurrence: 11.5 % (34.2% vs. 45.7 %)</a:t>
            </a:r>
          </a:p>
          <a:p>
            <a:pPr lvl="2"/>
            <a:r>
              <a:rPr lang="en-GB" sz="2400" dirty="0" smtClean="0"/>
              <a:t>20-year breast cancer mortality: 7.9%  (42.3 % vs. 50.2 %)</a:t>
            </a:r>
          </a:p>
          <a:p>
            <a:pPr lvl="1"/>
            <a:endParaRPr lang="en-GB" sz="2600" dirty="0" smtClean="0"/>
          </a:p>
          <a:p>
            <a:pPr lvl="1"/>
            <a:r>
              <a:rPr lang="en-GB" sz="2600" dirty="0" smtClean="0"/>
              <a:t> Proportional reductions</a:t>
            </a:r>
          </a:p>
          <a:p>
            <a:pPr lvl="2"/>
            <a:r>
              <a:rPr lang="en-GB" dirty="0" smtClean="0"/>
              <a:t>Local recurrence: 76 % (</a:t>
            </a:r>
            <a:r>
              <a:rPr lang="en-GB" sz="2200" dirty="0" smtClean="0"/>
              <a:t>SE</a:t>
            </a:r>
            <a:r>
              <a:rPr lang="en-GB" dirty="0" smtClean="0"/>
              <a:t> 10)</a:t>
            </a:r>
            <a:endParaRPr lang="en-GB" dirty="0"/>
          </a:p>
          <a:p>
            <a:pPr lvl="2"/>
            <a:r>
              <a:rPr lang="en-GB" dirty="0" smtClean="0"/>
              <a:t>Any recurrence</a:t>
            </a:r>
            <a:r>
              <a:rPr lang="en-GB" dirty="0"/>
              <a:t>: </a:t>
            </a:r>
            <a:r>
              <a:rPr lang="en-GB" dirty="0" smtClean="0"/>
              <a:t>32 % (</a:t>
            </a:r>
            <a:r>
              <a:rPr lang="en-GB" sz="2000" dirty="0" smtClean="0"/>
              <a:t>SE</a:t>
            </a:r>
            <a:r>
              <a:rPr lang="en-GB" dirty="0" smtClean="0"/>
              <a:t> 8)</a:t>
            </a:r>
            <a:endParaRPr lang="en-GB" dirty="0"/>
          </a:p>
          <a:p>
            <a:pPr lvl="2"/>
            <a:r>
              <a:rPr lang="en-GB" dirty="0" smtClean="0"/>
              <a:t>Breast </a:t>
            </a:r>
            <a:r>
              <a:rPr lang="en-GB" dirty="0"/>
              <a:t>cancer mortality: </a:t>
            </a:r>
            <a:r>
              <a:rPr lang="en-GB" dirty="0" smtClean="0"/>
              <a:t> 20 % (</a:t>
            </a:r>
            <a:r>
              <a:rPr lang="en-GB" sz="2000" dirty="0" smtClean="0"/>
              <a:t>SE</a:t>
            </a:r>
            <a:r>
              <a:rPr lang="en-GB" dirty="0" smtClean="0"/>
              <a:t> 8)</a:t>
            </a:r>
          </a:p>
          <a:p>
            <a:pPr marL="914400" lvl="2" indent="0">
              <a:buNone/>
            </a:pPr>
            <a:endParaRPr lang="en-GB" sz="1800" b="1" dirty="0" smtClean="0"/>
          </a:p>
          <a:p>
            <a:r>
              <a:rPr lang="en-GB" sz="2600" b="1" dirty="0" smtClean="0"/>
              <a:t>For women today, RT</a:t>
            </a:r>
          </a:p>
          <a:p>
            <a:pPr lvl="1"/>
            <a:r>
              <a:rPr lang="en-GB" sz="2600" dirty="0"/>
              <a:t>Absolute reductions likely to be smaller </a:t>
            </a:r>
          </a:p>
          <a:p>
            <a:pPr lvl="1"/>
            <a:r>
              <a:rPr lang="en-GB" sz="2600" dirty="0" smtClean="0"/>
              <a:t>Proportional benefits at least as big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2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Tre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471" y="-755920"/>
            <a:ext cx="5831743" cy="8230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7842022" y="6192790"/>
            <a:ext cx="1301979" cy="63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r" defTabSz="801472"/>
            <a:r>
              <a:rPr lang="en-GB"/>
              <a:t>EBCTCG,</a:t>
            </a:r>
          </a:p>
          <a:p>
            <a:pPr algn="r" defTabSz="801472"/>
            <a:r>
              <a:rPr lang="en-GB"/>
              <a:t>Lancet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24439" y="692568"/>
            <a:ext cx="8640374" cy="2876818"/>
          </a:xfrm>
        </p:spPr>
        <p:txBody>
          <a:bodyPr/>
          <a:lstStyle/>
          <a:p>
            <a:pPr eaLnBrk="1" hangingPunct="1"/>
            <a:r>
              <a:rPr lang="en-GB" sz="2800" b="1">
                <a:latin typeface="Arial" charset="0"/>
                <a:cs typeface="Arial" charset="0"/>
              </a:rPr>
              <a:t>Reliable assessment of MODERATE </a:t>
            </a:r>
            <a:br>
              <a:rPr lang="en-GB" sz="2800" b="1">
                <a:latin typeface="Arial" charset="0"/>
                <a:cs typeface="Arial" charset="0"/>
              </a:rPr>
            </a:br>
            <a:r>
              <a:rPr lang="en-GB" sz="2800" b="1">
                <a:latin typeface="Arial" charset="0"/>
                <a:cs typeface="Arial" charset="0"/>
              </a:rPr>
              <a:t>differences in LONG-TERM survival </a:t>
            </a:r>
            <a:br>
              <a:rPr lang="en-GB" sz="2800" b="1">
                <a:latin typeface="Arial" charset="0"/>
                <a:cs typeface="Arial" charset="0"/>
              </a:rPr>
            </a:br>
            <a:r>
              <a:rPr lang="en-GB" sz="2800" b="1">
                <a:latin typeface="Arial" charset="0"/>
                <a:cs typeface="Arial" charset="0"/>
              </a:rPr>
              <a:t>by the 5-yearly worldwide overview </a:t>
            </a:r>
            <a:br>
              <a:rPr lang="en-GB" sz="2800" b="1">
                <a:latin typeface="Arial" charset="0"/>
                <a:cs typeface="Arial" charset="0"/>
              </a:rPr>
            </a:br>
            <a:r>
              <a:rPr lang="en-GB" sz="2800" b="1">
                <a:latin typeface="Arial" charset="0"/>
                <a:cs typeface="Arial" charset="0"/>
              </a:rPr>
              <a:t>(with tens of thousands randomised)</a:t>
            </a:r>
            <a:br>
              <a:rPr lang="en-GB" sz="2800" b="1">
                <a:latin typeface="Arial" charset="0"/>
                <a:cs typeface="Arial" charset="0"/>
              </a:rPr>
            </a:br>
            <a:r>
              <a:rPr lang="en-GB" sz="1200" b="1">
                <a:latin typeface="Arial" charset="0"/>
                <a:cs typeface="Arial" charset="0"/>
              </a:rPr>
              <a:t/>
            </a:r>
            <a:br>
              <a:rPr lang="en-GB" sz="1200" b="1">
                <a:latin typeface="Arial" charset="0"/>
                <a:cs typeface="Arial" charset="0"/>
              </a:rPr>
            </a:br>
            <a:endParaRPr lang="en-GB" sz="1200" b="1">
              <a:latin typeface="Arial" charset="0"/>
              <a:cs typeface="Arial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134" y="2997765"/>
            <a:ext cx="8713678" cy="331453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1200" b="1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GB" sz="2500" b="1">
                <a:latin typeface="Arial" charset="0"/>
                <a:cs typeface="Arial" charset="0"/>
              </a:rPr>
              <a:t>Need </a:t>
            </a:r>
            <a:r>
              <a:rPr lang="en-GB" sz="2500" b="1" u="sng">
                <a:latin typeface="Arial" charset="0"/>
                <a:cs typeface="Arial" charset="0"/>
              </a:rPr>
              <a:t>all</a:t>
            </a:r>
            <a:r>
              <a:rPr lang="en-GB" sz="2500" b="1">
                <a:latin typeface="Arial" charset="0"/>
                <a:cs typeface="Arial" charset="0"/>
              </a:rPr>
              <a:t> the main randomised trial results,</a:t>
            </a:r>
          </a:p>
          <a:p>
            <a:pPr algn="ctr" eaLnBrk="1" hangingPunct="1">
              <a:buFontTx/>
              <a:buNone/>
            </a:pPr>
            <a:r>
              <a:rPr lang="en-GB" sz="2500" b="1">
                <a:latin typeface="Arial" charset="0"/>
                <a:cs typeface="Arial" charset="0"/>
              </a:rPr>
              <a:t> both to get big enough numbers and to </a:t>
            </a:r>
          </a:p>
          <a:p>
            <a:pPr algn="ctr" eaLnBrk="1" hangingPunct="1">
              <a:buFontTx/>
              <a:buNone/>
            </a:pPr>
            <a:r>
              <a:rPr lang="en-GB" sz="2500" b="1">
                <a:latin typeface="Arial" charset="0"/>
                <a:cs typeface="Arial" charset="0"/>
              </a:rPr>
              <a:t>avoid undue emphasis on particular studies</a:t>
            </a:r>
          </a:p>
          <a:p>
            <a:pPr eaLnBrk="1" hangingPunct="1">
              <a:buFontTx/>
              <a:buNone/>
            </a:pPr>
            <a:endParaRPr lang="en-GB" sz="1200" b="1">
              <a:latin typeface="Arial" charset="0"/>
              <a:cs typeface="Arial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657093" y="6483639"/>
            <a:ext cx="2149135" cy="35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defTabSz="801472"/>
            <a:r>
              <a:rPr lang="en-GB"/>
              <a:t>EBCTCG, Lancet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77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body" idx="1"/>
          </p:nvPr>
        </p:nvSpPr>
        <p:spPr>
          <a:xfrm>
            <a:off x="0" y="881188"/>
            <a:ext cx="9144000" cy="4702546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GB" sz="2800" b="1">
                <a:latin typeface="Arial" charset="0"/>
              </a:rPr>
              <a:t>Early Breast Cancer Trialists’ </a:t>
            </a:r>
          </a:p>
          <a:p>
            <a:pPr algn="ctr">
              <a:buFont typeface="Arial" charset="0"/>
              <a:buNone/>
            </a:pPr>
            <a:r>
              <a:rPr lang="en-GB" sz="2800" b="1">
                <a:latin typeface="Arial" charset="0"/>
              </a:rPr>
              <a:t>Collaborative Group (EBCTCG)</a:t>
            </a:r>
          </a:p>
          <a:p>
            <a:pPr algn="ctr">
              <a:buFont typeface="Arial" charset="0"/>
              <a:buNone/>
            </a:pPr>
            <a:endParaRPr lang="en-GB" sz="2800" b="1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en-GB" sz="2500" b="1">
                <a:latin typeface="Arial" charset="0"/>
              </a:rPr>
              <a:t>So as not to miss any MODERATE </a:t>
            </a:r>
          </a:p>
          <a:p>
            <a:pPr algn="ctr">
              <a:buFont typeface="Arial" charset="0"/>
              <a:buNone/>
            </a:pPr>
            <a:r>
              <a:rPr lang="en-GB" sz="2500" b="1">
                <a:latin typeface="Arial" charset="0"/>
              </a:rPr>
              <a:t>differences in long-term survival,</a:t>
            </a:r>
          </a:p>
          <a:p>
            <a:pPr algn="ctr">
              <a:buFont typeface="Arial" charset="0"/>
              <a:buNone/>
            </a:pPr>
            <a:r>
              <a:rPr lang="en-US" sz="2500" b="1">
                <a:latin typeface="Arial" charset="0"/>
              </a:rPr>
              <a:t>the world’s trialists have shared </a:t>
            </a:r>
          </a:p>
          <a:p>
            <a:pPr algn="ctr">
              <a:buFont typeface="Arial" charset="0"/>
              <a:buNone/>
            </a:pPr>
            <a:r>
              <a:rPr lang="en-US" sz="2500" b="1">
                <a:latin typeface="Arial" charset="0"/>
              </a:rPr>
              <a:t>their data every 5 years since 1985</a:t>
            </a:r>
          </a:p>
          <a:p>
            <a:pPr algn="ctr">
              <a:buFont typeface="Arial" charset="0"/>
              <a:buNone/>
            </a:pPr>
            <a:endParaRPr lang="en-US" sz="2500" b="1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en-GB" sz="900" b="1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en-GB" sz="2500" b="1">
                <a:latin typeface="Arial" charset="0"/>
              </a:rPr>
              <a:t>1985, 1990, 1995, 2000, 2005, 2010</a:t>
            </a:r>
            <a:r>
              <a:rPr lang="en-GB" sz="2500" b="1" u="sng">
                <a:latin typeface="Arial" charset="0"/>
              </a:rPr>
              <a:t> </a:t>
            </a: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657093" y="6483639"/>
            <a:ext cx="2149135" cy="35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defTabSz="801472"/>
            <a:r>
              <a:rPr lang="en-GB"/>
              <a:t>EBCTCG, Lancet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38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19392"/>
              </p:ext>
            </p:extLst>
          </p:nvPr>
        </p:nvGraphicFramePr>
        <p:xfrm>
          <a:off x="15875" y="0"/>
          <a:ext cx="9128125" cy="6858000"/>
        </p:xfrm>
        <a:graphic>
          <a:graphicData uri="http://schemas.openxmlformats.org/drawingml/2006/table">
            <a:tbl>
              <a:tblPr/>
              <a:tblGrid>
                <a:gridCol w="3155820"/>
                <a:gridCol w="2956291"/>
                <a:gridCol w="3016014"/>
              </a:tblGrid>
              <a:tr h="57018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EBCTCG collaborators (620)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35301" marR="353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87820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ACETBC, Tokyo, Japan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 Abe, R Abe, K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Enomoto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K Kikuchi, H Koyama, H Masuda, Y Nomura,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Ohashi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K Sakai, K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Sugimachi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T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Tominaga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Uchino, M Yoshida.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Addenbrooke’s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Hospital, Cambridge,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L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Haybittle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Anglo-Celtic Cooperative Oncology Group,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F Leonard.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ARCOSEIN Group, France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Calais, P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Geraud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ATLAS Trial Collaborative Study Group, Oxford,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 Collett,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Davies, A Delmestri, J Sayer.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Auckland Breast Cancer Study Group, New Zealand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 J Harvey,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M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Holdaway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R G Kay, B H Mason.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Australian New Zealand Breast Cancer Trials Group, Sydney, Australia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F Forbes, N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Wilcken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Austrian Breast Cancer Study Group, Vienna, Austria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Bartsch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Dubsky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C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Fesl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H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Fohler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Gnant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R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Greil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R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Jakesz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A Lang, G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Luschin-Ebengreuth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C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Marth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Mlineritsch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H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Samonigg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C F Singer, G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Steger, H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Stoger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Beatson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Oncology Centre, Glasgow,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Canney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H M A Yosef.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Belgian Adjuvant Breast Cancer Project, Liège, Belgium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Focan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Berlin-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Buch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Akademie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der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Wissenschaften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Germany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 Peek.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Birmingham General Hospital, UK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D Oates, J Powell.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Bordeaux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Institut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Bergonié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France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Durand, L Mauriac.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Bordet Institute, Brussels, Belgium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Di Leo, S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Dolci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D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Larsimont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M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Nogaret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C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Philippson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Piccart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Bradford Royal Infirmary,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B Masood, D Parker,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Price.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Breast Cancer International Research Group (BCIRG)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A Lindsay, J Mackey, M Martin.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Breast Cancer Study Group of the Comprehensive Cancer Centre, Limburg, Netherlands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S G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Hupperets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British Association of Surgical Oncology BASO II Trialists, London,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 Bates, R W Blamey, U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Chetty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I O Ellis, E Mallon, D A L Morgan,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Patnick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S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Pinder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British Columbia Cancer Agency, Vancouver, Canada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Olivotto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Ragaz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Cancer and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Leukemia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Group B, Washington DC, USA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Berry, G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Broadwater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C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Cirrincione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H Muss,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Norton, R B Weiss.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Cancer Care Ontario, Canada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T Abu-Zahra.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Cancer Research Centre of the Russian Academy of Medical Sciences, Moscow, Russia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M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Portnoj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Cancer Research UK Clinical Trials Unit (CRCTU), NCRI, Birmingham,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Bowden, C Brookes, J Dunn, I Fernando, M Lee,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Poole, D Rea, D Spooner.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Cardiff Trialists Group,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J Barrett-Lee, R E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Mansel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I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Monypenny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Case Western Reserve University, Cleveland, OH, USA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H Gordon.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Central Oncology Group, Milwaukee, WI, USA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L Davis.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Centre for Cancer Prevention,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Wolfson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Institute of Preventive Medicine, Queen Mary, University of London,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Cuzick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Centre Léon-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Bérard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Lyon, France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Lehingue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P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Romestaing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Centre Paul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Lamarque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Montpellier, France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B Dubois.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Centre Regional François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Baclesse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Caen, France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Delozier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B Griffon, J Mace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Lesec</a:t>
                      </a:r>
                      <a:r>
                        <a:rPr kumimoji="0" lang="zh-CN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’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Centre René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Huguenin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Paris, St Cloud, France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Rambert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Centro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Oncologico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Trieste, Italy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Mustacchi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Charles University in Prague, First Faculty of Medicine, Department of Oncology of the First Faculty of Medicine and General Teaching Hospital, Czech Republic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Petruzelka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O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Pribylova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Cheltenham General Hospital,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R Owen.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Chemo N0 Trial Group, Germany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Harbeck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F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Janicke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C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Meisner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 Schmitt, C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Thomssen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Chicago University, IL, USA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Meier.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Chinese Academy of Medical Sciences, Beijing, People’s Republic of China (in collaboration with the Oxford CTSU)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 Shan,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 F Shao, X Wang, D B Zhao (CTSU: Z M Chen, H C Pan).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Christie Hospital and Holt Radium Institute, Manchester,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Howell, R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Swindell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Clinical Trial Service Unit, Oxford, UK (ie, EBCTCG Secretariat)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A Burrett, M Clarke, R Collins, C Correa, D Cutter, S Darby, C Davies, K Davies,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Delmestri, P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Elphinstone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V Evans, L Gettins, J Godwin, R Gray, C Gregory, D Hermans, C Hicks,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James, A Kerr, E MacKinnon, M Lay, P McGale, T McHugh, R Peto, J Sayer, C Taylor, Y Wang.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Coimbra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Instituto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de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Oncologia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Portugal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Albano, C F de Oliveira, H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Gervasio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Gordilho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Copenhagen Radium Centre, Denmark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Johansen, H T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Mouridsen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Dana-Farber Cancer Institute, Boston, MA, USA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S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Gelman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R Harris, D Hayes, C Henderson, C L Shapiro, E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Winer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Danish Breast Cancer Cooperative Group, Copenhagen, Denmark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Christiansen, B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Ejlertsen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 Ewertz, M-B Jensen, S Moller, H T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Mouridsen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Danish Cancer Registry, Copenhagen, Denmark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Carstensen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T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Palshof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Düsseldorf University, Germany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Trampisch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Dutch Working Party for Autologous Bone Marrow Transplant in Solid Tumours, Amsterdam &amp; Groningen, Netherlands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Dalesio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E G E de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Vries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S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Rodenhuis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H van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Tinteren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Eastern Cooperative Oncology Group, Boston, MA, USA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L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Comis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N E Davidson, R Gray, N Robert, G Sledge, L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Solin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A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Sparano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C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Tormey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W Wood.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Edinburgh Breast Unit,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Cameron, U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Chetty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M Dixon, P Forrest,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 Jack, I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Kunkler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Elim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Hospital, Hamburg, Germany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Rossbach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Erasmus MC/Daniel den Hoed Cancer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Center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Rotterdam, Netherlands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G M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Klijn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A D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Treurniet-Donker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W L J van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Putten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European Institute of Oncology, Milan, Italy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Rotmensz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U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Veronesi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G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Viale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European Organization for Research and Treatment of Cancer, Brussels, Belgium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Bartelink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N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Bijker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Bogaerts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F Cardoso, T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Cufer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P Julien, E Rutgers, C J H van de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Velde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Evanston Hospital, IL, USA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P Cunningham.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Finnish Breast Cancer Group, Finland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Huovinen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H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Joensuu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Fondazione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Maugeri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Pavia, Italy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Costa, C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Tinterri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Fondazione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Michelangelo, Milan, Italy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Bonadonna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Gianni, P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Valagussa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Fox Chase Cancer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Center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Philadelphia, PA, USA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J Goldstein.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French Adjuvant Study Group (GFEA),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Guyancourt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France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Bonneterre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P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Fargeot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P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Fumoleau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Kerbrat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E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Luporsi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Namer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German Adjuvant Breast Group (GABG), Frankfurt, Germany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Eiermann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Hilfrich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W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Jonat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 Kaufmann, R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Kreienberg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 Schumacher. </a:t>
                      </a:r>
                    </a:p>
                  </a:txBody>
                  <a:tcPr marL="58637" marR="586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German Breast Cancer Study Group (BMFT), Freiburg, Germany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Bastert, H Rauschecker,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Sauer, W Sauerbrei, A Schauer, M Schumacher.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German Breast Group (GBG), NeuIsenburg, Germany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U Blohmer, S D Costa, H Eidtmann, B Gerber, C Jackisch, S Loibl,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von Minckwitz.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Ghent University Hospital, Belgium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de Schryver, L Vakaet.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GIVIO Interdisciplinary Group for Cancer Care Evaluation, Chieti, Italy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Belfiglio, A Nicolucci,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 Pellegrini, M C Pirozzoli, M Sacco, M Valentini.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Glasgow Victoria Infirmary, UK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S McArdle, D C Smith, S Stallard.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Groote Schuur Hospital, Cape Town, South Africa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M Dent, C A Gudgeon, A Hacking, E Murray, E Panieri, ID Werner.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Grupo Español de Investigación en Cáncer de Mama (GEICAM), Spain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 Carrasco, M Martin, M A Segui.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Gruppo Oncologico Clinico Cooperativo del Nord Est, Aviano, Italy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 Galligioni.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Gruppo Oncologico Dell’Italia Meridionale (GOIM), Rome, Italy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Lopez.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Guadalajara Hospital de 20 Noviembre, Mexico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Erazo, J Y Medina.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Gunma University, Japan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Horiguchi, H Takei.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Guy’s Hospital, London, UK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 S Fentiman, J L Hayward, R D Rubens, D Skilton.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Heidelberg University I, Germany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Scheurlen.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Heidelberg University II, Germany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Kaufmann,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C Sohn.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Helios Klinikum Berlin-Buch, Germany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Untch.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Hellenic Breast Surgeons Society, Greece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 Dafni, C Markopoulos.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Hellenic Cooperative Oncology Group, Athens, Greece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 Dafni, G Fountzilas.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Hellenic Oncology Research Group, Greece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Mavroudis.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Helsinki Deaconess Medical Centre, Finland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Klefstrom.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Helsinki University, Finland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Blomqvist,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 Saarto.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Hospital del Mar, Barcelona, Spain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Gallen.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Innsbruck University, Austria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Margreiter.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Institut Claudius Regaud, Toulouse, France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de Lafontan, J Mihura, H Roche.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Institut Curie, Paris, France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Asselain, R J Salmon, J R Vilcoq.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Institut Gustave-Roussy, Paris, France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Arriagada, C. Bourgier, C Hill, S Koscielny, A Laplanche, M G Le, M Spielmann.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Institute of Cancer Research Clinical Trials and Statistics Unit (ICR-CTSU, NCRI), UK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A</a:t>
                      </a:r>
                      <a:r>
                        <a:rPr kumimoji="0" lang="zh-CN" alt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’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Hern, J Bliss, P Ellis, L Kilburn, J R Yarnold.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Integraal Kankercentrum, Amsterdam, Netherlands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Benraadt, M Kooi, A O van de Velde, J A van Dongen, J B Vermorken.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Breast Cancer Study Group (IBCSG), Bern, Switzerland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Castiglione, A Coates, M Colleoni,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Collins, J Forbes, R D Gelber, A Goldhirsch, J Lindtner, K N Price, M M Regan,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M Rudenstam, H J Senn, B Thuerlimann.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Collaborative Cancer Group, Charing Cross Hospital, London, UK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M Bliss, C E D Chilvers, R C Coombes, E Hall, M Marty.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Drug Development Institute, Louvain-la-Neuve, Belgium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Buyse.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TABLE Study Group, Berlin, Germany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 Possinger, P Schmid, M Untch,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Wallwiener.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ISD Cancer Clinical Trials Team (incorporating the former Scottish Cancer Therapy Network), Edinburgh, UK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Foster, W D George, H J Stewart, P Stroner.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Israel NSABC, Tel Aviv, Israel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Borovik, H Hayat, M J Inbar, E Robinson.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Istituto Nazionale per la Ricerca sul Cancro, Genova, Italy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Bruzzi, L Del Mastro, P Pronzato, M R Sertoli,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Venturini.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Istituto Nazionale per lo Studio e la Cura dei Tumori, Milan, Italy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 Camerini,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De Palo, M G Di Mauro, F Formelli, P Valagussa.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Istituto Oncologico Romagnolo, Forli, Italy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Amadori.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Italian Cooperative Chemo-Radio-Surgical Group, Bologna, Italy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Martoni, F Pannuti.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Italian Oncology Group for Clinical Research (GOIRC), Parma, Italy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Camisa,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Cocconi, A Colozza, R Passalacqua.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Japan Clinical Oncology Group– Breast Cancer Study Group, Matsuyama, Japan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 Aogi, S Takashima.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Japanese Foundation for Multidisciplinary Treatment of Cancer, Tokyo, Japan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 Abe, T Ikeda, K Inokuchi, K Kikuchi, K Sawa.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Kawasaki Medical School, Japan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Sonoo.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Krakow Institute of Oncology, Poland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Korzeniowski,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Skolyszewski.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Kumamoto University Group, Japan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Ogawa, J Yamashita.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Leiden University Medical Center, Netherlands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 Bastiaannet, C J H van de Velde, W van de Water, J G H van Nes.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Leuven Akademisch Ziekenhuis, Gasthuisberg, Belgium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Christiaens,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Neven, R Paridaens, W Van den Bogaert.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Ludwig-Maximilians University, Munich, Germany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Braun, W Janni.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Marseille Laboratoire de Cancérologie Biologique APM, France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Martin, S Romain.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Medical University Vienna – General Hospital - Department of Obstetrics and Gynaecology and Department of Medicine I, Vienna, Austria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Janauer,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Seifert, P Sevelda, C C Zielinski.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Memorial Sloan-Kettering Cancer Center, New York, NY, USA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 Hakes, C A Hudis, L Norton, R Wittes.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Metaxas Memorial Cancer Hospital, Athens, Greece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Giokas, D Kondylis, B Lissaios.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Mexican National Medical Center, Mexico City, Mexico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de la Huerta, M G Sainz.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National Cancer Institute, Bethesda, MD, USA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Altemus, K Camphausen, K Cowan, D Danforth, A Lichter, M Lippman, J O</a:t>
                      </a:r>
                      <a:r>
                        <a:rPr kumimoji="0" lang="zh-CN" alt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’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Shaughnessy, L J Pierce,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Steinberg, D Venzon, J A Zujewski.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National Cancer Institute of Bari, Italy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D</a:t>
                      </a:r>
                      <a:r>
                        <a:rPr kumimoji="0" lang="zh-CN" alt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’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Amico,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Lioce, A Paradiso.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NCIC Clinical Trials Group, Kingston, Ontario, Canada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J-A W Chapman, K Gelmon, P E Goss, M N Levine, R Meyer, W Parulekar, J L Pater, K I Pritchard,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E Shepherd, D Tu, T Whelan.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National Kyushu Cancer Center, Japan </a:t>
                      </a:r>
                      <a:r>
                        <a:rPr kumimoji="0" lang="en-GB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 Nomura, S Ohno. </a:t>
                      </a:r>
                      <a:r>
                        <a:rPr kumimoji="0" lang="en-GB" sz="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National Surgical Adjuvant Breast and Bowel Project (NSABP), Pittsburgh, PA, USA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58637" marR="586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Anderson, G Bass, A Brown (deceased), J Bryant (deceased),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Costantino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Dignam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Fisher, C Geyer, E P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Mamounas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S Paik, C Redmond, S Swain, L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Wickerham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N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Wolmark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Nolvadex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Adjuvant Trial Organisation, London,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Baum, I M Jackson (deceased),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K Palmer.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North Central Cancer Treatment Group, Mayo Clinic, Rochester, MN, USA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 Perez, J N Ingle, V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Suman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North Sweden Breast Cancer Group,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Umeå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Sweden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O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Bengtsson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S Emdin, H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Jonsson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North-West Oncology Group (GONO), Italy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Del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Mastro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Venturini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North-Western British Surgeons, Manchester,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P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Lythgoe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R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Swindell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Northwick Park Hospital, London,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Kissin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Norwegian Breast Cancer Group, Oslo, Norway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Erikstein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E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Hannisdal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A B Jacobsen, J E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Varhaug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Norwegian Radium Hospital, Oslo, Norway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Erikstein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S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Gundersen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Hauer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-Jensen, H Host, A B Jacobsen, R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Nissen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-Meyer.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Nottingham City Hospital,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W Blamey, A K Mitchell, D A L Morgan, J F R Robertson.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Oita Prefectural Hospital, Japan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Ueo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Oncofrance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Paris, France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Di Palma, G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Mathe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(deceased), J L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Misset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Ontario Clinical Oncology Group, Hamilton, Canada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Levine,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 I Pritchard, T Whelan.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Osaka City University, Japan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 Morimoto.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Osaka National Hospital, Japan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Sawa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Y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Takatsuka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Oxford Radcliffe Hospitals NHS Trust, Churchill Hospital, Oxford,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 Crossley, A Harris, D Talbot, M Taylor.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PACS Adjuvant Study Group, France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L Martin,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Roche.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Parma Hospital, Italy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Cocconi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B di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Blasio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Petrov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Research Institute of Oncology, St Petersburg, Russia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 Ivanov, R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Paltuev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V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Semiglazov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Piedmont Oncology Association, Winston-Salem, NC, USA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Brockschmidt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 R Cooper.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Pretoria University, South Africa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I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Falkson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Royal Marsden NHS Trust, London and Sutton,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A</a:t>
                      </a:r>
                      <a:r>
                        <a:rPr kumimoji="0" lang="zh-CN" alt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’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Hern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S Ashley, M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Dowsett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A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Makris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T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Powles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I E Smith, J R Yarnold.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 George’s Hospital, London,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C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Gazet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 George Hospital, Sydney, Australia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Browne, P Graham.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 Luke’s Hospital, Dublin, Ireland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Corcoran.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Sardinia Oncology Hospital A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Businico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Cagliari, Sardinia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Deshpande,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di Martino.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SASIB International Trialists, Cape Town, South Africa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Douglas, A Hacking,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Host, A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Lindtner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G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Notter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Saskatchewan Cancer Foundation, Regina, Canada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J S Bryant, G H Ewing, L A Firth, J L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Krushen-Kosloski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Scandinavian Adjuvant Chemotherapy Study Group, Oslo, Norway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Nissen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-Meyer.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 Sweden Breast Cancer Group, Lund,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Anderson,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Killander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P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Malmstrom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L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Ryden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South-East Sweden Breast Cancer Group, Linköping, Sweden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L-G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Arnesson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Carstensen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Dufmats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H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Fohlin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B Nordenskjold, M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Soderberg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South-Eastern Cancer Study Group and Alabama Breast Cancer Project, Birmingham, AL, USA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T Carpenter.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Southampton Oncology Centre,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Murray, G T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Royle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P D Simmonds.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Southwest Oncology Group, San Antonio, TX, USA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Albain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W Barlow, J Crowley, D Hayes,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Gralow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S Green, G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Hortobagyi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R Livingston, S Martino, C K Osborne, P M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Ravdin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Stockholm Breast Cancer Study Group, Sweden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Adolfsson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Bergh, T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Bondesson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F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Celebioglu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 Dahlberg, T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Fornander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I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Fredriksson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Frisell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E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Goransson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Iiristo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U Johansson,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Lenner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L Lofgren, P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Nikolaidis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L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Perbeck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S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Rotstein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K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Sandelin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L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Skoog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G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Svane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E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af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Trampe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C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Wadstrom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Swiss Group for Clinical Cancer Research (SAKK), Bern, and OSAKO,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Gallen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Switzerland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Castiglione, A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Goldhirsch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R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Maibach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H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Senn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B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Thurlimann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Tampere University Hospital, Finland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Hakama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K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Holli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Isola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K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Rouhento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R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Saaristo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Tel Aviv University, Israel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Brenner, A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Hercbergs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 High-Dose Chemotherapy for Breast Cancer Study Group (PEGASE), France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L Martin, H Roche.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Tokyo Cancer Institute Hospital, Japan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Yoshimoto.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Toronto-Edmonton Breast Cancer Study Group, Canada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H G Paterson, K I Pritchard.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Toronto Princess Margaret Hospital, Canada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Fyles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W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Meakin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T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Panzarella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K I Pritchard.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Tunis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Institut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Salah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Azaiz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Tunisia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Bahi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UK Multicentre Cancer Chemotherapy Study Group, London,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Reid, M Spittle.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UK/ANZ DCIS Trial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Bishop, N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Bundred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Cuzick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I O Ellis, I S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Fentiman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F Forbes, S Forsyth, W D George, S E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Pinder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I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Sestak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UK/Asia Collaborative Breast Cancer Group, London,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P Deutsch, R Gray, D L W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Kwong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 R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R Peto, F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Senanayake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University and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Istituto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Nazionale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per la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Ricerca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sul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Cancro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Genoa, Italy on behalf of GROCTA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trialists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Boccardo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A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Rubagotti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University College London,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Baum, S Forsyth, A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Hackshaw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J Houghton, 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Ledermann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K Monson, JS Tobias.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University Federico II, Naples, Italy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Carlomagno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M De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Laurentiis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S De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Placido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University of Edinburgh,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Williams.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University of Michigan, USA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Hayes, L J Pierce.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University of Texas MD Anderson Cancer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Center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Houston, TX, USA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Broglio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A U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Buzdar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University of Wisconsin, USA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Love.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Uppsala-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Örebro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Breast Cancer Study Group, Sweden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Ahlgren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H Garmo, L Holmberg, G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Liljegren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H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Lindman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F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Warnberg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US Oncology, Houston, USA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Asmar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S E Jones.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West German Study Group (WSG), Germany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Gluz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N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Harbeck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Liedtke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U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Nitz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West of Scotland Breast Trial Group, Glasgow, UK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Litton.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West Sweden Breast Cancer Study Group, Gothenburg, Sweden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Wallgren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P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Karlsson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B K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Linderholm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Western Cancer Study Group, Torrance, CA, USA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T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Chlebowski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en-GB" sz="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Würzburg</a:t>
                      </a:r>
                      <a:r>
                        <a:rPr kumimoji="0" lang="en-GB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University, Germany 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</a:t>
                      </a:r>
                      <a:r>
                        <a:rPr kumimoji="0" lang="en-GB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Caffier</a:t>
                      </a:r>
                      <a:r>
                        <a:rPr kumimoji="0" lang="en-GB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</a:p>
                  </a:txBody>
                  <a:tcPr marL="58637" marR="586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72200" y="6356350"/>
            <a:ext cx="2592288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Lancet 2011;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378: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771-84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3240360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Effect of radiotherapy after mastectomy and axillary surgery on 10-year recurrence and 20-year breast cancer mortality: meta-analysis of individual patient data for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b="1" dirty="0" smtClean="0"/>
              <a:t>8135 women in 22 randomised trials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784976" cy="3168352"/>
          </a:xfrm>
        </p:spPr>
        <p:txBody>
          <a:bodyPr>
            <a:norm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EBCTCG (Early Breast Cancer Trialists’ Collaborative Group)*</a:t>
            </a:r>
            <a:endParaRPr lang="en-GB" sz="2600" b="1" dirty="0" smtClean="0">
              <a:solidFill>
                <a:schemeClr val="tx1"/>
              </a:solidFill>
            </a:endParaRPr>
          </a:p>
          <a:p>
            <a:pPr algn="l"/>
            <a:r>
              <a:rPr lang="en-GB" sz="2600" b="1" dirty="0" smtClean="0">
                <a:solidFill>
                  <a:schemeClr val="tx1"/>
                </a:solidFill>
              </a:rPr>
              <a:t>Publication references:</a:t>
            </a:r>
            <a:endParaRPr lang="en-GB" sz="2600" b="1" dirty="0">
              <a:solidFill>
                <a:schemeClr val="tx1"/>
              </a:solidFill>
            </a:endParaRPr>
          </a:p>
          <a:p>
            <a:pPr algn="l"/>
            <a:r>
              <a:rPr lang="en-GB" sz="2600" b="1" dirty="0" smtClean="0">
                <a:solidFill>
                  <a:schemeClr val="tx1"/>
                </a:solidFill>
              </a:rPr>
              <a:t>Lancet </a:t>
            </a:r>
            <a:r>
              <a:rPr lang="en-GB" sz="2600" b="1" dirty="0">
                <a:solidFill>
                  <a:schemeClr val="tx1"/>
                </a:solidFill>
              </a:rPr>
              <a:t>2014; 383: </a:t>
            </a:r>
            <a:r>
              <a:rPr lang="en-GB" sz="2600" b="1" dirty="0" smtClean="0">
                <a:solidFill>
                  <a:schemeClr val="tx1"/>
                </a:solidFill>
              </a:rPr>
              <a:t>2127–35 Published Online March </a:t>
            </a:r>
            <a:r>
              <a:rPr lang="en-GB" sz="2600" b="1" dirty="0">
                <a:solidFill>
                  <a:schemeClr val="tx1"/>
                </a:solidFill>
              </a:rPr>
              <a:t>19, 2014</a:t>
            </a:r>
          </a:p>
          <a:p>
            <a:pPr algn="l"/>
            <a:r>
              <a:rPr lang="en-GB" sz="2600" b="1" dirty="0">
                <a:solidFill>
                  <a:schemeClr val="tx1"/>
                </a:solidFill>
              </a:rPr>
              <a:t>http://</a:t>
            </a:r>
            <a:r>
              <a:rPr lang="en-GB" sz="2600" b="1" dirty="0" smtClean="0">
                <a:solidFill>
                  <a:schemeClr val="tx1"/>
                </a:solidFill>
              </a:rPr>
              <a:t>dx.doi.org/10.1016/S0140-6736(14)60488-8</a:t>
            </a:r>
            <a:endParaRPr lang="en-GB" sz="2600" b="1" dirty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4" name="Picture 8" descr="CRUK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08638"/>
            <a:ext cx="1833562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(r)BHF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478463"/>
            <a:ext cx="8540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WG10-Pantone-MRC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608638"/>
            <a:ext cx="16621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ox_small_cmyk_po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30825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Individual patient data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Criteria:</a:t>
            </a:r>
          </a:p>
          <a:p>
            <a:pPr lvl="1"/>
            <a:r>
              <a:rPr lang="en-GB" dirty="0" smtClean="0"/>
              <a:t>Randomised trials of radiotherapy (RT) versus same surgery but no RT 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tarted before 2000</a:t>
            </a:r>
          </a:p>
          <a:p>
            <a:pPr lvl="1"/>
            <a:r>
              <a:rPr lang="en-GB" dirty="0"/>
              <a:t>Mastectomy and axillary dissection to at least level </a:t>
            </a:r>
            <a:r>
              <a:rPr lang="en-GB" dirty="0" smtClean="0"/>
              <a:t>II</a:t>
            </a:r>
          </a:p>
          <a:p>
            <a:pPr lvl="1"/>
            <a:r>
              <a:rPr lang="en-GB" dirty="0" smtClean="0"/>
              <a:t>RT to include chest wall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b="1" dirty="0" smtClean="0"/>
              <a:t>Found:</a:t>
            </a:r>
          </a:p>
          <a:p>
            <a:pPr lvl="1"/>
            <a:r>
              <a:rPr lang="en-GB" dirty="0" smtClean="0"/>
              <a:t>3786 women in 14 trials (started 1964 </a:t>
            </a:r>
            <a:r>
              <a:rPr lang="en-GB" dirty="0"/>
              <a:t>to </a:t>
            </a:r>
            <a:r>
              <a:rPr lang="en-GB" dirty="0" smtClean="0"/>
              <a:t>1982)</a:t>
            </a:r>
          </a:p>
          <a:p>
            <a:pPr lvl="1"/>
            <a:r>
              <a:rPr lang="en-GB" dirty="0" smtClean="0"/>
              <a:t>43 000 years of follow-up to 2009 (median 9.0 years)</a:t>
            </a:r>
            <a:endParaRPr lang="en-GB" dirty="0"/>
          </a:p>
          <a:p>
            <a:pPr lvl="1"/>
            <a:r>
              <a:rPr lang="en-GB" dirty="0" smtClean="0"/>
              <a:t>RT to axillary</a:t>
            </a:r>
            <a:r>
              <a:rPr lang="en-GB" dirty="0"/>
              <a:t>, internal mammary </a:t>
            </a:r>
            <a:r>
              <a:rPr lang="en-GB" dirty="0" smtClean="0"/>
              <a:t>and supraclavicular nodes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1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b="1" dirty="0" smtClean="0"/>
              <a:t>Current Guidelines</a:t>
            </a:r>
            <a:endParaRPr lang="en-GB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38025079"/>
              </p:ext>
            </p:extLst>
          </p:nvPr>
        </p:nvGraphicFramePr>
        <p:xfrm>
          <a:off x="9212" y="1588204"/>
          <a:ext cx="91085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1196752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  Surgery                                    Nodal status		    Radiotherapy 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01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922114"/>
          </a:xfrm>
        </p:spPr>
        <p:txBody>
          <a:bodyPr>
            <a:normAutofit fontScale="90000"/>
          </a:bodyPr>
          <a:lstStyle/>
          <a:p>
            <a:r>
              <a:rPr lang="en-GB" altLang="en-US" sz="2800" b="1" dirty="0">
                <a:solidFill>
                  <a:srgbClr val="000000"/>
                </a:solidFill>
              </a:rPr>
              <a:t>Trials of radiotherapy after mastectomy and axillary </a:t>
            </a:r>
            <a:r>
              <a:rPr lang="en-GB" altLang="en-US" sz="2800" b="1" dirty="0" smtClean="0">
                <a:solidFill>
                  <a:srgbClr val="000000"/>
                </a:solidFill>
              </a:rPr>
              <a:t>dissection </a:t>
            </a:r>
            <a:r>
              <a:rPr lang="en-GB" altLang="en-US" sz="1800" b="1" dirty="0" smtClean="0">
                <a:solidFill>
                  <a:srgbClr val="000000"/>
                </a:solidFill>
              </a:rPr>
              <a:t/>
            </a:r>
            <a:br>
              <a:rPr lang="en-GB" altLang="en-US" sz="1800" b="1" dirty="0" smtClean="0">
                <a:solidFill>
                  <a:srgbClr val="000000"/>
                </a:solidFill>
              </a:rPr>
            </a:br>
            <a:r>
              <a:rPr lang="en-GB" altLang="en-US" sz="2800" b="1" dirty="0" smtClean="0">
                <a:solidFill>
                  <a:srgbClr val="000000"/>
                </a:solidFill>
              </a:rPr>
              <a:t/>
            </a:r>
            <a:br>
              <a:rPr lang="en-GB" altLang="en-US" sz="2800" b="1" dirty="0" smtClean="0">
                <a:solidFill>
                  <a:srgbClr val="000000"/>
                </a:solidFill>
              </a:rPr>
            </a:br>
            <a:r>
              <a:rPr lang="en-GB" altLang="en-US" sz="2800" b="1" dirty="0" smtClean="0">
                <a:solidFill>
                  <a:srgbClr val="FF0000"/>
                </a:solidFill>
              </a:rPr>
              <a:t>700 </a:t>
            </a:r>
            <a:r>
              <a:rPr lang="en-GB" altLang="en-US" sz="2800" b="1" dirty="0">
                <a:solidFill>
                  <a:srgbClr val="FF0000"/>
                </a:solidFill>
              </a:rPr>
              <a:t>pN0 </a:t>
            </a:r>
            <a:r>
              <a:rPr lang="en-GB" altLang="en-US" sz="2800" b="1" dirty="0" smtClean="0">
                <a:solidFill>
                  <a:srgbClr val="FF0000"/>
                </a:solidFill>
              </a:rPr>
              <a:t>women</a:t>
            </a:r>
            <a:endParaRPr lang="en-GB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031580"/>
              </p:ext>
            </p:extLst>
          </p:nvPr>
        </p:nvGraphicFramePr>
        <p:xfrm>
          <a:off x="0" y="2456696"/>
          <a:ext cx="903649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2532450"/>
                <a:gridCol w="30121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Locoregional recurrence first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Any first recurrence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</a:rPr>
                        <a:t>Breast cancer mortality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323850" y="6213623"/>
            <a:ext cx="8496622" cy="239713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7500" lnSpcReduction="20000"/>
          </a:bodyPr>
          <a:lstStyle/>
          <a:p>
            <a:pPr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             Years </a:t>
            </a:r>
            <a:r>
              <a:rPr lang="en-GB" sz="2400" b="1" dirty="0">
                <a:solidFill>
                  <a:prstClr val="black"/>
                </a:solidFill>
                <a:latin typeface="Calibri"/>
              </a:rPr>
              <a:t>since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randomisation                                              </a:t>
            </a:r>
            <a:r>
              <a:rPr lang="en-GB" sz="2400" b="1" dirty="0" smtClean="0">
                <a:solidFill>
                  <a:prstClr val="black"/>
                </a:solidFill>
              </a:rPr>
              <a:t>Years </a:t>
            </a:r>
            <a:r>
              <a:rPr lang="en-GB" sz="2400" b="1" dirty="0">
                <a:solidFill>
                  <a:prstClr val="black"/>
                </a:solidFill>
              </a:rPr>
              <a:t>since </a:t>
            </a:r>
            <a:r>
              <a:rPr lang="en-GB" sz="2400" b="1" dirty="0" smtClean="0">
                <a:solidFill>
                  <a:prstClr val="black"/>
                </a:solidFill>
              </a:rPr>
              <a:t>randomisation                                             Years </a:t>
            </a:r>
            <a:r>
              <a:rPr lang="en-GB" sz="2400" b="1" dirty="0">
                <a:solidFill>
                  <a:prstClr val="black"/>
                </a:solidFill>
              </a:rPr>
              <a:t>since </a:t>
            </a:r>
            <a:r>
              <a:rPr lang="en-GB" sz="2400" b="1" dirty="0" smtClean="0">
                <a:solidFill>
                  <a:prstClr val="black"/>
                </a:solidFill>
              </a:rPr>
              <a:t>randomisation</a:t>
            </a:r>
            <a:endParaRPr lang="en-GB" sz="24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7804" y="1583794"/>
            <a:ext cx="35283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>
                <a:solidFill>
                  <a:srgbClr val="FF0000"/>
                </a:solidFill>
              </a:rPr>
              <a:t>RT: No significant benefit </a:t>
            </a:r>
            <a:endParaRPr lang="en-GB" sz="25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Stata\data\ebctcg\2005\plots\gif\mast_1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2" y="3192075"/>
            <a:ext cx="3036094" cy="297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Stata\data\ebctcg\2005\plots\gif\mast_1b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79" y="3192075"/>
            <a:ext cx="3050381" cy="297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Stata\data\ebctcg\2005\plots\gif\mast_1c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89" y="3192074"/>
            <a:ext cx="2983230" cy="297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4389</TotalTime>
  <Words>4208</Words>
  <Application>Microsoft Office PowerPoint</Application>
  <PresentationFormat>On-screen Show (4:3)</PresentationFormat>
  <Paragraphs>207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Reliable assessment of MODERATE  differences in LONG-TERM survival  by the 5-yearly worldwide overview  (with tens of thousands randomised)  </vt:lpstr>
      <vt:lpstr>PowerPoint Presentation</vt:lpstr>
      <vt:lpstr>PowerPoint Presentation</vt:lpstr>
      <vt:lpstr>Effect of radiotherapy after mastectomy and axillary surgery on 10-year recurrence and 20-year breast cancer mortality: meta-analysis of individual patient data for  8135 women in 22 randomised trials </vt:lpstr>
      <vt:lpstr>Individual patient data</vt:lpstr>
      <vt:lpstr>Current Guidelines</vt:lpstr>
      <vt:lpstr>Trials of radiotherapy after mastectomy and axillary dissection   700 pN0 women</vt:lpstr>
      <vt:lpstr>Trials of radiotherapy after mastectomy and axillary dissection   1772 pN4+ women </vt:lpstr>
      <vt:lpstr>Trials of radiotherapy after mastectomy and axillary dissection   1314 pN1-3 women </vt:lpstr>
      <vt:lpstr> Trials of radiotherapy after mastectomy and axillary dissection   1314 pN1-3 women </vt:lpstr>
      <vt:lpstr> Trials of radiotherapy after mastectomy and axillary dissection   1314 pN1-3 women </vt:lpstr>
      <vt:lpstr> Trials of radiotherapy after mastectomy and axillary dissection   1314 pN1-3 women </vt:lpstr>
      <vt:lpstr>Trials of radiotherapy after mastectomy and axillary dissection   1133 pN1-3 women in trials with systemic therapy </vt:lpstr>
      <vt:lpstr>Trials of radiotherapy after mastectomy and axillary dissection   1133 pN1-3 women in trials with systemic therapy </vt:lpstr>
      <vt:lpstr>Trials of radiotherapy after mastectomy and axillary dissection   1133 pN1-3 women in trials with systemic therapy </vt:lpstr>
      <vt:lpstr>Summary: radiotherapy after mastectomy and axillary dissection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post-mastectomy radiotherapy on recurrence and breast cancer mortality</dc:title>
  <dc:creator>paulm</dc:creator>
  <cp:lastModifiedBy>paulm</cp:lastModifiedBy>
  <cp:revision>146</cp:revision>
  <cp:lastPrinted>2015-01-19T11:56:44Z</cp:lastPrinted>
  <dcterms:created xsi:type="dcterms:W3CDTF">2014-02-13T10:30:45Z</dcterms:created>
  <dcterms:modified xsi:type="dcterms:W3CDTF">2015-03-31T13:47:16Z</dcterms:modified>
</cp:coreProperties>
</file>