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1" r:id="rId2"/>
    <p:sldMasterId id="2147483706" r:id="rId3"/>
  </p:sldMasterIdLst>
  <p:notesMasterIdLst>
    <p:notesMasterId r:id="rId36"/>
  </p:notesMasterIdLst>
  <p:handoutMasterIdLst>
    <p:handoutMasterId r:id="rId37"/>
  </p:handoutMasterIdLst>
  <p:sldIdLst>
    <p:sldId id="350" r:id="rId4"/>
    <p:sldId id="352" r:id="rId5"/>
    <p:sldId id="424" r:id="rId6"/>
    <p:sldId id="426" r:id="rId7"/>
    <p:sldId id="360" r:id="rId8"/>
    <p:sldId id="361" r:id="rId9"/>
    <p:sldId id="362" r:id="rId10"/>
    <p:sldId id="363" r:id="rId11"/>
    <p:sldId id="393" r:id="rId12"/>
    <p:sldId id="396" r:id="rId13"/>
    <p:sldId id="401" r:id="rId14"/>
    <p:sldId id="436" r:id="rId15"/>
    <p:sldId id="399" r:id="rId16"/>
    <p:sldId id="402" r:id="rId17"/>
    <p:sldId id="403" r:id="rId18"/>
    <p:sldId id="405" r:id="rId19"/>
    <p:sldId id="406" r:id="rId20"/>
    <p:sldId id="407" r:id="rId21"/>
    <p:sldId id="430" r:id="rId22"/>
    <p:sldId id="433" r:id="rId23"/>
    <p:sldId id="408" r:id="rId24"/>
    <p:sldId id="413" r:id="rId25"/>
    <p:sldId id="415" r:id="rId26"/>
    <p:sldId id="417" r:id="rId27"/>
    <p:sldId id="418" r:id="rId28"/>
    <p:sldId id="437" r:id="rId29"/>
    <p:sldId id="438" r:id="rId30"/>
    <p:sldId id="420" r:id="rId31"/>
    <p:sldId id="427" r:id="rId32"/>
    <p:sldId id="428" r:id="rId33"/>
    <p:sldId id="422" r:id="rId34"/>
    <p:sldId id="439" r:id="rId35"/>
  </p:sldIdLst>
  <p:sldSz cx="9144000" cy="6858000" type="screen4x3"/>
  <p:notesSz cx="7099300" cy="102346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8" autoAdjust="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 i="0"/>
            </a:lvl1pPr>
          </a:lstStyle>
          <a:p>
            <a:endParaRPr lang="en-GB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i="0"/>
            </a:lvl1pPr>
          </a:lstStyle>
          <a:p>
            <a:fld id="{F9CBCFD3-EE1D-47DD-A929-71C7375E2FA8}" type="datetimeFigureOut">
              <a:rPr lang="en-GB"/>
              <a:pPr/>
              <a:t>03/12/2010</a:t>
            </a:fld>
            <a:endParaRPr lang="en-GB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 i="0"/>
            </a:lvl1pPr>
          </a:lstStyle>
          <a:p>
            <a:endParaRPr lang="en-GB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i="0" smtClean="0"/>
            </a:lvl1pPr>
          </a:lstStyle>
          <a:p>
            <a:pPr>
              <a:defRPr/>
            </a:pPr>
            <a:fld id="{22C7D136-88B9-43B0-BB0F-2A015D4682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 i="0"/>
            </a:lvl1pPr>
          </a:lstStyle>
          <a:p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i="0"/>
            </a:lvl1pPr>
          </a:lstStyle>
          <a:p>
            <a:fld id="{29DA6505-1FD6-4340-B3CF-93D8FCF02BEF}" type="datetimeFigureOut">
              <a:rPr lang="en-GB"/>
              <a:pPr/>
              <a:t>03/12/2010</a:t>
            </a:fld>
            <a:endParaRPr lang="en-GB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 i="0"/>
            </a:lvl1pPr>
          </a:lstStyle>
          <a:p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i="0" smtClean="0"/>
            </a:lvl1pPr>
          </a:lstStyle>
          <a:p>
            <a:pPr>
              <a:defRPr/>
            </a:pPr>
            <a:fld id="{C13753F9-3716-4E99-AB4E-9EFCCD7F4A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E26E293E-493C-49FB-A826-896C75E24114}" type="slidenum">
              <a:rPr lang="en-GB"/>
              <a:pPr>
                <a:defRPr/>
              </a:pPr>
              <a:t>1</a:t>
            </a:fld>
            <a:endParaRPr lang="en-GB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3753F9-3716-4E99-AB4E-9EFCCD7F4A34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F84AE5-3805-4000-BC22-C4A18ED44FFE}" type="datetime1">
              <a:rPr lang="en-GB" smtClean="0"/>
              <a:pPr/>
              <a:t>03/12/2010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EBCTCG 5th Cycle 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74A8A-7D92-4973-9B42-730AA71C320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DA5B02-5851-433A-A817-D93C004E6CC5}" type="datetime1">
              <a:rPr lang="en-GB" smtClean="0"/>
              <a:pPr/>
              <a:t>03/12/2010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EBCTCG 5th Cycle 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C8402-E155-4460-9F38-E57D289BB43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0C8990-EF89-4DE0-A516-8AF02F339E22}" type="datetime1">
              <a:rPr lang="en-GB" smtClean="0"/>
              <a:pPr/>
              <a:t>03/12/2010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EBCTCG 5th Cycle 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E5224-00C8-4251-B77E-F4679A52627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EBCTCG 5th Cycle 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F14F8-F5E2-47A2-AAD5-56909F03885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7EF690-ACFA-4E71-A2C8-E5AC8375E850}" type="datetime1">
              <a:rPr lang="en-GB" smtClean="0"/>
              <a:pPr/>
              <a:t>03/12/2010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EBCTCG 5th Cycle 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1F027-06A7-4179-8602-D1A0620C1E4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052D9F-2282-4AD6-92D6-CD57E7C22BA5}" type="datetime1">
              <a:rPr lang="en-GB" smtClean="0"/>
              <a:pPr/>
              <a:t>03/12/2010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EBCTCG 5th Cycle 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0F245-A7FC-4BAC-915A-42BC6BE270F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97755C-4A6B-4577-BF2C-E36A00E5F31D}" type="datetime1">
              <a:rPr lang="en-GB" smtClean="0"/>
              <a:pPr/>
              <a:t>03/12/2010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EBCTCG 5th Cycle 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28F77-2FFD-4495-8850-95140DBAE0B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F3663-B735-4F0D-B9DF-66E53C711EED}" type="datetime1">
              <a:rPr lang="en-GB" smtClean="0"/>
              <a:pPr/>
              <a:t>03/12/2010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EBCTCG 5th Cycle 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7410E-3FBB-40A7-A8DF-FDA4E22BD0F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8BB224-C5CE-405E-AF9C-12CC023EB376}" type="datetime1">
              <a:rPr lang="en-GB" smtClean="0"/>
              <a:pPr/>
              <a:t>03/12/2010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EBCTCG 5th Cycle 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B3B0E-E4CB-44C9-9D30-2FFBE16D2E1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EBCTCG 5th Cycle 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5D376-0802-4C67-9B5A-2D04FE1DF67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A0470C-0E40-4714-979E-C58C444304B7}" type="datetime1">
              <a:rPr lang="en-GB" smtClean="0"/>
              <a:pPr/>
              <a:t>03/12/2010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EBCTCG 5th Cycle 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CD53A-CED1-4B67-91C4-615F8368A7F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7C95E6-B1AE-420A-A814-05B34D1B82D7}" type="datetime1">
              <a:rPr lang="en-GB" smtClean="0"/>
              <a:pPr/>
              <a:t>03/12/2010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EBCTCG 5th Cycle 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615A6-7B5D-4CA1-9C4E-A4D2FBA221A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DECC3-49FE-472F-BCD2-8CDF2E090F54}" type="datetime1">
              <a:rPr lang="en-GB" smtClean="0"/>
              <a:pPr/>
              <a:t>03/12/2010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EBCTCG 5th Cycle 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8FFB3-1932-47CB-B242-03A314EF890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7BF7FD-96F2-4B15-990D-B74074AEDC80}" type="datetime1">
              <a:rPr lang="en-GB" smtClean="0"/>
              <a:pPr/>
              <a:t>03/12/2010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EBCTCG 5th Cycle 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F2135-D531-455A-8E94-49B745745C7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C1B469-6960-41AC-896F-C71AC7592EFB}" type="datetime1">
              <a:rPr lang="en-GB" smtClean="0"/>
              <a:pPr/>
              <a:t>03/12/2010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EBCTCG 5th Cycle 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8FD8A-46A1-440A-B167-1F60AA8D3ED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515A1D-1960-46BF-947C-3C5760CA9AFA}" type="datetime1">
              <a:rPr lang="en-GB" smtClean="0"/>
              <a:pPr/>
              <a:t>03/12/2010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EBCTCG 5th Cycle 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A44A8B-35D4-40CF-8744-6CF54DB57E1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6AD1-8449-4DC3-B861-67528DEC81F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EBCTCG 5th Cycle 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0D00-8831-4788-B99E-1BFC7D6846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F2BDEF-8BD1-44D7-9A57-CD90F0BA2CC5}" type="datetime1">
              <a:rPr lang="en-GB" smtClean="0"/>
              <a:pPr/>
              <a:t>03/12/2010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EBCTCG 5th Cycle 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606C7-99DD-4EB5-B139-40CE8973778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9B78EA-3EC4-4AF2-A874-52520D98DE6B}" type="datetime1">
              <a:rPr lang="en-GB" smtClean="0"/>
              <a:pPr/>
              <a:t>03/12/2010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EBCTCG 5th Cycle 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D3ADA-BDAE-4676-85F5-A765D42DA70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6E0BF-6920-4DC9-824B-17FA3CCF0FC8}" type="datetime1">
              <a:rPr lang="en-GB" smtClean="0"/>
              <a:pPr/>
              <a:t>03/12/2010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EBCTCG 5th Cycle 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3BE71-617E-4F1B-BFA9-9D68E4640A2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1C45D-EABE-4994-A9AB-50EBE49673AB}" type="datetime1">
              <a:rPr lang="en-GB" smtClean="0"/>
              <a:pPr/>
              <a:t>03/12/2010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EBCTCG 5th Cycle 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F679C-55EE-4D37-B4AF-34CCEECCF86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5768EE-4944-45C4-BE29-8B741B7FEB66}" type="datetime1">
              <a:rPr lang="en-GB" smtClean="0"/>
              <a:pPr/>
              <a:t>03/12/2010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EBCTCG 5th Cycle 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35A5D-5053-4599-B30C-9DBD027DCC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DA0AE6-16BA-4AAB-8B7C-DA9F27F25F27}" type="datetime1">
              <a:rPr lang="en-GB" smtClean="0"/>
              <a:pPr/>
              <a:t>03/12/2010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EBCTCG 5th Cycle 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EE930-91B0-45F5-8D52-6A55C3497A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A07835-F108-49E3-88A7-6D24A68F0FED}" type="datetime1">
              <a:rPr lang="en-GB" smtClean="0"/>
              <a:pPr/>
              <a:t>03/12/2010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EBCTCG 5th Cycle 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EFB1E-E1AC-4DD1-BB30-B35705087D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851838-B316-44C5-944B-9879BE0C6BAE}" type="datetime1">
              <a:rPr lang="en-GB" smtClean="0"/>
              <a:pPr/>
              <a:t>03/12/2010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EBCTCG 5th Cycle 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B95EE-77D1-40CE-851E-925AC9C96B4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/>
            </a:lvl1pPr>
          </a:lstStyle>
          <a:p>
            <a:fld id="{4442BFE8-9196-4B8C-A60D-59628AF04C21}" type="datetime1">
              <a:rPr lang="en-GB" smtClean="0"/>
              <a:pPr/>
              <a:t>03/12/2010</a:t>
            </a:fld>
            <a:endParaRPr lang="en-GB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375285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1" i="0"/>
            </a:lvl1pPr>
          </a:lstStyle>
          <a:p>
            <a:r>
              <a:rPr lang="en-GB" smtClean="0"/>
              <a:t>EBCTCG 5th Cycle  </a:t>
            </a:r>
            <a:endParaRPr lang="en-GB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CA6B2122-7E1B-46F1-8E95-A679FC8D5B11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/>
            </a:lvl1pPr>
          </a:lstStyle>
          <a:p>
            <a:fld id="{67ABEDEB-52AE-4A71-9259-F63EC2661B52}" type="datetime1">
              <a:rPr lang="en-GB" smtClean="0"/>
              <a:pPr/>
              <a:t>03/12/2010</a:t>
            </a:fld>
            <a:endParaRPr lang="en-GB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r>
              <a:rPr lang="en-GB" smtClean="0"/>
              <a:t>EBCTCG 5th Cycle  </a:t>
            </a:r>
            <a:endParaRPr lang="en-GB"/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1E97009C-486A-4A43-979B-84E84B2BE0DD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A73D49F-851B-4ADC-B74E-2448C5B2A4E7}" type="datetime1">
              <a:rPr lang="en-GB" i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03/12/2010</a:t>
            </a:fld>
            <a:endParaRPr lang="en-GB" i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i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EBCTCG 5th Cycle  </a:t>
            </a:r>
            <a:endParaRPr lang="en-GB" i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BD10D00-8831-4788-B99E-1BFC7D6846A9}" type="slidenum">
              <a:rPr lang="en-GB" i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i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22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2133600"/>
            <a:ext cx="8785225" cy="2592388"/>
          </a:xfrm>
        </p:spPr>
        <p:txBody>
          <a:bodyPr/>
          <a:lstStyle/>
          <a:p>
            <a:r>
              <a:rPr lang="en-GB" sz="4000" b="1"/>
              <a:t>Meta-analysis of trials of radiotherapy in DCIS</a:t>
            </a:r>
            <a:r>
              <a:rPr lang="en-GB" b="1"/>
              <a:t/>
            </a:r>
            <a:br>
              <a:rPr lang="en-GB" b="1"/>
            </a:br>
            <a:r>
              <a:rPr lang="en-GB" b="1"/>
              <a:t/>
            </a:r>
            <a:br>
              <a:rPr lang="en-GB" b="1"/>
            </a:br>
            <a:r>
              <a:rPr lang="en-GB" sz="2000" b="1"/>
              <a:t/>
            </a:r>
            <a:br>
              <a:rPr lang="en-GB" sz="2000" b="1"/>
            </a:br>
            <a:r>
              <a:rPr lang="en-GB" sz="4000" b="1"/>
              <a:t> Early Breast Cancer Trialists’ Collaborative Group (EBCTCG)</a:t>
            </a:r>
          </a:p>
        </p:txBody>
      </p:sp>
      <p:sp>
        <p:nvSpPr>
          <p:cNvPr id="70660" name="Footer Placeholder 3"/>
          <p:cNvSpPr txBox="1">
            <a:spLocks noGrp="1"/>
          </p:cNvSpPr>
          <p:nvPr/>
        </p:nvSpPr>
        <p:spPr bwMode="auto">
          <a:xfrm>
            <a:off x="2700338" y="6381750"/>
            <a:ext cx="3816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 i="0"/>
          </a:p>
          <a:p>
            <a:endParaRPr lang="en-GB" sz="120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_2.g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39552" y="1484784"/>
            <a:ext cx="8229600" cy="47053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DCIS: BCS + RT vs. BCS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000" b="1" dirty="0" err="1" smtClean="0"/>
              <a:t>Ips</a:t>
            </a:r>
            <a:r>
              <a:rPr lang="en-GB" sz="2000" b="1" dirty="0" smtClean="0"/>
              <a:t>. BREAST RECURRENCE (CIS &amp; Inv)</a:t>
            </a:r>
            <a:endParaRPr lang="en-GB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E930-91B0-45F5-8D52-6A55C3497A4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EBCTCG 5th Cycle 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_1c.g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44725" y="1646238"/>
            <a:ext cx="46545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43108" y="357166"/>
            <a:ext cx="4857784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DCIS: BCS + RT vs. BCS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Ips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BREAST RECURRENCE (CIS &amp; Inv)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488" y="1500174"/>
            <a:ext cx="20615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1600" i="0" dirty="0" smtClean="0"/>
              <a:t>3729 women</a:t>
            </a:r>
            <a:endParaRPr lang="en-GB" sz="1600" i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E930-91B0-45F5-8D52-6A55C3497A4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EBCTCG 5th Cycle 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_8.g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932040" y="265024"/>
            <a:ext cx="2956385" cy="65929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404664"/>
            <a:ext cx="4857784" cy="18722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DCIS: BCS + RT vs. BCS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Ips</a:t>
            </a: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BREAST RECURRENCE (CIS &amp; Inv)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i="0" kern="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kern="0" dirty="0" smtClean="0">
                <a:latin typeface="+mj-lt"/>
                <a:ea typeface="+mj-ea"/>
                <a:cs typeface="+mj-cs"/>
              </a:rPr>
              <a:t>Ratio of annual event rates by patient and tumour characteristics</a:t>
            </a:r>
            <a:endParaRPr kumimoji="0" lang="en-GB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E930-91B0-45F5-8D52-6A55C3497A4B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_3a.g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2000" y="1714488"/>
            <a:ext cx="4640263" cy="475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fig_3b.gif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464000" y="1714488"/>
            <a:ext cx="46402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000232" y="285728"/>
            <a:ext cx="4857784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DCIS: BCS + RT vs. BCS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Ips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BREAST RECURRENCE (CIS &amp; Inv)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i="0" kern="0" dirty="0" smtClean="0">
                <a:latin typeface="+mj-lt"/>
                <a:ea typeface="+mj-ea"/>
                <a:cs typeface="+mj-cs"/>
              </a:rPr>
              <a:t>Age at diagnosis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E930-91B0-45F5-8D52-6A55C3497A4B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EBCTCG 5th Cycle 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_3c.g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2000" y="1713600"/>
            <a:ext cx="4637087" cy="475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fig_3d.gif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464000" y="1713600"/>
            <a:ext cx="463391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00232" y="285728"/>
            <a:ext cx="4857784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DCIS: BCS + RT vs. BCS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Ips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BREAST RECURRENCE (CIS &amp; Inv)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i="0" kern="0" dirty="0" smtClean="0">
                <a:latin typeface="+mj-lt"/>
                <a:ea typeface="+mj-ea"/>
                <a:cs typeface="+mj-cs"/>
              </a:rPr>
              <a:t>Extent of breast-conserving surgery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E930-91B0-45F5-8D52-6A55C3497A4B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EBCTCG 5th Cycle 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_3e.g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2000" y="1713600"/>
            <a:ext cx="4635500" cy="475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fig_3f.gif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464000" y="1713600"/>
            <a:ext cx="463550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00232" y="285728"/>
            <a:ext cx="5643602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DCIS: BCS + RT vs. BCS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Ips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BREAST RECURRENCE (CIS &amp; Inv)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i="0" kern="0" dirty="0" smtClean="0">
                <a:latin typeface="+mj-lt"/>
                <a:ea typeface="+mj-ea"/>
                <a:cs typeface="+mj-cs"/>
              </a:rPr>
              <a:t>Use of tamoxifen (in both treatment arms)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E930-91B0-45F5-8D52-6A55C3497A4B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EBCTCG 5th Cycle 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_4a.g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2000" y="1713600"/>
            <a:ext cx="4637087" cy="475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fig_4b.gif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464000" y="1713600"/>
            <a:ext cx="463708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00232" y="285728"/>
            <a:ext cx="5643602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DCIS: BCS + RT vs. BCS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Ips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BREAST RECURRENCE (CIS &amp; Inv)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i="0" kern="0" dirty="0" smtClean="0">
                <a:latin typeface="+mj-lt"/>
                <a:ea typeface="+mj-ea"/>
                <a:cs typeface="+mj-cs"/>
              </a:rPr>
              <a:t>Method of DCIS detection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E930-91B0-45F5-8D52-6A55C3497A4B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EBCTCG 5th Cycle 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_4c.g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2000" y="1713600"/>
            <a:ext cx="4637087" cy="475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fig_4d.gif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464000" y="1713600"/>
            <a:ext cx="463708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00232" y="285728"/>
            <a:ext cx="5643602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DCIS: BCS + RT vs. BCS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Ips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BREAST RECURRENCE (CIS &amp; Inv)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i="0" kern="0" dirty="0" smtClean="0">
                <a:latin typeface="+mj-lt"/>
                <a:ea typeface="+mj-ea"/>
                <a:cs typeface="+mj-cs"/>
              </a:rPr>
              <a:t>Margin status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E930-91B0-45F5-8D52-6A55C3497A4B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EBCTCG 5th Cycle 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_4e.g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2000" y="1713600"/>
            <a:ext cx="4635500" cy="475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fig_4f.gif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464000" y="1713600"/>
            <a:ext cx="463550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00232" y="285728"/>
            <a:ext cx="5643602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DCIS: BCS + RT vs. BCS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Ips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BREAST RECURRENCE (CIS &amp; Inv)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i="0" kern="0" dirty="0" err="1" smtClean="0">
                <a:latin typeface="+mj-lt"/>
                <a:ea typeface="+mj-ea"/>
                <a:cs typeface="+mj-cs"/>
              </a:rPr>
              <a:t>Focality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E930-91B0-45F5-8D52-6A55C3497A4B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EBCTCG 5th Cycle 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_5a.g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2000" y="1844824"/>
            <a:ext cx="2988000" cy="3063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fig_5b.gif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096000" y="1846800"/>
            <a:ext cx="2988000" cy="3063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g_5c.gif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6084000" y="1857600"/>
            <a:ext cx="2988000" cy="30636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285728"/>
            <a:ext cx="91440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DCIS: BCS + RT vs. BCS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GB" sz="1600" b="1" i="0" kern="0" dirty="0" smtClean="0"/>
              <a:t> </a:t>
            </a:r>
            <a:r>
              <a:rPr lang="en-GB" sz="1600" b="1" i="0" kern="0" dirty="0" err="1" smtClean="0"/>
              <a:t>Ips</a:t>
            </a:r>
            <a:r>
              <a:rPr lang="en-GB" sz="1600" b="1" i="0" kern="0" dirty="0" smtClean="0"/>
              <a:t>. BREAST RECURRENCE (CIS &amp; Inv)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kern="0" dirty="0" smtClean="0">
                <a:latin typeface="+mj-lt"/>
                <a:ea typeface="+mj-ea"/>
                <a:cs typeface="+mj-cs"/>
              </a:rPr>
              <a:t>Histological grade</a:t>
            </a:r>
            <a:endParaRPr kumimoji="0" lang="en-GB" sz="1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E930-91B0-45F5-8D52-6A55C3497A4B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EBCTCG 5th Cycle 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8964613" cy="572135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en-GB" sz="2400" b="1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/>
              <a:t>The world’s breast cancer trialists have shared their data every 5 years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GB" sz="2400" b="1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b="1"/>
              <a:t>1985, 1990, 1995, 2000, </a:t>
            </a:r>
            <a:r>
              <a:rPr lang="en-GB" b="1" u="sng"/>
              <a:t>2005/6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GB" b="1" u="sng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800" b="1"/>
              <a:t>Many MODERATE gains in long-term survival have been identified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GB" sz="2800" b="1" u="sng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800" b="1"/>
              <a:t>Together MODERATE gains from various treatment improvements (and a moderate contribution from breast screening) have almost halved UK/US breast cancer mortality at ages 35-69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EBCTCG 5th Cycle 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15A6-7B5D-4CA1-9C4E-A4D2FBA221A9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_5d.g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2000" y="1857600"/>
            <a:ext cx="2988000" cy="3063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fig_5e.gif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096000" y="1857600"/>
            <a:ext cx="2988000" cy="3063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g_5f.gif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6084000" y="1857601"/>
            <a:ext cx="2988000" cy="30636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285728"/>
            <a:ext cx="91440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DCIS: BCS + RT vs. BCS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GB" sz="1600" b="1" i="0" kern="0" dirty="0" smtClean="0"/>
              <a:t> </a:t>
            </a:r>
            <a:r>
              <a:rPr lang="en-GB" sz="1600" b="1" i="0" kern="0" dirty="0" err="1" smtClean="0"/>
              <a:t>Ips</a:t>
            </a:r>
            <a:r>
              <a:rPr lang="en-GB" sz="1600" b="1" i="0" kern="0" dirty="0" smtClean="0"/>
              <a:t>. BREAST RECURRENCE (CIS &amp; Inv)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kern="0" dirty="0" smtClean="0">
                <a:latin typeface="+mj-lt"/>
                <a:ea typeface="+mj-ea"/>
                <a:cs typeface="+mj-cs"/>
              </a:rPr>
              <a:t>Nuclear grade</a:t>
            </a:r>
            <a:endParaRPr kumimoji="0" lang="en-GB" sz="1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E930-91B0-45F5-8D52-6A55C3497A4B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EBCTCG 5th Cycle 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000232" y="285728"/>
            <a:ext cx="5643602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DCIS: BCS + RT vs. BCS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Ips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BREAST RECURRENCE (CIS &amp; Inv)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kern="0" dirty="0" err="1" smtClean="0">
                <a:latin typeface="+mj-lt"/>
                <a:ea typeface="+mj-ea"/>
                <a:cs typeface="+mj-cs"/>
              </a:rPr>
              <a:t>Comedonecrosis</a:t>
            </a:r>
            <a:endParaRPr kumimoji="0" lang="en-GB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fig_6a.g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2000" y="1713600"/>
            <a:ext cx="4633913" cy="475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fig_6b.gif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464000" y="1713600"/>
            <a:ext cx="463391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E930-91B0-45F5-8D52-6A55C3497A4B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EBCTCG 5th Cycle 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_6c.g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2000" y="1713600"/>
            <a:ext cx="4633913" cy="475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fig_6d.gif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464000" y="1713600"/>
            <a:ext cx="463391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00232" y="285728"/>
            <a:ext cx="5643602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DCIS: BCS + RT vs. BCS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Ips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BREAST RECURRENCE (CIS &amp; Inv)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i="0" kern="0" dirty="0" smtClean="0">
                <a:latin typeface="+mj-lt"/>
                <a:ea typeface="+mj-ea"/>
                <a:cs typeface="+mj-cs"/>
              </a:rPr>
              <a:t>Architecture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E930-91B0-45F5-8D52-6A55C3497A4B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EBCTCG 5th Cycle 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_7a.g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2000" y="1713600"/>
            <a:ext cx="4633913" cy="475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fig_7b.gif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464000" y="1713600"/>
            <a:ext cx="463391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00232" y="285728"/>
            <a:ext cx="5643602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DCIS: BCS + RT vs. BCS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Ips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BREAST RECURRENCE (CIS &amp; Inv)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i="0" kern="0" dirty="0" smtClean="0">
                <a:latin typeface="+mj-lt"/>
                <a:ea typeface="+mj-ea"/>
                <a:cs typeface="+mj-cs"/>
              </a:rPr>
              <a:t>Clinical primary tumour size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E930-91B0-45F5-8D52-6A55C3497A4B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EBCTCG 5th Cycle 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_7c.g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2000" y="1713600"/>
            <a:ext cx="4637087" cy="475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fig_7d.gif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464000" y="1713600"/>
            <a:ext cx="463708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00232" y="285728"/>
            <a:ext cx="5643602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DCIS: BCS + RT vs. BCS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Ips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BREAST RECURRENCE (CIS &amp; Inv)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i="0" kern="0" dirty="0" smtClean="0">
                <a:latin typeface="+mj-lt"/>
                <a:ea typeface="+mj-ea"/>
                <a:cs typeface="+mj-cs"/>
              </a:rPr>
              <a:t>Pathological primary tumour size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E930-91B0-45F5-8D52-6A55C3497A4B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EBCTCG 5th Cycle 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_10a.g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2000" y="1713600"/>
            <a:ext cx="4637087" cy="475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fig_10b.gif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464000" y="1713600"/>
            <a:ext cx="463391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85728"/>
            <a:ext cx="91440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DCIS: BCS + RT vs. BCS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Ips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BREAST RECURRENCE (CIS &amp; Inv)</a:t>
            </a:r>
          </a:p>
          <a:p>
            <a:pPr lvl="0">
              <a:defRPr/>
            </a:pPr>
            <a:r>
              <a:rPr lang="en-GB" sz="1600" b="1" i="0" kern="0" dirty="0" smtClean="0">
                <a:latin typeface="+mj-lt"/>
                <a:ea typeface="+mj-ea"/>
                <a:cs typeface="+mj-cs"/>
              </a:rPr>
              <a:t>among women with 1-20 mm tumours</a:t>
            </a:r>
            <a:r>
              <a:rPr lang="en-GB" sz="1600" b="1" i="0" kern="0" dirty="0" smtClean="0"/>
              <a:t> </a:t>
            </a:r>
            <a:r>
              <a:rPr lang="en-GB" sz="1600" b="1" i="0" kern="0" dirty="0" smtClean="0">
                <a:latin typeface="+mj-lt"/>
                <a:ea typeface="+mj-ea"/>
                <a:cs typeface="+mj-cs"/>
              </a:rPr>
              <a:t>and negative margin status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E930-91B0-45F5-8D52-6A55C3497A4B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EBCTCG 5th Cycle 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_9a.g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55775" y="1412776"/>
            <a:ext cx="4463271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03648" y="116632"/>
            <a:ext cx="6840760" cy="12241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DCIS: BCS + RT vs. BCS</a:t>
            </a: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Ips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BREAST RECURRENCE (CIS &amp; Inv)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600" b="1" i="0" kern="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kern="0" dirty="0" smtClean="0">
                <a:latin typeface="+mj-lt"/>
                <a:ea typeface="+mj-ea"/>
                <a:cs typeface="+mj-cs"/>
              </a:rPr>
              <a:t>Ratio of annual event rates by age and histological grade</a:t>
            </a:r>
            <a:endParaRPr kumimoji="0" lang="en-GB" sz="1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E930-91B0-45F5-8D52-6A55C3497A4B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_9b.g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67744" y="1556792"/>
            <a:ext cx="4708872" cy="49536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03648" y="116632"/>
            <a:ext cx="6840760" cy="12241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DCIS: BCS + RT vs. BCS</a:t>
            </a: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Ips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BREAST RECURRENCE (CIS &amp; Inv)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600" b="1" i="0" kern="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kern="0" dirty="0" smtClean="0">
                <a:latin typeface="+mj-lt"/>
                <a:ea typeface="+mj-ea"/>
                <a:cs typeface="+mj-cs"/>
              </a:rPr>
              <a:t>Ratio of annual event rates by age and </a:t>
            </a:r>
            <a:r>
              <a:rPr lang="en-GB" sz="1400" b="1" i="0" kern="0" dirty="0" err="1" smtClean="0">
                <a:latin typeface="+mj-lt"/>
                <a:ea typeface="+mj-ea"/>
                <a:cs typeface="+mj-cs"/>
              </a:rPr>
              <a:t>comedonecrosis</a:t>
            </a:r>
            <a:endParaRPr kumimoji="0" lang="en-GB" sz="1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E930-91B0-45F5-8D52-6A55C3497A4B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EBCTCG 5th Cycle 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_11b.g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39552" y="1988840"/>
            <a:ext cx="3947626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fig_11c.gif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860032" y="1916832"/>
            <a:ext cx="4088612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408000" y="1714488"/>
            <a:ext cx="1021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</a:t>
            </a:r>
            <a:endParaRPr lang="en-GB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285728"/>
            <a:ext cx="91440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DCIS: BCS + RT vs. BCS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3729 women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defRPr/>
            </a:pPr>
            <a:r>
              <a:rPr lang="en-GB" sz="1600" b="1" i="0" kern="0" dirty="0" smtClean="0">
                <a:latin typeface="+mj-lt"/>
                <a:ea typeface="+mj-ea"/>
                <a:cs typeface="+mj-cs"/>
              </a:rPr>
              <a:t> Contralateral breast events                                   Regional or distant events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E930-91B0-45F5-8D52-6A55C3497A4B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EBCTCG 5th Cycle 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_11a.g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411760" y="1697714"/>
            <a:ext cx="4021148" cy="41075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408000" y="1714488"/>
            <a:ext cx="1021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</a:t>
            </a:r>
            <a:endParaRPr lang="en-GB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285728"/>
            <a:ext cx="91440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DCIS: BCS + RT vs. BCS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3729 women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defRPr/>
            </a:pPr>
            <a:r>
              <a:rPr lang="en-GB" b="1" i="0" kern="0" dirty="0" smtClean="0">
                <a:latin typeface="+mj-lt"/>
                <a:ea typeface="+mj-ea"/>
                <a:cs typeface="+mj-cs"/>
              </a:rPr>
              <a:t>Any breast event *</a:t>
            </a:r>
            <a:endParaRPr lang="en-GB" sz="2400" b="1" i="0" kern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877" y="5934670"/>
            <a:ext cx="88280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defRPr/>
            </a:pPr>
            <a:r>
              <a:rPr lang="en-GB" b="1" i="0" kern="0" dirty="0" smtClean="0"/>
              <a:t>*ie ipsilateral or contralateral DCIS, ipsilateral or contralateral invasive cancer, </a:t>
            </a:r>
          </a:p>
          <a:p>
            <a:pPr lvl="0" algn="l">
              <a:defRPr/>
            </a:pPr>
            <a:r>
              <a:rPr lang="en-GB" b="1" i="0" kern="0" dirty="0" smtClean="0"/>
              <a:t>regional or distant metastasis, or death certified as due to breast cancer</a:t>
            </a:r>
          </a:p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E930-91B0-45F5-8D52-6A55C3497A4B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EBCTCG 5th Cycle 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1" name="Rectangle 3" descr="2009 12 12 SABCS_Page_02"/>
          <p:cNvSpPr>
            <a:spLocks noGrp="1" noChangeAspect="1" noChangeArrowheads="1"/>
          </p:cNvSpPr>
          <p:nvPr isPhoto="1"/>
        </p:nvSpPr>
        <p:spPr bwMode="auto">
          <a:xfrm>
            <a:off x="-252536" y="-171400"/>
            <a:ext cx="9698780" cy="6857999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15816" y="6381750"/>
            <a:ext cx="2895600" cy="476250"/>
          </a:xfrm>
        </p:spPr>
        <p:txBody>
          <a:bodyPr/>
          <a:lstStyle/>
          <a:p>
            <a:r>
              <a:rPr lang="en-GB" dirty="0" smtClean="0"/>
              <a:t>EBCTCG 5th Cycle  </a:t>
            </a:r>
            <a:endParaRPr lang="en-GB" dirty="0"/>
          </a:p>
        </p:txBody>
      </p:sp>
      <p:sp>
        <p:nvSpPr>
          <p:cNvPr id="278530" name="Rectangle 2" hidden="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5D376-0802-4C67-9B5A-2D04FE1DF679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_9c.g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084000" y="1857600"/>
            <a:ext cx="2999157" cy="30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fig_12b.gif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096000" y="1857600"/>
            <a:ext cx="2999157" cy="30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85728"/>
            <a:ext cx="91440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DCIS: BCS + RT vs. BCS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3729 women</a:t>
            </a:r>
          </a:p>
          <a:p>
            <a:pPr lvl="0">
              <a:defRPr/>
            </a:pPr>
            <a:r>
              <a:rPr lang="en-GB" sz="1200" b="1" i="0" kern="0" dirty="0" smtClean="0">
                <a:latin typeface="+mj-lt"/>
                <a:ea typeface="+mj-ea"/>
                <a:cs typeface="+mj-cs"/>
              </a:rPr>
              <a:t>Mortality with a breast event                       Mortality without a breast event                         Mortality from all causes</a:t>
            </a:r>
            <a:endParaRPr kumimoji="0" lang="en-GB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E930-91B0-45F5-8D52-6A55C3497A4B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EBCTCG 5th Cycle  </a:t>
            </a:r>
            <a:endParaRPr lang="en-GB"/>
          </a:p>
        </p:txBody>
      </p:sp>
      <p:pic>
        <p:nvPicPr>
          <p:cNvPr id="8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0" y="1857600"/>
            <a:ext cx="3006867" cy="306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_12a.g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2000" y="1713600"/>
            <a:ext cx="4654550" cy="475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fig_12c.gif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464000" y="1713600"/>
            <a:ext cx="46545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85728"/>
            <a:ext cx="91440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DCIS: BCS + RT vs. BCS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3729 women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defRPr/>
            </a:pPr>
            <a:r>
              <a:rPr lang="en-GB" sz="1400" b="1" i="0" kern="0" dirty="0" smtClean="0">
                <a:latin typeface="+mj-lt"/>
                <a:ea typeface="+mj-ea"/>
                <a:cs typeface="+mj-cs"/>
              </a:rPr>
              <a:t>            Heart disease mortality                               Non-breast primary cancer incidence</a:t>
            </a:r>
            <a:endParaRPr kumimoji="0" lang="en-GB" sz="1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E930-91B0-45F5-8D52-6A55C3497A4B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EBCTCG 5th Cycle 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000" b="1"/>
              <a:t>EBCTCG analysis of radiotherapy in DCIS</a:t>
            </a:r>
            <a:br>
              <a:rPr lang="en-GB" sz="3000" b="1"/>
            </a:br>
            <a:r>
              <a:rPr lang="en-GB" sz="3000" b="1"/>
              <a:t>Conclusions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686800" cy="52292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</a:pPr>
            <a:r>
              <a:rPr lang="en-GB" sz="2700" b="1" dirty="0"/>
              <a:t>In these trials, radiotherapy halved the recurrence rate of either DCIS or invasive cancer in the ipsilateral breast. After 5 years the absolute gain was about 10% (18% vs. 8%) and after 10 years it was about 15% (28% vs. 13</a:t>
            </a:r>
            <a:r>
              <a:rPr lang="en-GB" sz="2700" b="1" dirty="0" smtClean="0"/>
              <a:t>%).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</a:pPr>
            <a:r>
              <a:rPr lang="en-GB" sz="2700" b="1" dirty="0" smtClean="0"/>
              <a:t>The absolute gain in ‘low risk’ women was as large as in other </a:t>
            </a:r>
            <a:r>
              <a:rPr lang="en-GB" sz="2700" b="1" dirty="0" err="1" smtClean="0"/>
              <a:t>other</a:t>
            </a:r>
            <a:r>
              <a:rPr lang="en-GB" sz="2700" b="1" smtClean="0"/>
              <a:t> women. </a:t>
            </a:r>
            <a:endParaRPr lang="en-GB" sz="2700" b="1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</a:pPr>
            <a:r>
              <a:rPr lang="en-GB" sz="2700" b="1" dirty="0"/>
              <a:t>The proportional reduction in the ipsilateral recurrence rate was greater in women aged 50+ years than in younger women.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</a:pPr>
            <a:r>
              <a:rPr lang="en-GB" sz="2700" b="1" dirty="0"/>
              <a:t>Radiotherapy had no significant effect on mortality from breast cancer, at least to year 10.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</a:pPr>
            <a:r>
              <a:rPr lang="en-GB" sz="2700" b="1" dirty="0"/>
              <a:t>In these data, radiotherapy had no significant adverse effect on cancers other than breast cancer, or on mortality from non-breast cancer causes, including heart disease.</a:t>
            </a:r>
            <a:endParaRPr lang="en-GB" sz="27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i="0" dirty="0" smtClean="0"/>
              <a:t>EBCTCG 5th Cycle  </a:t>
            </a:r>
            <a:endParaRPr lang="en-GB" i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6C7-99DD-4EB5-B139-40CE89737783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ukusbr35_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9438" y="-593725"/>
            <a:ext cx="5441950" cy="767873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E930-91B0-45F5-8D52-6A55C3497A4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EBCTCG 5th Cycle 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8964613" cy="5721350"/>
          </a:xfrm>
        </p:spPr>
        <p:txBody>
          <a:bodyPr/>
          <a:lstStyle/>
          <a:p>
            <a:pPr algn="ctr">
              <a:buFontTx/>
              <a:buNone/>
            </a:pPr>
            <a:endParaRPr lang="en-GB" sz="2800" b="1"/>
          </a:p>
          <a:p>
            <a:pPr algn="ctr">
              <a:buFontTx/>
              <a:buNone/>
            </a:pPr>
            <a:r>
              <a:rPr lang="en-US" sz="4000" b="1"/>
              <a:t>EBCTCG  5</a:t>
            </a:r>
            <a:r>
              <a:rPr lang="en-US" sz="4000" b="1" baseline="30000"/>
              <a:t>th</a:t>
            </a:r>
            <a:r>
              <a:rPr lang="en-US" sz="4000" b="1"/>
              <a:t> Cycle</a:t>
            </a:r>
          </a:p>
          <a:p>
            <a:pPr algn="ctr">
              <a:buFontTx/>
              <a:buNone/>
            </a:pPr>
            <a:endParaRPr lang="en-GB" b="1"/>
          </a:p>
          <a:p>
            <a:r>
              <a:rPr lang="en-GB" b="1"/>
              <a:t>Trials starting before 1 Jan 2000</a:t>
            </a:r>
          </a:p>
          <a:p>
            <a:r>
              <a:rPr lang="en-GB" b="1"/>
              <a:t>Events up to 30 Sept 2006</a:t>
            </a:r>
          </a:p>
          <a:p>
            <a:r>
              <a:rPr lang="en-GB" b="1"/>
              <a:t>Included trials of BCS±RT in DCIS for the first time</a:t>
            </a:r>
          </a:p>
          <a:p>
            <a:pPr lvl="1"/>
            <a:r>
              <a:rPr lang="en-GB" b="1"/>
              <a:t>ie, trials of RT versus the same management but without 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EBCTCG 5th Cycle 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15A6-7B5D-4CA1-9C4E-A4D2FBA221A9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EBCTCG 5th Cycle  </a:t>
            </a:r>
            <a:endParaRPr lang="en-GB" dirty="0"/>
          </a:p>
        </p:txBody>
      </p:sp>
      <p:graphicFrame>
        <p:nvGraphicFramePr>
          <p:cNvPr id="94213" name="Object 5" descr="Lcaltherapy part 1_Page_03"/>
          <p:cNvGraphicFramePr>
            <a:graphicFrameLocks noChangeAspect="1"/>
          </p:cNvGraphicFramePr>
          <p:nvPr/>
        </p:nvGraphicFramePr>
        <p:xfrm>
          <a:off x="-674688" y="269875"/>
          <a:ext cx="10642601" cy="5965825"/>
        </p:xfrm>
        <a:graphic>
          <a:graphicData uri="http://schemas.openxmlformats.org/presentationml/2006/ole">
            <p:oleObj spid="_x0000_s94213" name="Document" r:id="rId3" imgW="9017408" imgH="5064041" progId="Word.Document.8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E930-91B0-45F5-8D52-6A55C3497A4B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EBCTCG 5th Cycle  </a:t>
            </a:r>
            <a:endParaRPr lang="en-GB"/>
          </a:p>
        </p:txBody>
      </p:sp>
      <p:graphicFrame>
        <p:nvGraphicFramePr>
          <p:cNvPr id="96492" name="Object 236" descr="Lcaltherapy part 1_Page_03"/>
          <p:cNvGraphicFramePr>
            <a:graphicFrameLocks noChangeAspect="1"/>
          </p:cNvGraphicFramePr>
          <p:nvPr/>
        </p:nvGraphicFramePr>
        <p:xfrm>
          <a:off x="-1258888" y="688975"/>
          <a:ext cx="11512551" cy="4887913"/>
        </p:xfrm>
        <a:graphic>
          <a:graphicData uri="http://schemas.openxmlformats.org/presentationml/2006/ole">
            <p:oleObj spid="_x0000_s96492" name="Document" r:id="rId3" imgW="9032884" imgH="3837267" progId="Word.Document.8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E930-91B0-45F5-8D52-6A55C3497A4B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EBCTCG 5th Cycle  </a:t>
            </a:r>
            <a:endParaRPr lang="en-GB"/>
          </a:p>
        </p:txBody>
      </p:sp>
      <p:graphicFrame>
        <p:nvGraphicFramePr>
          <p:cNvPr id="97284" name="Object 4" descr="Lcaltherapy part 1_Page_03"/>
          <p:cNvGraphicFramePr>
            <a:graphicFrameLocks/>
          </p:cNvGraphicFramePr>
          <p:nvPr/>
        </p:nvGraphicFramePr>
        <p:xfrm>
          <a:off x="-2486025" y="985838"/>
          <a:ext cx="13930313" cy="5486400"/>
        </p:xfrm>
        <a:graphic>
          <a:graphicData uri="http://schemas.openxmlformats.org/presentationml/2006/ole">
            <p:oleObj spid="_x0000_s97284" name="Document" r:id="rId3" imgW="9017048" imgH="3559371" progId="Word.Document.8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E930-91B0-45F5-8D52-6A55C3497A4B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EBCTCG 5th Cycle  </a:t>
            </a:r>
            <a:endParaRPr lang="en-GB" dirty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dirty="0"/>
              <a:t>Main </a:t>
            </a:r>
            <a:r>
              <a:rPr lang="en-GB" sz="3600" b="1" dirty="0" smtClean="0"/>
              <a:t>outcome </a:t>
            </a:r>
            <a:r>
              <a:rPr lang="en-GB" sz="3600" b="1" dirty="0"/>
              <a:t>analysed: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43050"/>
            <a:ext cx="9358314" cy="4525963"/>
          </a:xfrm>
        </p:spPr>
        <p:txBody>
          <a:bodyPr/>
          <a:lstStyle/>
          <a:p>
            <a:r>
              <a:rPr lang="en-GB" b="1" dirty="0"/>
              <a:t>Ipsilateral breast recurrence </a:t>
            </a:r>
            <a:endParaRPr lang="en-GB" b="1" dirty="0" smtClean="0"/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r>
              <a:rPr lang="en-GB" sz="2400" b="1" dirty="0" smtClean="0"/>
              <a:t>(either recurrence of CIS or occurrence of invasive cancer)</a:t>
            </a:r>
            <a:endParaRPr lang="en-GB" sz="2400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15A6-7B5D-4CA1-9C4E-A4D2FBA221A9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4097</TotalTime>
  <Words>590</Words>
  <Application>Microsoft Office PowerPoint</Application>
  <PresentationFormat>On-screen Show (4:3)</PresentationFormat>
  <Paragraphs>144</Paragraphs>
  <Slides>32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1_Default Design</vt:lpstr>
      <vt:lpstr>2_Default Design</vt:lpstr>
      <vt:lpstr>9_Office Theme</vt:lpstr>
      <vt:lpstr>Document</vt:lpstr>
      <vt:lpstr>Meta-analysis of trials of radiotherapy in DCIS    Early Breast Cancer Trialists’ Collaborative Group (EBCTCG)</vt:lpstr>
      <vt:lpstr>Slide 2</vt:lpstr>
      <vt:lpstr>#</vt:lpstr>
      <vt:lpstr>Slide 4</vt:lpstr>
      <vt:lpstr>Slide 5</vt:lpstr>
      <vt:lpstr>Slide 6</vt:lpstr>
      <vt:lpstr>Slide 7</vt:lpstr>
      <vt:lpstr>Slide 8</vt:lpstr>
      <vt:lpstr>Main outcome analysed:</vt:lpstr>
      <vt:lpstr>DCIS: BCS + RT vs. BCS Ips. BREAST RECURRENCE (CIS &amp; Inv)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EBCTCG analysis of radiotherapy in DCIS Conclusions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2006 Worldwide Overview of the Effects of Local Treatment for Early Breast Cancer</dc:title>
  <dc:creator>paulm</dc:creator>
  <cp:lastModifiedBy>sarahd</cp:lastModifiedBy>
  <cp:revision>218</cp:revision>
  <dcterms:created xsi:type="dcterms:W3CDTF">2006-09-26T11:16:36Z</dcterms:created>
  <dcterms:modified xsi:type="dcterms:W3CDTF">2010-12-03T10:01:58Z</dcterms:modified>
</cp:coreProperties>
</file>