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</p:sldMasterIdLst>
  <p:notesMasterIdLst>
    <p:notesMasterId r:id="rId28"/>
  </p:notesMasterIdLst>
  <p:sldIdLst>
    <p:sldId id="406" r:id="rId3"/>
    <p:sldId id="412" r:id="rId4"/>
    <p:sldId id="413" r:id="rId5"/>
    <p:sldId id="419" r:id="rId6"/>
    <p:sldId id="415" r:id="rId7"/>
    <p:sldId id="264" r:id="rId8"/>
    <p:sldId id="314" r:id="rId9"/>
    <p:sldId id="395" r:id="rId10"/>
    <p:sldId id="401" r:id="rId11"/>
    <p:sldId id="402" r:id="rId12"/>
    <p:sldId id="403" r:id="rId13"/>
    <p:sldId id="404" r:id="rId14"/>
    <p:sldId id="405" r:id="rId15"/>
    <p:sldId id="257" r:id="rId16"/>
    <p:sldId id="258" r:id="rId17"/>
    <p:sldId id="266" r:id="rId18"/>
    <p:sldId id="259" r:id="rId19"/>
    <p:sldId id="260" r:id="rId20"/>
    <p:sldId id="261" r:id="rId21"/>
    <p:sldId id="262" r:id="rId22"/>
    <p:sldId id="263" r:id="rId23"/>
    <p:sldId id="281" r:id="rId24"/>
    <p:sldId id="397" r:id="rId25"/>
    <p:sldId id="398" r:id="rId26"/>
    <p:sldId id="4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5DBE4B-B7AA-46C9-BB48-FC60656AD5AE}" type="doc">
      <dgm:prSet loTypeId="urn:microsoft.com/office/officeart/2005/8/layout/chart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11424A6-6AF6-498D-AA6B-16DA3165C743}">
      <dgm:prSet phldrT="[Text]" custT="1"/>
      <dgm:spPr/>
      <dgm:t>
        <a:bodyPr/>
        <a:lstStyle/>
        <a:p>
          <a:r>
            <a:rPr lang="en-US" sz="1400">
              <a:latin typeface="Arial" panose="020B0604020202020204" pitchFamily="34" charset="0"/>
              <a:cs typeface="Arial" panose="020B0604020202020204" pitchFamily="34" charset="0"/>
            </a:rPr>
            <a:t>1. Local therapy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32F72B-65B2-4147-A190-ED8DB452DCB3}" type="parTrans" cxnId="{1BED3A48-AED8-465F-A340-3C595F6F2463}">
      <dgm:prSet/>
      <dgm:spPr/>
      <dgm:t>
        <a:bodyPr/>
        <a:lstStyle/>
        <a:p>
          <a:endParaRPr lang="en-US" sz="20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847FC1-E601-4713-9832-691440E9A164}" type="sibTrans" cxnId="{1BED3A48-AED8-465F-A340-3C595F6F2463}">
      <dgm:prSet/>
      <dgm:spPr/>
      <dgm:t>
        <a:bodyPr/>
        <a:lstStyle/>
        <a:p>
          <a:endParaRPr lang="en-US" sz="20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808356-A8B3-40BB-903C-DE924BE23BC2}">
      <dgm:prSet phldrT="[Text]" custT="1"/>
      <dgm:spPr/>
      <dgm:t>
        <a:bodyPr/>
        <a:lstStyle/>
        <a:p>
          <a:r>
            <a:rPr lang="en-US" sz="1400">
              <a:latin typeface="Arial" panose="020B0604020202020204" pitchFamily="34" charset="0"/>
              <a:cs typeface="Arial" panose="020B0604020202020204" pitchFamily="34" charset="0"/>
            </a:rPr>
            <a:t>2. Chemotherapy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AC1945-3E2A-4048-94F2-2C4819E16FB0}" type="parTrans" cxnId="{52D23F30-2DD3-4C93-ABD9-1320044B9BC2}">
      <dgm:prSet/>
      <dgm:spPr/>
      <dgm:t>
        <a:bodyPr/>
        <a:lstStyle/>
        <a:p>
          <a:endParaRPr lang="en-US" sz="20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1C1CA2-77EE-483A-8634-183C87460FE2}" type="sibTrans" cxnId="{52D23F30-2DD3-4C93-ABD9-1320044B9BC2}">
      <dgm:prSet/>
      <dgm:spPr/>
      <dgm:t>
        <a:bodyPr/>
        <a:lstStyle/>
        <a:p>
          <a:endParaRPr lang="en-US" sz="20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9C5B5-F61F-464E-BE4F-D0806AAB3439}">
      <dgm:prSet phldrT="[Text]" custT="1"/>
      <dgm:spPr/>
      <dgm:t>
        <a:bodyPr/>
        <a:lstStyle/>
        <a:p>
          <a:r>
            <a:rPr lang="en-US" sz="1400">
              <a:latin typeface="Arial" panose="020B0604020202020204" pitchFamily="34" charset="0"/>
              <a:cs typeface="Arial" panose="020B0604020202020204" pitchFamily="34" charset="0"/>
            </a:rPr>
            <a:t>3. Targeted agents (incl. hormonal)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B09CAF-C0EA-400C-BE2A-710E8ECA91CB}" type="parTrans" cxnId="{FBBD72F3-12F4-406E-8880-0A4FFD8D2C63}">
      <dgm:prSet/>
      <dgm:spPr/>
      <dgm:t>
        <a:bodyPr/>
        <a:lstStyle/>
        <a:p>
          <a:endParaRPr lang="en-US" sz="20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08B447-0CD5-4C3B-A796-DAEB4A0B036D}" type="sibTrans" cxnId="{FBBD72F3-12F4-406E-8880-0A4FFD8D2C63}">
      <dgm:prSet/>
      <dgm:spPr/>
      <dgm:t>
        <a:bodyPr/>
        <a:lstStyle/>
        <a:p>
          <a:endParaRPr lang="en-US" sz="20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92156-1520-4055-AE4A-7B9AFE89266E}">
      <dgm:prSet custT="1"/>
      <dgm:spPr/>
      <dgm:t>
        <a:bodyPr/>
        <a:lstStyle/>
        <a:p>
          <a:r>
            <a:rPr lang="en-US" sz="1400">
              <a:latin typeface="Arial" panose="020B0604020202020204" pitchFamily="34" charset="0"/>
              <a:cs typeface="Arial" panose="020B0604020202020204" pitchFamily="34" charset="0"/>
            </a:rPr>
            <a:t>4. Translational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89B957-E894-4917-9651-1D6CE71D5E8E}" type="parTrans" cxnId="{319BECE8-4326-44F8-8E6E-38653ED0B9FE}">
      <dgm:prSet/>
      <dgm:spPr/>
      <dgm:t>
        <a:bodyPr/>
        <a:lstStyle/>
        <a:p>
          <a:endParaRPr lang="en-US" sz="20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20007-EB71-49C1-95E2-A666AC0E8FAA}" type="sibTrans" cxnId="{319BECE8-4326-44F8-8E6E-38653ED0B9FE}">
      <dgm:prSet/>
      <dgm:spPr/>
      <dgm:t>
        <a:bodyPr/>
        <a:lstStyle/>
        <a:p>
          <a:endParaRPr lang="en-US" sz="20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0BBCD-B0C6-48DA-BBD0-588F5CF898DB}">
      <dgm:prSet custT="1"/>
      <dgm:spPr/>
      <dgm:t>
        <a:bodyPr/>
        <a:lstStyle/>
        <a:p>
          <a:r>
            <a:rPr lang="en-US" sz="1400">
              <a:latin typeface="Arial" panose="020B0604020202020204" pitchFamily="34" charset="0"/>
              <a:cs typeface="Arial" panose="020B0604020202020204" pitchFamily="34" charset="0"/>
            </a:rPr>
            <a:t>5. Methodology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E496D0-DBCC-465A-AC18-8E0BF3392564}" type="parTrans" cxnId="{97B8DD60-3CF0-43A0-B741-2731607D252D}">
      <dgm:prSet/>
      <dgm:spPr/>
      <dgm:t>
        <a:bodyPr/>
        <a:lstStyle/>
        <a:p>
          <a:endParaRPr lang="en-US" sz="20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669152-1B03-491C-BD0E-4D52B171E7A3}" type="sibTrans" cxnId="{97B8DD60-3CF0-43A0-B741-2731607D252D}">
      <dgm:prSet/>
      <dgm:spPr/>
      <dgm:t>
        <a:bodyPr/>
        <a:lstStyle/>
        <a:p>
          <a:endParaRPr lang="en-US" sz="20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ECDB1-BAE7-4F7F-A784-7554337F5D42}" type="pres">
      <dgm:prSet presAssocID="{6A5DBE4B-B7AA-46C9-BB48-FC60656AD5AE}" presName="compositeShape" presStyleCnt="0">
        <dgm:presLayoutVars>
          <dgm:chMax val="7"/>
          <dgm:dir/>
          <dgm:resizeHandles val="exact"/>
        </dgm:presLayoutVars>
      </dgm:prSet>
      <dgm:spPr/>
    </dgm:pt>
    <dgm:pt modelId="{B368B0F5-9227-49C3-A7D1-4B4F846294BE}" type="pres">
      <dgm:prSet presAssocID="{6A5DBE4B-B7AA-46C9-BB48-FC60656AD5AE}" presName="wedge1" presStyleLbl="node1" presStyleIdx="0" presStyleCnt="5" custLinFactNeighborX="-3738" custLinFactNeighborY="5139"/>
      <dgm:spPr/>
    </dgm:pt>
    <dgm:pt modelId="{0E19BCB5-E31A-4B6D-BEC1-643C01A0C4B9}" type="pres">
      <dgm:prSet presAssocID="{6A5DBE4B-B7AA-46C9-BB48-FC60656AD5A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AF6249E-D9BA-49B5-A943-E643F41135B5}" type="pres">
      <dgm:prSet presAssocID="{6A5DBE4B-B7AA-46C9-BB48-FC60656AD5AE}" presName="wedge2" presStyleLbl="node1" presStyleIdx="1" presStyleCnt="5"/>
      <dgm:spPr/>
    </dgm:pt>
    <dgm:pt modelId="{D958B756-56F0-4460-9278-0B8546C7838C}" type="pres">
      <dgm:prSet presAssocID="{6A5DBE4B-B7AA-46C9-BB48-FC60656AD5A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7FCF9E0C-C0C2-4C8E-82D7-4697AB423AC3}" type="pres">
      <dgm:prSet presAssocID="{6A5DBE4B-B7AA-46C9-BB48-FC60656AD5AE}" presName="wedge3" presStyleLbl="node1" presStyleIdx="2" presStyleCnt="5"/>
      <dgm:spPr/>
    </dgm:pt>
    <dgm:pt modelId="{0FCF5B71-DC99-4A38-8FC0-9FC271716C10}" type="pres">
      <dgm:prSet presAssocID="{6A5DBE4B-B7AA-46C9-BB48-FC60656AD5A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3A562E3-F160-4BF1-A925-DC6BD1D080E0}" type="pres">
      <dgm:prSet presAssocID="{6A5DBE4B-B7AA-46C9-BB48-FC60656AD5AE}" presName="wedge4" presStyleLbl="node1" presStyleIdx="3" presStyleCnt="5"/>
      <dgm:spPr/>
    </dgm:pt>
    <dgm:pt modelId="{236E0185-F4FA-4BA5-A1FA-54E0E8A3D067}" type="pres">
      <dgm:prSet presAssocID="{6A5DBE4B-B7AA-46C9-BB48-FC60656AD5A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32E8749D-F2DD-44CE-B78C-BF2FE1A7ACD6}" type="pres">
      <dgm:prSet presAssocID="{6A5DBE4B-B7AA-46C9-BB48-FC60656AD5AE}" presName="wedge5" presStyleLbl="node1" presStyleIdx="4" presStyleCnt="5"/>
      <dgm:spPr/>
    </dgm:pt>
    <dgm:pt modelId="{35376212-01BE-4C1A-A6D9-68CA6462E462}" type="pres">
      <dgm:prSet presAssocID="{6A5DBE4B-B7AA-46C9-BB48-FC60656AD5A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5F482104-195E-41E2-9039-E9B04DA9BEC4}" type="presOf" srcId="{D629C5B5-F61F-464E-BE4F-D0806AAB3439}" destId="{7FCF9E0C-C0C2-4C8E-82D7-4697AB423AC3}" srcOrd="0" destOrd="0" presId="urn:microsoft.com/office/officeart/2005/8/layout/chart3"/>
    <dgm:cxn modelId="{A277BE06-3E73-4BFD-9AE4-7C9D3E98A372}" type="presOf" srcId="{14808356-A8B3-40BB-903C-DE924BE23BC2}" destId="{D958B756-56F0-4460-9278-0B8546C7838C}" srcOrd="1" destOrd="0" presId="urn:microsoft.com/office/officeart/2005/8/layout/chart3"/>
    <dgm:cxn modelId="{52D23F30-2DD3-4C93-ABD9-1320044B9BC2}" srcId="{6A5DBE4B-B7AA-46C9-BB48-FC60656AD5AE}" destId="{14808356-A8B3-40BB-903C-DE924BE23BC2}" srcOrd="1" destOrd="0" parTransId="{30AC1945-3E2A-4048-94F2-2C4819E16FB0}" sibTransId="{F71C1CA2-77EE-483A-8634-183C87460FE2}"/>
    <dgm:cxn modelId="{2BC7C636-763C-4640-B6A0-1C81E0DBAAE1}" type="presOf" srcId="{02F0BBCD-B0C6-48DA-BBD0-588F5CF898DB}" destId="{35376212-01BE-4C1A-A6D9-68CA6462E462}" srcOrd="1" destOrd="0" presId="urn:microsoft.com/office/officeart/2005/8/layout/chart3"/>
    <dgm:cxn modelId="{C7656D5F-5751-4A56-B5EF-D941968C8356}" type="presOf" srcId="{1ED92156-1520-4055-AE4A-7B9AFE89266E}" destId="{A3A562E3-F160-4BF1-A925-DC6BD1D080E0}" srcOrd="0" destOrd="0" presId="urn:microsoft.com/office/officeart/2005/8/layout/chart3"/>
    <dgm:cxn modelId="{97B8DD60-3CF0-43A0-B741-2731607D252D}" srcId="{6A5DBE4B-B7AA-46C9-BB48-FC60656AD5AE}" destId="{02F0BBCD-B0C6-48DA-BBD0-588F5CF898DB}" srcOrd="4" destOrd="0" parTransId="{F5E496D0-DBCC-465A-AC18-8E0BF3392564}" sibTransId="{4F669152-1B03-491C-BD0E-4D52B171E7A3}"/>
    <dgm:cxn modelId="{1BED3A48-AED8-465F-A340-3C595F6F2463}" srcId="{6A5DBE4B-B7AA-46C9-BB48-FC60656AD5AE}" destId="{C11424A6-6AF6-498D-AA6B-16DA3165C743}" srcOrd="0" destOrd="0" parTransId="{4232F72B-65B2-4147-A190-ED8DB452DCB3}" sibTransId="{AB847FC1-E601-4713-9832-691440E9A164}"/>
    <dgm:cxn modelId="{40D5186E-4582-4B87-8149-1156D4F64056}" type="presOf" srcId="{02F0BBCD-B0C6-48DA-BBD0-588F5CF898DB}" destId="{32E8749D-F2DD-44CE-B78C-BF2FE1A7ACD6}" srcOrd="0" destOrd="0" presId="urn:microsoft.com/office/officeart/2005/8/layout/chart3"/>
    <dgm:cxn modelId="{794F0F57-0E67-4DC6-B18C-D0BE6D95AEE8}" type="presOf" srcId="{14808356-A8B3-40BB-903C-DE924BE23BC2}" destId="{0AF6249E-D9BA-49B5-A943-E643F41135B5}" srcOrd="0" destOrd="0" presId="urn:microsoft.com/office/officeart/2005/8/layout/chart3"/>
    <dgm:cxn modelId="{1326CD79-EF79-40BA-A97A-516B65E828DC}" type="presOf" srcId="{C11424A6-6AF6-498D-AA6B-16DA3165C743}" destId="{B368B0F5-9227-49C3-A7D1-4B4F846294BE}" srcOrd="0" destOrd="0" presId="urn:microsoft.com/office/officeart/2005/8/layout/chart3"/>
    <dgm:cxn modelId="{85C21C88-AB3D-46E8-9E72-ED495F1C17BA}" type="presOf" srcId="{6A5DBE4B-B7AA-46C9-BB48-FC60656AD5AE}" destId="{E99ECDB1-BAE7-4F7F-A784-7554337F5D42}" srcOrd="0" destOrd="0" presId="urn:microsoft.com/office/officeart/2005/8/layout/chart3"/>
    <dgm:cxn modelId="{E83EBCB0-77CF-4BAD-AEC9-A6ABAC54BBEC}" type="presOf" srcId="{1ED92156-1520-4055-AE4A-7B9AFE89266E}" destId="{236E0185-F4FA-4BA5-A1FA-54E0E8A3D067}" srcOrd="1" destOrd="0" presId="urn:microsoft.com/office/officeart/2005/8/layout/chart3"/>
    <dgm:cxn modelId="{A95D35DB-3031-4526-A8F2-8CBEFF357FE7}" type="presOf" srcId="{C11424A6-6AF6-498D-AA6B-16DA3165C743}" destId="{0E19BCB5-E31A-4B6D-BEC1-643C01A0C4B9}" srcOrd="1" destOrd="0" presId="urn:microsoft.com/office/officeart/2005/8/layout/chart3"/>
    <dgm:cxn modelId="{7A9848E8-B8DB-47BA-A859-3D104188EBE1}" type="presOf" srcId="{D629C5B5-F61F-464E-BE4F-D0806AAB3439}" destId="{0FCF5B71-DC99-4A38-8FC0-9FC271716C10}" srcOrd="1" destOrd="0" presId="urn:microsoft.com/office/officeart/2005/8/layout/chart3"/>
    <dgm:cxn modelId="{319BECE8-4326-44F8-8E6E-38653ED0B9FE}" srcId="{6A5DBE4B-B7AA-46C9-BB48-FC60656AD5AE}" destId="{1ED92156-1520-4055-AE4A-7B9AFE89266E}" srcOrd="3" destOrd="0" parTransId="{DC89B957-E894-4917-9651-1D6CE71D5E8E}" sibTransId="{9D520007-EB71-49C1-95E2-A666AC0E8FAA}"/>
    <dgm:cxn modelId="{FBBD72F3-12F4-406E-8880-0A4FFD8D2C63}" srcId="{6A5DBE4B-B7AA-46C9-BB48-FC60656AD5AE}" destId="{D629C5B5-F61F-464E-BE4F-D0806AAB3439}" srcOrd="2" destOrd="0" parTransId="{F9B09CAF-C0EA-400C-BE2A-710E8ECA91CB}" sibTransId="{4808B447-0CD5-4C3B-A796-DAEB4A0B036D}"/>
    <dgm:cxn modelId="{93377C9A-30C5-480C-B8E7-8BA2C2ECE041}" type="presParOf" srcId="{E99ECDB1-BAE7-4F7F-A784-7554337F5D42}" destId="{B368B0F5-9227-49C3-A7D1-4B4F846294BE}" srcOrd="0" destOrd="0" presId="urn:microsoft.com/office/officeart/2005/8/layout/chart3"/>
    <dgm:cxn modelId="{5FC320AA-CB9C-435F-8B2D-CC5EB35D1F8F}" type="presParOf" srcId="{E99ECDB1-BAE7-4F7F-A784-7554337F5D42}" destId="{0E19BCB5-E31A-4B6D-BEC1-643C01A0C4B9}" srcOrd="1" destOrd="0" presId="urn:microsoft.com/office/officeart/2005/8/layout/chart3"/>
    <dgm:cxn modelId="{A5999520-FD2C-4A51-A9A4-E0D219F05803}" type="presParOf" srcId="{E99ECDB1-BAE7-4F7F-A784-7554337F5D42}" destId="{0AF6249E-D9BA-49B5-A943-E643F41135B5}" srcOrd="2" destOrd="0" presId="urn:microsoft.com/office/officeart/2005/8/layout/chart3"/>
    <dgm:cxn modelId="{E06D15AD-EF18-41FB-83F1-1C1DC4A7BD6F}" type="presParOf" srcId="{E99ECDB1-BAE7-4F7F-A784-7554337F5D42}" destId="{D958B756-56F0-4460-9278-0B8546C7838C}" srcOrd="3" destOrd="0" presId="urn:microsoft.com/office/officeart/2005/8/layout/chart3"/>
    <dgm:cxn modelId="{C2ECE760-566B-45A9-BCE4-5E1B7A80577F}" type="presParOf" srcId="{E99ECDB1-BAE7-4F7F-A784-7554337F5D42}" destId="{7FCF9E0C-C0C2-4C8E-82D7-4697AB423AC3}" srcOrd="4" destOrd="0" presId="urn:microsoft.com/office/officeart/2005/8/layout/chart3"/>
    <dgm:cxn modelId="{A768D987-4AAA-45CC-8F55-D34A38E56D45}" type="presParOf" srcId="{E99ECDB1-BAE7-4F7F-A784-7554337F5D42}" destId="{0FCF5B71-DC99-4A38-8FC0-9FC271716C10}" srcOrd="5" destOrd="0" presId="urn:microsoft.com/office/officeart/2005/8/layout/chart3"/>
    <dgm:cxn modelId="{FC72778F-A706-423A-BF6A-CFD1A97BA2D9}" type="presParOf" srcId="{E99ECDB1-BAE7-4F7F-A784-7554337F5D42}" destId="{A3A562E3-F160-4BF1-A925-DC6BD1D080E0}" srcOrd="6" destOrd="0" presId="urn:microsoft.com/office/officeart/2005/8/layout/chart3"/>
    <dgm:cxn modelId="{CE17FCE9-DAA3-4A52-91DE-DFCF699A3A4E}" type="presParOf" srcId="{E99ECDB1-BAE7-4F7F-A784-7554337F5D42}" destId="{236E0185-F4FA-4BA5-A1FA-54E0E8A3D067}" srcOrd="7" destOrd="0" presId="urn:microsoft.com/office/officeart/2005/8/layout/chart3"/>
    <dgm:cxn modelId="{4055280D-6AAC-4633-98F2-B8C3CF6F30C3}" type="presParOf" srcId="{E99ECDB1-BAE7-4F7F-A784-7554337F5D42}" destId="{32E8749D-F2DD-44CE-B78C-BF2FE1A7ACD6}" srcOrd="8" destOrd="0" presId="urn:microsoft.com/office/officeart/2005/8/layout/chart3"/>
    <dgm:cxn modelId="{86CAEA0A-1D6F-4D0D-A1F2-B6E4BFCCE1AC}" type="presParOf" srcId="{E99ECDB1-BAE7-4F7F-A784-7554337F5D42}" destId="{35376212-01BE-4C1A-A6D9-68CA6462E462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8B0F5-9227-49C3-A7D1-4B4F846294BE}">
      <dsp:nvSpPr>
        <dsp:cNvPr id="0" name=""/>
        <dsp:cNvSpPr/>
      </dsp:nvSpPr>
      <dsp:spPr>
        <a:xfrm>
          <a:off x="1485917" y="499457"/>
          <a:ext cx="4076508" cy="4076508"/>
        </a:xfrm>
        <a:prstGeom prst="pie">
          <a:avLst>
            <a:gd name="adj1" fmla="val 16200000"/>
            <a:gd name="adj2" fmla="val 2052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1. Local therapy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75613" y="1108507"/>
        <a:ext cx="1383101" cy="946332"/>
      </dsp:txXfrm>
    </dsp:sp>
    <dsp:sp modelId="{0AF6249E-D9BA-49B5-A943-E643F41135B5}">
      <dsp:nvSpPr>
        <dsp:cNvPr id="0" name=""/>
        <dsp:cNvSpPr/>
      </dsp:nvSpPr>
      <dsp:spPr>
        <a:xfrm>
          <a:off x="1495619" y="486511"/>
          <a:ext cx="4076508" cy="4076508"/>
        </a:xfrm>
        <a:prstGeom prst="pie">
          <a:avLst>
            <a:gd name="adj1" fmla="val 20520000"/>
            <a:gd name="adj2" fmla="val 324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2. Chemotherapy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9908" y="2330646"/>
        <a:ext cx="1213246" cy="1023980"/>
      </dsp:txXfrm>
    </dsp:sp>
    <dsp:sp modelId="{7FCF9E0C-C0C2-4C8E-82D7-4697AB423AC3}">
      <dsp:nvSpPr>
        <dsp:cNvPr id="0" name=""/>
        <dsp:cNvSpPr/>
      </dsp:nvSpPr>
      <dsp:spPr>
        <a:xfrm>
          <a:off x="1495619" y="486511"/>
          <a:ext cx="4076508" cy="4076508"/>
        </a:xfrm>
        <a:prstGeom prst="pie">
          <a:avLst>
            <a:gd name="adj1" fmla="val 3240000"/>
            <a:gd name="adj2" fmla="val 756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3. Targeted agents (incl. hormonal)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05925" y="3543893"/>
        <a:ext cx="1455895" cy="873537"/>
      </dsp:txXfrm>
    </dsp:sp>
    <dsp:sp modelId="{A3A562E3-F160-4BF1-A925-DC6BD1D080E0}">
      <dsp:nvSpPr>
        <dsp:cNvPr id="0" name=""/>
        <dsp:cNvSpPr/>
      </dsp:nvSpPr>
      <dsp:spPr>
        <a:xfrm>
          <a:off x="1495619" y="486511"/>
          <a:ext cx="4076508" cy="4076508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4. Translational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89738" y="2330646"/>
        <a:ext cx="1213246" cy="1023980"/>
      </dsp:txXfrm>
    </dsp:sp>
    <dsp:sp modelId="{32E8749D-F2DD-44CE-B78C-BF2FE1A7ACD6}">
      <dsp:nvSpPr>
        <dsp:cNvPr id="0" name=""/>
        <dsp:cNvSpPr/>
      </dsp:nvSpPr>
      <dsp:spPr>
        <a:xfrm>
          <a:off x="1495619" y="486511"/>
          <a:ext cx="4076508" cy="4076508"/>
        </a:xfrm>
        <a:prstGeom prst="pie">
          <a:avLst>
            <a:gd name="adj1" fmla="val 11880000"/>
            <a:gd name="adj2" fmla="val 1620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5. Methodology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90110" y="1107694"/>
        <a:ext cx="1383101" cy="946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65774-2766-4F5C-8D64-589B1A4F85EC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CD003-A84A-46DF-A96A-33816ECF72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044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6ABC-AB3B-4362-9E97-E64EBC265153}" type="datetime1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EBCTCG Steering Committee 18-19 September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87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21A8-133B-48A8-B7D3-9942AEAFE7E7}" type="datetime1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EBCTCG </a:t>
            </a:r>
            <a:r>
              <a:rPr lang="en-GB" dirty="0"/>
              <a:t>Twelfth Main Meeting 11-13 September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5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6DDD-62C7-4403-94E8-A7ACAE14FA46}" type="datetime1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EBCTCG </a:t>
            </a:r>
            <a:r>
              <a:rPr lang="en-GB" dirty="0"/>
              <a:t>Twelfth Main Meeting 11-13 September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444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90957"/>
            <a:ext cx="2233785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47179178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373138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95213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026415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47086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221113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375357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1774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F0EF4-DEB5-4496-B4AB-33843244A0FF}" type="datetime1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EBCTCG Steering Committee 18-19 September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79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735230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626080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511942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474525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479125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7"/>
            <a:ext cx="2233782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52779761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769967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509444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18223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DFF4-9C10-42B7-8D47-20490141135C}" type="datetime1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EBCTCG Steering Committee 18-19 September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33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FD38-3CE3-4EF6-B97F-EB1C35C67D76}" type="datetime1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EBCTCG Twelfth Main Meeting 11-13 September 2023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79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E76F-4403-4A8E-9A8B-20922B1D94E0}" type="datetime1">
              <a:rPr lang="en-GB" smtClean="0"/>
              <a:t>25/11/2024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EBCTCG Twelfth Main Meeting 11-13 September 2023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3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A42A-CB82-4EE4-9E84-221EFD519FD0}" type="datetime1">
              <a:rPr lang="en-GB" smtClean="0"/>
              <a:t>25/11/2024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EBCTCG Twelfth Main Meeting 11-13 September 2023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43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D8B2-887B-4FA3-A1DB-4BDAC7F0A922}" type="datetime1">
              <a:rPr lang="en-GB" smtClean="0"/>
              <a:t>25/11/2024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EBCTCG Twelfth Main Meeting 11-13 September 2023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14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4BA6-C9E6-4CB1-886F-A653681B0294}" type="datetime1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EBCTCG Twelfth Main Meeting 11-13 September 2023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07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665F-0B92-440C-94C5-089D1B32AE75}" type="datetime1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EBCTCG </a:t>
            </a:r>
            <a:r>
              <a:rPr lang="en-GB" dirty="0"/>
              <a:t>Twelfth Main Meeting 11-13 September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24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0798A-2B65-4143-A25E-7E2D6D479FA5}" type="datetime1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EBCTCG Steering Committee 18-19 September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36BA0-A38B-4805-8DC3-B47CE816A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4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6238560"/>
            <a:ext cx="1219805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410625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EBCTCG Steering Committee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Oxford, 18-19 September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</a:t>
            </a:fld>
            <a:endParaRPr lang="en-GB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196630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EBCTCG Work Update 2023-4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Concentrated on completing the work Richard Gray was working on – manuscripts either submitted or nearly ready</a:t>
            </a:r>
          </a:p>
          <a:p>
            <a:pPr lvl="1"/>
            <a:r>
              <a:rPr lang="en-GB" dirty="0"/>
              <a:t>Extended endocrine therapy with AIs</a:t>
            </a:r>
          </a:p>
          <a:p>
            <a:pPr lvl="1"/>
            <a:r>
              <a:rPr lang="en-GB" dirty="0"/>
              <a:t>Ovarian ablation/suppression</a:t>
            </a:r>
          </a:p>
          <a:p>
            <a:pPr lvl="1"/>
            <a:r>
              <a:rPr lang="en-GB" dirty="0"/>
              <a:t>Surgery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Plus finalising work on axilla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Updates later in session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EBCTCG Steering Committee 18-19 September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477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EBCTCG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EBCTCG applied for funding to Cancer Research UK in 2023</a:t>
            </a:r>
          </a:p>
          <a:p>
            <a:endParaRPr lang="en-GB" dirty="0"/>
          </a:p>
          <a:p>
            <a:r>
              <a:rPr lang="en-GB" dirty="0"/>
              <a:t>In December, we were invited to resubmit this year</a:t>
            </a:r>
          </a:p>
          <a:p>
            <a:endParaRPr lang="en-GB" dirty="0"/>
          </a:p>
          <a:p>
            <a:r>
              <a:rPr lang="en-GB" dirty="0"/>
              <a:t>Interview 26 September – hear in late November</a:t>
            </a:r>
          </a:p>
          <a:p>
            <a:endParaRPr lang="en-GB" dirty="0"/>
          </a:p>
          <a:p>
            <a:r>
              <a:rPr lang="en-GB" dirty="0"/>
              <a:t>Funding is less than last cycle £5 million -&gt; £2.5 million</a:t>
            </a:r>
          </a:p>
          <a:p>
            <a:pPr lvl="1"/>
            <a:r>
              <a:rPr lang="en-GB" dirty="0"/>
              <a:t>Therefore also applied to BCRF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EBCTCG Steering Committee 18-19 September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850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Funding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Programme grant for five interlinked workpackages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EBCTCG Steering Committee 18-19 September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12</a:t>
            </a:fld>
            <a:endParaRPr lang="en-GB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87776174"/>
              </p:ext>
            </p:extLst>
          </p:nvPr>
        </p:nvGraphicFramePr>
        <p:xfrm>
          <a:off x="1905000" y="1811338"/>
          <a:ext cx="7210425" cy="4852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108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Meeting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Format reflects the fact that we are moving to a new period with new meta-analyses</a:t>
            </a:r>
          </a:p>
          <a:p>
            <a:r>
              <a:rPr lang="en-GB" dirty="0"/>
              <a:t>We will present an update on work completed over the last year</a:t>
            </a:r>
          </a:p>
          <a:p>
            <a:endParaRPr lang="en-GB" dirty="0"/>
          </a:p>
          <a:p>
            <a:r>
              <a:rPr lang="en-GB" dirty="0"/>
              <a:t>For each succeeding session we will present our plans – completing ongoing work, and new meta-analyses</a:t>
            </a:r>
          </a:p>
          <a:p>
            <a:endParaRPr lang="en-GB" dirty="0"/>
          </a:p>
          <a:p>
            <a:r>
              <a:rPr lang="en-GB" dirty="0"/>
              <a:t>Additional time for discussion compared to previous years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EBCTCG Steering Committee 18-19 September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82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Update - September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Data available for analysis on: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725,000 women in 648 treatment trials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176,000 recurrences; 192,000 deaths; 530,000 survivors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5.9 million woman-years of follow-up</a:t>
            </a:r>
          </a:p>
          <a:p>
            <a:pPr lvl="1"/>
            <a:endParaRPr lang="en-GB" dirty="0"/>
          </a:p>
          <a:p>
            <a:r>
              <a:rPr lang="en-GB" dirty="0"/>
              <a:t>Plus &gt;600,000 women in breast cancer screening trials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14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70206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 of women with data by country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210800" y="5502442"/>
            <a:ext cx="1900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International groups: EORTC/IBCSG/TRIO/</a:t>
            </a:r>
          </a:p>
          <a:p>
            <a:r>
              <a:rPr lang="en-GB" sz="1400" dirty="0"/>
              <a:t>TEAM/Pharma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2" t="7931" r="1135"/>
          <a:stretch/>
        </p:blipFill>
        <p:spPr>
          <a:xfrm>
            <a:off x="1044000" y="1332000"/>
            <a:ext cx="8356401" cy="5112950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494499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 of women with data by country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210800" y="5502442"/>
            <a:ext cx="1900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International groups: EORTC/IBCSG/TRIO/</a:t>
            </a:r>
          </a:p>
          <a:p>
            <a:r>
              <a:rPr lang="en-GB" sz="1400" dirty="0"/>
              <a:t>TEAM/Pharma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71" t="7546" r="904" b="785"/>
          <a:stretch/>
        </p:blipFill>
        <p:spPr>
          <a:xfrm>
            <a:off x="1044000" y="1332000"/>
            <a:ext cx="8315325" cy="5086350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42927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891" y="1859251"/>
            <a:ext cx="8224217" cy="4328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3558" cy="1325563"/>
          </a:xfrm>
        </p:spPr>
        <p:txBody>
          <a:bodyPr/>
          <a:lstStyle/>
          <a:p>
            <a:r>
              <a:rPr lang="en-GB" dirty="0"/>
              <a:t>Number of years of follow-up per participant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5265" y="2876043"/>
            <a:ext cx="252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Median FU 9 </a:t>
            </a:r>
            <a:r>
              <a:rPr lang="en-GB" dirty="0" err="1"/>
              <a:t>yrs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260698" y="3515736"/>
            <a:ext cx="252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Upper quartile 12.3 </a:t>
            </a:r>
            <a:r>
              <a:rPr lang="en-GB" dirty="0" err="1"/>
              <a:t>yrs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38600" y="3144253"/>
            <a:ext cx="0" cy="23020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36825" y="3838853"/>
            <a:ext cx="0" cy="16074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17</a:t>
            </a:fld>
            <a:endParaRPr lang="en-GB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332060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6087" cy="1325563"/>
          </a:xfrm>
        </p:spPr>
        <p:txBody>
          <a:bodyPr/>
          <a:lstStyle/>
          <a:p>
            <a:r>
              <a:rPr lang="en-GB" dirty="0"/>
              <a:t>Proportion of living participants by year of FU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478955"/>
            <a:ext cx="7831080" cy="4652708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68295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Year of last update (number of trials)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19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600" y="1692000"/>
            <a:ext cx="7838096" cy="43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61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Chairs’ Update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2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736507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Year of last update (no. of women updated)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20</a:t>
            </a:fld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94" y="1690689"/>
            <a:ext cx="7864521" cy="43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Citation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453" y="1825625"/>
            <a:ext cx="10879347" cy="4351338"/>
          </a:xfrm>
        </p:spPr>
        <p:txBody>
          <a:bodyPr/>
          <a:lstStyle/>
          <a:p>
            <a:r>
              <a:rPr lang="en-GB" dirty="0"/>
              <a:t>The 27 EBCTCG publications (1984-2023) have 37,000 citations</a:t>
            </a:r>
          </a:p>
          <a:p>
            <a:r>
              <a:rPr lang="en-GB" dirty="0"/>
              <a:t>14,000 citations since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21</a:t>
            </a:fld>
            <a:endParaRPr lang="en-GB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311" y="2915258"/>
            <a:ext cx="6797629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01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Changing landscape of patient outcomes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22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8" y="1690688"/>
            <a:ext cx="12170254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7442" y="1690688"/>
            <a:ext cx="696635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 in randomised trials in EBCTCG database 1990-2009</a:t>
            </a:r>
          </a:p>
          <a:p>
            <a:endParaRPr lang="en-GB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ER-positive disease, ≥5 </a:t>
            </a:r>
            <a:r>
              <a:rPr lang="en-GB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	       </a:t>
            </a:r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ER-negative disease</a:t>
            </a:r>
            <a:endParaRPr lang="en-GB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55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Reasons for improving trial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Combination of factors:</a:t>
            </a:r>
          </a:p>
          <a:p>
            <a:pPr lvl="1"/>
            <a:r>
              <a:rPr lang="en-GB" dirty="0"/>
              <a:t>Changing population in trials – notably more node-negative disease</a:t>
            </a:r>
          </a:p>
          <a:p>
            <a:pPr lvl="1"/>
            <a:r>
              <a:rPr lang="en-GB" dirty="0"/>
              <a:t>Better therapies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These two aspects together account for 80-90% of the improvement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Plus other unquantifiable factors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EBCTCG Steering Committee 18-19 September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801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EBCTCG Steering Committee 18-19 September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24</a:t>
            </a:fld>
            <a:endParaRPr lang="en-GB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2" b="6430"/>
          <a:stretch>
            <a:fillRect/>
          </a:stretch>
        </p:blipFill>
        <p:spPr bwMode="auto">
          <a:xfrm>
            <a:off x="561975" y="822325"/>
            <a:ext cx="475297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3" b="10477"/>
          <a:stretch>
            <a:fillRect/>
          </a:stretch>
        </p:blipFill>
        <p:spPr bwMode="auto">
          <a:xfrm>
            <a:off x="6234112" y="822325"/>
            <a:ext cx="4752975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56037" y="317699"/>
            <a:ext cx="96702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Women with ER-positive disease			 Women with ER-negative disease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DengXian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 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1591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20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Women with ER+ disease, after 5years 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EBCTCG Steering Committee 18-19 September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25</a:t>
            </a:fld>
            <a:endParaRPr lang="en-GB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7" y="1825625"/>
            <a:ext cx="5760626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0859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Changes to Steering Committee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3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81025" y="1495425"/>
            <a:ext cx="972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Welcome to new members of the Steering Committee</a:t>
            </a:r>
          </a:p>
        </p:txBody>
      </p:sp>
      <p:pic>
        <p:nvPicPr>
          <p:cNvPr id="2050" name="Picture 2" descr="https://prostatespore.weill.cornell.edu/sites/default/files/styles/panopoly_image_original/public/member_images/karla_ballman.png?itok=6rMgzdZ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9" b="9929"/>
          <a:stretch/>
        </p:blipFill>
        <p:spPr bwMode="auto">
          <a:xfrm>
            <a:off x="350235" y="1894444"/>
            <a:ext cx="230943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376" t="11126" r="20529" b="30875"/>
          <a:stretch/>
        </p:blipFill>
        <p:spPr>
          <a:xfrm>
            <a:off x="2869215" y="1876425"/>
            <a:ext cx="1735562" cy="1743075"/>
          </a:xfrm>
          <a:prstGeom prst="ellipse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750" y="3762375"/>
            <a:ext cx="1073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 Karla </a:t>
            </a:r>
            <a:r>
              <a:rPr lang="en-GB" b="1" dirty="0" err="1"/>
              <a:t>Ballman</a:t>
            </a:r>
            <a:r>
              <a:rPr lang="en-GB" b="1" dirty="0"/>
              <a:t>	   </a:t>
            </a:r>
            <a:r>
              <a:rPr lang="en-GB" b="1" dirty="0" err="1"/>
              <a:t>Theodoros</a:t>
            </a:r>
            <a:r>
              <a:rPr lang="en-GB" b="1" dirty="0"/>
              <a:t> </a:t>
            </a:r>
            <a:r>
              <a:rPr lang="en-GB" b="1" dirty="0" err="1"/>
              <a:t>Foukakis</a:t>
            </a:r>
            <a:r>
              <a:rPr lang="en-GB" b="1" dirty="0"/>
              <a:t>              </a:t>
            </a:r>
            <a:r>
              <a:rPr lang="en-GB" b="1" dirty="0" err="1"/>
              <a:t>Shigehira</a:t>
            </a:r>
            <a:r>
              <a:rPr lang="en-GB" b="1" dirty="0"/>
              <a:t> </a:t>
            </a:r>
            <a:r>
              <a:rPr lang="en-GB" b="1" dirty="0" err="1"/>
              <a:t>Saji</a:t>
            </a:r>
            <a:r>
              <a:rPr lang="en-GB" b="1" dirty="0"/>
              <a:t>         </a:t>
            </a:r>
            <a:r>
              <a:rPr lang="en-GB" b="1" dirty="0" err="1"/>
              <a:t>Frederieke</a:t>
            </a:r>
            <a:r>
              <a:rPr lang="en-GB" b="1" dirty="0"/>
              <a:t> van </a:t>
            </a:r>
            <a:r>
              <a:rPr lang="en-GB" b="1" dirty="0" err="1"/>
              <a:t>Duijnhoven</a:t>
            </a:r>
            <a:r>
              <a:rPr lang="en-GB" b="1" dirty="0"/>
              <a:t>     Antonio Wolff</a:t>
            </a:r>
          </a:p>
        </p:txBody>
      </p:sp>
      <p:pic>
        <p:nvPicPr>
          <p:cNvPr id="2052" name="Picture 4" descr="Loop | Shigehira Sa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1851580"/>
            <a:ext cx="1785938" cy="17859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derieke van Duijnhov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36" y="1864757"/>
            <a:ext cx="1772761" cy="17727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21756"/>
          <a:stretch/>
        </p:blipFill>
        <p:spPr>
          <a:xfrm>
            <a:off x="9563100" y="1851580"/>
            <a:ext cx="1905000" cy="1863170"/>
          </a:xfrm>
          <a:prstGeom prst="ellipse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6750" y="4195842"/>
            <a:ext cx="972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- and new patient representatives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9725" t="8784" r="32423" b="31475"/>
          <a:stretch/>
        </p:blipFill>
        <p:spPr>
          <a:xfrm>
            <a:off x="8947282" y="4558249"/>
            <a:ext cx="1699732" cy="1789239"/>
          </a:xfrm>
          <a:prstGeom prst="ellipse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67050" y="5925107"/>
            <a:ext cx="1073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 </a:t>
            </a:r>
            <a:r>
              <a:rPr lang="en-GB" b="1" dirty="0" err="1"/>
              <a:t>Almona</a:t>
            </a:r>
            <a:r>
              <a:rPr lang="en-GB" b="1" dirty="0"/>
              <a:t> Choudhury			Patty Spears</a:t>
            </a: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-9146" t="4289" r="-5503" b="14635"/>
          <a:stretch/>
        </p:blipFill>
        <p:spPr>
          <a:xfrm>
            <a:off x="1458329" y="4686007"/>
            <a:ext cx="1608721" cy="16084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26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Changes to Steering Committee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4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81025" y="1495425"/>
            <a:ext cx="972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Thank you to those members stepping down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43150" y="4557792"/>
            <a:ext cx="1073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 Pat Halpin-Murphy			Emiel Rutgers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8333"/>
          <a:stretch/>
        </p:blipFill>
        <p:spPr>
          <a:xfrm>
            <a:off x="2233612" y="2171700"/>
            <a:ext cx="2390775" cy="2333625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574" y="2171700"/>
            <a:ext cx="2333625" cy="2333625"/>
          </a:xfrm>
          <a:prstGeom prst="ellipse">
            <a:avLst/>
          </a:prstGeom>
        </p:spPr>
      </p:pic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220735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Richard Gray (1949-2023)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5</a:t>
            </a:fld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2927"/>
            <a:ext cx="10515600" cy="35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82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EBCTCG Progress Update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6</a:t>
            </a:fld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454712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7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alibri"/>
              </a:rPr>
              <a:t>EBCTCG Secretariat 2024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23A4959-3243-44FE-83D3-C150CDCFEF8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6224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/>
              <a:t>EBCTCG co-chairs and vice-chair</a:t>
            </a: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Jonas Bergh				Sandra Swain			David Cameron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8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/>
              <a:t>EBCTCG Secretariat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Graham Beake		Richard Berry		Clare Boddington		Rosie Bradley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Jeremy Braybrooke	Mike Clarke		David Dodwell		Vaughan Evans</a:t>
            </a:r>
          </a:p>
          <a:p>
            <a:pPr marL="0" indent="0">
              <a:buNone/>
            </a:pPr>
            <a:r>
              <a:rPr lang="en-GB" sz="2000" dirty="0"/>
              <a:t>Lucy Gettins		Jon Godwin		Robert Hills		Sam James</a:t>
            </a:r>
          </a:p>
          <a:p>
            <a:pPr marL="0" indent="0">
              <a:buNone/>
            </a:pPr>
            <a:r>
              <a:rPr lang="en-GB" sz="2000" dirty="0"/>
              <a:t>Amanda Kerr		Hui Liu			Liz MacKinnon		Paul McGale</a:t>
            </a:r>
          </a:p>
          <a:p>
            <a:pPr marL="0" indent="0">
              <a:buNone/>
            </a:pPr>
            <a:r>
              <a:rPr lang="en-GB" sz="2000" dirty="0"/>
              <a:t>Theresa McHugh		Philip Morris		Mariko Nakahara 		Hongchao Pan</a:t>
            </a:r>
          </a:p>
          <a:p>
            <a:pPr marL="0" indent="0">
              <a:buNone/>
            </a:pPr>
            <a:r>
              <a:rPr lang="en-GB" sz="2000" dirty="0"/>
              <a:t>Richard Peto		Carolyn Taylor		</a:t>
            </a:r>
          </a:p>
          <a:p>
            <a:pPr marL="0" indent="0">
              <a:buNone/>
            </a:pPr>
            <a:endParaRPr lang="en-GB" sz="7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Fran Duane		Francesca Holt 		Gurdeep Mannu		Karen Taylor</a:t>
            </a:r>
          </a:p>
          <a:p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982074" y="4066847"/>
            <a:ext cx="1704474" cy="32951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982074" y="5891899"/>
            <a:ext cx="1704474" cy="32951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4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collaborators’ space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8</a:t>
            </a:fld>
            <a:endParaRPr lang="en-GB"/>
          </a:p>
        </p:txBody>
      </p:sp>
      <p:pic>
        <p:nvPicPr>
          <p:cNvPr id="7" name="Recording 2023-09-08 1759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0150" y="1617077"/>
            <a:ext cx="7251700" cy="4351338"/>
          </a:xfrm>
        </p:spPr>
      </p:pic>
      <p:sp>
        <p:nvSpPr>
          <p:cNvPr id="8" name="TextBox 7"/>
          <p:cNvSpPr txBox="1"/>
          <p:nvPr/>
        </p:nvSpPr>
        <p:spPr>
          <a:xfrm>
            <a:off x="1411705" y="6047874"/>
            <a:ext cx="903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Replaces old obsolete version 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11249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collaborators’ space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6BA0-A38B-4805-8DC3-B47CE816A224}" type="slidenum">
              <a:rPr lang="en-GB" smtClean="0"/>
              <a:t>9</a:t>
            </a:fld>
            <a:endParaRPr lang="en-GB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EBCTCG Steering Committee 18-19 September 2024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New version went live March 2024 to Steering Committee members only</a:t>
            </a:r>
          </a:p>
          <a:p>
            <a:r>
              <a:rPr lang="en-GB" dirty="0"/>
              <a:t>Some members reported difficulties – this may be related to having their own Institutional </a:t>
            </a:r>
            <a:r>
              <a:rPr lang="en-GB" dirty="0" err="1"/>
              <a:t>Sharepoint</a:t>
            </a:r>
            <a:r>
              <a:rPr lang="en-GB" dirty="0"/>
              <a:t> Website</a:t>
            </a:r>
          </a:p>
          <a:p>
            <a:r>
              <a:rPr lang="en-GB" dirty="0"/>
              <a:t>We think we have a solution involving private browsing – we have asked some colleagues to test it – more details when we know it works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067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12357</TotalTime>
  <Words>818</Words>
  <Application>Microsoft Office PowerPoint</Application>
  <PresentationFormat>Widescreen</PresentationFormat>
  <Paragraphs>154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Wingdings</vt:lpstr>
      <vt:lpstr>Office Theme</vt:lpstr>
      <vt:lpstr>3_Office Theme</vt:lpstr>
      <vt:lpstr>EBCTCG Steering Committee</vt:lpstr>
      <vt:lpstr>Chairs’ Update</vt:lpstr>
      <vt:lpstr>Changes to Steering Committee 2024</vt:lpstr>
      <vt:lpstr>Changes to Steering Committee 2024</vt:lpstr>
      <vt:lpstr>Richard Gray (1949-2023)</vt:lpstr>
      <vt:lpstr>EBCTCG Progress Update</vt:lpstr>
      <vt:lpstr>PowerPoint Presentation</vt:lpstr>
      <vt:lpstr>New collaborators’ space</vt:lpstr>
      <vt:lpstr>New collaborators’ space</vt:lpstr>
      <vt:lpstr>EBCTCG Work Update 2023-4</vt:lpstr>
      <vt:lpstr>EBCTCG Funding</vt:lpstr>
      <vt:lpstr>Funding application</vt:lpstr>
      <vt:lpstr>Meeting format</vt:lpstr>
      <vt:lpstr>Data Update - September 2024</vt:lpstr>
      <vt:lpstr>Number of women with data by country</vt:lpstr>
      <vt:lpstr>Number of women with data by country</vt:lpstr>
      <vt:lpstr>Number of years of follow-up per participant</vt:lpstr>
      <vt:lpstr>Proportion of living participants by year of FU</vt:lpstr>
      <vt:lpstr>Year of last update (number of trials)</vt:lpstr>
      <vt:lpstr>Year of last update (no. of women updated)</vt:lpstr>
      <vt:lpstr>Citation update</vt:lpstr>
      <vt:lpstr>Changing landscape of patient outcomes</vt:lpstr>
      <vt:lpstr>Reasons for improving trial outcomes</vt:lpstr>
      <vt:lpstr>PowerPoint Presentation</vt:lpstr>
      <vt:lpstr>Women with ER+ disease, after 5years 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EBCTCG Progress Update</dc:title>
  <dc:creator>Robert Hills</dc:creator>
  <cp:lastModifiedBy>Liz MacKinnon</cp:lastModifiedBy>
  <cp:revision>162</cp:revision>
  <dcterms:created xsi:type="dcterms:W3CDTF">2019-09-18T16:02:32Z</dcterms:created>
  <dcterms:modified xsi:type="dcterms:W3CDTF">2024-11-25T13:56:02Z</dcterms:modified>
</cp:coreProperties>
</file>