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21"/>
  </p:notesMasterIdLst>
  <p:sldIdLst>
    <p:sldId id="264" r:id="rId3"/>
    <p:sldId id="314" r:id="rId4"/>
    <p:sldId id="395" r:id="rId5"/>
    <p:sldId id="257" r:id="rId6"/>
    <p:sldId id="367" r:id="rId7"/>
    <p:sldId id="424" r:id="rId8"/>
    <p:sldId id="258" r:id="rId9"/>
    <p:sldId id="266" r:id="rId10"/>
    <p:sldId id="267" r:id="rId11"/>
    <p:sldId id="259" r:id="rId12"/>
    <p:sldId id="260" r:id="rId13"/>
    <p:sldId id="261" r:id="rId14"/>
    <p:sldId id="262" r:id="rId15"/>
    <p:sldId id="269" r:id="rId16"/>
    <p:sldId id="270" r:id="rId17"/>
    <p:sldId id="313" r:id="rId18"/>
    <p:sldId id="26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berthi\AppData\Local\Microsoft\Windows\INetCache\Content.Outlook\50K87TEG\Citation%20overview%20for%2026%20EBCTCG%20publications%20(4%20Sep%202023%20year%20descending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'CTOExport(21)'!$AD$6</c:f>
              <c:strCache>
                <c:ptCount val="1"/>
                <c:pt idx="0">
                  <c:v>7386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8D-4123-9FF5-A6A0F855BE70}"/>
              </c:ext>
            </c:extLst>
          </c:dPt>
          <c:cat>
            <c:numRef>
              <c:f>'CTOExport(21)'!$AC$7:$AC$23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'CTOExport(21)'!$AD$7:$AD$23</c:f>
              <c:numCache>
                <c:formatCode>General</c:formatCode>
                <c:ptCount val="17"/>
                <c:pt idx="0">
                  <c:v>1080</c:v>
                </c:pt>
                <c:pt idx="1">
                  <c:v>1087</c:v>
                </c:pt>
                <c:pt idx="2">
                  <c:v>1127</c:v>
                </c:pt>
                <c:pt idx="3">
                  <c:v>1182</c:v>
                </c:pt>
                <c:pt idx="4">
                  <c:v>1244</c:v>
                </c:pt>
                <c:pt idx="5">
                  <c:v>1411</c:v>
                </c:pt>
                <c:pt idx="6">
                  <c:v>1587</c:v>
                </c:pt>
                <c:pt idx="7">
                  <c:v>1551</c:v>
                </c:pt>
                <c:pt idx="8">
                  <c:v>1734</c:v>
                </c:pt>
                <c:pt idx="9">
                  <c:v>1883</c:v>
                </c:pt>
                <c:pt idx="10">
                  <c:v>1815</c:v>
                </c:pt>
                <c:pt idx="11">
                  <c:v>1971</c:v>
                </c:pt>
                <c:pt idx="12">
                  <c:v>1833</c:v>
                </c:pt>
                <c:pt idx="13">
                  <c:v>2068</c:v>
                </c:pt>
                <c:pt idx="14">
                  <c:v>2263</c:v>
                </c:pt>
                <c:pt idx="15">
                  <c:v>2105</c:v>
                </c:pt>
                <c:pt idx="16">
                  <c:v>1478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8D-4123-9FF5-A6A0F855B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9977008"/>
        <c:axId val="1719977424"/>
      </c:barChart>
      <c:lineChart>
        <c:grouping val="standard"/>
        <c:varyColors val="0"/>
        <c:ser>
          <c:idx val="1"/>
          <c:order val="1"/>
          <c:tx>
            <c:strRef>
              <c:f>'CTOExport(21)'!$AE$6</c:f>
              <c:strCache>
                <c:ptCount val="1"/>
                <c:pt idx="0">
                  <c:v>7386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'CTOExport(21)'!$AC$7:$AC$23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'CTOExport(21)'!$AE$7:$AE$23</c:f>
              <c:numCache>
                <c:formatCode>General</c:formatCode>
                <c:ptCount val="17"/>
                <c:pt idx="0">
                  <c:v>8466</c:v>
                </c:pt>
                <c:pt idx="1">
                  <c:v>9553</c:v>
                </c:pt>
                <c:pt idx="2">
                  <c:v>10680</c:v>
                </c:pt>
                <c:pt idx="3">
                  <c:v>11862</c:v>
                </c:pt>
                <c:pt idx="4">
                  <c:v>13106</c:v>
                </c:pt>
                <c:pt idx="5">
                  <c:v>14517</c:v>
                </c:pt>
                <c:pt idx="6">
                  <c:v>16104</c:v>
                </c:pt>
                <c:pt idx="7">
                  <c:v>17655</c:v>
                </c:pt>
                <c:pt idx="8">
                  <c:v>19389</c:v>
                </c:pt>
                <c:pt idx="9">
                  <c:v>21272</c:v>
                </c:pt>
                <c:pt idx="10">
                  <c:v>23087</c:v>
                </c:pt>
                <c:pt idx="11">
                  <c:v>25058</c:v>
                </c:pt>
                <c:pt idx="12">
                  <c:v>26891</c:v>
                </c:pt>
                <c:pt idx="13">
                  <c:v>28959</c:v>
                </c:pt>
                <c:pt idx="14">
                  <c:v>31222</c:v>
                </c:pt>
                <c:pt idx="15">
                  <c:v>33327</c:v>
                </c:pt>
                <c:pt idx="16">
                  <c:v>34805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8D-4123-9FF5-A6A0F855B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135696"/>
        <c:axId val="2086136944"/>
      </c:lineChart>
      <c:catAx>
        <c:axId val="171997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977424"/>
        <c:crosses val="autoZero"/>
        <c:auto val="1"/>
        <c:lblAlgn val="ctr"/>
        <c:lblOffset val="100"/>
        <c:noMultiLvlLbl val="0"/>
      </c:catAx>
      <c:valAx>
        <c:axId val="1719977424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Annual Citations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977008"/>
        <c:crosses val="autoZero"/>
        <c:crossBetween val="between"/>
        <c:majorUnit val="500"/>
      </c:valAx>
      <c:valAx>
        <c:axId val="2086136944"/>
        <c:scaling>
          <c:orientation val="minMax"/>
          <c:max val="5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Cumulative Citations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135696"/>
        <c:crosses val="max"/>
        <c:crossBetween val="between"/>
        <c:majorUnit val="10000"/>
      </c:valAx>
      <c:catAx>
        <c:axId val="2086135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6136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65774-2766-4F5C-8D64-589B1A4F85EC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CD003-A84A-46DF-A96A-33816ECF7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4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6ABC-AB3B-4362-9E97-E64EBC265153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87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1A8-133B-48A8-B7D3-9942AEAFE7E7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6DDD-62C7-4403-94E8-A7ACAE14FA46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44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90957"/>
            <a:ext cx="2233785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4717917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7313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9521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2641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4708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21113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7535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774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F0EF4-DEB5-4496-B4AB-33843244A0FF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7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352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2608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11942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474525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479125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2779761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69967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0944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18223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DFF4-9C10-42B7-8D47-20490141135C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FD38-3CE3-4EF6-B97F-EB1C35C67D76}" type="datetime1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9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E76F-4403-4A8E-9A8B-20922B1D94E0}" type="datetime1">
              <a:rPr lang="en-GB" smtClean="0"/>
              <a:t>07/10/2023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A42A-CB82-4EE4-9E84-221EFD519FD0}" type="datetime1">
              <a:rPr lang="en-GB" smtClean="0"/>
              <a:t>07/10/2023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3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D8B2-887B-4FA3-A1DB-4BDAC7F0A922}" type="datetime1">
              <a:rPr lang="en-GB" smtClean="0"/>
              <a:t>07/10/2023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4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4BA6-C9E6-4CB1-886F-A653681B0294}" type="datetime1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Twelfth Main Meeting 11-13 September 2023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7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665F-0B92-440C-94C5-089D1B32AE75}" type="datetime1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4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798A-2B65-4143-A25E-7E2D6D479FA5}" type="datetime1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10625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EBCTCG Progress Update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33" y="1646729"/>
            <a:ext cx="8698218" cy="459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3558" cy="1325563"/>
          </a:xfrm>
        </p:spPr>
        <p:txBody>
          <a:bodyPr/>
          <a:lstStyle/>
          <a:p>
            <a:r>
              <a:rPr lang="en-GB" dirty="0" smtClean="0"/>
              <a:t>Number of years of follow-up per participant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715265" y="2876043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Median FU 8.9 </a:t>
            </a:r>
            <a:r>
              <a:rPr lang="en-GB" dirty="0" err="1" smtClean="0"/>
              <a:t>yrs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60698" y="3515736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Upper quartile 12.3 </a:t>
            </a:r>
            <a:r>
              <a:rPr lang="en-GB" dirty="0" err="1" smtClean="0"/>
              <a:t>yrs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88606" y="3144253"/>
            <a:ext cx="0" cy="23020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08250" y="3838853"/>
            <a:ext cx="0" cy="1607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10</a:t>
            </a:fld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0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6087" cy="1325563"/>
          </a:xfrm>
        </p:spPr>
        <p:txBody>
          <a:bodyPr/>
          <a:lstStyle/>
          <a:p>
            <a:r>
              <a:rPr lang="en-GB" dirty="0" smtClean="0"/>
              <a:t>Proportion of living participants by year of FU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11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1440000"/>
            <a:ext cx="787701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of last update (number of trials)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12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9" y="1440000"/>
            <a:ext cx="849486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Date of last update (no. of women updated)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13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1440000"/>
            <a:ext cx="851809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Meta-Analysis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Published since 2018 meeting</a:t>
            </a:r>
          </a:p>
          <a:p>
            <a:pPr lvl="1"/>
            <a:r>
              <a:rPr lang="en-GB" b="1" dirty="0" smtClean="0"/>
              <a:t>Dose-dense chemotherapy</a:t>
            </a:r>
          </a:p>
          <a:p>
            <a:pPr lvl="1"/>
            <a:r>
              <a:rPr lang="en-GB" b="1" dirty="0" smtClean="0"/>
              <a:t>Trastuzumab vs not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 smtClean="0"/>
              <a:t>Aromatase inhibitors vs tamoxifen in pre-menopausal women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/>
              <a:t>Anthracycline and </a:t>
            </a:r>
            <a:r>
              <a:rPr lang="en-GB" b="1" dirty="0" smtClean="0"/>
              <a:t>taxane </a:t>
            </a:r>
            <a:r>
              <a:rPr lang="en-GB" b="1" dirty="0"/>
              <a:t>therapy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In press</a:t>
            </a:r>
          </a:p>
          <a:p>
            <a:pPr lvl="1"/>
            <a:r>
              <a:rPr lang="en-GB" b="1" dirty="0"/>
              <a:t>Regional node radiotherapy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2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Meta-Analysis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Presentations</a:t>
            </a:r>
          </a:p>
          <a:p>
            <a:pPr lvl="1"/>
            <a:r>
              <a:rPr lang="en-GB" b="1" dirty="0"/>
              <a:t>Aromatase inhibitors in ductal vs lobular </a:t>
            </a:r>
            <a:r>
              <a:rPr lang="en-GB" b="1" dirty="0" smtClean="0"/>
              <a:t>carcinoma</a:t>
            </a:r>
            <a:endParaRPr lang="en-GB" b="1" dirty="0"/>
          </a:p>
          <a:p>
            <a:pPr lvl="1"/>
            <a:r>
              <a:rPr lang="en-GB" b="1" dirty="0"/>
              <a:t>Ovarian suppression</a:t>
            </a:r>
          </a:p>
          <a:p>
            <a:pPr lvl="1"/>
            <a:r>
              <a:rPr lang="en-GB" b="1" dirty="0"/>
              <a:t>Trastuzumab therapy and tumour infiltrating lymphocytes</a:t>
            </a:r>
          </a:p>
          <a:p>
            <a:pPr lvl="1"/>
            <a:r>
              <a:rPr lang="en-GB" b="1" dirty="0"/>
              <a:t>Management of the axilla</a:t>
            </a:r>
            <a:endParaRPr lang="en-GB" b="1" dirty="0">
              <a:solidFill>
                <a:srgbClr val="FF0000"/>
              </a:solidFill>
            </a:endParaRP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Meta-Analysis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Drafts circulated for this meeting</a:t>
            </a:r>
          </a:p>
          <a:p>
            <a:pPr lvl="1"/>
            <a:r>
              <a:rPr lang="en-GB" b="1" dirty="0" smtClean="0"/>
              <a:t>Ovarian suppression</a:t>
            </a:r>
          </a:p>
          <a:p>
            <a:pPr lvl="1"/>
            <a:r>
              <a:rPr lang="en-GB" b="1" dirty="0" smtClean="0"/>
              <a:t>Surgery</a:t>
            </a:r>
          </a:p>
          <a:p>
            <a:pPr lvl="1"/>
            <a:r>
              <a:rPr lang="en-GB" b="1" dirty="0" smtClean="0"/>
              <a:t>Improvements in outcomes since 1990 </a:t>
            </a:r>
          </a:p>
          <a:p>
            <a:pPr lvl="1"/>
            <a:r>
              <a:rPr lang="en-GB" b="1" dirty="0" smtClean="0"/>
              <a:t>Extended </a:t>
            </a:r>
            <a:r>
              <a:rPr lang="en-GB" b="1" dirty="0" err="1" smtClean="0"/>
              <a:t>Ais</a:t>
            </a:r>
            <a:endParaRPr lang="en-GB" b="1" dirty="0" smtClean="0"/>
          </a:p>
          <a:p>
            <a:pPr lvl="1"/>
            <a:endParaRPr lang="en-GB" b="1" dirty="0"/>
          </a:p>
          <a:p>
            <a:r>
              <a:rPr lang="en-GB" b="1" dirty="0" smtClean="0"/>
              <a:t>All available on meeting website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EBCTCG </a:t>
            </a:r>
            <a:r>
              <a:rPr lang="en-GB" dirty="0" smtClean="0"/>
              <a:t>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9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Citation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53" y="1825625"/>
            <a:ext cx="10879347" cy="4351338"/>
          </a:xfrm>
        </p:spPr>
        <p:txBody>
          <a:bodyPr/>
          <a:lstStyle/>
          <a:p>
            <a:r>
              <a:rPr lang="en-GB" dirty="0" smtClean="0"/>
              <a:t>The 26 EBCTCG publications (1984-2023) have 34,805 citations</a:t>
            </a:r>
          </a:p>
          <a:p>
            <a:r>
              <a:rPr lang="en-GB" dirty="0" smtClean="0"/>
              <a:t>11,700 citations in period 2018-2023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17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664471"/>
              </p:ext>
            </p:extLst>
          </p:nvPr>
        </p:nvGraphicFramePr>
        <p:xfrm>
          <a:off x="2523226" y="2836863"/>
          <a:ext cx="678180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35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landscape of patient outcomes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" y="1690688"/>
            <a:ext cx="12170254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442" y="1690688"/>
            <a:ext cx="696635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in randomised trials in EBCTCG database 1990-2009</a:t>
            </a:r>
          </a:p>
          <a:p>
            <a:endParaRPr lang="en-GB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ER-positive disease, ≥5 </a:t>
            </a:r>
            <a:r>
              <a:rPr lang="en-GB" sz="1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	       </a:t>
            </a:r>
            <a:r>
              <a:rPr lang="en-GB" sz="16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ER-negative disease</a:t>
            </a:r>
            <a:endParaRPr lang="en-GB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EBCTCG Twelfth Main Meeting 11-13 September 2023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Calibri"/>
              </a:rPr>
              <a:t>EBCTCG Secretariat 2023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23A4959-3243-44FE-83D3-C150CDCFEF8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22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EBCTCG co-chairs and vice-chair</a:t>
            </a:r>
            <a:endParaRPr lang="en-GB" sz="2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Jonas Bergh				Sandra Swain			David Cameron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800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 smtClean="0"/>
              <a:t>EBCTCG Secretariat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Graham Beake		Richard Berry		Clare Boddington		Rosie Bradley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Jeremy Braybrooke	Mike Clarke		David Dodwell		Vaughan Evans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Lucy Gettins		Jon Godwin		Richard Gray		Robert Hills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Sam James		Amanda Kerr		Hui Liu			Liz MacKinnon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Paul McGale		Theresa McHugh		Philip Morris		Mariko Nakahara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Hongchao Pan		Richard Peto		Carolyn Taylor		Hannah Taylor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7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Fran Duane		Francesca Holt 		Gurdeep Mannu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38200" y="3247697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29963" y="5290657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621505" y="4474918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143999" y="4883992"/>
            <a:ext cx="1836821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621505" y="3247697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143999" y="4066847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Coming soon – new collaborators’ space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EBCTCG Twelfth Main Meeting 11-13 September 2023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3</a:t>
            </a:fld>
            <a:endParaRPr lang="en-GB"/>
          </a:p>
        </p:txBody>
      </p:sp>
      <p:pic>
        <p:nvPicPr>
          <p:cNvPr id="7" name="Recording 2023-09-08 1759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0150" y="1617077"/>
            <a:ext cx="7251700" cy="4351338"/>
          </a:xfrm>
        </p:spPr>
      </p:pic>
      <p:sp>
        <p:nvSpPr>
          <p:cNvPr id="8" name="TextBox 7"/>
          <p:cNvSpPr txBox="1"/>
          <p:nvPr/>
        </p:nvSpPr>
        <p:spPr>
          <a:xfrm>
            <a:off x="1411705" y="6047874"/>
            <a:ext cx="903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Phased rollout of site over the next month – look out for your invitation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 of September 2023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Data available for analysis on: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717,000 women in 642 treatment trials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176,000 recurrences; 190,000 deaths; 525,000 survivors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5.8 million woman-years of follow-up</a:t>
            </a:r>
          </a:p>
          <a:p>
            <a:pPr lvl="1"/>
            <a:endParaRPr lang="en-GB" dirty="0"/>
          </a:p>
          <a:p>
            <a:r>
              <a:rPr lang="en-GB" dirty="0" smtClean="0"/>
              <a:t>Plus &gt;600,000 women in breast cancer screening trials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4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1985 first cycle of the EBCTCG meta-analyses</a:t>
            </a:r>
          </a:p>
          <a:p>
            <a:endParaRPr lang="en-GB" dirty="0"/>
          </a:p>
          <a:p>
            <a:r>
              <a:rPr lang="en-GB" dirty="0" smtClean="0"/>
              <a:t>About 40,000 women</a:t>
            </a:r>
          </a:p>
          <a:p>
            <a:r>
              <a:rPr lang="en-GB" dirty="0" smtClean="0"/>
              <a:t>28 trials of tamoxifen</a:t>
            </a:r>
          </a:p>
          <a:p>
            <a:r>
              <a:rPr lang="en-GB" dirty="0" smtClean="0"/>
              <a:t>40 trials of chemotherapy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EBCTCG 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same slide (or OHP transparency) from 2000….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EBCTCG 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71" y="2251086"/>
            <a:ext cx="6041458" cy="41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women with data by country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7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210800" y="5502442"/>
            <a:ext cx="190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International groups: EORTC/IBCSG/TRIO/</a:t>
            </a:r>
          </a:p>
          <a:p>
            <a:r>
              <a:rPr lang="en-GB" sz="1400" dirty="0" smtClean="0"/>
              <a:t>TEAM/Pharma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4" t="7337" r="2752" b="1303"/>
          <a:stretch/>
        </p:blipFill>
        <p:spPr>
          <a:xfrm>
            <a:off x="1044001" y="1381125"/>
            <a:ext cx="8225682" cy="50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women with data by country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8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210800" y="5502442"/>
            <a:ext cx="190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International groups: EORTC/IBCSG/TRIO/</a:t>
            </a:r>
          </a:p>
          <a:p>
            <a:r>
              <a:rPr lang="en-GB" sz="1400" dirty="0" smtClean="0"/>
              <a:t>TEAM/Pharma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1" t="7546" r="904" b="785"/>
          <a:stretch/>
        </p:blipFill>
        <p:spPr>
          <a:xfrm>
            <a:off x="1044000" y="1332000"/>
            <a:ext cx="83153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women with data by country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9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smtClean="0"/>
              <a:t>EBCTCG Twelfth Main Meeting 11-13 September 2023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3" t="6446" r="961" b="893"/>
          <a:stretch/>
        </p:blipFill>
        <p:spPr>
          <a:xfrm>
            <a:off x="1008000" y="1332001"/>
            <a:ext cx="9185128" cy="50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12043</TotalTime>
  <Words>542</Words>
  <Application>Microsoft Office PowerPoint</Application>
  <PresentationFormat>Widescreen</PresentationFormat>
  <Paragraphs>113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Office Theme</vt:lpstr>
      <vt:lpstr>3_Office Theme</vt:lpstr>
      <vt:lpstr>EBCTCG Progress Update</vt:lpstr>
      <vt:lpstr>PowerPoint Presentation</vt:lpstr>
      <vt:lpstr>Coming soon – new collaborators’ space</vt:lpstr>
      <vt:lpstr>As of September 2023</vt:lpstr>
      <vt:lpstr>By comparison</vt:lpstr>
      <vt:lpstr>By comparison</vt:lpstr>
      <vt:lpstr>Number of women with data by country</vt:lpstr>
      <vt:lpstr>Number of women with data by country</vt:lpstr>
      <vt:lpstr>Number of women with data by country</vt:lpstr>
      <vt:lpstr>Number of years of follow-up per participant</vt:lpstr>
      <vt:lpstr>Proportion of living participants by year of FU</vt:lpstr>
      <vt:lpstr>Year of last update (number of trials)</vt:lpstr>
      <vt:lpstr>Date of last update (no. of women updated)</vt:lpstr>
      <vt:lpstr>Meta-Analysis update</vt:lpstr>
      <vt:lpstr>Meta-Analysis update</vt:lpstr>
      <vt:lpstr>Meta-Analysis update</vt:lpstr>
      <vt:lpstr>Citation update</vt:lpstr>
      <vt:lpstr>Changing landscape of patient 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EBCTCG Progress Update</dc:title>
  <dc:creator>Robert Hills</dc:creator>
  <cp:lastModifiedBy>Robert Hills</cp:lastModifiedBy>
  <cp:revision>138</cp:revision>
  <dcterms:created xsi:type="dcterms:W3CDTF">2019-09-18T16:02:32Z</dcterms:created>
  <dcterms:modified xsi:type="dcterms:W3CDTF">2023-10-07T14:03:51Z</dcterms:modified>
</cp:coreProperties>
</file>