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9" r:id="rId3"/>
    <p:sldId id="405" r:id="rId4"/>
    <p:sldId id="406" r:id="rId5"/>
    <p:sldId id="367" r:id="rId6"/>
    <p:sldId id="407" r:id="rId7"/>
    <p:sldId id="408" r:id="rId8"/>
    <p:sldId id="410" r:id="rId9"/>
    <p:sldId id="415" r:id="rId10"/>
    <p:sldId id="416" r:id="rId11"/>
    <p:sldId id="413" r:id="rId12"/>
    <p:sldId id="414" r:id="rId13"/>
    <p:sldId id="417" r:id="rId14"/>
    <p:sldId id="412" r:id="rId15"/>
    <p:sldId id="349" r:id="rId16"/>
    <p:sldId id="422" r:id="rId17"/>
    <p:sldId id="423" r:id="rId18"/>
    <p:sldId id="424" r:id="rId19"/>
    <p:sldId id="425" r:id="rId20"/>
    <p:sldId id="426" r:id="rId21"/>
    <p:sldId id="439" r:id="rId22"/>
    <p:sldId id="427" r:id="rId23"/>
    <p:sldId id="418" r:id="rId24"/>
    <p:sldId id="343" r:id="rId25"/>
    <p:sldId id="437" r:id="rId26"/>
    <p:sldId id="432" r:id="rId27"/>
    <p:sldId id="436" r:id="rId28"/>
    <p:sldId id="433" r:id="rId29"/>
    <p:sldId id="438" r:id="rId30"/>
    <p:sldId id="319" r:id="rId31"/>
    <p:sldId id="440"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p:cViewPr>
        <p:scale>
          <a:sx n="80" d="100"/>
          <a:sy n="80" d="100"/>
        </p:scale>
        <p:origin x="-2490" y="-8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37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1D612008-E17B-456E-A9D1-C8CDBF22E710}" type="datetimeFigureOut">
              <a:rPr lang="en-GB" smtClean="0"/>
              <a:t>22/09/2015</a:t>
            </a:fld>
            <a:endParaRPr lang="en-GB"/>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9C49C2B6-D619-46A5-9CCC-6FB078EC2270}" type="slidenum">
              <a:rPr lang="en-GB" smtClean="0"/>
              <a:t>‹#›</a:t>
            </a:fld>
            <a:endParaRPr lang="en-GB"/>
          </a:p>
        </p:txBody>
      </p:sp>
    </p:spTree>
    <p:extLst>
      <p:ext uri="{BB962C8B-B14F-4D97-AF65-F5344CB8AC3E}">
        <p14:creationId xmlns:p14="http://schemas.microsoft.com/office/powerpoint/2010/main" val="341129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102CA69C-FB08-464A-A343-DAF828388D00}" type="datetimeFigureOut">
              <a:rPr lang="en-GB" smtClean="0"/>
              <a:t>22/09/2015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79EDBCB9-FBD2-420B-B5F5-9D23D694D90A}" type="slidenum">
              <a:rPr lang="en-GB" smtClean="0"/>
              <a:t>‹#›</a:t>
            </a:fld>
            <a:endParaRPr lang="en-GB"/>
          </a:p>
        </p:txBody>
      </p:sp>
    </p:spTree>
    <p:extLst>
      <p:ext uri="{BB962C8B-B14F-4D97-AF65-F5344CB8AC3E}">
        <p14:creationId xmlns:p14="http://schemas.microsoft.com/office/powerpoint/2010/main" val="249330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E06D40-DA67-4AEF-9112-65FE54C9C1C6}" type="slidenum">
              <a:rPr lang="en-GB" sz="1200"/>
              <a:pPr/>
              <a:t>15</a:t>
            </a:fld>
            <a:endParaRPr lang="en-GB" sz="1200"/>
          </a:p>
        </p:txBody>
      </p:sp>
      <p:sp>
        <p:nvSpPr>
          <p:cNvPr id="30413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50C2B8-68B4-4A9B-BEFF-910A1EB020FB}"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50C2B8-68B4-4A9B-BEFF-910A1EB020FB}"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50C2B8-68B4-4A9B-BEFF-910A1EB020FB}"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50C2B8-68B4-4A9B-BEFF-910A1EB020FB}"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50C2B8-68B4-4A9B-BEFF-910A1EB020FB}" type="datetimeFigureOut">
              <a:rPr lang="en-GB" smtClean="0"/>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50C2B8-68B4-4A9B-BEFF-910A1EB020FB}" type="datetimeFigureOut">
              <a:rPr lang="en-GB" smtClean="0"/>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50C2B8-68B4-4A9B-BEFF-910A1EB020FB}" type="datetimeFigureOut">
              <a:rPr lang="en-GB" smtClean="0"/>
              <a:t>22/09/2015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50C2B8-68B4-4A9B-BEFF-910A1EB020FB}" type="datetimeFigureOut">
              <a:rPr lang="en-GB" smtClean="0"/>
              <a:t>22/09/2015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0C2B8-68B4-4A9B-BEFF-910A1EB020FB}" type="datetimeFigureOut">
              <a:rPr lang="en-GB" smtClean="0"/>
              <a:t>22/09/2015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0C2B8-68B4-4A9B-BEFF-910A1EB020FB}" type="datetimeFigureOut">
              <a:rPr lang="en-GB" smtClean="0"/>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50C2B8-68B4-4A9B-BEFF-910A1EB020FB}" type="datetimeFigureOut">
              <a:rPr lang="en-GB" smtClean="0"/>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666186-BFED-4D16-8C67-4EABE04790F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0C2B8-68B4-4A9B-BEFF-910A1EB020FB}" type="datetimeFigureOut">
              <a:rPr lang="en-GB" smtClean="0"/>
              <a:t>22/09/2015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66186-BFED-4D16-8C67-4EABE04790F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lance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941168"/>
            <a:ext cx="8640960" cy="1752600"/>
          </a:xfrm>
        </p:spPr>
        <p:txBody>
          <a:bodyPr>
            <a:noAutofit/>
          </a:bodyPr>
          <a:lstStyle/>
          <a:p>
            <a:r>
              <a:rPr lang="en-GB" sz="2800" dirty="0" smtClean="0">
                <a:hlinkClick r:id="rId2"/>
              </a:rPr>
              <a:t>www.thelancet.com</a:t>
            </a:r>
            <a:r>
              <a:rPr lang="en-GB" sz="2800" dirty="0" smtClean="0"/>
              <a:t> </a:t>
            </a:r>
            <a:endParaRPr lang="en-GB" sz="2800" dirty="0" smtClean="0">
              <a:solidFill>
                <a:schemeClr val="tx2"/>
              </a:solidFill>
            </a:endParaRPr>
          </a:p>
          <a:p>
            <a:r>
              <a:rPr lang="en-GB" sz="2800" b="1" dirty="0"/>
              <a:t>Published online July 24, 2015</a:t>
            </a:r>
            <a:endParaRPr lang="en-GB" sz="2800" dirty="0" smtClean="0">
              <a:solidFill>
                <a:schemeClr val="tx2"/>
              </a:solidFill>
            </a:endParaRPr>
          </a:p>
          <a:p>
            <a:r>
              <a:rPr lang="en-GB" sz="2800" b="1" dirty="0" smtClean="0"/>
              <a:t>http</a:t>
            </a:r>
            <a:r>
              <a:rPr lang="en-GB" sz="2800" b="1" dirty="0"/>
              <a:t>://</a:t>
            </a:r>
            <a:r>
              <a:rPr lang="en-GB" sz="2800" b="1" dirty="0" smtClean="0"/>
              <a:t>dx.doi.org/10.1016/S0140-6736(15)60908-4</a:t>
            </a:r>
            <a:endParaRPr lang="en-GB" sz="2800" dirty="0"/>
          </a:p>
        </p:txBody>
      </p:sp>
      <p:sp>
        <p:nvSpPr>
          <p:cNvPr id="7" name="Rectangle 6"/>
          <p:cNvSpPr/>
          <p:nvPr/>
        </p:nvSpPr>
        <p:spPr>
          <a:xfrm>
            <a:off x="147018" y="980728"/>
            <a:ext cx="8712968" cy="2816156"/>
          </a:xfrm>
          <a:prstGeom prst="rect">
            <a:avLst/>
          </a:prstGeom>
        </p:spPr>
        <p:txBody>
          <a:bodyPr wrap="square">
            <a:spAutoFit/>
          </a:bodyPr>
          <a:lstStyle/>
          <a:p>
            <a:pPr algn="ctr"/>
            <a:r>
              <a:rPr lang="en-GB" sz="3600" b="1" dirty="0"/>
              <a:t>Adjuvant bisphosphonate treatment in early breast </a:t>
            </a:r>
            <a:r>
              <a:rPr lang="en-GB" sz="3600" b="1" dirty="0" smtClean="0"/>
              <a:t>cancer: meta-analyses </a:t>
            </a:r>
            <a:r>
              <a:rPr lang="en-GB" sz="3600" b="1" dirty="0"/>
              <a:t>of individual patient data from randomised trials</a:t>
            </a:r>
            <a:endParaRPr lang="en-GB" sz="3600" dirty="0"/>
          </a:p>
          <a:p>
            <a:pPr algn="ctr">
              <a:spcBef>
                <a:spcPts val="600"/>
              </a:spcBef>
            </a:pPr>
            <a:r>
              <a:rPr lang="en-GB" sz="3200" i="1" dirty="0">
                <a:solidFill>
                  <a:srgbClr val="B20738"/>
                </a:solidFill>
              </a:rPr>
              <a:t>Early Breast Cancer Trialists’ Collaborative Group (EBCTCG</a:t>
            </a:r>
            <a:r>
              <a:rPr lang="en-GB" sz="3200" i="1" dirty="0" smtClean="0">
                <a:solidFill>
                  <a:srgbClr val="B20738"/>
                </a:solidFill>
              </a:rPr>
              <a:t>)</a:t>
            </a:r>
            <a:endParaRPr lang="en-GB" sz="3200" dirty="0">
              <a:solidFill>
                <a:srgbClr val="000000"/>
              </a:solidFill>
            </a:endParaRPr>
          </a:p>
        </p:txBody>
      </p:sp>
      <p:pic>
        <p:nvPicPr>
          <p:cNvPr id="1026" name="Picture 2" descr="The Lance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267" y="4149080"/>
            <a:ext cx="4212469" cy="650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5" y="1370821"/>
            <a:ext cx="4520362" cy="520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54" y="1370822"/>
            <a:ext cx="4375356" cy="523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69654"/>
            <a:ext cx="9144000" cy="922114"/>
          </a:xfrm>
        </p:spPr>
        <p:txBody>
          <a:bodyPr>
            <a:normAutofit fontScale="90000"/>
          </a:bodyPr>
          <a:lstStyle/>
          <a:p>
            <a:r>
              <a:rPr lang="en-GB" sz="4800" b="1" dirty="0" smtClean="0">
                <a:solidFill>
                  <a:schemeClr val="tx2"/>
                </a:solidFill>
              </a:rPr>
              <a:t>BSP: Local and contralateral recurrence</a:t>
            </a:r>
            <a:endParaRPr lang="en-GB" sz="4800" b="1" dirty="0">
              <a:solidFill>
                <a:schemeClr val="tx2"/>
              </a:solidFill>
            </a:endParaRPr>
          </a:p>
        </p:txBody>
      </p:sp>
      <p:cxnSp>
        <p:nvCxnSpPr>
          <p:cNvPr id="4" name="Straight Connector 3"/>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38402" y="3453961"/>
            <a:ext cx="2631874" cy="523220"/>
          </a:xfrm>
          <a:prstGeom prst="rect">
            <a:avLst/>
          </a:prstGeom>
          <a:noFill/>
        </p:spPr>
        <p:txBody>
          <a:bodyPr wrap="none" rtlCol="0">
            <a:spAutoFit/>
          </a:bodyPr>
          <a:lstStyle/>
          <a:p>
            <a:r>
              <a:rPr lang="en-GB" sz="2800" b="1" dirty="0" smtClean="0">
                <a:solidFill>
                  <a:srgbClr val="FF0000"/>
                </a:solidFill>
              </a:rPr>
              <a:t>Local recurrence</a:t>
            </a:r>
            <a:endParaRPr lang="en-GB" sz="2800" b="1" dirty="0">
              <a:solidFill>
                <a:srgbClr val="FF0000"/>
              </a:solidFill>
            </a:endParaRPr>
          </a:p>
        </p:txBody>
      </p:sp>
      <p:sp>
        <p:nvSpPr>
          <p:cNvPr id="6" name="TextBox 5"/>
          <p:cNvSpPr txBox="1"/>
          <p:nvPr/>
        </p:nvSpPr>
        <p:spPr>
          <a:xfrm>
            <a:off x="5436096" y="3430742"/>
            <a:ext cx="3152210" cy="790345"/>
          </a:xfrm>
          <a:prstGeom prst="rect">
            <a:avLst/>
          </a:prstGeom>
          <a:noFill/>
        </p:spPr>
        <p:txBody>
          <a:bodyPr wrap="none" rtlCol="0">
            <a:spAutoFit/>
          </a:bodyPr>
          <a:lstStyle/>
          <a:p>
            <a:pPr>
              <a:lnSpc>
                <a:spcPct val="80000"/>
              </a:lnSpc>
            </a:pPr>
            <a:r>
              <a:rPr lang="en-GB" sz="2800" b="1" dirty="0" smtClean="0">
                <a:solidFill>
                  <a:srgbClr val="FF0000"/>
                </a:solidFill>
              </a:rPr>
              <a:t>Contralateral breast</a:t>
            </a:r>
          </a:p>
          <a:p>
            <a:pPr>
              <a:lnSpc>
                <a:spcPct val="80000"/>
              </a:lnSpc>
            </a:pPr>
            <a:r>
              <a:rPr lang="en-GB" sz="2800" b="1" dirty="0" smtClean="0">
                <a:solidFill>
                  <a:srgbClr val="FF0000"/>
                </a:solidFill>
              </a:rPr>
              <a:t> recurrence</a:t>
            </a:r>
            <a:endParaRPr lang="en-GB" sz="2800" b="1" dirty="0">
              <a:solidFill>
                <a:srgbClr val="FF0000"/>
              </a:solidFill>
            </a:endParaRPr>
          </a:p>
        </p:txBody>
      </p:sp>
    </p:spTree>
    <p:extLst>
      <p:ext uri="{BB962C8B-B14F-4D97-AF65-F5344CB8AC3E}">
        <p14:creationId xmlns:p14="http://schemas.microsoft.com/office/powerpoint/2010/main" val="38228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010543"/>
          </a:xfrm>
        </p:spPr>
        <p:txBody>
          <a:bodyPr>
            <a:normAutofit/>
          </a:bodyPr>
          <a:lstStyle/>
          <a:p>
            <a:r>
              <a:rPr lang="en-CA" b="1" dirty="0" smtClean="0">
                <a:solidFill>
                  <a:schemeClr val="tx2"/>
                </a:solidFill>
              </a:rPr>
              <a:t>Primary subgroup analyses</a:t>
            </a:r>
            <a:endParaRPr lang="en-GB" dirty="0">
              <a:solidFill>
                <a:schemeClr val="tx2"/>
              </a:solidFill>
            </a:endParaRPr>
          </a:p>
        </p:txBody>
      </p:sp>
      <p:sp>
        <p:nvSpPr>
          <p:cNvPr id="3" name="Subtitle 2"/>
          <p:cNvSpPr>
            <a:spLocks noGrp="1"/>
          </p:cNvSpPr>
          <p:nvPr>
            <p:ph type="subTitle" idx="1"/>
          </p:nvPr>
        </p:nvSpPr>
        <p:spPr>
          <a:xfrm>
            <a:off x="251520" y="1772816"/>
            <a:ext cx="8640960" cy="1752600"/>
          </a:xfrm>
        </p:spPr>
        <p:txBody>
          <a:bodyPr>
            <a:noAutofit/>
          </a:bodyPr>
          <a:lstStyle/>
          <a:p>
            <a:pPr marL="622300" lvl="1" indent="-352425" algn="l">
              <a:buClr>
                <a:schemeClr val="tx2"/>
              </a:buClr>
              <a:buFont typeface="Arial" pitchFamily="34" charset="0"/>
              <a:buChar char="•"/>
            </a:pPr>
            <a:r>
              <a:rPr lang="en-CA" b="1" dirty="0">
                <a:solidFill>
                  <a:schemeClr val="bg1">
                    <a:lumMod val="65000"/>
                  </a:schemeClr>
                </a:solidFill>
                <a:latin typeface="Arial" pitchFamily="34" charset="0"/>
                <a:cs typeface="Arial" pitchFamily="34" charset="0"/>
              </a:rPr>
              <a:t>Site of recurrence </a:t>
            </a:r>
            <a:r>
              <a:rPr lang="en-CA" sz="2400" dirty="0">
                <a:solidFill>
                  <a:schemeClr val="bg1">
                    <a:lumMod val="65000"/>
                  </a:schemeClr>
                </a:solidFill>
                <a:latin typeface="Arial" pitchFamily="34" charset="0"/>
                <a:cs typeface="Arial" pitchFamily="34" charset="0"/>
              </a:rPr>
              <a:t>(distant metastasis, local recurrence or contralateral breast cancer</a:t>
            </a:r>
            <a:r>
              <a:rPr lang="en-CA" sz="2400" dirty="0" smtClean="0">
                <a:solidFill>
                  <a:schemeClr val="bg1">
                    <a:lumMod val="65000"/>
                  </a:schemeClr>
                </a:solidFill>
                <a:latin typeface="Arial" pitchFamily="34" charset="0"/>
                <a:cs typeface="Arial" pitchFamily="34" charset="0"/>
              </a:rPr>
              <a:t>)</a:t>
            </a:r>
          </a:p>
          <a:p>
            <a:pPr marL="622300" lvl="1" indent="-352425" algn="l">
              <a:spcBef>
                <a:spcPts val="1800"/>
              </a:spcBef>
              <a:buClr>
                <a:schemeClr val="tx2"/>
              </a:buClr>
              <a:buFont typeface="Arial" pitchFamily="34" charset="0"/>
              <a:buChar char="•"/>
            </a:pPr>
            <a:r>
              <a:rPr lang="en-CA" b="1" dirty="0" smtClean="0">
                <a:solidFill>
                  <a:schemeClr val="tx2"/>
                </a:solidFill>
                <a:latin typeface="Arial" pitchFamily="34" charset="0"/>
                <a:cs typeface="Arial" pitchFamily="34" charset="0"/>
              </a:rPr>
              <a:t>Site of distant metastasis </a:t>
            </a:r>
            <a:r>
              <a:rPr lang="en-CA" sz="2400" dirty="0" smtClean="0">
                <a:solidFill>
                  <a:schemeClr val="tx1"/>
                </a:solidFill>
                <a:latin typeface="Arial" pitchFamily="34" charset="0"/>
                <a:cs typeface="Arial" pitchFamily="34" charset="0"/>
              </a:rPr>
              <a:t>(</a:t>
            </a:r>
            <a:r>
              <a:rPr lang="en-CA" sz="2400" dirty="0" err="1" smtClean="0">
                <a:solidFill>
                  <a:schemeClr val="tx1"/>
                </a:solidFill>
                <a:latin typeface="Arial" pitchFamily="34" charset="0"/>
                <a:cs typeface="Arial" pitchFamily="34" charset="0"/>
              </a:rPr>
              <a:t>bone±other</a:t>
            </a:r>
            <a:r>
              <a:rPr lang="en-CA" sz="2400" dirty="0" smtClean="0">
                <a:solidFill>
                  <a:schemeClr val="tx1"/>
                </a:solidFill>
                <a:latin typeface="Arial" pitchFamily="34" charset="0"/>
                <a:cs typeface="Arial" pitchFamily="34" charset="0"/>
              </a:rPr>
              <a:t>, not bone)</a:t>
            </a:r>
            <a:endParaRPr lang="en-GB" sz="2400" dirty="0">
              <a:solidFill>
                <a:schemeClr val="tx1"/>
              </a:solidFill>
              <a:latin typeface="Arial" pitchFamily="34" charset="0"/>
              <a:cs typeface="Arial" pitchFamily="34" charset="0"/>
            </a:endParaRPr>
          </a:p>
        </p:txBody>
      </p:sp>
      <p:cxnSp>
        <p:nvCxnSpPr>
          <p:cNvPr id="4" name="Straight Connector 3"/>
          <p:cNvCxnSpPr/>
          <p:nvPr/>
        </p:nvCxnSpPr>
        <p:spPr>
          <a:xfrm>
            <a:off x="0" y="126876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5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967" y="1196752"/>
            <a:ext cx="459603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7384"/>
            <a:ext cx="9144000" cy="922114"/>
          </a:xfrm>
        </p:spPr>
        <p:txBody>
          <a:bodyPr>
            <a:normAutofit/>
          </a:bodyPr>
          <a:lstStyle/>
          <a:p>
            <a:r>
              <a:rPr lang="en-GB" sz="4800" b="1" dirty="0" smtClean="0">
                <a:solidFill>
                  <a:schemeClr val="tx2"/>
                </a:solidFill>
              </a:rPr>
              <a:t>BSP: site of distant recurrence</a:t>
            </a:r>
            <a:endParaRPr lang="en-GB" sz="4800" b="1" dirty="0">
              <a:solidFill>
                <a:schemeClr val="tx2"/>
              </a:solidFill>
            </a:endParaRPr>
          </a:p>
        </p:txBody>
      </p:sp>
      <p:cxnSp>
        <p:nvCxnSpPr>
          <p:cNvPr id="4" name="Straight Connector 3"/>
          <p:cNvCxnSpPr/>
          <p:nvPr/>
        </p:nvCxnSpPr>
        <p:spPr>
          <a:xfrm>
            <a:off x="0" y="98072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 y="1196752"/>
            <a:ext cx="4370845"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82544" y="3304225"/>
            <a:ext cx="2167901" cy="781752"/>
          </a:xfrm>
          <a:prstGeom prst="rect">
            <a:avLst/>
          </a:prstGeom>
          <a:noFill/>
        </p:spPr>
        <p:txBody>
          <a:bodyPr wrap="none" rtlCol="0">
            <a:spAutoFit/>
          </a:bodyPr>
          <a:lstStyle/>
          <a:p>
            <a:pPr>
              <a:lnSpc>
                <a:spcPct val="80000"/>
              </a:lnSpc>
            </a:pPr>
            <a:r>
              <a:rPr lang="en-GB" sz="2800" b="1" dirty="0" smtClean="0">
                <a:solidFill>
                  <a:srgbClr val="FF0000"/>
                </a:solidFill>
              </a:rPr>
              <a:t>Other distant</a:t>
            </a:r>
          </a:p>
          <a:p>
            <a:pPr>
              <a:lnSpc>
                <a:spcPct val="80000"/>
              </a:lnSpc>
            </a:pPr>
            <a:r>
              <a:rPr lang="en-GB" sz="2800" b="1" dirty="0" smtClean="0">
                <a:solidFill>
                  <a:srgbClr val="FF0000"/>
                </a:solidFill>
              </a:rPr>
              <a:t> recurrence</a:t>
            </a:r>
            <a:endParaRPr lang="en-GB" sz="2800" b="1" dirty="0">
              <a:solidFill>
                <a:srgbClr val="FF0000"/>
              </a:solidFill>
            </a:endParaRPr>
          </a:p>
        </p:txBody>
      </p:sp>
      <p:sp>
        <p:nvSpPr>
          <p:cNvPr id="8" name="TextBox 7"/>
          <p:cNvSpPr txBox="1"/>
          <p:nvPr/>
        </p:nvSpPr>
        <p:spPr>
          <a:xfrm>
            <a:off x="1064132" y="3309978"/>
            <a:ext cx="2808312" cy="445635"/>
          </a:xfrm>
          <a:prstGeom prst="rect">
            <a:avLst/>
          </a:prstGeom>
          <a:noFill/>
        </p:spPr>
        <p:txBody>
          <a:bodyPr wrap="square" rtlCol="0">
            <a:spAutoFit/>
          </a:bodyPr>
          <a:lstStyle/>
          <a:p>
            <a:pPr>
              <a:lnSpc>
                <a:spcPct val="80000"/>
              </a:lnSpc>
            </a:pPr>
            <a:r>
              <a:rPr lang="en-GB" sz="2800" b="1" dirty="0" smtClean="0">
                <a:solidFill>
                  <a:srgbClr val="FF0000"/>
                </a:solidFill>
              </a:rPr>
              <a:t>Bone recurrence</a:t>
            </a:r>
            <a:endParaRPr lang="en-GB" sz="2800" b="1" dirty="0">
              <a:solidFill>
                <a:srgbClr val="FF0000"/>
              </a:solidFill>
            </a:endParaRPr>
          </a:p>
        </p:txBody>
      </p:sp>
      <p:sp>
        <p:nvSpPr>
          <p:cNvPr id="3" name="Rectangle 2"/>
          <p:cNvSpPr/>
          <p:nvPr/>
        </p:nvSpPr>
        <p:spPr>
          <a:xfrm>
            <a:off x="3059832" y="2420888"/>
            <a:ext cx="130509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864112" y="2442960"/>
            <a:ext cx="1083617" cy="337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4692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640960" cy="1010543"/>
          </a:xfrm>
        </p:spPr>
        <p:txBody>
          <a:bodyPr>
            <a:normAutofit fontScale="90000"/>
          </a:bodyPr>
          <a:lstStyle/>
          <a:p>
            <a:r>
              <a:rPr lang="en-CA" b="1" dirty="0" smtClean="0">
                <a:solidFill>
                  <a:schemeClr val="tx2"/>
                </a:solidFill>
              </a:rPr>
              <a:t>Subgroup analyses by site of recurrence</a:t>
            </a:r>
            <a:endParaRPr lang="en-GB" dirty="0">
              <a:solidFill>
                <a:schemeClr val="tx2"/>
              </a:solidFill>
            </a:endParaRPr>
          </a:p>
        </p:txBody>
      </p:sp>
      <p:cxnSp>
        <p:nvCxnSpPr>
          <p:cNvPr id="4" name="Straight Connector 3"/>
          <p:cNvCxnSpPr/>
          <p:nvPr/>
        </p:nvCxnSpPr>
        <p:spPr>
          <a:xfrm>
            <a:off x="0" y="134076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3" y="1916832"/>
            <a:ext cx="8924194" cy="422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158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010543"/>
          </a:xfrm>
        </p:spPr>
        <p:txBody>
          <a:bodyPr>
            <a:normAutofit/>
          </a:bodyPr>
          <a:lstStyle/>
          <a:p>
            <a:r>
              <a:rPr lang="en-CA" b="1" dirty="0" smtClean="0">
                <a:solidFill>
                  <a:schemeClr val="tx2"/>
                </a:solidFill>
              </a:rPr>
              <a:t>Primary subgroup analyses</a:t>
            </a:r>
            <a:endParaRPr lang="en-GB" dirty="0">
              <a:solidFill>
                <a:schemeClr val="tx2"/>
              </a:solidFill>
            </a:endParaRPr>
          </a:p>
        </p:txBody>
      </p:sp>
      <p:sp>
        <p:nvSpPr>
          <p:cNvPr id="3" name="Subtitle 2"/>
          <p:cNvSpPr>
            <a:spLocks noGrp="1"/>
          </p:cNvSpPr>
          <p:nvPr>
            <p:ph type="subTitle" idx="1"/>
          </p:nvPr>
        </p:nvSpPr>
        <p:spPr>
          <a:xfrm>
            <a:off x="251520" y="1772816"/>
            <a:ext cx="8640960" cy="1752600"/>
          </a:xfrm>
        </p:spPr>
        <p:txBody>
          <a:bodyPr>
            <a:noAutofit/>
          </a:bodyPr>
          <a:lstStyle/>
          <a:p>
            <a:pPr marL="622300" lvl="1" indent="-352425" algn="l">
              <a:buClr>
                <a:schemeClr val="tx2"/>
              </a:buClr>
              <a:buFont typeface="Arial" pitchFamily="34" charset="0"/>
              <a:buChar char="•"/>
            </a:pPr>
            <a:r>
              <a:rPr lang="en-CA" sz="2400" b="1" dirty="0">
                <a:solidFill>
                  <a:schemeClr val="bg1">
                    <a:lumMod val="65000"/>
                  </a:schemeClr>
                </a:solidFill>
                <a:latin typeface="Arial" pitchFamily="34" charset="0"/>
                <a:cs typeface="Arial" pitchFamily="34" charset="0"/>
              </a:rPr>
              <a:t>Site of recurrence </a:t>
            </a:r>
            <a:r>
              <a:rPr lang="en-CA" sz="2400" dirty="0">
                <a:solidFill>
                  <a:schemeClr val="bg1">
                    <a:lumMod val="65000"/>
                  </a:schemeClr>
                </a:solidFill>
                <a:latin typeface="Arial" pitchFamily="34" charset="0"/>
                <a:cs typeface="Arial" pitchFamily="34" charset="0"/>
              </a:rPr>
              <a:t>(distant metastasis, local recurrence or contralateral breast cancer</a:t>
            </a:r>
            <a:r>
              <a:rPr lang="en-CA" sz="2400" dirty="0" smtClean="0">
                <a:solidFill>
                  <a:schemeClr val="bg1">
                    <a:lumMod val="65000"/>
                  </a:schemeClr>
                </a:solidFill>
                <a:latin typeface="Arial" pitchFamily="34" charset="0"/>
                <a:cs typeface="Arial" pitchFamily="34" charset="0"/>
              </a:rPr>
              <a:t>)</a:t>
            </a:r>
          </a:p>
          <a:p>
            <a:pPr marL="622300" lvl="1" indent="-352425" algn="l">
              <a:spcBef>
                <a:spcPts val="1800"/>
              </a:spcBef>
              <a:buClr>
                <a:schemeClr val="tx2"/>
              </a:buClr>
              <a:buFont typeface="Arial" pitchFamily="34" charset="0"/>
              <a:buChar char="•"/>
            </a:pPr>
            <a:r>
              <a:rPr lang="en-CA" b="1" dirty="0" smtClean="0">
                <a:solidFill>
                  <a:schemeClr val="bg1">
                    <a:lumMod val="65000"/>
                  </a:schemeClr>
                </a:solidFill>
                <a:latin typeface="Arial" pitchFamily="34" charset="0"/>
                <a:cs typeface="Arial" pitchFamily="34" charset="0"/>
              </a:rPr>
              <a:t>Site of distant metastasis </a:t>
            </a:r>
            <a:r>
              <a:rPr lang="en-CA" sz="2400" dirty="0" smtClean="0">
                <a:solidFill>
                  <a:schemeClr val="bg1">
                    <a:lumMod val="65000"/>
                  </a:schemeClr>
                </a:solidFill>
                <a:latin typeface="Arial" pitchFamily="34" charset="0"/>
                <a:cs typeface="Arial" pitchFamily="34" charset="0"/>
              </a:rPr>
              <a:t>(</a:t>
            </a:r>
            <a:r>
              <a:rPr lang="en-CA" sz="2400" dirty="0" err="1" smtClean="0">
                <a:solidFill>
                  <a:schemeClr val="bg1">
                    <a:lumMod val="65000"/>
                  </a:schemeClr>
                </a:solidFill>
                <a:latin typeface="Arial" pitchFamily="34" charset="0"/>
                <a:cs typeface="Arial" pitchFamily="34" charset="0"/>
              </a:rPr>
              <a:t>bone±other</a:t>
            </a:r>
            <a:r>
              <a:rPr lang="en-CA" sz="2400" dirty="0" smtClean="0">
                <a:solidFill>
                  <a:schemeClr val="bg1">
                    <a:lumMod val="65000"/>
                  </a:schemeClr>
                </a:solidFill>
                <a:latin typeface="Arial" pitchFamily="34" charset="0"/>
                <a:cs typeface="Arial" pitchFamily="34" charset="0"/>
              </a:rPr>
              <a:t>, not bone)</a:t>
            </a:r>
            <a:endParaRPr lang="en-GB" sz="2400" dirty="0">
              <a:solidFill>
                <a:schemeClr val="bg1">
                  <a:lumMod val="65000"/>
                </a:schemeClr>
              </a:solidFill>
              <a:latin typeface="Arial" pitchFamily="34" charset="0"/>
              <a:cs typeface="Arial" pitchFamily="34" charset="0"/>
            </a:endParaRPr>
          </a:p>
          <a:p>
            <a:pPr marL="622300" lvl="1" indent="-352425" algn="l">
              <a:spcBef>
                <a:spcPts val="1800"/>
              </a:spcBef>
              <a:buClr>
                <a:schemeClr val="tx2"/>
              </a:buClr>
              <a:buFont typeface="Arial" pitchFamily="34" charset="0"/>
              <a:buChar char="•"/>
            </a:pPr>
            <a:r>
              <a:rPr lang="en-CA" b="1" dirty="0" smtClean="0">
                <a:solidFill>
                  <a:schemeClr val="tx2"/>
                </a:solidFill>
                <a:latin typeface="Arial" pitchFamily="34" charset="0"/>
                <a:cs typeface="Arial" pitchFamily="34" charset="0"/>
              </a:rPr>
              <a:t>Menopausal status</a:t>
            </a:r>
            <a:r>
              <a:rPr lang="en-CA" sz="2400" dirty="0" smtClean="0">
                <a:solidFill>
                  <a:schemeClr val="tx1"/>
                </a:solidFill>
                <a:latin typeface="Arial" pitchFamily="34" charset="0"/>
                <a:cs typeface="Arial" pitchFamily="34" charset="0"/>
              </a:rPr>
              <a:t>: Premenopausal (or </a:t>
            </a:r>
            <a:r>
              <a:rPr lang="en-CA" sz="2400" dirty="0">
                <a:solidFill>
                  <a:schemeClr val="tx1"/>
                </a:solidFill>
                <a:latin typeface="Arial" pitchFamily="34" charset="0"/>
                <a:cs typeface="Arial" pitchFamily="34" charset="0"/>
              </a:rPr>
              <a:t>&lt;45 if </a:t>
            </a:r>
            <a:r>
              <a:rPr lang="en-CA" sz="2400" dirty="0" smtClean="0">
                <a:solidFill>
                  <a:schemeClr val="tx1"/>
                </a:solidFill>
                <a:latin typeface="Arial" pitchFamily="34" charset="0"/>
                <a:cs typeface="Arial" pitchFamily="34" charset="0"/>
              </a:rPr>
              <a:t>U/K); </a:t>
            </a:r>
            <a:r>
              <a:rPr lang="en-CA" sz="2400" dirty="0">
                <a:solidFill>
                  <a:schemeClr val="tx1"/>
                </a:solidFill>
                <a:latin typeface="Arial" pitchFamily="34" charset="0"/>
                <a:cs typeface="Arial" pitchFamily="34" charset="0"/>
              </a:rPr>
              <a:t>perimenopausal </a:t>
            </a:r>
            <a:r>
              <a:rPr lang="en-CA" sz="2400" dirty="0" smtClean="0">
                <a:solidFill>
                  <a:schemeClr val="tx1"/>
                </a:solidFill>
                <a:latin typeface="Arial" pitchFamily="34" charset="0"/>
                <a:cs typeface="Arial" pitchFamily="34" charset="0"/>
              </a:rPr>
              <a:t>(or </a:t>
            </a:r>
            <a:r>
              <a:rPr lang="en-CA" sz="2400" dirty="0">
                <a:solidFill>
                  <a:schemeClr val="tx1"/>
                </a:solidFill>
                <a:latin typeface="Arial" pitchFamily="34" charset="0"/>
                <a:cs typeface="Arial" pitchFamily="34" charset="0"/>
              </a:rPr>
              <a:t>45-54 if </a:t>
            </a:r>
            <a:r>
              <a:rPr lang="en-CA" sz="2400" dirty="0" smtClean="0">
                <a:solidFill>
                  <a:schemeClr val="tx1"/>
                </a:solidFill>
                <a:latin typeface="Arial" pitchFamily="34" charset="0"/>
                <a:cs typeface="Arial" pitchFamily="34" charset="0"/>
              </a:rPr>
              <a:t>U/K), </a:t>
            </a:r>
            <a:r>
              <a:rPr lang="en-CA" sz="2400" dirty="0">
                <a:solidFill>
                  <a:schemeClr val="tx1"/>
                </a:solidFill>
                <a:latin typeface="Arial" pitchFamily="34" charset="0"/>
                <a:cs typeface="Arial" pitchFamily="34" charset="0"/>
              </a:rPr>
              <a:t>postmenopausal (</a:t>
            </a:r>
            <a:r>
              <a:rPr lang="en-CA" sz="2400" dirty="0" smtClean="0">
                <a:solidFill>
                  <a:schemeClr val="tx1"/>
                </a:solidFill>
                <a:latin typeface="Arial" pitchFamily="34" charset="0"/>
                <a:cs typeface="Arial" pitchFamily="34" charset="0"/>
              </a:rPr>
              <a:t>natural/induced</a:t>
            </a:r>
            <a:r>
              <a:rPr lang="en-CA" sz="2400" dirty="0">
                <a:solidFill>
                  <a:schemeClr val="tx1"/>
                </a:solidFill>
                <a:latin typeface="Arial" pitchFamily="34" charset="0"/>
                <a:cs typeface="Arial" pitchFamily="34" charset="0"/>
              </a:rPr>
              <a:t>) or 55+ if </a:t>
            </a:r>
            <a:r>
              <a:rPr lang="en-CA" sz="2400" dirty="0" smtClean="0">
                <a:solidFill>
                  <a:schemeClr val="tx1"/>
                </a:solidFill>
                <a:latin typeface="Arial" pitchFamily="34" charset="0"/>
                <a:cs typeface="Arial" pitchFamily="34" charset="0"/>
              </a:rPr>
              <a:t>U/K;</a:t>
            </a:r>
          </a:p>
        </p:txBody>
      </p:sp>
      <p:cxnSp>
        <p:nvCxnSpPr>
          <p:cNvPr id="4" name="Straight Connector 3"/>
          <p:cNvCxnSpPr/>
          <p:nvPr/>
        </p:nvCxnSpPr>
        <p:spPr>
          <a:xfrm>
            <a:off x="0" y="126876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59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55588" y="-63500"/>
            <a:ext cx="7268740" cy="1143000"/>
          </a:xfrm>
        </p:spPr>
        <p:txBody>
          <a:bodyPr>
            <a:normAutofit fontScale="90000"/>
          </a:bodyPr>
          <a:lstStyle/>
          <a:p>
            <a:pPr algn="l" eaLnBrk="1" hangingPunct="1"/>
            <a:r>
              <a:rPr lang="en-US" sz="3100" b="1" dirty="0" smtClean="0">
                <a:solidFill>
                  <a:srgbClr val="FF0000"/>
                </a:solidFill>
              </a:rPr>
              <a:t>AZURE</a:t>
            </a:r>
            <a:r>
              <a:rPr lang="en-US" sz="2800" b="1" dirty="0" smtClean="0"/>
              <a:t> (hypothesis generating trial): Effects of zoledronic acid on Invasive DFS by Menopausal Status</a:t>
            </a:r>
          </a:p>
        </p:txBody>
      </p:sp>
      <p:sp>
        <p:nvSpPr>
          <p:cNvPr id="303107" name="Line 3"/>
          <p:cNvSpPr>
            <a:spLocks noChangeShapeType="1"/>
          </p:cNvSpPr>
          <p:nvPr/>
        </p:nvSpPr>
        <p:spPr bwMode="auto">
          <a:xfrm>
            <a:off x="317500" y="912813"/>
            <a:ext cx="8428038" cy="0"/>
          </a:xfrm>
          <a:prstGeom prst="line">
            <a:avLst/>
          </a:prstGeom>
          <a:noFill/>
          <a:ln w="38100">
            <a:solidFill>
              <a:srgbClr val="000066"/>
            </a:solidFill>
            <a:round/>
            <a:headEnd/>
            <a:tailEnd/>
          </a:ln>
          <a:effectLst>
            <a:outerShdw blurRad="63500" dist="46662" dir="2115817" algn="ctr" rotWithShape="0">
              <a:srgbClr val="9999FF">
                <a:alpha val="50000"/>
              </a:srgbClr>
            </a:outer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41987" name="Rectangle 16"/>
          <p:cNvSpPr>
            <a:spLocks noChangeArrowheads="1"/>
          </p:cNvSpPr>
          <p:nvPr/>
        </p:nvSpPr>
        <p:spPr bwMode="auto">
          <a:xfrm>
            <a:off x="4652963" y="1700213"/>
            <a:ext cx="4251325" cy="2619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1988" name="Rectangle 19"/>
          <p:cNvSpPr>
            <a:spLocks noChangeArrowheads="1"/>
          </p:cNvSpPr>
          <p:nvPr/>
        </p:nvSpPr>
        <p:spPr bwMode="auto">
          <a:xfrm>
            <a:off x="131763" y="1590675"/>
            <a:ext cx="4237037" cy="2619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1989" name="Text Box 518"/>
          <p:cNvSpPr txBox="1">
            <a:spLocks noChangeArrowheads="1"/>
          </p:cNvSpPr>
          <p:nvPr/>
        </p:nvSpPr>
        <p:spPr bwMode="auto">
          <a:xfrm>
            <a:off x="5162550" y="1086040"/>
            <a:ext cx="381952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buFont typeface="Wingdings" pitchFamily="2" charset="2"/>
              <a:buNone/>
            </a:pPr>
            <a:r>
              <a:rPr lang="en-US" dirty="0"/>
              <a:t>&gt;</a:t>
            </a:r>
            <a:r>
              <a:rPr lang="en-US" dirty="0">
                <a:solidFill>
                  <a:srgbClr val="FF0000"/>
                </a:solidFill>
              </a:rPr>
              <a:t>5 years post-menopausal</a:t>
            </a:r>
          </a:p>
        </p:txBody>
      </p:sp>
      <p:pic>
        <p:nvPicPr>
          <p:cNvPr id="359912" name="Picture 488" descr="tuoslogo_cmyk_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950" y="187325"/>
            <a:ext cx="1336675" cy="528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555"/>
          <p:cNvPicPr>
            <a:picLocks noChangeAspect="1" noChangeArrowheads="1"/>
          </p:cNvPicPr>
          <p:nvPr/>
        </p:nvPicPr>
        <p:blipFill>
          <a:blip r:embed="rId4">
            <a:extLst>
              <a:ext uri="{28A0092B-C50C-407E-A947-70E740481C1C}">
                <a14:useLocalDpi xmlns:a14="http://schemas.microsoft.com/office/drawing/2010/main" val="0"/>
              </a:ext>
            </a:extLst>
          </a:blip>
          <a:srcRect t="7982"/>
          <a:stretch>
            <a:fillRect/>
          </a:stretch>
        </p:blipFill>
        <p:spPr bwMode="auto">
          <a:xfrm>
            <a:off x="4559300" y="1587500"/>
            <a:ext cx="45847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556"/>
          <p:cNvPicPr>
            <a:picLocks noChangeAspect="1" noChangeArrowheads="1"/>
          </p:cNvPicPr>
          <p:nvPr/>
        </p:nvPicPr>
        <p:blipFill>
          <a:blip r:embed="rId5">
            <a:extLst>
              <a:ext uri="{28A0092B-C50C-407E-A947-70E740481C1C}">
                <a14:useLocalDpi xmlns:a14="http://schemas.microsoft.com/office/drawing/2010/main" val="0"/>
              </a:ext>
            </a:extLst>
          </a:blip>
          <a:srcRect t="6873"/>
          <a:stretch>
            <a:fillRect/>
          </a:stretch>
        </p:blipFill>
        <p:spPr bwMode="auto">
          <a:xfrm>
            <a:off x="25400" y="1568450"/>
            <a:ext cx="44323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2557"/>
          <p:cNvSpPr txBox="1">
            <a:spLocks noChangeArrowheads="1"/>
          </p:cNvSpPr>
          <p:nvPr/>
        </p:nvSpPr>
        <p:spPr bwMode="auto">
          <a:xfrm>
            <a:off x="863600" y="3644900"/>
            <a:ext cx="2293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Adjusted HR 1.03</a:t>
            </a:r>
          </a:p>
          <a:p>
            <a:r>
              <a:rPr lang="en-US" sz="2000" b="1"/>
              <a:t>95% CI: 0.89-1.20</a:t>
            </a:r>
          </a:p>
        </p:txBody>
      </p:sp>
      <p:sp>
        <p:nvSpPr>
          <p:cNvPr id="41994" name="TextBox 2558"/>
          <p:cNvSpPr txBox="1">
            <a:spLocks noChangeArrowheads="1"/>
          </p:cNvSpPr>
          <p:nvPr/>
        </p:nvSpPr>
        <p:spPr bwMode="auto">
          <a:xfrm>
            <a:off x="5295900" y="3644900"/>
            <a:ext cx="2293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t>Adjusted HR 0.77</a:t>
            </a:r>
          </a:p>
          <a:p>
            <a:r>
              <a:rPr lang="en-US" sz="2000" b="1"/>
              <a:t>95% CI: 0.63-0.96</a:t>
            </a:r>
          </a:p>
        </p:txBody>
      </p:sp>
      <p:sp>
        <p:nvSpPr>
          <p:cNvPr id="41995" name="Text Box 548"/>
          <p:cNvSpPr txBox="1">
            <a:spLocks noChangeArrowheads="1"/>
          </p:cNvSpPr>
          <p:nvPr/>
        </p:nvSpPr>
        <p:spPr bwMode="auto">
          <a:xfrm>
            <a:off x="689686" y="912813"/>
            <a:ext cx="3267241"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dirty="0">
                <a:solidFill>
                  <a:srgbClr val="FF0000"/>
                </a:solidFill>
              </a:rPr>
              <a:t>Pre, </a:t>
            </a:r>
            <a:r>
              <a:rPr lang="en-US" dirty="0" err="1">
                <a:solidFill>
                  <a:srgbClr val="FF0000"/>
                </a:solidFill>
              </a:rPr>
              <a:t>peri</a:t>
            </a:r>
            <a:r>
              <a:rPr lang="en-US" dirty="0">
                <a:solidFill>
                  <a:srgbClr val="FF0000"/>
                </a:solidFill>
              </a:rPr>
              <a:t> </a:t>
            </a:r>
            <a:r>
              <a:rPr lang="en-US" dirty="0"/>
              <a:t>and unknown</a:t>
            </a:r>
          </a:p>
          <a:p>
            <a:pPr algn="ctr"/>
            <a:r>
              <a:rPr lang="en-US" dirty="0"/>
              <a:t>menopausal status</a:t>
            </a:r>
          </a:p>
        </p:txBody>
      </p:sp>
      <p:sp>
        <p:nvSpPr>
          <p:cNvPr id="41996" name="TextBox 1"/>
          <p:cNvSpPr txBox="1">
            <a:spLocks noChangeArrowheads="1"/>
          </p:cNvSpPr>
          <p:nvPr/>
        </p:nvSpPr>
        <p:spPr bwMode="auto">
          <a:xfrm>
            <a:off x="1270000" y="6400800"/>
            <a:ext cx="6397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Menopausal Interaction: </a:t>
            </a:r>
            <a:r>
              <a:rPr lang="en-US" b="1">
                <a:sym typeface="Symbol" pitchFamily="18" charset="2"/>
              </a:rPr>
              <a:t></a:t>
            </a:r>
            <a:r>
              <a:rPr lang="en-US" b="1" baseline="30000"/>
              <a:t>2</a:t>
            </a:r>
            <a:r>
              <a:rPr lang="en-US" b="1" baseline="-25000"/>
              <a:t>1</a:t>
            </a:r>
            <a:r>
              <a:rPr lang="en-US" b="1"/>
              <a:t> =4.71; P=0.030</a:t>
            </a:r>
            <a:r>
              <a:rPr lang="en-GB" b="1"/>
              <a:t> </a:t>
            </a:r>
            <a:endParaRPr lang="en-US" b="1"/>
          </a:p>
        </p:txBody>
      </p:sp>
      <p:sp>
        <p:nvSpPr>
          <p:cNvPr id="41997" name="Text Box 33"/>
          <p:cNvSpPr txBox="1">
            <a:spLocks noChangeArrowheads="1"/>
          </p:cNvSpPr>
          <p:nvPr/>
        </p:nvSpPr>
        <p:spPr bwMode="auto">
          <a:xfrm>
            <a:off x="7291388" y="4397375"/>
            <a:ext cx="1690687" cy="830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N = 1041</a:t>
            </a:r>
          </a:p>
          <a:p>
            <a:pPr algn="ctr"/>
            <a:r>
              <a:rPr lang="en-US"/>
              <a:t>347 events</a:t>
            </a:r>
          </a:p>
        </p:txBody>
      </p:sp>
      <p:sp>
        <p:nvSpPr>
          <p:cNvPr id="41998" name="Text Box 34"/>
          <p:cNvSpPr txBox="1">
            <a:spLocks noChangeArrowheads="1"/>
          </p:cNvSpPr>
          <p:nvPr/>
        </p:nvSpPr>
        <p:spPr bwMode="auto">
          <a:xfrm>
            <a:off x="2611438" y="4411663"/>
            <a:ext cx="1690687" cy="830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N = 2318</a:t>
            </a:r>
          </a:p>
          <a:p>
            <a:pPr algn="ctr"/>
            <a:r>
              <a:rPr lang="en-US"/>
              <a:t>702 events</a:t>
            </a:r>
          </a:p>
        </p:txBody>
      </p:sp>
      <p:sp>
        <p:nvSpPr>
          <p:cNvPr id="41999" name="Rectangle 15"/>
          <p:cNvSpPr>
            <a:spLocks noChangeArrowheads="1"/>
          </p:cNvSpPr>
          <p:nvPr/>
        </p:nvSpPr>
        <p:spPr bwMode="auto">
          <a:xfrm>
            <a:off x="977900" y="4419600"/>
            <a:ext cx="14097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a:r>
              <a:rPr lang="en-US" sz="1100">
                <a:solidFill>
                  <a:srgbClr val="000000"/>
                </a:solidFill>
              </a:rPr>
              <a:t>Control</a:t>
            </a:r>
          </a:p>
          <a:p>
            <a:pPr algn="r"/>
            <a:r>
              <a:rPr lang="en-US" sz="1100">
                <a:solidFill>
                  <a:srgbClr val="000000"/>
                </a:solidFill>
              </a:rPr>
              <a:t>Zoledronic acid</a:t>
            </a:r>
          </a:p>
        </p:txBody>
      </p:sp>
      <p:cxnSp>
        <p:nvCxnSpPr>
          <p:cNvPr id="17" name="Straight Connector 16"/>
          <p:cNvCxnSpPr/>
          <p:nvPr/>
        </p:nvCxnSpPr>
        <p:spPr bwMode="auto">
          <a:xfrm>
            <a:off x="825500" y="4711700"/>
            <a:ext cx="4191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825500" y="4533900"/>
            <a:ext cx="4191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002" name="Rectangle 18"/>
          <p:cNvSpPr>
            <a:spLocks noChangeArrowheads="1"/>
          </p:cNvSpPr>
          <p:nvPr/>
        </p:nvSpPr>
        <p:spPr bwMode="auto">
          <a:xfrm>
            <a:off x="5549900" y="4419600"/>
            <a:ext cx="1409700" cy="457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a:r>
              <a:rPr lang="en-US" sz="1100">
                <a:solidFill>
                  <a:srgbClr val="000000"/>
                </a:solidFill>
              </a:rPr>
              <a:t>Control</a:t>
            </a:r>
          </a:p>
          <a:p>
            <a:pPr algn="r"/>
            <a:r>
              <a:rPr lang="en-US" sz="1100">
                <a:solidFill>
                  <a:srgbClr val="000000"/>
                </a:solidFill>
              </a:rPr>
              <a:t>Zoledronic acid</a:t>
            </a:r>
          </a:p>
        </p:txBody>
      </p:sp>
      <p:cxnSp>
        <p:nvCxnSpPr>
          <p:cNvPr id="20" name="Straight Connector 19"/>
          <p:cNvCxnSpPr/>
          <p:nvPr/>
        </p:nvCxnSpPr>
        <p:spPr bwMode="auto">
          <a:xfrm>
            <a:off x="5397500" y="4711700"/>
            <a:ext cx="4191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a:off x="5397500" y="4533900"/>
            <a:ext cx="4191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005" name="Rectangle 21"/>
          <p:cNvSpPr>
            <a:spLocks noChangeArrowheads="1"/>
          </p:cNvSpPr>
          <p:nvPr/>
        </p:nvSpPr>
        <p:spPr bwMode="auto">
          <a:xfrm>
            <a:off x="4529138" y="5943600"/>
            <a:ext cx="644525" cy="5159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1138"/>
              </a:lnSpc>
            </a:pPr>
            <a:r>
              <a:rPr lang="en-US" sz="700">
                <a:solidFill>
                  <a:srgbClr val="000000"/>
                </a:solidFill>
              </a:rPr>
              <a:t>No.  at  risk</a:t>
            </a:r>
          </a:p>
          <a:p>
            <a:pPr>
              <a:lnSpc>
                <a:spcPts val="1138"/>
              </a:lnSpc>
            </a:pPr>
            <a:r>
              <a:rPr lang="en-US" sz="700" b="1">
                <a:solidFill>
                  <a:srgbClr val="FF0000"/>
                </a:solidFill>
              </a:rPr>
              <a:t>Control</a:t>
            </a:r>
          </a:p>
          <a:p>
            <a:pPr>
              <a:lnSpc>
                <a:spcPts val="1138"/>
              </a:lnSpc>
            </a:pPr>
            <a:r>
              <a:rPr lang="en-US" sz="700" b="1">
                <a:solidFill>
                  <a:srgbClr val="0000FF"/>
                </a:solidFill>
              </a:rPr>
              <a:t>ZOL</a:t>
            </a:r>
          </a:p>
        </p:txBody>
      </p:sp>
      <p:sp>
        <p:nvSpPr>
          <p:cNvPr id="42006" name="Rectangle 22"/>
          <p:cNvSpPr>
            <a:spLocks noChangeArrowheads="1"/>
          </p:cNvSpPr>
          <p:nvPr/>
        </p:nvSpPr>
        <p:spPr bwMode="auto">
          <a:xfrm>
            <a:off x="-7938" y="5943600"/>
            <a:ext cx="642938" cy="5159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ts val="1138"/>
              </a:lnSpc>
            </a:pPr>
            <a:r>
              <a:rPr lang="en-US" sz="700">
                <a:solidFill>
                  <a:srgbClr val="000000"/>
                </a:solidFill>
              </a:rPr>
              <a:t>No.  at  risk</a:t>
            </a:r>
          </a:p>
          <a:p>
            <a:pPr>
              <a:lnSpc>
                <a:spcPts val="1138"/>
              </a:lnSpc>
            </a:pPr>
            <a:r>
              <a:rPr lang="en-US" sz="700" b="1">
                <a:solidFill>
                  <a:srgbClr val="FF0000"/>
                </a:solidFill>
              </a:rPr>
              <a:t>Control</a:t>
            </a:r>
          </a:p>
          <a:p>
            <a:pPr>
              <a:lnSpc>
                <a:spcPts val="1138"/>
              </a:lnSpc>
            </a:pPr>
            <a:r>
              <a:rPr lang="en-US" sz="700" b="1">
                <a:solidFill>
                  <a:srgbClr val="0000FF"/>
                </a:solidFill>
              </a:rPr>
              <a:t>ZOL</a:t>
            </a:r>
          </a:p>
        </p:txBody>
      </p:sp>
    </p:spTree>
    <p:extLst>
      <p:ext uri="{BB962C8B-B14F-4D97-AF65-F5344CB8AC3E}">
        <p14:creationId xmlns:p14="http://schemas.microsoft.com/office/powerpoint/2010/main" val="3247866107"/>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490662"/>
            <a:ext cx="9036496" cy="922114"/>
          </a:xfrm>
        </p:spPr>
        <p:txBody>
          <a:bodyPr>
            <a:normAutofit fontScale="90000"/>
          </a:bodyPr>
          <a:lstStyle/>
          <a:p>
            <a:r>
              <a:rPr lang="en-GB" b="1" dirty="0" smtClean="0">
                <a:solidFill>
                  <a:schemeClr val="tx2"/>
                </a:solidFill>
              </a:rPr>
              <a:t>EBCTCG meta-analysis of bone recurrence by menopause: all </a:t>
            </a:r>
            <a:r>
              <a:rPr lang="en-GB" b="1" dirty="0">
                <a:solidFill>
                  <a:schemeClr val="tx2"/>
                </a:solidFill>
              </a:rPr>
              <a:t>trials</a:t>
            </a:r>
            <a:r>
              <a:rPr lang="en-GB" sz="4000" b="1" dirty="0">
                <a:solidFill>
                  <a:schemeClr val="tx2"/>
                </a:solidFill>
              </a:rPr>
              <a:t/>
            </a:r>
            <a:br>
              <a:rPr lang="en-GB" sz="4000" b="1" dirty="0">
                <a:solidFill>
                  <a:schemeClr val="tx2"/>
                </a:solidFill>
              </a:rPr>
            </a:br>
            <a:endParaRPr lang="en-GB" sz="4000" b="1" dirty="0">
              <a:solidFill>
                <a:schemeClr val="tx2"/>
              </a:solidFill>
            </a:endParaRPr>
          </a:p>
        </p:txBody>
      </p:sp>
      <p:cxnSp>
        <p:nvCxnSpPr>
          <p:cNvPr id="4" name="Straight Connector 3"/>
          <p:cNvCxnSpPr/>
          <p:nvPr/>
        </p:nvCxnSpPr>
        <p:spPr>
          <a:xfrm>
            <a:off x="0" y="148478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64" y="1844824"/>
            <a:ext cx="8792672" cy="485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08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14"/>
            <a:ext cx="9036496" cy="922114"/>
          </a:xfrm>
        </p:spPr>
        <p:txBody>
          <a:bodyPr>
            <a:normAutofit/>
          </a:bodyPr>
          <a:lstStyle/>
          <a:p>
            <a:r>
              <a:rPr lang="en-GB" sz="4000" b="1" dirty="0" smtClean="0">
                <a:solidFill>
                  <a:schemeClr val="tx2"/>
                </a:solidFill>
              </a:rPr>
              <a:t>Bone recurrence </a:t>
            </a:r>
            <a:r>
              <a:rPr lang="en-GB" sz="4000" b="1" dirty="0">
                <a:solidFill>
                  <a:schemeClr val="tx2"/>
                </a:solidFill>
              </a:rPr>
              <a:t>by age: </a:t>
            </a:r>
            <a:r>
              <a:rPr lang="en-GB" sz="4000" b="1" dirty="0" smtClean="0">
                <a:solidFill>
                  <a:schemeClr val="tx2"/>
                </a:solidFill>
              </a:rPr>
              <a:t>all trials</a:t>
            </a:r>
            <a:endParaRPr lang="en-GB" sz="4000" b="1" dirty="0">
              <a:solidFill>
                <a:schemeClr val="tx2"/>
              </a:solidFill>
            </a:endParaRPr>
          </a:p>
        </p:txBody>
      </p:sp>
      <p:cxnSp>
        <p:nvCxnSpPr>
          <p:cNvPr id="4" name="Straight Connector 3"/>
          <p:cNvCxnSpPr/>
          <p:nvPr/>
        </p:nvCxnSpPr>
        <p:spPr>
          <a:xfrm>
            <a:off x="0" y="1052736"/>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39" y="1340768"/>
            <a:ext cx="8089409" cy="526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007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88"/>
            <a:ext cx="9036496" cy="922114"/>
          </a:xfrm>
        </p:spPr>
        <p:txBody>
          <a:bodyPr>
            <a:normAutofit/>
          </a:bodyPr>
          <a:lstStyle/>
          <a:p>
            <a:r>
              <a:rPr lang="en-GB" sz="4000" b="1" dirty="0" smtClean="0">
                <a:solidFill>
                  <a:schemeClr val="tx2"/>
                </a:solidFill>
              </a:rPr>
              <a:t>Bone recurrence by menopause and age</a:t>
            </a:r>
            <a:endParaRPr lang="en-GB" sz="4000" b="1" dirty="0">
              <a:solidFill>
                <a:schemeClr val="tx2"/>
              </a:solidFill>
            </a:endParaRPr>
          </a:p>
        </p:txBody>
      </p:sp>
      <p:cxnSp>
        <p:nvCxnSpPr>
          <p:cNvPr id="4" name="Straight Connector 3"/>
          <p:cNvCxnSpPr/>
          <p:nvPr/>
        </p:nvCxnSpPr>
        <p:spPr>
          <a:xfrm>
            <a:off x="0" y="90872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36608" y="2204864"/>
            <a:ext cx="1859449" cy="2862322"/>
          </a:xfrm>
          <a:prstGeom prst="rect">
            <a:avLst/>
          </a:prstGeom>
          <a:noFill/>
        </p:spPr>
        <p:txBody>
          <a:bodyPr wrap="square" rtlCol="0">
            <a:spAutoFit/>
          </a:bodyPr>
          <a:lstStyle/>
          <a:p>
            <a:pPr algn="ctr"/>
            <a:r>
              <a:rPr lang="en-GB" sz="3600" b="1" dirty="0" smtClean="0">
                <a:solidFill>
                  <a:schemeClr val="tx2"/>
                </a:solidFill>
              </a:rPr>
              <a:t>Without AZURE and ABCSG XII</a:t>
            </a:r>
            <a:endParaRPr lang="en-GB" sz="3600" b="1" dirty="0">
              <a:solidFill>
                <a:schemeClr val="tx2"/>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903"/>
          <a:stretch/>
        </p:blipFill>
        <p:spPr bwMode="auto">
          <a:xfrm>
            <a:off x="611560" y="1063685"/>
            <a:ext cx="6425048"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846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88"/>
            <a:ext cx="9036496" cy="922114"/>
          </a:xfrm>
        </p:spPr>
        <p:txBody>
          <a:bodyPr>
            <a:normAutofit/>
          </a:bodyPr>
          <a:lstStyle/>
          <a:p>
            <a:r>
              <a:rPr lang="en-GB" sz="4000" b="1" dirty="0" smtClean="0">
                <a:solidFill>
                  <a:schemeClr val="tx2"/>
                </a:solidFill>
              </a:rPr>
              <a:t>Bone recurrence by menopausal status</a:t>
            </a:r>
            <a:endParaRPr lang="en-GB" sz="4000" b="1" dirty="0">
              <a:solidFill>
                <a:schemeClr val="tx2"/>
              </a:solidFill>
            </a:endParaRPr>
          </a:p>
        </p:txBody>
      </p:sp>
      <p:cxnSp>
        <p:nvCxnSpPr>
          <p:cNvPr id="4" name="Straight Connector 3"/>
          <p:cNvCxnSpPr/>
          <p:nvPr/>
        </p:nvCxnSpPr>
        <p:spPr>
          <a:xfrm>
            <a:off x="0" y="90872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052736"/>
            <a:ext cx="4453723" cy="559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27313"/>
            <a:ext cx="4421436" cy="551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07462" y="3023374"/>
            <a:ext cx="2509790" cy="523220"/>
          </a:xfrm>
          <a:prstGeom prst="rect">
            <a:avLst/>
          </a:prstGeom>
          <a:noFill/>
        </p:spPr>
        <p:txBody>
          <a:bodyPr wrap="none" rtlCol="0">
            <a:spAutoFit/>
          </a:bodyPr>
          <a:lstStyle/>
          <a:p>
            <a:r>
              <a:rPr lang="en-GB" sz="2800" b="1" dirty="0" smtClean="0">
                <a:solidFill>
                  <a:srgbClr val="FF0000"/>
                </a:solidFill>
              </a:rPr>
              <a:t>Premenopausal</a:t>
            </a:r>
            <a:endParaRPr lang="en-GB" sz="2800" b="1" dirty="0">
              <a:solidFill>
                <a:srgbClr val="FF0000"/>
              </a:solidFill>
            </a:endParaRPr>
          </a:p>
        </p:txBody>
      </p:sp>
      <p:sp>
        <p:nvSpPr>
          <p:cNvPr id="9" name="TextBox 8"/>
          <p:cNvSpPr txBox="1"/>
          <p:nvPr/>
        </p:nvSpPr>
        <p:spPr>
          <a:xfrm>
            <a:off x="5599831" y="3023374"/>
            <a:ext cx="2654701" cy="523220"/>
          </a:xfrm>
          <a:prstGeom prst="rect">
            <a:avLst/>
          </a:prstGeom>
          <a:noFill/>
        </p:spPr>
        <p:txBody>
          <a:bodyPr wrap="none" rtlCol="0">
            <a:spAutoFit/>
          </a:bodyPr>
          <a:lstStyle/>
          <a:p>
            <a:r>
              <a:rPr lang="en-GB" sz="2800" b="1" dirty="0" smtClean="0">
                <a:solidFill>
                  <a:srgbClr val="FF0000"/>
                </a:solidFill>
              </a:rPr>
              <a:t>Postmenopausal</a:t>
            </a:r>
            <a:endParaRPr lang="en-GB" sz="2800" b="1" dirty="0">
              <a:solidFill>
                <a:srgbClr val="FF0000"/>
              </a:solidFill>
            </a:endParaRPr>
          </a:p>
        </p:txBody>
      </p:sp>
      <p:sp>
        <p:nvSpPr>
          <p:cNvPr id="8" name="Rectangle 7"/>
          <p:cNvSpPr/>
          <p:nvPr/>
        </p:nvSpPr>
        <p:spPr>
          <a:xfrm>
            <a:off x="3320051" y="2348880"/>
            <a:ext cx="1169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642464" y="2348880"/>
            <a:ext cx="14229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9488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64488" cy="1010543"/>
          </a:xfrm>
        </p:spPr>
        <p:txBody>
          <a:bodyPr>
            <a:normAutofit fontScale="90000"/>
          </a:bodyPr>
          <a:lstStyle/>
          <a:p>
            <a:r>
              <a:rPr lang="en-GB" b="1" dirty="0" smtClean="0">
                <a:solidFill>
                  <a:schemeClr val="tx2"/>
                </a:solidFill>
              </a:rPr>
              <a:t>Bisphosphonates: statistical analysis plan</a:t>
            </a:r>
            <a:endParaRPr lang="en-GB" dirty="0">
              <a:solidFill>
                <a:schemeClr val="tx2"/>
              </a:solidFill>
            </a:endParaRPr>
          </a:p>
        </p:txBody>
      </p:sp>
      <p:sp>
        <p:nvSpPr>
          <p:cNvPr id="3" name="Subtitle 2"/>
          <p:cNvSpPr>
            <a:spLocks noGrp="1"/>
          </p:cNvSpPr>
          <p:nvPr>
            <p:ph type="subTitle" idx="1"/>
          </p:nvPr>
        </p:nvSpPr>
        <p:spPr>
          <a:xfrm>
            <a:off x="755576" y="1772816"/>
            <a:ext cx="8064896" cy="1752600"/>
          </a:xfrm>
        </p:spPr>
        <p:txBody>
          <a:bodyPr>
            <a:noAutofit/>
          </a:bodyPr>
          <a:lstStyle/>
          <a:p>
            <a:pPr algn="l"/>
            <a:r>
              <a:rPr lang="en-CA" b="1" dirty="0">
                <a:solidFill>
                  <a:schemeClr val="tx2"/>
                </a:solidFill>
                <a:latin typeface="Arial" pitchFamily="34" charset="0"/>
                <a:cs typeface="Arial" pitchFamily="34" charset="0"/>
              </a:rPr>
              <a:t>Primary outcomes</a:t>
            </a:r>
            <a:endParaRPr lang="en-GB" dirty="0">
              <a:solidFill>
                <a:schemeClr val="tx2"/>
              </a:solidFill>
              <a:latin typeface="Arial" pitchFamily="34" charset="0"/>
              <a:cs typeface="Arial" pitchFamily="34" charset="0"/>
            </a:endParaRPr>
          </a:p>
          <a:p>
            <a:pPr algn="l"/>
            <a:r>
              <a:rPr lang="en-CA" sz="2800" b="1" dirty="0" smtClean="0">
                <a:solidFill>
                  <a:schemeClr val="tx2"/>
                </a:solidFill>
                <a:latin typeface="Arial" pitchFamily="34" charset="0"/>
                <a:cs typeface="Arial" pitchFamily="34" charset="0"/>
              </a:rPr>
              <a:t>Time </a:t>
            </a:r>
            <a:r>
              <a:rPr lang="en-CA" sz="2800" b="1" dirty="0">
                <a:solidFill>
                  <a:schemeClr val="tx2"/>
                </a:solidFill>
                <a:latin typeface="Arial" pitchFamily="34" charset="0"/>
                <a:cs typeface="Arial" pitchFamily="34" charset="0"/>
              </a:rPr>
              <a:t>to recurrence</a:t>
            </a:r>
            <a:r>
              <a:rPr lang="en-CA" sz="2400" b="1" dirty="0">
                <a:solidFill>
                  <a:schemeClr val="tx1"/>
                </a:solidFill>
                <a:latin typeface="Arial" pitchFamily="34" charset="0"/>
                <a:cs typeface="Arial" pitchFamily="34" charset="0"/>
              </a:rPr>
              <a:t>:</a:t>
            </a:r>
            <a:r>
              <a:rPr lang="en-CA" sz="2400" dirty="0">
                <a:solidFill>
                  <a:schemeClr val="tx1"/>
                </a:solidFill>
                <a:latin typeface="Arial" pitchFamily="34" charset="0"/>
                <a:cs typeface="Arial" pitchFamily="34" charset="0"/>
              </a:rPr>
              <a:t> includes distant recurrence, local recurrence and new second primary breast cancer (ipsilateral or contralateral), and the definitions of these will be as in each trial.</a:t>
            </a:r>
            <a:endParaRPr lang="en-GB" sz="2400" dirty="0">
              <a:solidFill>
                <a:schemeClr val="tx1"/>
              </a:solidFill>
              <a:latin typeface="Arial" pitchFamily="34" charset="0"/>
              <a:cs typeface="Arial" pitchFamily="34" charset="0"/>
            </a:endParaRPr>
          </a:p>
          <a:p>
            <a:pPr algn="l"/>
            <a:r>
              <a:rPr lang="en-CA" sz="2800" b="1" dirty="0" smtClean="0">
                <a:solidFill>
                  <a:schemeClr val="tx2"/>
                </a:solidFill>
                <a:latin typeface="Arial" pitchFamily="34" charset="0"/>
                <a:cs typeface="Arial" pitchFamily="34" charset="0"/>
              </a:rPr>
              <a:t>Time </a:t>
            </a:r>
            <a:r>
              <a:rPr lang="en-CA" sz="2800" b="1" dirty="0">
                <a:solidFill>
                  <a:schemeClr val="tx2"/>
                </a:solidFill>
                <a:latin typeface="Arial" pitchFamily="34" charset="0"/>
                <a:cs typeface="Arial" pitchFamily="34" charset="0"/>
              </a:rPr>
              <a:t>to first distant recurrence</a:t>
            </a:r>
            <a:r>
              <a:rPr lang="en-CA" sz="2400" b="1" dirty="0">
                <a:solidFill>
                  <a:schemeClr val="tx1"/>
                </a:solidFill>
                <a:latin typeface="Arial" pitchFamily="34" charset="0"/>
                <a:cs typeface="Arial" pitchFamily="34" charset="0"/>
              </a:rPr>
              <a:t>:</a:t>
            </a:r>
            <a:r>
              <a:rPr lang="en-CA" sz="2400" dirty="0">
                <a:solidFill>
                  <a:schemeClr val="tx1"/>
                </a:solidFill>
                <a:latin typeface="Arial" pitchFamily="34" charset="0"/>
                <a:cs typeface="Arial" pitchFamily="34" charset="0"/>
              </a:rPr>
              <a:t> includes distant recurrence and ignores any prior loco-regional or contralateral recurrences.</a:t>
            </a:r>
            <a:endParaRPr lang="en-GB" sz="2400" dirty="0">
              <a:solidFill>
                <a:schemeClr val="tx1"/>
              </a:solidFill>
              <a:latin typeface="Arial" pitchFamily="34" charset="0"/>
              <a:cs typeface="Arial" pitchFamily="34" charset="0"/>
            </a:endParaRPr>
          </a:p>
          <a:p>
            <a:pPr algn="l"/>
            <a:r>
              <a:rPr lang="en-CA" sz="2800" b="1" dirty="0" smtClean="0">
                <a:solidFill>
                  <a:schemeClr val="tx2"/>
                </a:solidFill>
                <a:latin typeface="Arial" pitchFamily="34" charset="0"/>
                <a:cs typeface="Arial" pitchFamily="34" charset="0"/>
              </a:rPr>
              <a:t>Breast </a:t>
            </a:r>
            <a:r>
              <a:rPr lang="en-CA" sz="2800" b="1" dirty="0">
                <a:solidFill>
                  <a:schemeClr val="tx2"/>
                </a:solidFill>
                <a:latin typeface="Arial" pitchFamily="34" charset="0"/>
                <a:cs typeface="Arial" pitchFamily="34" charset="0"/>
              </a:rPr>
              <a:t>cancer </a:t>
            </a:r>
            <a:r>
              <a:rPr lang="en-CA" sz="2800" b="1" dirty="0" smtClean="0">
                <a:solidFill>
                  <a:schemeClr val="tx2"/>
                </a:solidFill>
                <a:latin typeface="Arial" pitchFamily="34" charset="0"/>
                <a:cs typeface="Arial" pitchFamily="34" charset="0"/>
              </a:rPr>
              <a:t>mortality</a:t>
            </a:r>
            <a:r>
              <a:rPr lang="en-CA" sz="2400" b="1" dirty="0" smtClean="0">
                <a:solidFill>
                  <a:schemeClr val="tx1"/>
                </a:solidFill>
                <a:latin typeface="Arial" pitchFamily="34" charset="0"/>
                <a:cs typeface="Arial" pitchFamily="34" charset="0"/>
              </a:rPr>
              <a:t>: </a:t>
            </a:r>
            <a:r>
              <a:rPr lang="en-CA" sz="2400" dirty="0" smtClean="0">
                <a:solidFill>
                  <a:schemeClr val="tx1"/>
                </a:solidFill>
                <a:latin typeface="Arial" pitchFamily="34" charset="0"/>
                <a:cs typeface="Arial" pitchFamily="34" charset="0"/>
              </a:rPr>
              <a:t>by </a:t>
            </a:r>
            <a:r>
              <a:rPr lang="en-CA" sz="2400" dirty="0" err="1" smtClean="0">
                <a:solidFill>
                  <a:schemeClr val="tx1"/>
                </a:solidFill>
                <a:latin typeface="Arial" pitchFamily="34" charset="0"/>
                <a:cs typeface="Arial" pitchFamily="34" charset="0"/>
              </a:rPr>
              <a:t>logrank</a:t>
            </a:r>
            <a:r>
              <a:rPr lang="en-CA" sz="2400" dirty="0" smtClean="0">
                <a:solidFill>
                  <a:schemeClr val="tx1"/>
                </a:solidFill>
                <a:latin typeface="Arial" pitchFamily="34" charset="0"/>
                <a:cs typeface="Arial" pitchFamily="34" charset="0"/>
              </a:rPr>
              <a:t> subtraction.</a:t>
            </a:r>
            <a:endParaRPr lang="en-GB" sz="2400" dirty="0">
              <a:solidFill>
                <a:schemeClr val="tx2"/>
              </a:solidFill>
              <a:latin typeface="Arial" pitchFamily="34" charset="0"/>
              <a:cs typeface="Arial" pitchFamily="34" charset="0"/>
            </a:endParaRPr>
          </a:p>
        </p:txBody>
      </p:sp>
      <p:cxnSp>
        <p:nvCxnSpPr>
          <p:cNvPr id="4" name="Straight Connector 3"/>
          <p:cNvCxnSpPr/>
          <p:nvPr/>
        </p:nvCxnSpPr>
        <p:spPr>
          <a:xfrm>
            <a:off x="0" y="134076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994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9360" y="1196751"/>
            <a:ext cx="4403871" cy="55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2" y="1196752"/>
            <a:ext cx="4448761" cy="55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4988"/>
            <a:ext cx="9036496" cy="922114"/>
          </a:xfrm>
        </p:spPr>
        <p:txBody>
          <a:bodyPr>
            <a:normAutofit fontScale="90000"/>
          </a:bodyPr>
          <a:lstStyle/>
          <a:p>
            <a:r>
              <a:rPr lang="en-GB" sz="4000" b="1" dirty="0" smtClean="0">
                <a:solidFill>
                  <a:schemeClr val="tx2"/>
                </a:solidFill>
              </a:rPr>
              <a:t>Non-bone distant recurrence by menopause</a:t>
            </a:r>
            <a:endParaRPr lang="en-GB" sz="4000" b="1" dirty="0">
              <a:solidFill>
                <a:schemeClr val="tx2"/>
              </a:solidFill>
            </a:endParaRPr>
          </a:p>
        </p:txBody>
      </p:sp>
      <p:cxnSp>
        <p:nvCxnSpPr>
          <p:cNvPr id="4" name="Straight Connector 3"/>
          <p:cNvCxnSpPr/>
          <p:nvPr/>
        </p:nvCxnSpPr>
        <p:spPr>
          <a:xfrm>
            <a:off x="0" y="90872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7462" y="3023374"/>
            <a:ext cx="2509790" cy="523220"/>
          </a:xfrm>
          <a:prstGeom prst="rect">
            <a:avLst/>
          </a:prstGeom>
          <a:noFill/>
        </p:spPr>
        <p:txBody>
          <a:bodyPr wrap="none" rtlCol="0">
            <a:spAutoFit/>
          </a:bodyPr>
          <a:lstStyle/>
          <a:p>
            <a:r>
              <a:rPr lang="en-GB" sz="2800" b="1" dirty="0" smtClean="0">
                <a:solidFill>
                  <a:srgbClr val="FF0000"/>
                </a:solidFill>
              </a:rPr>
              <a:t>Premenopausal</a:t>
            </a:r>
            <a:endParaRPr lang="en-GB" sz="2800" b="1" dirty="0">
              <a:solidFill>
                <a:srgbClr val="FF0000"/>
              </a:solidFill>
            </a:endParaRPr>
          </a:p>
        </p:txBody>
      </p:sp>
      <p:sp>
        <p:nvSpPr>
          <p:cNvPr id="9" name="TextBox 8"/>
          <p:cNvSpPr txBox="1"/>
          <p:nvPr/>
        </p:nvSpPr>
        <p:spPr>
          <a:xfrm>
            <a:off x="5599831" y="3023374"/>
            <a:ext cx="2654701" cy="523220"/>
          </a:xfrm>
          <a:prstGeom prst="rect">
            <a:avLst/>
          </a:prstGeom>
          <a:noFill/>
        </p:spPr>
        <p:txBody>
          <a:bodyPr wrap="none" rtlCol="0">
            <a:spAutoFit/>
          </a:bodyPr>
          <a:lstStyle/>
          <a:p>
            <a:r>
              <a:rPr lang="en-GB" sz="2800" b="1" dirty="0" smtClean="0">
                <a:solidFill>
                  <a:srgbClr val="FF0000"/>
                </a:solidFill>
              </a:rPr>
              <a:t>Postmenopausal</a:t>
            </a:r>
            <a:endParaRPr lang="en-GB" sz="2800" b="1" dirty="0">
              <a:solidFill>
                <a:srgbClr val="FF0000"/>
              </a:solidFill>
            </a:endParaRPr>
          </a:p>
        </p:txBody>
      </p:sp>
    </p:spTree>
    <p:extLst>
      <p:ext uri="{BB962C8B-B14F-4D97-AF65-F5344CB8AC3E}">
        <p14:creationId xmlns:p14="http://schemas.microsoft.com/office/powerpoint/2010/main" val="1262471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418" y="1196752"/>
            <a:ext cx="4509477" cy="535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2" y="1196752"/>
            <a:ext cx="4468865" cy="535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4988"/>
            <a:ext cx="9036496" cy="922114"/>
          </a:xfrm>
        </p:spPr>
        <p:txBody>
          <a:bodyPr>
            <a:normAutofit/>
          </a:bodyPr>
          <a:lstStyle/>
          <a:p>
            <a:r>
              <a:rPr lang="en-GB" sz="4000" b="1" dirty="0" smtClean="0">
                <a:solidFill>
                  <a:schemeClr val="tx2"/>
                </a:solidFill>
              </a:rPr>
              <a:t>Any distant recurrence by menopause</a:t>
            </a:r>
            <a:endParaRPr lang="en-GB" sz="4000" b="1" dirty="0">
              <a:solidFill>
                <a:schemeClr val="tx2"/>
              </a:solidFill>
            </a:endParaRPr>
          </a:p>
        </p:txBody>
      </p:sp>
      <p:cxnSp>
        <p:nvCxnSpPr>
          <p:cNvPr id="4" name="Straight Connector 3"/>
          <p:cNvCxnSpPr/>
          <p:nvPr/>
        </p:nvCxnSpPr>
        <p:spPr>
          <a:xfrm>
            <a:off x="0" y="1052736"/>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7462" y="3023374"/>
            <a:ext cx="2509790" cy="523220"/>
          </a:xfrm>
          <a:prstGeom prst="rect">
            <a:avLst/>
          </a:prstGeom>
          <a:noFill/>
        </p:spPr>
        <p:txBody>
          <a:bodyPr wrap="none" rtlCol="0">
            <a:spAutoFit/>
          </a:bodyPr>
          <a:lstStyle/>
          <a:p>
            <a:r>
              <a:rPr lang="en-GB" sz="2800" b="1" dirty="0" smtClean="0">
                <a:solidFill>
                  <a:srgbClr val="FF0000"/>
                </a:solidFill>
              </a:rPr>
              <a:t>Premenopausal</a:t>
            </a:r>
            <a:endParaRPr lang="en-GB" sz="2800" b="1" dirty="0">
              <a:solidFill>
                <a:srgbClr val="FF0000"/>
              </a:solidFill>
            </a:endParaRPr>
          </a:p>
        </p:txBody>
      </p:sp>
      <p:sp>
        <p:nvSpPr>
          <p:cNvPr id="9" name="TextBox 8"/>
          <p:cNvSpPr txBox="1"/>
          <p:nvPr/>
        </p:nvSpPr>
        <p:spPr>
          <a:xfrm>
            <a:off x="5599831" y="3023374"/>
            <a:ext cx="2654701" cy="523220"/>
          </a:xfrm>
          <a:prstGeom prst="rect">
            <a:avLst/>
          </a:prstGeom>
          <a:noFill/>
        </p:spPr>
        <p:txBody>
          <a:bodyPr wrap="none" rtlCol="0">
            <a:spAutoFit/>
          </a:bodyPr>
          <a:lstStyle/>
          <a:p>
            <a:r>
              <a:rPr lang="en-GB" sz="2800" b="1" dirty="0" smtClean="0">
                <a:solidFill>
                  <a:srgbClr val="FF0000"/>
                </a:solidFill>
              </a:rPr>
              <a:t>Postmenopausal</a:t>
            </a:r>
            <a:endParaRPr lang="en-GB" sz="2800" b="1" dirty="0">
              <a:solidFill>
                <a:srgbClr val="FF0000"/>
              </a:solidFill>
            </a:endParaRPr>
          </a:p>
        </p:txBody>
      </p:sp>
      <p:sp>
        <p:nvSpPr>
          <p:cNvPr id="7" name="Rectangle 6"/>
          <p:cNvSpPr/>
          <p:nvPr/>
        </p:nvSpPr>
        <p:spPr>
          <a:xfrm>
            <a:off x="3275856" y="2384884"/>
            <a:ext cx="118855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31020" y="2424124"/>
            <a:ext cx="127824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277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9670" y="1268760"/>
            <a:ext cx="442780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47" y="1268760"/>
            <a:ext cx="4390045"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4988"/>
            <a:ext cx="9036496" cy="922114"/>
          </a:xfrm>
        </p:spPr>
        <p:txBody>
          <a:bodyPr>
            <a:normAutofit fontScale="90000"/>
          </a:bodyPr>
          <a:lstStyle/>
          <a:p>
            <a:r>
              <a:rPr lang="en-GB" sz="4000" b="1" dirty="0" smtClean="0">
                <a:solidFill>
                  <a:schemeClr val="tx2"/>
                </a:solidFill>
              </a:rPr>
              <a:t>Breast cancer mortality by menopausal status</a:t>
            </a:r>
            <a:endParaRPr lang="en-GB" sz="4000" b="1" dirty="0">
              <a:solidFill>
                <a:schemeClr val="tx2"/>
              </a:solidFill>
            </a:endParaRPr>
          </a:p>
        </p:txBody>
      </p:sp>
      <p:cxnSp>
        <p:nvCxnSpPr>
          <p:cNvPr id="4" name="Straight Connector 3"/>
          <p:cNvCxnSpPr/>
          <p:nvPr/>
        </p:nvCxnSpPr>
        <p:spPr>
          <a:xfrm>
            <a:off x="0" y="90872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7462" y="3023374"/>
            <a:ext cx="2509790" cy="523220"/>
          </a:xfrm>
          <a:prstGeom prst="rect">
            <a:avLst/>
          </a:prstGeom>
          <a:noFill/>
        </p:spPr>
        <p:txBody>
          <a:bodyPr wrap="none" rtlCol="0">
            <a:spAutoFit/>
          </a:bodyPr>
          <a:lstStyle/>
          <a:p>
            <a:r>
              <a:rPr lang="en-GB" sz="2800" b="1" dirty="0" smtClean="0">
                <a:solidFill>
                  <a:srgbClr val="FF0000"/>
                </a:solidFill>
              </a:rPr>
              <a:t>Premenopausal</a:t>
            </a:r>
            <a:endParaRPr lang="en-GB" sz="2800" b="1" dirty="0">
              <a:solidFill>
                <a:srgbClr val="FF0000"/>
              </a:solidFill>
            </a:endParaRPr>
          </a:p>
        </p:txBody>
      </p:sp>
      <p:sp>
        <p:nvSpPr>
          <p:cNvPr id="9" name="TextBox 8"/>
          <p:cNvSpPr txBox="1"/>
          <p:nvPr/>
        </p:nvSpPr>
        <p:spPr>
          <a:xfrm>
            <a:off x="5599831" y="3049796"/>
            <a:ext cx="2654701" cy="523220"/>
          </a:xfrm>
          <a:prstGeom prst="rect">
            <a:avLst/>
          </a:prstGeom>
          <a:noFill/>
        </p:spPr>
        <p:txBody>
          <a:bodyPr wrap="none" rtlCol="0">
            <a:spAutoFit/>
          </a:bodyPr>
          <a:lstStyle/>
          <a:p>
            <a:r>
              <a:rPr lang="en-GB" sz="2800" b="1" dirty="0" smtClean="0">
                <a:solidFill>
                  <a:srgbClr val="FF0000"/>
                </a:solidFill>
              </a:rPr>
              <a:t>Postmenopausal</a:t>
            </a:r>
            <a:endParaRPr lang="en-GB" sz="2800" b="1" dirty="0">
              <a:solidFill>
                <a:srgbClr val="FF0000"/>
              </a:solidFill>
            </a:endParaRPr>
          </a:p>
        </p:txBody>
      </p:sp>
      <p:sp>
        <p:nvSpPr>
          <p:cNvPr id="8" name="Rectangle 7"/>
          <p:cNvSpPr/>
          <p:nvPr/>
        </p:nvSpPr>
        <p:spPr>
          <a:xfrm>
            <a:off x="7686247" y="2492896"/>
            <a:ext cx="127824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321429" y="2492896"/>
            <a:ext cx="117856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249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010543"/>
          </a:xfrm>
        </p:spPr>
        <p:txBody>
          <a:bodyPr>
            <a:normAutofit/>
          </a:bodyPr>
          <a:lstStyle/>
          <a:p>
            <a:r>
              <a:rPr lang="en-CA" b="1" dirty="0" smtClean="0">
                <a:solidFill>
                  <a:schemeClr val="tx2"/>
                </a:solidFill>
              </a:rPr>
              <a:t>Primary subgroup analyses</a:t>
            </a:r>
            <a:endParaRPr lang="en-GB" dirty="0">
              <a:solidFill>
                <a:schemeClr val="tx2"/>
              </a:solidFill>
            </a:endParaRPr>
          </a:p>
        </p:txBody>
      </p:sp>
      <p:sp>
        <p:nvSpPr>
          <p:cNvPr id="3" name="Subtitle 2"/>
          <p:cNvSpPr>
            <a:spLocks noGrp="1"/>
          </p:cNvSpPr>
          <p:nvPr>
            <p:ph type="subTitle" idx="1"/>
          </p:nvPr>
        </p:nvSpPr>
        <p:spPr>
          <a:xfrm>
            <a:off x="251520" y="1772816"/>
            <a:ext cx="8640960" cy="1752600"/>
          </a:xfrm>
        </p:spPr>
        <p:txBody>
          <a:bodyPr>
            <a:noAutofit/>
          </a:bodyPr>
          <a:lstStyle/>
          <a:p>
            <a:pPr marL="622300" lvl="1" indent="-352425" algn="l">
              <a:buClr>
                <a:schemeClr val="tx2"/>
              </a:buClr>
              <a:buFont typeface="Arial" pitchFamily="34" charset="0"/>
              <a:buChar char="•"/>
            </a:pPr>
            <a:r>
              <a:rPr lang="en-CA" b="1" dirty="0">
                <a:solidFill>
                  <a:schemeClr val="bg1">
                    <a:lumMod val="65000"/>
                  </a:schemeClr>
                </a:solidFill>
                <a:latin typeface="Arial" pitchFamily="34" charset="0"/>
                <a:cs typeface="Arial" pitchFamily="34" charset="0"/>
              </a:rPr>
              <a:t>Site of recurrence </a:t>
            </a:r>
            <a:r>
              <a:rPr lang="en-CA" sz="2400" dirty="0">
                <a:solidFill>
                  <a:schemeClr val="bg1">
                    <a:lumMod val="65000"/>
                  </a:schemeClr>
                </a:solidFill>
                <a:latin typeface="Arial" pitchFamily="34" charset="0"/>
                <a:cs typeface="Arial" pitchFamily="34" charset="0"/>
              </a:rPr>
              <a:t>(distant metastasis, local recurrence or contralateral breast cancer</a:t>
            </a:r>
            <a:r>
              <a:rPr lang="en-CA" sz="2400" dirty="0" smtClean="0">
                <a:solidFill>
                  <a:schemeClr val="bg1">
                    <a:lumMod val="65000"/>
                  </a:schemeClr>
                </a:solidFill>
                <a:latin typeface="Arial" pitchFamily="34" charset="0"/>
                <a:cs typeface="Arial" pitchFamily="34" charset="0"/>
              </a:rPr>
              <a:t>)</a:t>
            </a:r>
          </a:p>
          <a:p>
            <a:pPr marL="622300" lvl="1" indent="-352425" algn="l">
              <a:spcBef>
                <a:spcPts val="1800"/>
              </a:spcBef>
              <a:buClr>
                <a:schemeClr val="tx2"/>
              </a:buClr>
              <a:buFont typeface="Arial" pitchFamily="34" charset="0"/>
              <a:buChar char="•"/>
            </a:pPr>
            <a:r>
              <a:rPr lang="en-CA" b="1" dirty="0" smtClean="0">
                <a:solidFill>
                  <a:schemeClr val="bg1">
                    <a:lumMod val="65000"/>
                  </a:schemeClr>
                </a:solidFill>
                <a:latin typeface="Arial" pitchFamily="34" charset="0"/>
                <a:cs typeface="Arial" pitchFamily="34" charset="0"/>
              </a:rPr>
              <a:t>Site of distant metastasis </a:t>
            </a:r>
            <a:r>
              <a:rPr lang="en-CA" sz="2400" dirty="0" smtClean="0">
                <a:solidFill>
                  <a:schemeClr val="bg1">
                    <a:lumMod val="65000"/>
                  </a:schemeClr>
                </a:solidFill>
                <a:latin typeface="Arial" pitchFamily="34" charset="0"/>
                <a:cs typeface="Arial" pitchFamily="34" charset="0"/>
              </a:rPr>
              <a:t>(</a:t>
            </a:r>
            <a:r>
              <a:rPr lang="en-CA" sz="2400" dirty="0" err="1" smtClean="0">
                <a:solidFill>
                  <a:schemeClr val="bg1">
                    <a:lumMod val="65000"/>
                  </a:schemeClr>
                </a:solidFill>
                <a:latin typeface="Arial" pitchFamily="34" charset="0"/>
                <a:cs typeface="Arial" pitchFamily="34" charset="0"/>
              </a:rPr>
              <a:t>bone±other</a:t>
            </a:r>
            <a:r>
              <a:rPr lang="en-CA" sz="2400" dirty="0" smtClean="0">
                <a:solidFill>
                  <a:schemeClr val="bg1">
                    <a:lumMod val="65000"/>
                  </a:schemeClr>
                </a:solidFill>
                <a:latin typeface="Arial" pitchFamily="34" charset="0"/>
                <a:cs typeface="Arial" pitchFamily="34" charset="0"/>
              </a:rPr>
              <a:t>, not bone)</a:t>
            </a:r>
            <a:endParaRPr lang="en-GB" sz="2400" dirty="0">
              <a:solidFill>
                <a:schemeClr val="bg1">
                  <a:lumMod val="65000"/>
                </a:schemeClr>
              </a:solidFill>
              <a:latin typeface="Arial" pitchFamily="34" charset="0"/>
              <a:cs typeface="Arial" pitchFamily="34" charset="0"/>
            </a:endParaRPr>
          </a:p>
          <a:p>
            <a:pPr marL="622300" lvl="1" indent="-352425" algn="l">
              <a:spcBef>
                <a:spcPts val="1800"/>
              </a:spcBef>
              <a:buClr>
                <a:schemeClr val="tx2"/>
              </a:buClr>
              <a:buFont typeface="Arial" pitchFamily="34" charset="0"/>
              <a:buChar char="•"/>
            </a:pPr>
            <a:r>
              <a:rPr lang="en-CA" b="1" dirty="0" smtClean="0">
                <a:solidFill>
                  <a:schemeClr val="bg1">
                    <a:lumMod val="65000"/>
                  </a:schemeClr>
                </a:solidFill>
                <a:latin typeface="Arial" pitchFamily="34" charset="0"/>
                <a:cs typeface="Arial" pitchFamily="34" charset="0"/>
              </a:rPr>
              <a:t>Menopausal status</a:t>
            </a:r>
            <a:r>
              <a:rPr lang="en-CA" sz="2400" dirty="0" smtClean="0">
                <a:solidFill>
                  <a:schemeClr val="bg1">
                    <a:lumMod val="65000"/>
                  </a:schemeClr>
                </a:solidFill>
                <a:latin typeface="Arial" pitchFamily="34" charset="0"/>
                <a:cs typeface="Arial" pitchFamily="34" charset="0"/>
              </a:rPr>
              <a:t>: Premenopausal (or </a:t>
            </a:r>
            <a:r>
              <a:rPr lang="en-CA" sz="2400" dirty="0">
                <a:solidFill>
                  <a:schemeClr val="bg1">
                    <a:lumMod val="65000"/>
                  </a:schemeClr>
                </a:solidFill>
                <a:latin typeface="Arial" pitchFamily="34" charset="0"/>
                <a:cs typeface="Arial" pitchFamily="34" charset="0"/>
              </a:rPr>
              <a:t>&lt;45 if </a:t>
            </a:r>
            <a:r>
              <a:rPr lang="en-CA" sz="2400" dirty="0" smtClean="0">
                <a:solidFill>
                  <a:schemeClr val="bg1">
                    <a:lumMod val="65000"/>
                  </a:schemeClr>
                </a:solidFill>
                <a:latin typeface="Arial" pitchFamily="34" charset="0"/>
                <a:cs typeface="Arial" pitchFamily="34" charset="0"/>
              </a:rPr>
              <a:t>U/K); </a:t>
            </a:r>
            <a:r>
              <a:rPr lang="en-CA" sz="2400" dirty="0">
                <a:solidFill>
                  <a:schemeClr val="bg1">
                    <a:lumMod val="65000"/>
                  </a:schemeClr>
                </a:solidFill>
                <a:latin typeface="Arial" pitchFamily="34" charset="0"/>
                <a:cs typeface="Arial" pitchFamily="34" charset="0"/>
              </a:rPr>
              <a:t>perimenopausal </a:t>
            </a:r>
            <a:r>
              <a:rPr lang="en-CA" sz="2400" dirty="0" smtClean="0">
                <a:solidFill>
                  <a:schemeClr val="bg1">
                    <a:lumMod val="65000"/>
                  </a:schemeClr>
                </a:solidFill>
                <a:latin typeface="Arial" pitchFamily="34" charset="0"/>
                <a:cs typeface="Arial" pitchFamily="34" charset="0"/>
              </a:rPr>
              <a:t>(or </a:t>
            </a:r>
            <a:r>
              <a:rPr lang="en-CA" sz="2400" dirty="0">
                <a:solidFill>
                  <a:schemeClr val="bg1">
                    <a:lumMod val="65000"/>
                  </a:schemeClr>
                </a:solidFill>
                <a:latin typeface="Arial" pitchFamily="34" charset="0"/>
                <a:cs typeface="Arial" pitchFamily="34" charset="0"/>
              </a:rPr>
              <a:t>45-54 if </a:t>
            </a:r>
            <a:r>
              <a:rPr lang="en-CA" sz="2400" dirty="0" smtClean="0">
                <a:solidFill>
                  <a:schemeClr val="bg1">
                    <a:lumMod val="65000"/>
                  </a:schemeClr>
                </a:solidFill>
                <a:latin typeface="Arial" pitchFamily="34" charset="0"/>
                <a:cs typeface="Arial" pitchFamily="34" charset="0"/>
              </a:rPr>
              <a:t>U/K), </a:t>
            </a:r>
            <a:r>
              <a:rPr lang="en-CA" sz="2400" dirty="0">
                <a:solidFill>
                  <a:schemeClr val="bg1">
                    <a:lumMod val="65000"/>
                  </a:schemeClr>
                </a:solidFill>
                <a:latin typeface="Arial" pitchFamily="34" charset="0"/>
                <a:cs typeface="Arial" pitchFamily="34" charset="0"/>
              </a:rPr>
              <a:t>postmenopausal (</a:t>
            </a:r>
            <a:r>
              <a:rPr lang="en-CA" sz="2400" dirty="0" smtClean="0">
                <a:solidFill>
                  <a:schemeClr val="bg1">
                    <a:lumMod val="65000"/>
                  </a:schemeClr>
                </a:solidFill>
                <a:latin typeface="Arial" pitchFamily="34" charset="0"/>
                <a:cs typeface="Arial" pitchFamily="34" charset="0"/>
              </a:rPr>
              <a:t>natural/induced</a:t>
            </a:r>
            <a:r>
              <a:rPr lang="en-CA" sz="2400" dirty="0">
                <a:solidFill>
                  <a:schemeClr val="bg1">
                    <a:lumMod val="65000"/>
                  </a:schemeClr>
                </a:solidFill>
                <a:latin typeface="Arial" pitchFamily="34" charset="0"/>
                <a:cs typeface="Arial" pitchFamily="34" charset="0"/>
              </a:rPr>
              <a:t>) or 55+ if </a:t>
            </a:r>
            <a:r>
              <a:rPr lang="en-CA" sz="2400" dirty="0" smtClean="0">
                <a:solidFill>
                  <a:schemeClr val="bg1">
                    <a:lumMod val="65000"/>
                  </a:schemeClr>
                </a:solidFill>
                <a:latin typeface="Arial" pitchFamily="34" charset="0"/>
                <a:cs typeface="Arial" pitchFamily="34" charset="0"/>
              </a:rPr>
              <a:t>U/K;</a:t>
            </a:r>
          </a:p>
          <a:p>
            <a:pPr marL="622300" lvl="1" indent="-352425" algn="l">
              <a:spcBef>
                <a:spcPts val="1800"/>
              </a:spcBef>
              <a:buClr>
                <a:schemeClr val="tx2"/>
              </a:buClr>
              <a:buFont typeface="Arial" pitchFamily="34" charset="0"/>
              <a:buChar char="•"/>
            </a:pPr>
            <a:r>
              <a:rPr lang="en-CA" b="1" dirty="0" smtClean="0">
                <a:solidFill>
                  <a:schemeClr val="tx2"/>
                </a:solidFill>
                <a:latin typeface="Arial" pitchFamily="34" charset="0"/>
                <a:cs typeface="Arial" pitchFamily="34" charset="0"/>
              </a:rPr>
              <a:t>Type of bisphosphonate</a:t>
            </a:r>
            <a:r>
              <a:rPr lang="en-CA" dirty="0" smtClean="0">
                <a:solidFill>
                  <a:schemeClr val="tx2"/>
                </a:solidFill>
                <a:latin typeface="Arial" pitchFamily="34" charset="0"/>
                <a:cs typeface="Arial" pitchFamily="34" charset="0"/>
              </a:rPr>
              <a:t>:</a:t>
            </a:r>
            <a:r>
              <a:rPr lang="en-CA" b="1" dirty="0" smtClean="0">
                <a:solidFill>
                  <a:schemeClr val="tx2"/>
                </a:solidFill>
                <a:latin typeface="Arial" pitchFamily="34" charset="0"/>
                <a:cs typeface="Arial" pitchFamily="34" charset="0"/>
              </a:rPr>
              <a:t> </a:t>
            </a:r>
            <a:r>
              <a:rPr lang="en-CA" sz="2400" dirty="0" smtClean="0">
                <a:solidFill>
                  <a:schemeClr val="tx1"/>
                </a:solidFill>
                <a:latin typeface="Arial" pitchFamily="34" charset="0"/>
                <a:cs typeface="Arial" pitchFamily="34" charset="0"/>
              </a:rPr>
              <a:t>aminobisphosphonate, other (clodronate)</a:t>
            </a:r>
            <a:endParaRPr lang="en-GB" sz="2400" dirty="0">
              <a:solidFill>
                <a:schemeClr val="tx1"/>
              </a:solidFill>
              <a:latin typeface="Arial" pitchFamily="34" charset="0"/>
              <a:cs typeface="Arial" pitchFamily="34" charset="0"/>
            </a:endParaRPr>
          </a:p>
        </p:txBody>
      </p:sp>
      <p:cxnSp>
        <p:nvCxnSpPr>
          <p:cNvPr id="4" name="Straight Connector 3"/>
          <p:cNvCxnSpPr/>
          <p:nvPr/>
        </p:nvCxnSpPr>
        <p:spPr>
          <a:xfrm>
            <a:off x="0" y="126876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146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02630"/>
            <a:ext cx="8856984" cy="850106"/>
          </a:xfrm>
        </p:spPr>
        <p:txBody>
          <a:bodyPr>
            <a:normAutofit/>
          </a:bodyPr>
          <a:lstStyle/>
          <a:p>
            <a:r>
              <a:rPr lang="en-GB" sz="4000" b="1" dirty="0" smtClean="0">
                <a:solidFill>
                  <a:schemeClr val="tx2"/>
                </a:solidFill>
              </a:rPr>
              <a:t>Bone recurrence by bisphosphonate type</a:t>
            </a:r>
            <a:endParaRPr lang="en-GB" sz="3600" b="1" dirty="0">
              <a:solidFill>
                <a:schemeClr val="tx2"/>
              </a:solidFill>
            </a:endParaRPr>
          </a:p>
        </p:txBody>
      </p:sp>
      <p:cxnSp>
        <p:nvCxnSpPr>
          <p:cNvPr id="4" name="Straight Connector 3"/>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5" y="1245696"/>
            <a:ext cx="5883019" cy="561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477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89731"/>
            <a:ext cx="7772400" cy="1470025"/>
          </a:xfrm>
        </p:spPr>
        <p:txBody>
          <a:bodyPr>
            <a:normAutofit fontScale="90000"/>
          </a:bodyPr>
          <a:lstStyle/>
          <a:p>
            <a:r>
              <a:rPr lang="en-GB" sz="6000" b="1" dirty="0" smtClean="0">
                <a:solidFill>
                  <a:schemeClr val="tx2"/>
                </a:solidFill>
              </a:rPr>
              <a:t>Other subgroup analyses</a:t>
            </a:r>
            <a:r>
              <a:rPr lang="en-GB" dirty="0"/>
              <a:t/>
            </a:r>
            <a:br>
              <a:rPr lang="en-GB" dirty="0"/>
            </a:br>
            <a:endParaRPr lang="en-GB" dirty="0"/>
          </a:p>
        </p:txBody>
      </p:sp>
      <p:sp>
        <p:nvSpPr>
          <p:cNvPr id="3" name="Subtitle 2"/>
          <p:cNvSpPr>
            <a:spLocks noGrp="1"/>
          </p:cNvSpPr>
          <p:nvPr>
            <p:ph type="subTitle" idx="1"/>
          </p:nvPr>
        </p:nvSpPr>
        <p:spPr>
          <a:xfrm>
            <a:off x="1403648" y="2132856"/>
            <a:ext cx="6400800" cy="1752600"/>
          </a:xfrm>
        </p:spPr>
        <p:txBody>
          <a:bodyPr>
            <a:noAutofit/>
          </a:bodyPr>
          <a:lstStyle/>
          <a:p>
            <a:r>
              <a:rPr lang="en-GB" sz="4400" dirty="0" smtClean="0">
                <a:solidFill>
                  <a:schemeClr val="tx1"/>
                </a:solidFill>
              </a:rPr>
              <a:t>Based on bone recurrence in all bisphosphonate trials</a:t>
            </a:r>
          </a:p>
          <a:p>
            <a:endParaRPr lang="en-GB" sz="4400" dirty="0" smtClean="0">
              <a:solidFill>
                <a:schemeClr val="tx1"/>
              </a:solidFill>
            </a:endParaRPr>
          </a:p>
        </p:txBody>
      </p:sp>
      <p:cxnSp>
        <p:nvCxnSpPr>
          <p:cNvPr id="4" name="Straight Connector 3"/>
          <p:cNvCxnSpPr/>
          <p:nvPr/>
        </p:nvCxnSpPr>
        <p:spPr>
          <a:xfrm>
            <a:off x="0" y="1556792"/>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09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5" y="274638"/>
            <a:ext cx="9002290" cy="850106"/>
          </a:xfrm>
        </p:spPr>
        <p:txBody>
          <a:bodyPr>
            <a:normAutofit fontScale="90000"/>
          </a:bodyPr>
          <a:lstStyle/>
          <a:p>
            <a:r>
              <a:rPr lang="en-GB" sz="4000" b="1" dirty="0" smtClean="0">
                <a:solidFill>
                  <a:schemeClr val="tx2"/>
                </a:solidFill>
              </a:rPr>
              <a:t>Bone recurrence by BSP dose, duration, absence/presence of chemotherapy</a:t>
            </a:r>
            <a:endParaRPr lang="en-GB" sz="3600" b="1" dirty="0">
              <a:solidFill>
                <a:schemeClr val="tx2"/>
              </a:solidFill>
            </a:endParaRPr>
          </a:p>
        </p:txBody>
      </p:sp>
      <p:cxnSp>
        <p:nvCxnSpPr>
          <p:cNvPr id="4" name="Straight Connector 3"/>
          <p:cNvCxnSpPr/>
          <p:nvPr/>
        </p:nvCxnSpPr>
        <p:spPr>
          <a:xfrm>
            <a:off x="0" y="134076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542" y="1403777"/>
            <a:ext cx="5976664" cy="537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70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5" y="130622"/>
            <a:ext cx="9002290" cy="850106"/>
          </a:xfrm>
        </p:spPr>
        <p:txBody>
          <a:bodyPr>
            <a:normAutofit/>
          </a:bodyPr>
          <a:lstStyle/>
          <a:p>
            <a:r>
              <a:rPr lang="en-GB" sz="4000" b="1" dirty="0" smtClean="0">
                <a:solidFill>
                  <a:schemeClr val="tx2"/>
                </a:solidFill>
              </a:rPr>
              <a:t>Bone recurrence by year of follow-up</a:t>
            </a:r>
            <a:endParaRPr lang="en-GB" sz="3600" b="1" dirty="0">
              <a:solidFill>
                <a:schemeClr val="tx2"/>
              </a:solidFill>
            </a:endParaRPr>
          </a:p>
        </p:txBody>
      </p:sp>
      <p:cxnSp>
        <p:nvCxnSpPr>
          <p:cNvPr id="4" name="Straight Connector 3"/>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92" y="1412775"/>
            <a:ext cx="8387855" cy="501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733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5" y="44624"/>
            <a:ext cx="9002290" cy="850106"/>
          </a:xfrm>
        </p:spPr>
        <p:txBody>
          <a:bodyPr>
            <a:normAutofit fontScale="90000"/>
          </a:bodyPr>
          <a:lstStyle/>
          <a:p>
            <a:r>
              <a:rPr lang="en-GB" sz="4000" b="1" dirty="0" smtClean="0">
                <a:solidFill>
                  <a:schemeClr val="tx2"/>
                </a:solidFill>
              </a:rPr>
              <a:t>Bone recurrence by ER</a:t>
            </a:r>
            <a:r>
              <a:rPr lang="en-GB" sz="4000" b="1" dirty="0">
                <a:solidFill>
                  <a:schemeClr val="tx2"/>
                </a:solidFill>
              </a:rPr>
              <a:t>, nodal status and grade</a:t>
            </a:r>
            <a:endParaRPr lang="en-GB" sz="3600" b="1" dirty="0">
              <a:solidFill>
                <a:schemeClr val="tx2"/>
              </a:solidFill>
            </a:endParaRPr>
          </a:p>
        </p:txBody>
      </p:sp>
      <p:cxnSp>
        <p:nvCxnSpPr>
          <p:cNvPr id="4" name="Straight Connector 3"/>
          <p:cNvCxnSpPr/>
          <p:nvPr/>
        </p:nvCxnSpPr>
        <p:spPr>
          <a:xfrm>
            <a:off x="0" y="836712"/>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8330" y="902485"/>
            <a:ext cx="5179964" cy="595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675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290" y="1205753"/>
            <a:ext cx="4511894" cy="531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1" y="1205752"/>
            <a:ext cx="4493769" cy="531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4624"/>
            <a:ext cx="8229600" cy="922114"/>
          </a:xfrm>
        </p:spPr>
        <p:txBody>
          <a:bodyPr>
            <a:normAutofit/>
          </a:bodyPr>
          <a:lstStyle/>
          <a:p>
            <a:r>
              <a:rPr lang="en-GB" sz="4800" b="1" dirty="0" smtClean="0">
                <a:solidFill>
                  <a:schemeClr val="tx2"/>
                </a:solidFill>
              </a:rPr>
              <a:t>Non-breast cancer events</a:t>
            </a:r>
            <a:endParaRPr lang="en-GB" sz="4800" b="1" dirty="0">
              <a:solidFill>
                <a:schemeClr val="tx2"/>
              </a:solidFill>
            </a:endParaRPr>
          </a:p>
        </p:txBody>
      </p:sp>
      <p:cxnSp>
        <p:nvCxnSpPr>
          <p:cNvPr id="4" name="Straight Connector 3"/>
          <p:cNvCxnSpPr/>
          <p:nvPr/>
        </p:nvCxnSpPr>
        <p:spPr>
          <a:xfrm>
            <a:off x="0" y="1052736"/>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7462" y="3023374"/>
            <a:ext cx="3204498" cy="954107"/>
          </a:xfrm>
          <a:prstGeom prst="rect">
            <a:avLst/>
          </a:prstGeom>
          <a:noFill/>
        </p:spPr>
        <p:txBody>
          <a:bodyPr wrap="square" rtlCol="0">
            <a:spAutoFit/>
          </a:bodyPr>
          <a:lstStyle/>
          <a:p>
            <a:r>
              <a:rPr lang="en-GB" sz="2800" b="1" dirty="0" smtClean="0">
                <a:solidFill>
                  <a:srgbClr val="FF0000"/>
                </a:solidFill>
              </a:rPr>
              <a:t>Non-breast cancer death</a:t>
            </a:r>
            <a:endParaRPr lang="en-GB" sz="2800" b="1" dirty="0">
              <a:solidFill>
                <a:srgbClr val="FF0000"/>
              </a:solidFill>
            </a:endParaRPr>
          </a:p>
        </p:txBody>
      </p:sp>
      <p:sp>
        <p:nvSpPr>
          <p:cNvPr id="7" name="TextBox 6"/>
          <p:cNvSpPr txBox="1"/>
          <p:nvPr/>
        </p:nvSpPr>
        <p:spPr>
          <a:xfrm>
            <a:off x="5580112" y="3238817"/>
            <a:ext cx="3204498" cy="523220"/>
          </a:xfrm>
          <a:prstGeom prst="rect">
            <a:avLst/>
          </a:prstGeom>
          <a:noFill/>
        </p:spPr>
        <p:txBody>
          <a:bodyPr wrap="square" rtlCol="0">
            <a:spAutoFit/>
          </a:bodyPr>
          <a:lstStyle/>
          <a:p>
            <a:r>
              <a:rPr lang="en-GB" sz="2800" b="1" dirty="0" smtClean="0">
                <a:solidFill>
                  <a:srgbClr val="FF0000"/>
                </a:solidFill>
              </a:rPr>
              <a:t>Bone fracture</a:t>
            </a:r>
            <a:endParaRPr lang="en-GB" sz="2800" b="1" dirty="0">
              <a:solidFill>
                <a:srgbClr val="FF0000"/>
              </a:solidFill>
            </a:endParaRPr>
          </a:p>
        </p:txBody>
      </p:sp>
    </p:spTree>
    <p:extLst>
      <p:ext uri="{BB962C8B-B14F-4D97-AF65-F5344CB8AC3E}">
        <p14:creationId xmlns:p14="http://schemas.microsoft.com/office/powerpoint/2010/main" val="1488560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010543"/>
          </a:xfrm>
        </p:spPr>
        <p:txBody>
          <a:bodyPr>
            <a:normAutofit/>
          </a:bodyPr>
          <a:lstStyle/>
          <a:p>
            <a:r>
              <a:rPr lang="en-CA" b="1" dirty="0" smtClean="0">
                <a:solidFill>
                  <a:schemeClr val="tx2"/>
                </a:solidFill>
              </a:rPr>
              <a:t>Primary subgroup analyses</a:t>
            </a:r>
            <a:endParaRPr lang="en-GB" dirty="0">
              <a:solidFill>
                <a:schemeClr val="tx2"/>
              </a:solidFill>
            </a:endParaRPr>
          </a:p>
        </p:txBody>
      </p:sp>
      <p:sp>
        <p:nvSpPr>
          <p:cNvPr id="3" name="Subtitle 2"/>
          <p:cNvSpPr>
            <a:spLocks noGrp="1"/>
          </p:cNvSpPr>
          <p:nvPr>
            <p:ph type="subTitle" idx="1"/>
          </p:nvPr>
        </p:nvSpPr>
        <p:spPr>
          <a:xfrm>
            <a:off x="251520" y="1772816"/>
            <a:ext cx="8640960" cy="1752600"/>
          </a:xfrm>
        </p:spPr>
        <p:txBody>
          <a:bodyPr>
            <a:noAutofit/>
          </a:bodyPr>
          <a:lstStyle/>
          <a:p>
            <a:pPr marL="622300" lvl="1" indent="-352425" algn="l">
              <a:buClr>
                <a:schemeClr val="tx2"/>
              </a:buClr>
              <a:buFont typeface="Arial" pitchFamily="34" charset="0"/>
              <a:buChar char="•"/>
            </a:pPr>
            <a:r>
              <a:rPr lang="en-CA" b="1" dirty="0">
                <a:solidFill>
                  <a:schemeClr val="tx2"/>
                </a:solidFill>
                <a:latin typeface="Arial" pitchFamily="34" charset="0"/>
                <a:cs typeface="Arial" pitchFamily="34" charset="0"/>
              </a:rPr>
              <a:t>Site of recurrence </a:t>
            </a:r>
            <a:r>
              <a:rPr lang="en-CA" sz="2400" dirty="0">
                <a:solidFill>
                  <a:schemeClr val="tx1"/>
                </a:solidFill>
                <a:latin typeface="Arial" pitchFamily="34" charset="0"/>
                <a:cs typeface="Arial" pitchFamily="34" charset="0"/>
              </a:rPr>
              <a:t>(distant metastasis, local recurrence or contralateral breast cancer</a:t>
            </a:r>
            <a:r>
              <a:rPr lang="en-CA" sz="2400" dirty="0" smtClean="0">
                <a:solidFill>
                  <a:schemeClr val="tx1"/>
                </a:solidFill>
                <a:latin typeface="Arial" pitchFamily="34" charset="0"/>
                <a:cs typeface="Arial" pitchFamily="34" charset="0"/>
              </a:rPr>
              <a:t>)</a:t>
            </a:r>
          </a:p>
          <a:p>
            <a:pPr marL="622300" lvl="1" indent="-352425" algn="l">
              <a:spcBef>
                <a:spcPts val="1800"/>
              </a:spcBef>
              <a:buClr>
                <a:schemeClr val="tx2"/>
              </a:buClr>
              <a:buFont typeface="Arial" pitchFamily="34" charset="0"/>
              <a:buChar char="•"/>
            </a:pPr>
            <a:r>
              <a:rPr lang="en-CA" b="1" dirty="0" smtClean="0">
                <a:solidFill>
                  <a:schemeClr val="tx2"/>
                </a:solidFill>
                <a:latin typeface="Arial" pitchFamily="34" charset="0"/>
                <a:cs typeface="Arial" pitchFamily="34" charset="0"/>
              </a:rPr>
              <a:t>Site of distant metastasis </a:t>
            </a:r>
            <a:r>
              <a:rPr lang="en-CA" sz="2400" dirty="0" smtClean="0">
                <a:solidFill>
                  <a:schemeClr val="tx1"/>
                </a:solidFill>
                <a:latin typeface="Arial" pitchFamily="34" charset="0"/>
                <a:cs typeface="Arial" pitchFamily="34" charset="0"/>
              </a:rPr>
              <a:t>(</a:t>
            </a:r>
            <a:r>
              <a:rPr lang="en-CA" sz="2400" dirty="0" err="1" smtClean="0">
                <a:solidFill>
                  <a:schemeClr val="tx1"/>
                </a:solidFill>
                <a:latin typeface="Arial" pitchFamily="34" charset="0"/>
                <a:cs typeface="Arial" pitchFamily="34" charset="0"/>
              </a:rPr>
              <a:t>bone±other</a:t>
            </a:r>
            <a:r>
              <a:rPr lang="en-CA" sz="2400" dirty="0" smtClean="0">
                <a:solidFill>
                  <a:schemeClr val="tx1"/>
                </a:solidFill>
                <a:latin typeface="Arial" pitchFamily="34" charset="0"/>
                <a:cs typeface="Arial" pitchFamily="34" charset="0"/>
              </a:rPr>
              <a:t>, not bone)</a:t>
            </a:r>
            <a:endParaRPr lang="en-GB" sz="2400" dirty="0">
              <a:solidFill>
                <a:schemeClr val="tx1"/>
              </a:solidFill>
              <a:latin typeface="Arial" pitchFamily="34" charset="0"/>
              <a:cs typeface="Arial" pitchFamily="34" charset="0"/>
            </a:endParaRPr>
          </a:p>
          <a:p>
            <a:pPr marL="622300" lvl="1" indent="-352425" algn="l">
              <a:spcBef>
                <a:spcPts val="1800"/>
              </a:spcBef>
              <a:buClr>
                <a:schemeClr val="tx2"/>
              </a:buClr>
              <a:buFont typeface="Arial" pitchFamily="34" charset="0"/>
              <a:buChar char="•"/>
            </a:pPr>
            <a:r>
              <a:rPr lang="en-CA" b="1" dirty="0" smtClean="0">
                <a:solidFill>
                  <a:schemeClr val="tx2"/>
                </a:solidFill>
                <a:latin typeface="Arial" pitchFamily="34" charset="0"/>
                <a:cs typeface="Arial" pitchFamily="34" charset="0"/>
              </a:rPr>
              <a:t>Menopausal status</a:t>
            </a:r>
            <a:r>
              <a:rPr lang="en-CA" sz="2400" dirty="0" smtClean="0">
                <a:solidFill>
                  <a:schemeClr val="tx1"/>
                </a:solidFill>
                <a:latin typeface="Arial" pitchFamily="34" charset="0"/>
                <a:cs typeface="Arial" pitchFamily="34" charset="0"/>
              </a:rPr>
              <a:t>: Premenopausal (or </a:t>
            </a:r>
            <a:r>
              <a:rPr lang="en-CA" sz="2400" dirty="0">
                <a:solidFill>
                  <a:schemeClr val="tx1"/>
                </a:solidFill>
                <a:latin typeface="Arial" pitchFamily="34" charset="0"/>
                <a:cs typeface="Arial" pitchFamily="34" charset="0"/>
              </a:rPr>
              <a:t>&lt;45 if </a:t>
            </a:r>
            <a:r>
              <a:rPr lang="en-CA" sz="2400" dirty="0" smtClean="0">
                <a:solidFill>
                  <a:schemeClr val="tx1"/>
                </a:solidFill>
                <a:latin typeface="Arial" pitchFamily="34" charset="0"/>
                <a:cs typeface="Arial" pitchFamily="34" charset="0"/>
              </a:rPr>
              <a:t>U/K); </a:t>
            </a:r>
            <a:r>
              <a:rPr lang="en-CA" sz="2400" dirty="0">
                <a:solidFill>
                  <a:schemeClr val="tx1"/>
                </a:solidFill>
                <a:latin typeface="Arial" pitchFamily="34" charset="0"/>
                <a:cs typeface="Arial" pitchFamily="34" charset="0"/>
              </a:rPr>
              <a:t>perimenopausal </a:t>
            </a:r>
            <a:r>
              <a:rPr lang="en-CA" sz="2400" dirty="0" smtClean="0">
                <a:solidFill>
                  <a:schemeClr val="tx1"/>
                </a:solidFill>
                <a:latin typeface="Arial" pitchFamily="34" charset="0"/>
                <a:cs typeface="Arial" pitchFamily="34" charset="0"/>
              </a:rPr>
              <a:t>(or </a:t>
            </a:r>
            <a:r>
              <a:rPr lang="en-CA" sz="2400" dirty="0">
                <a:solidFill>
                  <a:schemeClr val="tx1"/>
                </a:solidFill>
                <a:latin typeface="Arial" pitchFamily="34" charset="0"/>
                <a:cs typeface="Arial" pitchFamily="34" charset="0"/>
              </a:rPr>
              <a:t>45-54 if </a:t>
            </a:r>
            <a:r>
              <a:rPr lang="en-CA" sz="2400" dirty="0" smtClean="0">
                <a:solidFill>
                  <a:schemeClr val="tx1"/>
                </a:solidFill>
                <a:latin typeface="Arial" pitchFamily="34" charset="0"/>
                <a:cs typeface="Arial" pitchFamily="34" charset="0"/>
              </a:rPr>
              <a:t>U/K), </a:t>
            </a:r>
            <a:r>
              <a:rPr lang="en-CA" sz="2400" dirty="0">
                <a:solidFill>
                  <a:schemeClr val="tx1"/>
                </a:solidFill>
                <a:latin typeface="Arial" pitchFamily="34" charset="0"/>
                <a:cs typeface="Arial" pitchFamily="34" charset="0"/>
              </a:rPr>
              <a:t>postmenopausal (</a:t>
            </a:r>
            <a:r>
              <a:rPr lang="en-CA" sz="2400" dirty="0" smtClean="0">
                <a:solidFill>
                  <a:schemeClr val="tx1"/>
                </a:solidFill>
                <a:latin typeface="Arial" pitchFamily="34" charset="0"/>
                <a:cs typeface="Arial" pitchFamily="34" charset="0"/>
              </a:rPr>
              <a:t>natural/induced</a:t>
            </a:r>
            <a:r>
              <a:rPr lang="en-CA" sz="2400" dirty="0">
                <a:solidFill>
                  <a:schemeClr val="tx1"/>
                </a:solidFill>
                <a:latin typeface="Arial" pitchFamily="34" charset="0"/>
                <a:cs typeface="Arial" pitchFamily="34" charset="0"/>
              </a:rPr>
              <a:t>) or 55+ if </a:t>
            </a:r>
            <a:r>
              <a:rPr lang="en-CA" sz="2400" dirty="0" smtClean="0">
                <a:solidFill>
                  <a:schemeClr val="tx1"/>
                </a:solidFill>
                <a:latin typeface="Arial" pitchFamily="34" charset="0"/>
                <a:cs typeface="Arial" pitchFamily="34" charset="0"/>
              </a:rPr>
              <a:t>U/K;</a:t>
            </a:r>
          </a:p>
          <a:p>
            <a:pPr marL="622300" lvl="1" indent="-352425" algn="l">
              <a:spcBef>
                <a:spcPts val="1800"/>
              </a:spcBef>
              <a:buClr>
                <a:schemeClr val="tx2"/>
              </a:buClr>
              <a:buFont typeface="Arial" pitchFamily="34" charset="0"/>
              <a:buChar char="•"/>
            </a:pPr>
            <a:r>
              <a:rPr lang="en-CA" b="1" dirty="0" smtClean="0">
                <a:solidFill>
                  <a:schemeClr val="tx2"/>
                </a:solidFill>
                <a:latin typeface="Arial" pitchFamily="34" charset="0"/>
                <a:cs typeface="Arial" pitchFamily="34" charset="0"/>
              </a:rPr>
              <a:t>Type of bisphosphonate </a:t>
            </a:r>
            <a:r>
              <a:rPr lang="en-CA" sz="2400" dirty="0" smtClean="0">
                <a:solidFill>
                  <a:schemeClr val="tx1"/>
                </a:solidFill>
                <a:latin typeface="Arial" pitchFamily="34" charset="0"/>
                <a:cs typeface="Arial" pitchFamily="34" charset="0"/>
              </a:rPr>
              <a:t>(aminobisphosphonate, other, ie clodronate)</a:t>
            </a:r>
            <a:endParaRPr lang="en-GB" sz="2400" dirty="0">
              <a:solidFill>
                <a:schemeClr val="tx1"/>
              </a:solidFill>
              <a:latin typeface="Arial" pitchFamily="34" charset="0"/>
              <a:cs typeface="Arial" pitchFamily="34" charset="0"/>
            </a:endParaRPr>
          </a:p>
        </p:txBody>
      </p:sp>
      <p:cxnSp>
        <p:nvCxnSpPr>
          <p:cNvPr id="4" name="Straight Connector 3"/>
          <p:cNvCxnSpPr/>
          <p:nvPr/>
        </p:nvCxnSpPr>
        <p:spPr>
          <a:xfrm>
            <a:off x="0" y="1412776"/>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178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7772400" cy="864096"/>
          </a:xfrm>
        </p:spPr>
        <p:txBody>
          <a:bodyPr/>
          <a:lstStyle/>
          <a:p>
            <a:r>
              <a:rPr lang="en-GB" b="1" dirty="0" smtClean="0">
                <a:solidFill>
                  <a:schemeClr val="tx2"/>
                </a:solidFill>
              </a:rPr>
              <a:t>Bisphosphonates – conclusions*</a:t>
            </a:r>
            <a:endParaRPr lang="en-GB" b="1" dirty="0">
              <a:solidFill>
                <a:schemeClr val="tx2"/>
              </a:solidFill>
            </a:endParaRPr>
          </a:p>
        </p:txBody>
      </p:sp>
      <p:sp>
        <p:nvSpPr>
          <p:cNvPr id="3" name="Subtitle 2"/>
          <p:cNvSpPr>
            <a:spLocks noGrp="1"/>
          </p:cNvSpPr>
          <p:nvPr>
            <p:ph type="subTitle" idx="1"/>
          </p:nvPr>
        </p:nvSpPr>
        <p:spPr>
          <a:xfrm>
            <a:off x="395536" y="1484784"/>
            <a:ext cx="8352928" cy="3816424"/>
          </a:xfrm>
        </p:spPr>
        <p:txBody>
          <a:bodyPr>
            <a:noAutofit/>
          </a:bodyPr>
          <a:lstStyle/>
          <a:p>
            <a:pPr marL="457200" indent="-457200" algn="l">
              <a:buClr>
                <a:schemeClr val="tx2"/>
              </a:buClr>
              <a:buFont typeface="Arial" pitchFamily="34" charset="0"/>
              <a:buChar char="•"/>
            </a:pPr>
            <a:r>
              <a:rPr lang="en-GB" dirty="0" smtClean="0">
                <a:solidFill>
                  <a:schemeClr val="tx1"/>
                </a:solidFill>
              </a:rPr>
              <a:t>Fewer bone recurrences with bisphosphonate</a:t>
            </a:r>
          </a:p>
          <a:p>
            <a:pPr marL="457200" indent="-457200" algn="l">
              <a:buClr>
                <a:schemeClr val="tx2"/>
              </a:buClr>
              <a:buFont typeface="Arial" pitchFamily="34" charset="0"/>
              <a:buChar char="•"/>
            </a:pPr>
            <a:r>
              <a:rPr lang="en-GB" dirty="0" smtClean="0">
                <a:solidFill>
                  <a:schemeClr val="tx1"/>
                </a:solidFill>
              </a:rPr>
              <a:t>Benefits appear to be confined to postmenopausal/ older women</a:t>
            </a:r>
          </a:p>
          <a:p>
            <a:pPr marL="457200" indent="-457200" algn="l">
              <a:buClr>
                <a:schemeClr val="tx2"/>
              </a:buClr>
              <a:buFont typeface="Arial" pitchFamily="34" charset="0"/>
              <a:buChar char="•"/>
            </a:pPr>
            <a:r>
              <a:rPr lang="en-GB" dirty="0" smtClean="0">
                <a:solidFill>
                  <a:schemeClr val="tx1"/>
                </a:solidFill>
              </a:rPr>
              <a:t>Among postmenopausal women, significant reductions in any recurrence, distant recurrence, and breast cancer mortality</a:t>
            </a:r>
          </a:p>
          <a:p>
            <a:pPr marL="457200" indent="-457200" algn="l">
              <a:buClr>
                <a:schemeClr val="tx2"/>
              </a:buClr>
              <a:buFont typeface="Arial" pitchFamily="34" charset="0"/>
              <a:buChar char="•"/>
            </a:pPr>
            <a:r>
              <a:rPr lang="en-GB" dirty="0" smtClean="0">
                <a:solidFill>
                  <a:schemeClr val="tx1"/>
                </a:solidFill>
              </a:rPr>
              <a:t>Fewer bone fractures and no effect on non-breast cancer mortality</a:t>
            </a:r>
            <a:endParaRPr lang="en-GB" dirty="0">
              <a:solidFill>
                <a:schemeClr val="tx1"/>
              </a:solidFill>
            </a:endParaRPr>
          </a:p>
        </p:txBody>
      </p:sp>
      <p:cxnSp>
        <p:nvCxnSpPr>
          <p:cNvPr id="4" name="Straight Connector 3"/>
          <p:cNvCxnSpPr/>
          <p:nvPr/>
        </p:nvCxnSpPr>
        <p:spPr>
          <a:xfrm>
            <a:off x="-36512" y="134076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584" y="5877272"/>
            <a:ext cx="7778411" cy="954107"/>
          </a:xfrm>
          <a:prstGeom prst="rect">
            <a:avLst/>
          </a:prstGeom>
          <a:noFill/>
        </p:spPr>
        <p:txBody>
          <a:bodyPr wrap="none" rtlCol="0">
            <a:spAutoFit/>
          </a:bodyPr>
          <a:lstStyle/>
          <a:p>
            <a:r>
              <a:rPr lang="en-GB" sz="2800" b="1" dirty="0">
                <a:solidFill>
                  <a:schemeClr val="tx2"/>
                </a:solidFill>
              </a:rPr>
              <a:t>*EBCTCG, </a:t>
            </a:r>
            <a:r>
              <a:rPr lang="en-GB" sz="2800" b="1" dirty="0" smtClean="0">
                <a:solidFill>
                  <a:schemeClr val="tx2"/>
                </a:solidFill>
              </a:rPr>
              <a:t>Lancet, published </a:t>
            </a:r>
            <a:r>
              <a:rPr lang="en-GB" sz="2800" b="1" dirty="0">
                <a:solidFill>
                  <a:schemeClr val="tx2"/>
                </a:solidFill>
              </a:rPr>
              <a:t>online July 24, 2015:</a:t>
            </a:r>
          </a:p>
          <a:p>
            <a:r>
              <a:rPr lang="en-GB" sz="2800" b="1" dirty="0">
                <a:solidFill>
                  <a:schemeClr val="tx2"/>
                </a:solidFill>
              </a:rPr>
              <a:t>http://</a:t>
            </a:r>
            <a:r>
              <a:rPr lang="en-GB" sz="2800" b="1" dirty="0" smtClean="0">
                <a:solidFill>
                  <a:schemeClr val="tx2"/>
                </a:solidFill>
              </a:rPr>
              <a:t>dx.doi.org/10.1016/S0140-6736(15)60908-4</a:t>
            </a:r>
            <a:endParaRPr lang="en-GB" sz="2800" b="1" dirty="0">
              <a:solidFill>
                <a:schemeClr val="tx2"/>
              </a:solidFill>
            </a:endParaRPr>
          </a:p>
        </p:txBody>
      </p:sp>
    </p:spTree>
    <p:extLst>
      <p:ext uri="{BB962C8B-B14F-4D97-AF65-F5344CB8AC3E}">
        <p14:creationId xmlns:p14="http://schemas.microsoft.com/office/powerpoint/2010/main" val="1010965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4096"/>
          </a:xfrm>
        </p:spPr>
        <p:txBody>
          <a:bodyPr/>
          <a:lstStyle/>
          <a:p>
            <a:r>
              <a:rPr lang="en-GB" b="1" dirty="0" smtClean="0">
                <a:solidFill>
                  <a:schemeClr val="tx2"/>
                </a:solidFill>
              </a:rPr>
              <a:t>Acknowledgements</a:t>
            </a:r>
            <a:endParaRPr lang="en-GB" b="1" dirty="0">
              <a:solidFill>
                <a:schemeClr val="tx2"/>
              </a:solidFill>
            </a:endParaRPr>
          </a:p>
        </p:txBody>
      </p:sp>
      <p:sp>
        <p:nvSpPr>
          <p:cNvPr id="3" name="Subtitle 2"/>
          <p:cNvSpPr>
            <a:spLocks noGrp="1"/>
          </p:cNvSpPr>
          <p:nvPr>
            <p:ph type="subTitle" idx="1"/>
          </p:nvPr>
        </p:nvSpPr>
        <p:spPr>
          <a:xfrm>
            <a:off x="106996" y="1340768"/>
            <a:ext cx="8856984" cy="3816424"/>
          </a:xfrm>
        </p:spPr>
        <p:txBody>
          <a:bodyPr>
            <a:noAutofit/>
          </a:bodyPr>
          <a:lstStyle/>
          <a:p>
            <a:r>
              <a:rPr lang="en-GB" sz="2800" dirty="0" smtClean="0">
                <a:solidFill>
                  <a:schemeClr val="tx1"/>
                </a:solidFill>
              </a:rPr>
              <a:t>We thank the tens of thousands of women who took part in the trials, the many staff in trial centres and participating clinics who helped conduct the trials, and the trialists who shared their data. </a:t>
            </a:r>
          </a:p>
          <a:p>
            <a:r>
              <a:rPr lang="en-GB" sz="2800" dirty="0" smtClean="0">
                <a:solidFill>
                  <a:schemeClr val="tx1"/>
                </a:solidFill>
              </a:rPr>
              <a:t>This presentation was prepared by </a:t>
            </a:r>
            <a:r>
              <a:rPr lang="en-GB" sz="2800" dirty="0">
                <a:solidFill>
                  <a:schemeClr val="tx1"/>
                </a:solidFill>
              </a:rPr>
              <a:t>Rosie Bradley and Richard Gray of the EBCTCG Secretariat, which is funded </a:t>
            </a:r>
            <a:r>
              <a:rPr lang="en-GB" sz="2800" dirty="0" smtClean="0">
                <a:solidFill>
                  <a:schemeClr val="tx1"/>
                </a:solidFill>
              </a:rPr>
              <a:t>through direct support from Cancer Research UK and the UK Medical Research Council, to the Clinical Trial Service Unit and Epidemiological Studies Unit, Nuffield Department of Population Health, University of Oxford, UK. </a:t>
            </a:r>
            <a:endParaRPr lang="en-GB" sz="2800" dirty="0">
              <a:solidFill>
                <a:schemeClr val="tx1"/>
              </a:solidFill>
            </a:endParaRPr>
          </a:p>
        </p:txBody>
      </p:sp>
      <p:cxnSp>
        <p:nvCxnSpPr>
          <p:cNvPr id="4" name="Straight Connector 3"/>
          <p:cNvCxnSpPr/>
          <p:nvPr/>
        </p:nvCxnSpPr>
        <p:spPr>
          <a:xfrm>
            <a:off x="-36512" y="1196752"/>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l="2583" t="7117" r="3920" b="10219"/>
          <a:stretch>
            <a:fillRect/>
          </a:stretch>
        </p:blipFill>
        <p:spPr bwMode="auto">
          <a:xfrm>
            <a:off x="70479" y="5763264"/>
            <a:ext cx="25590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am.qub.ac.uk/users/h.mcaneney/m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2000918" cy="87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865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010543"/>
          </a:xfrm>
        </p:spPr>
        <p:txBody>
          <a:bodyPr>
            <a:normAutofit fontScale="90000"/>
          </a:bodyPr>
          <a:lstStyle/>
          <a:p>
            <a:r>
              <a:rPr lang="en-CA" b="1" dirty="0" smtClean="0">
                <a:solidFill>
                  <a:schemeClr val="tx2"/>
                </a:solidFill>
              </a:rPr>
              <a:t>Other planned subgroup analyses</a:t>
            </a:r>
            <a:endParaRPr lang="en-GB" dirty="0">
              <a:solidFill>
                <a:schemeClr val="tx2"/>
              </a:solidFill>
            </a:endParaRPr>
          </a:p>
        </p:txBody>
      </p:sp>
      <p:sp>
        <p:nvSpPr>
          <p:cNvPr id="3" name="Subtitle 2"/>
          <p:cNvSpPr>
            <a:spLocks noGrp="1"/>
          </p:cNvSpPr>
          <p:nvPr>
            <p:ph type="subTitle" idx="1"/>
          </p:nvPr>
        </p:nvSpPr>
        <p:spPr>
          <a:xfrm>
            <a:off x="251520" y="1844824"/>
            <a:ext cx="8784976" cy="1752600"/>
          </a:xfrm>
        </p:spPr>
        <p:txBody>
          <a:bodyPr>
            <a:noAutofit/>
          </a:bodyPr>
          <a:lstStyle/>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Bisphosphonate agent</a:t>
            </a:r>
          </a:p>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Age</a:t>
            </a:r>
            <a:r>
              <a:rPr lang="en-CA" sz="2400" dirty="0" smtClean="0">
                <a:solidFill>
                  <a:schemeClr val="tx1"/>
                </a:solidFill>
                <a:latin typeface="Arial" pitchFamily="34" charset="0"/>
                <a:cs typeface="Arial" pitchFamily="34" charset="0"/>
              </a:rPr>
              <a:t> </a:t>
            </a:r>
            <a:r>
              <a:rPr lang="en-CA" sz="2400" dirty="0">
                <a:solidFill>
                  <a:schemeClr val="tx1"/>
                </a:solidFill>
                <a:latin typeface="Arial" pitchFamily="34" charset="0"/>
                <a:cs typeface="Arial" pitchFamily="34" charset="0"/>
              </a:rPr>
              <a:t>(&lt;45, 45-54, 55-69, ≥70, unknown);</a:t>
            </a:r>
            <a:endParaRPr lang="en-GB" sz="2400" dirty="0">
              <a:solidFill>
                <a:schemeClr val="tx1"/>
              </a:solidFill>
              <a:latin typeface="Arial" pitchFamily="34" charset="0"/>
              <a:cs typeface="Arial" pitchFamily="34" charset="0"/>
            </a:endParaRPr>
          </a:p>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ER </a:t>
            </a:r>
            <a:r>
              <a:rPr lang="en-CA" b="1" dirty="0">
                <a:solidFill>
                  <a:schemeClr val="tx2"/>
                </a:solidFill>
                <a:latin typeface="Arial" pitchFamily="34" charset="0"/>
                <a:cs typeface="Arial" pitchFamily="34" charset="0"/>
              </a:rPr>
              <a:t>status </a:t>
            </a:r>
            <a:r>
              <a:rPr lang="en-CA" sz="2400" dirty="0" smtClean="0">
                <a:solidFill>
                  <a:schemeClr val="tx1"/>
                </a:solidFill>
                <a:latin typeface="Arial" pitchFamily="34" charset="0"/>
                <a:cs typeface="Arial" pitchFamily="34" charset="0"/>
              </a:rPr>
              <a:t>(</a:t>
            </a:r>
            <a:r>
              <a:rPr lang="en-GB" sz="2400" dirty="0" smtClean="0">
                <a:solidFill>
                  <a:schemeClr val="tx1"/>
                </a:solidFill>
                <a:latin typeface="Arial" pitchFamily="34" charset="0"/>
                <a:cs typeface="Arial" pitchFamily="34" charset="0"/>
              </a:rPr>
              <a:t>ER-poor</a:t>
            </a:r>
            <a:r>
              <a:rPr lang="en-GB" sz="2400" dirty="0">
                <a:solidFill>
                  <a:schemeClr val="tx1"/>
                </a:solidFill>
                <a:latin typeface="Arial" pitchFamily="34" charset="0"/>
                <a:cs typeface="Arial" pitchFamily="34" charset="0"/>
              </a:rPr>
              <a:t>, </a:t>
            </a:r>
            <a:r>
              <a:rPr lang="en-GB" sz="2400" dirty="0" smtClean="0">
                <a:solidFill>
                  <a:schemeClr val="tx1"/>
                </a:solidFill>
                <a:latin typeface="Arial" pitchFamily="34" charset="0"/>
                <a:cs typeface="Arial" pitchFamily="34" charset="0"/>
              </a:rPr>
              <a:t>ER+, unknown);</a:t>
            </a:r>
            <a:endParaRPr lang="en-GB" sz="2400" dirty="0">
              <a:solidFill>
                <a:schemeClr val="tx1"/>
              </a:solidFill>
              <a:latin typeface="Arial" pitchFamily="34" charset="0"/>
              <a:cs typeface="Arial" pitchFamily="34" charset="0"/>
            </a:endParaRPr>
          </a:p>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Nodal </a:t>
            </a:r>
            <a:r>
              <a:rPr lang="en-CA" b="1" dirty="0">
                <a:solidFill>
                  <a:schemeClr val="tx2"/>
                </a:solidFill>
                <a:latin typeface="Arial" pitchFamily="34" charset="0"/>
                <a:cs typeface="Arial" pitchFamily="34" charset="0"/>
              </a:rPr>
              <a:t>status </a:t>
            </a:r>
            <a:r>
              <a:rPr lang="en-CA" sz="2400" dirty="0">
                <a:solidFill>
                  <a:schemeClr val="tx1"/>
                </a:solidFill>
                <a:latin typeface="Arial" pitchFamily="34" charset="0"/>
                <a:cs typeface="Arial" pitchFamily="34" charset="0"/>
              </a:rPr>
              <a:t>(negative, positive, N1-3, N4+, N unknown);</a:t>
            </a:r>
            <a:endParaRPr lang="en-GB" sz="2400" dirty="0">
              <a:solidFill>
                <a:schemeClr val="tx1"/>
              </a:solidFill>
              <a:latin typeface="Arial" pitchFamily="34" charset="0"/>
              <a:cs typeface="Arial" pitchFamily="34" charset="0"/>
            </a:endParaRPr>
          </a:p>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Histological </a:t>
            </a:r>
            <a:r>
              <a:rPr lang="en-CA" b="1" dirty="0">
                <a:solidFill>
                  <a:schemeClr val="tx2"/>
                </a:solidFill>
                <a:latin typeface="Arial" pitchFamily="34" charset="0"/>
                <a:cs typeface="Arial" pitchFamily="34" charset="0"/>
              </a:rPr>
              <a:t>grade </a:t>
            </a:r>
            <a:r>
              <a:rPr lang="en-CA" sz="2400" dirty="0">
                <a:solidFill>
                  <a:schemeClr val="tx1"/>
                </a:solidFill>
                <a:latin typeface="Arial" pitchFamily="34" charset="0"/>
                <a:cs typeface="Arial" pitchFamily="34" charset="0"/>
              </a:rPr>
              <a:t>(1, 2, 3, unknown);</a:t>
            </a:r>
            <a:endParaRPr lang="en-GB" sz="2400" dirty="0">
              <a:solidFill>
                <a:schemeClr val="tx1"/>
              </a:solidFill>
              <a:latin typeface="Arial" pitchFamily="34" charset="0"/>
              <a:cs typeface="Arial" pitchFamily="34" charset="0"/>
            </a:endParaRPr>
          </a:p>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Presence</a:t>
            </a:r>
            <a:r>
              <a:rPr lang="en-CA" b="1" dirty="0">
                <a:solidFill>
                  <a:schemeClr val="tx2"/>
                </a:solidFill>
                <a:latin typeface="Arial" pitchFamily="34" charset="0"/>
                <a:cs typeface="Arial" pitchFamily="34" charset="0"/>
              </a:rPr>
              <a:t>/ absence of </a:t>
            </a:r>
            <a:r>
              <a:rPr lang="en-CA" b="1" dirty="0" smtClean="0">
                <a:solidFill>
                  <a:schemeClr val="tx2"/>
                </a:solidFill>
                <a:latin typeface="Arial" pitchFamily="34" charset="0"/>
                <a:cs typeface="Arial" pitchFamily="34" charset="0"/>
              </a:rPr>
              <a:t>chemotherapy</a:t>
            </a:r>
            <a:r>
              <a:rPr lang="en-CA" sz="2400" dirty="0" smtClean="0">
                <a:solidFill>
                  <a:schemeClr val="tx1"/>
                </a:solidFill>
                <a:latin typeface="Arial" pitchFamily="34" charset="0"/>
                <a:cs typeface="Arial" pitchFamily="34" charset="0"/>
              </a:rPr>
              <a:t>;</a:t>
            </a:r>
            <a:r>
              <a:rPr lang="en-CA" dirty="0" smtClean="0">
                <a:solidFill>
                  <a:schemeClr val="tx1"/>
                </a:solidFill>
                <a:latin typeface="Arial" pitchFamily="34" charset="0"/>
                <a:cs typeface="Arial" pitchFamily="34" charset="0"/>
              </a:rPr>
              <a:t> </a:t>
            </a:r>
            <a:r>
              <a:rPr lang="en-CA" sz="2400" dirty="0">
                <a:solidFill>
                  <a:schemeClr val="tx1"/>
                </a:solidFill>
                <a:latin typeface="Arial" pitchFamily="34" charset="0"/>
                <a:cs typeface="Arial" pitchFamily="34" charset="0"/>
              </a:rPr>
              <a:t>and </a:t>
            </a:r>
            <a:endParaRPr lang="en-GB" sz="2400" dirty="0">
              <a:solidFill>
                <a:schemeClr val="tx1"/>
              </a:solidFill>
              <a:latin typeface="Arial" pitchFamily="34" charset="0"/>
              <a:cs typeface="Arial" pitchFamily="34" charset="0"/>
            </a:endParaRPr>
          </a:p>
          <a:p>
            <a:pPr marL="450850" lvl="1" indent="-273050" algn="l">
              <a:buClr>
                <a:schemeClr val="tx2"/>
              </a:buClr>
              <a:buFont typeface="Arial" pitchFamily="34" charset="0"/>
              <a:buChar char="•"/>
            </a:pPr>
            <a:r>
              <a:rPr lang="en-CA" b="1" dirty="0" smtClean="0">
                <a:solidFill>
                  <a:schemeClr val="tx2"/>
                </a:solidFill>
                <a:latin typeface="Arial" pitchFamily="34" charset="0"/>
                <a:cs typeface="Arial" pitchFamily="34" charset="0"/>
              </a:rPr>
              <a:t>Follow-up period </a:t>
            </a:r>
            <a:r>
              <a:rPr lang="en-CA" sz="2400" dirty="0" smtClean="0">
                <a:solidFill>
                  <a:schemeClr val="tx1"/>
                </a:solidFill>
                <a:latin typeface="Arial" pitchFamily="34" charset="0"/>
                <a:cs typeface="Arial" pitchFamily="34" charset="0"/>
              </a:rPr>
              <a:t>(years </a:t>
            </a:r>
            <a:r>
              <a:rPr lang="en-CA" sz="2400" dirty="0">
                <a:solidFill>
                  <a:schemeClr val="tx1"/>
                </a:solidFill>
                <a:latin typeface="Arial" pitchFamily="34" charset="0"/>
                <a:cs typeface="Arial" pitchFamily="34" charset="0"/>
              </a:rPr>
              <a:t>0-1, 2-4, 5-9, and 10+ after </a:t>
            </a:r>
            <a:r>
              <a:rPr lang="en-CA" sz="2400" dirty="0" smtClean="0">
                <a:solidFill>
                  <a:schemeClr val="tx1"/>
                </a:solidFill>
                <a:latin typeface="Arial" pitchFamily="34" charset="0"/>
                <a:cs typeface="Arial" pitchFamily="34" charset="0"/>
              </a:rPr>
              <a:t>randomisation)</a:t>
            </a:r>
            <a:r>
              <a:rPr lang="en-CA" dirty="0" smtClean="0">
                <a:solidFill>
                  <a:schemeClr val="tx1"/>
                </a:solidFill>
                <a:latin typeface="Arial" pitchFamily="34" charset="0"/>
                <a:cs typeface="Arial" pitchFamily="34" charset="0"/>
              </a:rPr>
              <a:t>.</a:t>
            </a:r>
            <a:endParaRPr lang="en-GB" sz="1800" dirty="0">
              <a:solidFill>
                <a:schemeClr val="tx1"/>
              </a:solidFill>
              <a:latin typeface="Arial" pitchFamily="34" charset="0"/>
              <a:cs typeface="Arial" pitchFamily="34" charset="0"/>
            </a:endParaRPr>
          </a:p>
        </p:txBody>
      </p:sp>
      <p:cxnSp>
        <p:nvCxnSpPr>
          <p:cNvPr id="4" name="Straight Connector 3"/>
          <p:cNvCxnSpPr/>
          <p:nvPr/>
        </p:nvCxnSpPr>
        <p:spPr>
          <a:xfrm>
            <a:off x="0" y="1412776"/>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8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024" y="260649"/>
            <a:ext cx="7772400" cy="864096"/>
          </a:xfrm>
        </p:spPr>
        <p:txBody>
          <a:bodyPr>
            <a:normAutofit/>
          </a:bodyPr>
          <a:lstStyle/>
          <a:p>
            <a:r>
              <a:rPr lang="en-CA" sz="4800" b="1" dirty="0" smtClean="0">
                <a:solidFill>
                  <a:schemeClr val="tx2"/>
                </a:solidFill>
              </a:rPr>
              <a:t>Data received: 18,766 women</a:t>
            </a:r>
            <a:endParaRPr lang="en-GB" sz="4800" dirty="0">
              <a:solidFill>
                <a:schemeClr val="tx2"/>
              </a:solidFill>
            </a:endParaRPr>
          </a:p>
        </p:txBody>
      </p:sp>
      <p:cxnSp>
        <p:nvCxnSpPr>
          <p:cNvPr id="4" name="Straight Connector 3"/>
          <p:cNvCxnSpPr/>
          <p:nvPr/>
        </p:nvCxnSpPr>
        <p:spPr>
          <a:xfrm>
            <a:off x="0" y="126876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720695822"/>
              </p:ext>
            </p:extLst>
          </p:nvPr>
        </p:nvGraphicFramePr>
        <p:xfrm>
          <a:off x="467544" y="1484784"/>
          <a:ext cx="8424937" cy="5093780"/>
        </p:xfrm>
        <a:graphic>
          <a:graphicData uri="http://schemas.openxmlformats.org/drawingml/2006/table">
            <a:tbl>
              <a:tblPr firstRow="1" firstCol="1" bandRow="1">
                <a:tableStyleId>{5C22544A-7EE6-4342-B048-85BDC9FD1C3A}</a:tableStyleId>
              </a:tblPr>
              <a:tblGrid>
                <a:gridCol w="3070773"/>
                <a:gridCol w="961676"/>
                <a:gridCol w="1080120"/>
                <a:gridCol w="864096"/>
                <a:gridCol w="1080120"/>
                <a:gridCol w="720080"/>
                <a:gridCol w="404247"/>
                <a:gridCol w="243825"/>
              </a:tblGrid>
              <a:tr h="404946">
                <a:tc rowSpan="2">
                  <a:txBody>
                    <a:bodyPr/>
                    <a:lstStyle/>
                    <a:p>
                      <a:pPr algn="just">
                        <a:lnSpc>
                          <a:spcPct val="150000"/>
                        </a:lnSpc>
                        <a:spcAft>
                          <a:spcPts val="0"/>
                        </a:spcAft>
                      </a:pPr>
                      <a:r>
                        <a:rPr lang="en-GB" sz="1600" dirty="0">
                          <a:effectLst/>
                        </a:rPr>
                        <a:t>  </a:t>
                      </a:r>
                      <a:endParaRPr lang="en-GB" sz="1600" dirty="0">
                        <a:effectLst/>
                        <a:latin typeface="Cambria"/>
                        <a:ea typeface="MS Mincho"/>
                        <a:cs typeface="Times New Roman"/>
                      </a:endParaRPr>
                    </a:p>
                  </a:txBody>
                  <a:tcPr marL="21655" marR="21655" marT="0" marB="0" anchor="ctr"/>
                </a:tc>
                <a:tc gridSpan="2">
                  <a:txBody>
                    <a:bodyPr/>
                    <a:lstStyle/>
                    <a:p>
                      <a:pPr algn="just">
                        <a:lnSpc>
                          <a:spcPct val="150000"/>
                        </a:lnSpc>
                        <a:spcAft>
                          <a:spcPts val="0"/>
                        </a:spcAft>
                      </a:pPr>
                      <a:r>
                        <a:rPr lang="en-US" sz="1600" dirty="0">
                          <a:effectLst/>
                        </a:rPr>
                        <a:t> </a:t>
                      </a:r>
                      <a:r>
                        <a:rPr lang="en-US" sz="1600" dirty="0" smtClean="0">
                          <a:effectLst/>
                        </a:rPr>
                        <a:t>  </a:t>
                      </a:r>
                      <a:r>
                        <a:rPr lang="en-US" sz="1800" dirty="0">
                          <a:effectLst/>
                        </a:rPr>
                        <a:t>Studies identified</a:t>
                      </a:r>
                      <a:endParaRPr lang="en-GB" sz="1600" dirty="0">
                        <a:effectLst/>
                        <a:latin typeface="Cambria"/>
                        <a:ea typeface="MS Mincho"/>
                        <a:cs typeface="Times New Roman"/>
                      </a:endParaRPr>
                    </a:p>
                  </a:txBody>
                  <a:tcPr marL="21655" marR="21655" marT="0" marB="0" anchor="ctr"/>
                </a:tc>
                <a:tc hMerge="1">
                  <a:txBody>
                    <a:bodyPr/>
                    <a:lstStyle/>
                    <a:p>
                      <a:endParaRPr lang="en-GB"/>
                    </a:p>
                  </a:txBody>
                  <a:tcPr/>
                </a:tc>
                <a:tc gridSpan="4">
                  <a:txBody>
                    <a:bodyPr/>
                    <a:lstStyle/>
                    <a:p>
                      <a:pPr algn="just">
                        <a:lnSpc>
                          <a:spcPct val="150000"/>
                        </a:lnSpc>
                        <a:spcAft>
                          <a:spcPts val="0"/>
                        </a:spcAft>
                      </a:pPr>
                      <a:r>
                        <a:rPr lang="en-US" sz="1600" dirty="0">
                          <a:effectLst/>
                        </a:rPr>
                        <a:t> </a:t>
                      </a:r>
                      <a:r>
                        <a:rPr lang="en-US" sz="1600" dirty="0" smtClean="0">
                          <a:effectLst/>
                        </a:rPr>
                        <a:t>  </a:t>
                      </a:r>
                      <a:r>
                        <a:rPr lang="en-US" sz="1800" dirty="0">
                          <a:effectLst/>
                        </a:rPr>
                        <a:t>Studies with data received</a:t>
                      </a:r>
                      <a:endParaRPr lang="en-GB" sz="1600" dirty="0">
                        <a:effectLst/>
                        <a:latin typeface="Cambria"/>
                        <a:ea typeface="MS Mincho"/>
                        <a:cs typeface="Times New Roman"/>
                      </a:endParaRPr>
                    </a:p>
                  </a:txBody>
                  <a:tcPr marL="21655" marR="2165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1600" dirty="0">
                          <a:effectLst/>
                        </a:rPr>
                        <a:t> </a:t>
                      </a:r>
                      <a:endParaRPr lang="en-GB" sz="1600" dirty="0">
                        <a:effectLst/>
                        <a:latin typeface="Cambria"/>
                        <a:ea typeface="MS Mincho"/>
                        <a:cs typeface="Times New Roman"/>
                      </a:endParaRPr>
                    </a:p>
                  </a:txBody>
                  <a:tcPr marL="0" marR="0" marT="0" marB="0" anchor="ctr"/>
                </a:tc>
              </a:tr>
              <a:tr h="443061">
                <a:tc vMerge="1">
                  <a:txBody>
                    <a:bodyPr/>
                    <a:lstStyle/>
                    <a:p>
                      <a:endParaRPr lang="en-GB"/>
                    </a:p>
                  </a:txBody>
                  <a:tcPr/>
                </a:tc>
                <a:tc>
                  <a:txBody>
                    <a:bodyPr/>
                    <a:lstStyle/>
                    <a:p>
                      <a:pPr algn="ctr">
                        <a:lnSpc>
                          <a:spcPct val="100000"/>
                        </a:lnSpc>
                        <a:spcAft>
                          <a:spcPts val="0"/>
                        </a:spcAft>
                      </a:pPr>
                      <a:r>
                        <a:rPr lang="en-US" sz="1800" b="1" dirty="0">
                          <a:effectLst/>
                        </a:rPr>
                        <a:t>Trials</a:t>
                      </a:r>
                      <a:endParaRPr lang="en-GB" sz="1800" b="1" dirty="0">
                        <a:effectLst/>
                        <a:latin typeface="Cambria"/>
                        <a:ea typeface="MS Mincho"/>
                        <a:cs typeface="Times New Roman"/>
                      </a:endParaRPr>
                    </a:p>
                  </a:txBody>
                  <a:tcPr marL="21655" marR="21655" marT="0" marB="0" anchor="ctr"/>
                </a:tc>
                <a:tc>
                  <a:txBody>
                    <a:bodyPr/>
                    <a:lstStyle/>
                    <a:p>
                      <a:pPr algn="ctr">
                        <a:lnSpc>
                          <a:spcPct val="100000"/>
                        </a:lnSpc>
                        <a:spcAft>
                          <a:spcPts val="0"/>
                        </a:spcAft>
                      </a:pPr>
                      <a:r>
                        <a:rPr lang="en-US" sz="1800" b="1" dirty="0">
                          <a:effectLst/>
                        </a:rPr>
                        <a:t>Patients </a:t>
                      </a:r>
                      <a:endParaRPr lang="en-GB" sz="1800" b="1" dirty="0">
                        <a:effectLst/>
                        <a:latin typeface="Cambria"/>
                        <a:ea typeface="MS Mincho"/>
                        <a:cs typeface="Times New Roman"/>
                      </a:endParaRPr>
                    </a:p>
                  </a:txBody>
                  <a:tcPr marL="21655" marR="21655" marT="0" marB="0" anchor="ctr"/>
                </a:tc>
                <a:tc>
                  <a:txBody>
                    <a:bodyPr/>
                    <a:lstStyle/>
                    <a:p>
                      <a:pPr algn="ctr">
                        <a:lnSpc>
                          <a:spcPct val="100000"/>
                        </a:lnSpc>
                        <a:spcAft>
                          <a:spcPts val="0"/>
                        </a:spcAft>
                      </a:pPr>
                      <a:r>
                        <a:rPr lang="en-US" sz="1800" b="1" dirty="0">
                          <a:effectLst/>
                        </a:rPr>
                        <a:t>Trials</a:t>
                      </a:r>
                      <a:endParaRPr lang="en-GB" sz="1800" b="1" dirty="0">
                        <a:effectLst/>
                        <a:latin typeface="Cambria"/>
                        <a:ea typeface="MS Mincho"/>
                        <a:cs typeface="Times New Roman"/>
                      </a:endParaRPr>
                    </a:p>
                  </a:txBody>
                  <a:tcPr marL="21655" marR="21655" marT="0" marB="0" anchor="ctr"/>
                </a:tc>
                <a:tc>
                  <a:txBody>
                    <a:bodyPr/>
                    <a:lstStyle/>
                    <a:p>
                      <a:pPr algn="ctr">
                        <a:lnSpc>
                          <a:spcPct val="100000"/>
                        </a:lnSpc>
                        <a:spcAft>
                          <a:spcPts val="0"/>
                        </a:spcAft>
                      </a:pPr>
                      <a:r>
                        <a:rPr lang="en-US" sz="1800" b="1" dirty="0">
                          <a:effectLst/>
                        </a:rPr>
                        <a:t>Patients</a:t>
                      </a:r>
                      <a:endParaRPr lang="en-GB" sz="1800" b="1" dirty="0">
                        <a:effectLst/>
                        <a:latin typeface="Cambria"/>
                        <a:ea typeface="MS Mincho"/>
                        <a:cs typeface="Times New Roman"/>
                      </a:endParaRPr>
                    </a:p>
                  </a:txBody>
                  <a:tcPr marL="21655" marR="21655" marT="0" marB="0" anchor="ctr"/>
                </a:tc>
                <a:tc>
                  <a:txBody>
                    <a:bodyPr/>
                    <a:lstStyle/>
                    <a:p>
                      <a:pPr algn="ctr">
                        <a:lnSpc>
                          <a:spcPct val="100000"/>
                        </a:lnSpc>
                        <a:spcAft>
                          <a:spcPts val="0"/>
                        </a:spcAft>
                      </a:pPr>
                      <a:r>
                        <a:rPr lang="en-US" sz="1800" b="1" dirty="0" smtClean="0">
                          <a:effectLst/>
                        </a:rPr>
                        <a:t>%</a:t>
                      </a:r>
                      <a:endParaRPr lang="en-GB" sz="1800" b="1" dirty="0">
                        <a:effectLst/>
                        <a:latin typeface="Cambria"/>
                        <a:ea typeface="MS Mincho"/>
                        <a:cs typeface="Times New Roman"/>
                      </a:endParaRPr>
                    </a:p>
                  </a:txBody>
                  <a:tcPr marL="21655" marR="21655" marT="0" marB="0" anchor="ctr"/>
                </a:tc>
                <a:tc gridSpan="2">
                  <a:txBody>
                    <a:bodyPr/>
                    <a:lstStyle/>
                    <a:p>
                      <a:pPr algn="ctr">
                        <a:lnSpc>
                          <a:spcPct val="100000"/>
                        </a:lnSpc>
                        <a:spcAft>
                          <a:spcPts val="0"/>
                        </a:spcAft>
                      </a:pPr>
                      <a:r>
                        <a:rPr lang="en-US" sz="1800" b="1" dirty="0" smtClean="0">
                          <a:effectLst/>
                        </a:rPr>
                        <a:t>Years</a:t>
                      </a:r>
                      <a:endParaRPr lang="en-GB" sz="1800" b="1" dirty="0">
                        <a:effectLst/>
                        <a:latin typeface="Cambria"/>
                        <a:ea typeface="MS Mincho"/>
                        <a:cs typeface="Times New Roman"/>
                      </a:endParaRPr>
                    </a:p>
                  </a:txBody>
                  <a:tcPr marL="21655" marR="21655" marT="0" marB="0"/>
                </a:tc>
                <a:tc hMerge="1">
                  <a:txBody>
                    <a:bodyPr/>
                    <a:lstStyle/>
                    <a:p>
                      <a:endParaRPr lang="en-GB"/>
                    </a:p>
                  </a:txBody>
                  <a:tcPr/>
                </a:tc>
              </a:tr>
              <a:tr h="369595">
                <a:tc>
                  <a:txBody>
                    <a:bodyPr/>
                    <a:lstStyle/>
                    <a:p>
                      <a:pPr>
                        <a:lnSpc>
                          <a:spcPct val="100000"/>
                        </a:lnSpc>
                        <a:spcAft>
                          <a:spcPts val="0"/>
                        </a:spcAft>
                      </a:pPr>
                      <a:r>
                        <a:rPr lang="en-GB" sz="1600" dirty="0">
                          <a:effectLst/>
                        </a:rPr>
                        <a:t>    </a:t>
                      </a:r>
                    </a:p>
                    <a:p>
                      <a:pPr>
                        <a:lnSpc>
                          <a:spcPct val="100000"/>
                        </a:lnSpc>
                        <a:spcAft>
                          <a:spcPts val="0"/>
                        </a:spcAft>
                      </a:pPr>
                      <a:r>
                        <a:rPr lang="en-GB" sz="1600" dirty="0">
                          <a:effectLst/>
                        </a:rPr>
                        <a:t>&lt;1 year clodronate</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dirty="0">
                          <a:effectLst/>
                        </a:rPr>
                        <a:t> </a:t>
                      </a:r>
                      <a:r>
                        <a:rPr lang="en-GB" sz="1600" dirty="0">
                          <a:effectLst/>
                        </a:rPr>
                        <a:t>   2</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120</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a:effectLst/>
                        </a:rPr>
                        <a:t> </a:t>
                      </a:r>
                      <a:r>
                        <a:rPr lang="en-GB" sz="1600">
                          <a:effectLst/>
                        </a:rPr>
                        <a:t>    1</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72</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60</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a:effectLst/>
                        </a:rPr>
                        <a:t>  0·5</a:t>
                      </a:r>
                      <a:endParaRPr lang="en-GB" sz="1600">
                        <a:effectLst/>
                        <a:latin typeface="Cambria"/>
                        <a:ea typeface="MS Mincho"/>
                        <a:cs typeface="Times New Roman"/>
                      </a:endParaRPr>
                    </a:p>
                  </a:txBody>
                  <a:tcPr marL="21655" marR="21655" marT="0" marB="0" anchor="b"/>
                </a:tc>
                <a:tc hMerge="1">
                  <a:txBody>
                    <a:bodyPr/>
                    <a:lstStyle/>
                    <a:p>
                      <a:endParaRPr lang="en-GB"/>
                    </a:p>
                  </a:txBody>
                  <a:tcPr/>
                </a:tc>
              </a:tr>
              <a:tr h="250372">
                <a:tc>
                  <a:txBody>
                    <a:bodyPr/>
                    <a:lstStyle/>
                    <a:p>
                      <a:pPr>
                        <a:lnSpc>
                          <a:spcPct val="100000"/>
                        </a:lnSpc>
                        <a:spcAft>
                          <a:spcPts val="0"/>
                        </a:spcAft>
                      </a:pPr>
                      <a:r>
                        <a:rPr lang="en-GB" sz="1600" dirty="0">
                          <a:effectLst/>
                        </a:rPr>
                        <a:t>&lt;1 year aminobisphosphonate</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dirty="0">
                          <a:effectLst/>
                        </a:rPr>
                        <a:t> </a:t>
                      </a:r>
                      <a:r>
                        <a:rPr lang="en-GB" sz="1600" dirty="0">
                          <a:effectLst/>
                        </a:rPr>
                        <a:t>   2</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208</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a:effectLst/>
                        </a:rPr>
                        <a:t> </a:t>
                      </a:r>
                      <a:r>
                        <a:rPr lang="en-GB" sz="1600">
                          <a:effectLst/>
                        </a:rPr>
                        <a:t>    1</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a:effectLst/>
                        </a:rPr>
                        <a:t> </a:t>
                      </a:r>
                      <a:r>
                        <a:rPr lang="en-GB" sz="1600">
                          <a:effectLst/>
                        </a:rPr>
                        <a:t>   40</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19</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US" sz="1600">
                          <a:effectLst/>
                        </a:rPr>
                        <a:t>  </a:t>
                      </a:r>
                      <a:r>
                        <a:rPr lang="en-GB" sz="1600">
                          <a:effectLst/>
                        </a:rPr>
                        <a:t>0·1</a:t>
                      </a:r>
                      <a:endParaRPr lang="en-GB" sz="1600">
                        <a:effectLst/>
                        <a:latin typeface="Cambria"/>
                        <a:ea typeface="MS Mincho"/>
                        <a:cs typeface="Times New Roman"/>
                      </a:endParaRPr>
                    </a:p>
                  </a:txBody>
                  <a:tcPr marL="21655" marR="21655" marT="0" marB="0" anchor="b"/>
                </a:tc>
                <a:tc hMerge="1">
                  <a:txBody>
                    <a:bodyPr/>
                    <a:lstStyle/>
                    <a:p>
                      <a:endParaRPr lang="en-GB"/>
                    </a:p>
                  </a:txBody>
                  <a:tcPr/>
                </a:tc>
              </a:tr>
              <a:tr h="250372">
                <a:tc>
                  <a:txBody>
                    <a:bodyPr/>
                    <a:lstStyle/>
                    <a:p>
                      <a:pPr>
                        <a:lnSpc>
                          <a:spcPct val="100000"/>
                        </a:lnSpc>
                        <a:spcAft>
                          <a:spcPts val="0"/>
                        </a:spcAft>
                      </a:pPr>
                      <a:r>
                        <a:rPr lang="en-GB" sz="1600">
                          <a:effectLst/>
                        </a:rPr>
                        <a:t>  1 year aminobisphosphonate</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dirty="0">
                          <a:effectLst/>
                        </a:rPr>
                        <a:t> </a:t>
                      </a:r>
                      <a:r>
                        <a:rPr lang="en-GB" sz="1600" dirty="0">
                          <a:effectLst/>
                        </a:rPr>
                        <a:t>   7</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1088</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3</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a:effectLst/>
                        </a:rPr>
                        <a:t>  </a:t>
                      </a:r>
                      <a:r>
                        <a:rPr lang="en-GB" sz="1600">
                          <a:effectLst/>
                        </a:rPr>
                        <a:t> 448</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41</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US" sz="1600">
                          <a:effectLst/>
                        </a:rPr>
                        <a:t>  </a:t>
                      </a:r>
                      <a:r>
                        <a:rPr lang="en-GB" sz="1600">
                          <a:effectLst/>
                        </a:rPr>
                        <a:t>1·0</a:t>
                      </a:r>
                      <a:endParaRPr lang="en-GB" sz="1600">
                        <a:effectLst/>
                        <a:latin typeface="Cambria"/>
                        <a:ea typeface="MS Mincho"/>
                        <a:cs typeface="Times New Roman"/>
                      </a:endParaRPr>
                    </a:p>
                  </a:txBody>
                  <a:tcPr marL="21655" marR="21655" marT="0" marB="0" anchor="b"/>
                </a:tc>
                <a:tc hMerge="1">
                  <a:txBody>
                    <a:bodyPr/>
                    <a:lstStyle/>
                    <a:p>
                      <a:endParaRPr lang="en-GB"/>
                    </a:p>
                  </a:txBody>
                  <a:tcPr/>
                </a:tc>
              </a:tr>
              <a:tr h="370445">
                <a:tc>
                  <a:txBody>
                    <a:bodyPr/>
                    <a:lstStyle/>
                    <a:p>
                      <a:pPr>
                        <a:lnSpc>
                          <a:spcPct val="100000"/>
                        </a:lnSpc>
                        <a:spcAft>
                          <a:spcPts val="0"/>
                        </a:spcAft>
                      </a:pPr>
                      <a:r>
                        <a:rPr lang="en-GB" sz="1800" dirty="0">
                          <a:effectLst/>
                        </a:rPr>
                        <a:t>Subtotal: ≤1 year of treatment</a:t>
                      </a:r>
                      <a:endParaRPr lang="en-GB" sz="18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11</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1416</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5</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560</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smtClean="0">
                          <a:solidFill>
                            <a:srgbClr val="FF0000"/>
                          </a:solidFill>
                          <a:effectLst/>
                        </a:rPr>
                        <a:t>40%</a:t>
                      </a:r>
                      <a:endParaRPr lang="en-GB" sz="1800" b="1" dirty="0">
                        <a:solidFill>
                          <a:srgbClr val="FF0000"/>
                        </a:solidFill>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800" b="1" dirty="0">
                          <a:effectLst/>
                        </a:rPr>
                        <a:t>  0·9</a:t>
                      </a:r>
                      <a:endParaRPr lang="en-GB" sz="1800" b="1" dirty="0">
                        <a:effectLst/>
                        <a:latin typeface="Cambria"/>
                        <a:ea typeface="MS Mincho"/>
                        <a:cs typeface="Times New Roman"/>
                      </a:endParaRPr>
                    </a:p>
                  </a:txBody>
                  <a:tcPr marL="21655" marR="21655" marT="0" marB="0" anchor="b"/>
                </a:tc>
                <a:tc hMerge="1">
                  <a:txBody>
                    <a:bodyPr/>
                    <a:lstStyle/>
                    <a:p>
                      <a:endParaRPr lang="en-GB"/>
                    </a:p>
                  </a:txBody>
                  <a:tcPr/>
                </a:tc>
              </a:tr>
              <a:tr h="504322">
                <a:tc>
                  <a:txBody>
                    <a:bodyPr/>
                    <a:lstStyle/>
                    <a:p>
                      <a:pPr>
                        <a:lnSpc>
                          <a:spcPct val="100000"/>
                        </a:lnSpc>
                        <a:spcAft>
                          <a:spcPts val="0"/>
                        </a:spcAft>
                      </a:pPr>
                      <a:r>
                        <a:rPr lang="en-GB" sz="1600" dirty="0" smtClean="0">
                          <a:effectLst/>
                        </a:rPr>
                        <a:t>2 </a:t>
                      </a:r>
                      <a:r>
                        <a:rPr lang="en-GB" sz="1600" dirty="0">
                          <a:effectLst/>
                        </a:rPr>
                        <a:t>years clodronate</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4</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600" dirty="0">
                          <a:effectLst/>
                        </a:rPr>
                        <a:t> </a:t>
                      </a:r>
                      <a:r>
                        <a:rPr lang="en-GB" sz="1600" dirty="0">
                          <a:effectLst/>
                        </a:rPr>
                        <a:t> 3978</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3</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3912</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98</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dirty="0">
                          <a:effectLst/>
                        </a:rPr>
                        <a:t>  2·0</a:t>
                      </a:r>
                      <a:endParaRPr lang="en-GB" sz="1600" dirty="0">
                        <a:effectLst/>
                        <a:latin typeface="Cambria"/>
                        <a:ea typeface="MS Mincho"/>
                        <a:cs typeface="Times New Roman"/>
                      </a:endParaRPr>
                    </a:p>
                  </a:txBody>
                  <a:tcPr marL="21655" marR="21655" marT="0" marB="0" anchor="b"/>
                </a:tc>
                <a:tc hMerge="1">
                  <a:txBody>
                    <a:bodyPr/>
                    <a:lstStyle/>
                    <a:p>
                      <a:endParaRPr lang="en-GB"/>
                    </a:p>
                  </a:txBody>
                  <a:tcPr/>
                </a:tc>
              </a:tr>
              <a:tr h="250372">
                <a:tc>
                  <a:txBody>
                    <a:bodyPr/>
                    <a:lstStyle/>
                    <a:p>
                      <a:pPr>
                        <a:lnSpc>
                          <a:spcPct val="100000"/>
                        </a:lnSpc>
                        <a:spcAft>
                          <a:spcPts val="0"/>
                        </a:spcAft>
                      </a:pPr>
                      <a:r>
                        <a:rPr lang="en-GB" sz="1600">
                          <a:effectLst/>
                        </a:rPr>
                        <a:t>3-5 years clodronate</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1</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1069</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1</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1069</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100</a:t>
                      </a:r>
                      <a:endParaRPr lang="en-GB" sz="160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dirty="0">
                          <a:effectLst/>
                        </a:rPr>
                        <a:t>  3.0</a:t>
                      </a:r>
                      <a:endParaRPr lang="en-GB" sz="1600" dirty="0">
                        <a:effectLst/>
                        <a:latin typeface="Cambria"/>
                        <a:ea typeface="MS Mincho"/>
                        <a:cs typeface="Times New Roman"/>
                      </a:endParaRPr>
                    </a:p>
                  </a:txBody>
                  <a:tcPr marL="21655" marR="21655" marT="0" marB="0" anchor="b"/>
                </a:tc>
                <a:tc hMerge="1">
                  <a:txBody>
                    <a:bodyPr/>
                    <a:lstStyle/>
                    <a:p>
                      <a:endParaRPr lang="en-GB"/>
                    </a:p>
                  </a:txBody>
                  <a:tcPr/>
                </a:tc>
              </a:tr>
              <a:tr h="253418">
                <a:tc>
                  <a:txBody>
                    <a:bodyPr/>
                    <a:lstStyle/>
                    <a:p>
                      <a:pPr>
                        <a:lnSpc>
                          <a:spcPct val="100000"/>
                        </a:lnSpc>
                        <a:spcAft>
                          <a:spcPts val="0"/>
                        </a:spcAft>
                      </a:pPr>
                      <a:r>
                        <a:rPr lang="en-GB" sz="1600" dirty="0" smtClean="0">
                          <a:effectLst/>
                        </a:rPr>
                        <a:t> </a:t>
                      </a:r>
                      <a:r>
                        <a:rPr lang="en-GB" sz="1600" dirty="0">
                          <a:effectLst/>
                        </a:rPr>
                        <a:t>2 years aminobisphosphonate</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10</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3654</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8</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3514</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96</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dirty="0">
                          <a:effectLst/>
                        </a:rPr>
                        <a:t>  2·0</a:t>
                      </a:r>
                      <a:endParaRPr lang="en-GB" sz="1600" dirty="0">
                        <a:effectLst/>
                        <a:latin typeface="Cambria"/>
                        <a:ea typeface="MS Mincho"/>
                        <a:cs typeface="Times New Roman"/>
                      </a:endParaRPr>
                    </a:p>
                  </a:txBody>
                  <a:tcPr marL="21655" marR="21655" marT="0" marB="0" anchor="b"/>
                </a:tc>
                <a:tc hMerge="1">
                  <a:txBody>
                    <a:bodyPr/>
                    <a:lstStyle/>
                    <a:p>
                      <a:endParaRPr lang="en-GB"/>
                    </a:p>
                  </a:txBody>
                  <a:tcPr/>
                </a:tc>
              </a:tr>
              <a:tr h="232916">
                <a:tc>
                  <a:txBody>
                    <a:bodyPr/>
                    <a:lstStyle/>
                    <a:p>
                      <a:pPr>
                        <a:lnSpc>
                          <a:spcPct val="100000"/>
                        </a:lnSpc>
                        <a:spcAft>
                          <a:spcPts val="0"/>
                        </a:spcAft>
                      </a:pPr>
                      <a:r>
                        <a:rPr lang="en-GB" sz="1600" dirty="0">
                          <a:effectLst/>
                        </a:rPr>
                        <a:t>3-5 years aminobisphosphonate</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12</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11 </a:t>
                      </a:r>
                      <a:r>
                        <a:rPr lang="en-GB" sz="1600" dirty="0" smtClean="0">
                          <a:effectLst/>
                        </a:rPr>
                        <a:t>910</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9</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9711</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smtClean="0">
                          <a:effectLst/>
                        </a:rPr>
                        <a:t>82</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dirty="0">
                          <a:effectLst/>
                        </a:rPr>
                        <a:t>  4·5</a:t>
                      </a:r>
                      <a:endParaRPr lang="en-GB" sz="1600" dirty="0">
                        <a:effectLst/>
                        <a:latin typeface="Cambria"/>
                        <a:ea typeface="MS Mincho"/>
                        <a:cs typeface="Times New Roman"/>
                      </a:endParaRPr>
                    </a:p>
                  </a:txBody>
                  <a:tcPr marL="21655" marR="21655" marT="0" marB="0" anchor="b"/>
                </a:tc>
                <a:tc hMerge="1">
                  <a:txBody>
                    <a:bodyPr/>
                    <a:lstStyle/>
                    <a:p>
                      <a:endParaRPr lang="en-GB"/>
                    </a:p>
                  </a:txBody>
                  <a:tcPr/>
                </a:tc>
              </a:tr>
              <a:tr h="404232">
                <a:tc>
                  <a:txBody>
                    <a:bodyPr/>
                    <a:lstStyle/>
                    <a:p>
                      <a:pPr>
                        <a:lnSpc>
                          <a:spcPct val="100000"/>
                        </a:lnSpc>
                        <a:spcAft>
                          <a:spcPts val="0"/>
                        </a:spcAft>
                      </a:pPr>
                      <a:r>
                        <a:rPr lang="en-GB" sz="1800" dirty="0">
                          <a:effectLst/>
                        </a:rPr>
                        <a:t>Subtotal: 2-5 </a:t>
                      </a:r>
                      <a:r>
                        <a:rPr lang="en-GB" sz="1800" dirty="0" err="1" smtClean="0">
                          <a:effectLst/>
                        </a:rPr>
                        <a:t>yrs</a:t>
                      </a:r>
                      <a:r>
                        <a:rPr lang="en-GB" sz="1800" dirty="0" smtClean="0">
                          <a:effectLst/>
                        </a:rPr>
                        <a:t> </a:t>
                      </a:r>
                      <a:r>
                        <a:rPr lang="en-GB" sz="1800" dirty="0">
                          <a:effectLst/>
                        </a:rPr>
                        <a:t>of treatment</a:t>
                      </a:r>
                      <a:endParaRPr lang="en-GB" sz="18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27</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20 </a:t>
                      </a:r>
                      <a:r>
                        <a:rPr lang="en-GB" sz="1800" b="1" dirty="0" smtClean="0">
                          <a:effectLst/>
                        </a:rPr>
                        <a:t>611</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21</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18 206</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smtClean="0">
                          <a:solidFill>
                            <a:srgbClr val="FF0000"/>
                          </a:solidFill>
                          <a:effectLst/>
                        </a:rPr>
                        <a:t>88%</a:t>
                      </a:r>
                      <a:endParaRPr lang="en-GB" sz="1800" b="1" dirty="0">
                        <a:solidFill>
                          <a:srgbClr val="FF0000"/>
                        </a:solidFill>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800" b="1" dirty="0">
                          <a:effectLst/>
                        </a:rPr>
                        <a:t>  3·5</a:t>
                      </a:r>
                      <a:endParaRPr lang="en-GB" sz="1800" b="1" dirty="0">
                        <a:effectLst/>
                        <a:latin typeface="Cambria"/>
                        <a:ea typeface="MS Mincho"/>
                        <a:cs typeface="Times New Roman"/>
                      </a:endParaRPr>
                    </a:p>
                  </a:txBody>
                  <a:tcPr marL="21655" marR="21655" marT="0" marB="0" anchor="b"/>
                </a:tc>
                <a:tc hMerge="1">
                  <a:txBody>
                    <a:bodyPr/>
                    <a:lstStyle/>
                    <a:p>
                      <a:endParaRPr lang="en-GB"/>
                    </a:p>
                  </a:txBody>
                  <a:tcPr/>
                </a:tc>
              </a:tr>
              <a:tr h="432048">
                <a:tc>
                  <a:txBody>
                    <a:bodyPr/>
                    <a:lstStyle/>
                    <a:p>
                      <a:pPr>
                        <a:lnSpc>
                          <a:spcPct val="100000"/>
                        </a:lnSpc>
                        <a:spcAft>
                          <a:spcPts val="0"/>
                        </a:spcAft>
                      </a:pPr>
                      <a:r>
                        <a:rPr lang="en-GB" sz="1800" dirty="0" smtClean="0">
                          <a:effectLst/>
                        </a:rPr>
                        <a:t>Any </a:t>
                      </a:r>
                      <a:r>
                        <a:rPr lang="en-GB" sz="1800" dirty="0">
                          <a:effectLst/>
                        </a:rPr>
                        <a:t>clodronate regimen</a:t>
                      </a:r>
                      <a:endParaRPr lang="en-GB" sz="18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7</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5167</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5</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    5053</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98</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dirty="0">
                          <a:effectLst/>
                        </a:rPr>
                        <a:t>  2·6</a:t>
                      </a:r>
                      <a:endParaRPr lang="en-GB" sz="1600" dirty="0">
                        <a:effectLst/>
                        <a:latin typeface="Cambria"/>
                        <a:ea typeface="MS Mincho"/>
                        <a:cs typeface="Times New Roman"/>
                      </a:endParaRPr>
                    </a:p>
                  </a:txBody>
                  <a:tcPr marL="21655" marR="21655" marT="0" marB="0" anchor="b"/>
                </a:tc>
                <a:tc hMerge="1">
                  <a:txBody>
                    <a:bodyPr/>
                    <a:lstStyle/>
                    <a:p>
                      <a:endParaRPr lang="en-GB"/>
                    </a:p>
                  </a:txBody>
                  <a:tcPr/>
                </a:tc>
              </a:tr>
              <a:tr h="250372">
                <a:tc>
                  <a:txBody>
                    <a:bodyPr/>
                    <a:lstStyle/>
                    <a:p>
                      <a:pPr>
                        <a:lnSpc>
                          <a:spcPct val="100000"/>
                        </a:lnSpc>
                        <a:spcAft>
                          <a:spcPts val="0"/>
                        </a:spcAft>
                      </a:pPr>
                      <a:r>
                        <a:rPr lang="en-GB" sz="1800" dirty="0">
                          <a:effectLst/>
                        </a:rPr>
                        <a:t>Any aminobisphosphonate‡</a:t>
                      </a:r>
                      <a:endParaRPr lang="en-GB" sz="18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31</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a:effectLst/>
                        </a:rPr>
                        <a:t>16 </a:t>
                      </a:r>
                      <a:r>
                        <a:rPr lang="en-GB" sz="1600" dirty="0" smtClean="0">
                          <a:effectLst/>
                        </a:rPr>
                        <a:t>860</a:t>
                      </a:r>
                      <a:endParaRPr lang="en-GB" sz="16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21</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a:effectLst/>
                        </a:rPr>
                        <a:t> 13 713</a:t>
                      </a:r>
                      <a:endParaRPr lang="en-GB" sz="160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600" dirty="0" smtClean="0">
                          <a:effectLst/>
                        </a:rPr>
                        <a:t>81</a:t>
                      </a:r>
                      <a:endParaRPr lang="en-GB" sz="1600" dirty="0">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600" dirty="0">
                          <a:effectLst/>
                        </a:rPr>
                        <a:t>  3·8</a:t>
                      </a:r>
                      <a:endParaRPr lang="en-GB" sz="1600" dirty="0">
                        <a:effectLst/>
                        <a:latin typeface="Cambria"/>
                        <a:ea typeface="MS Mincho"/>
                        <a:cs typeface="Times New Roman"/>
                      </a:endParaRPr>
                    </a:p>
                  </a:txBody>
                  <a:tcPr marL="21655" marR="21655" marT="0" marB="0" anchor="b"/>
                </a:tc>
                <a:tc hMerge="1">
                  <a:txBody>
                    <a:bodyPr/>
                    <a:lstStyle/>
                    <a:p>
                      <a:endParaRPr lang="en-GB"/>
                    </a:p>
                  </a:txBody>
                  <a:tcPr/>
                </a:tc>
              </a:tr>
              <a:tr h="524352">
                <a:tc>
                  <a:txBody>
                    <a:bodyPr/>
                    <a:lstStyle/>
                    <a:p>
                      <a:pPr>
                        <a:lnSpc>
                          <a:spcPct val="100000"/>
                        </a:lnSpc>
                        <a:spcAft>
                          <a:spcPts val="0"/>
                        </a:spcAft>
                      </a:pPr>
                      <a:r>
                        <a:rPr lang="en-GB" sz="2000" dirty="0">
                          <a:effectLst/>
                        </a:rPr>
                        <a:t> </a:t>
                      </a:r>
                      <a:r>
                        <a:rPr lang="en-GB" sz="2000" dirty="0" smtClean="0">
                          <a:effectLst/>
                        </a:rPr>
                        <a:t>Total</a:t>
                      </a:r>
                      <a:r>
                        <a:rPr lang="en-GB" sz="2000" dirty="0">
                          <a:effectLst/>
                        </a:rPr>
                        <a:t>: All regimens</a:t>
                      </a:r>
                      <a:endParaRPr lang="en-GB" sz="2000"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38</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22 </a:t>
                      </a:r>
                      <a:r>
                        <a:rPr lang="en-GB" sz="1800" b="1" dirty="0" smtClean="0">
                          <a:effectLst/>
                        </a:rPr>
                        <a:t>027</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a:effectLst/>
                        </a:rPr>
                        <a:t>    26</a:t>
                      </a:r>
                      <a:endParaRPr lang="en-GB" sz="1800" b="1" dirty="0">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US" sz="1800" b="1" dirty="0">
                          <a:effectLst/>
                        </a:rPr>
                        <a:t> </a:t>
                      </a:r>
                      <a:r>
                        <a:rPr lang="en-GB" sz="1800" b="1" dirty="0">
                          <a:solidFill>
                            <a:srgbClr val="FF0000"/>
                          </a:solidFill>
                          <a:effectLst/>
                        </a:rPr>
                        <a:t>18 766</a:t>
                      </a:r>
                      <a:endParaRPr lang="en-GB" sz="1800" b="1" dirty="0">
                        <a:solidFill>
                          <a:srgbClr val="FF0000"/>
                        </a:solidFill>
                        <a:effectLst/>
                        <a:latin typeface="Cambria"/>
                        <a:ea typeface="MS Mincho"/>
                        <a:cs typeface="Times New Roman"/>
                      </a:endParaRPr>
                    </a:p>
                  </a:txBody>
                  <a:tcPr marL="21655" marR="21655" marT="0" marB="0" anchor="b"/>
                </a:tc>
                <a:tc>
                  <a:txBody>
                    <a:bodyPr/>
                    <a:lstStyle/>
                    <a:p>
                      <a:pPr algn="ctr">
                        <a:lnSpc>
                          <a:spcPct val="100000"/>
                        </a:lnSpc>
                        <a:spcAft>
                          <a:spcPts val="0"/>
                        </a:spcAft>
                      </a:pPr>
                      <a:r>
                        <a:rPr lang="en-GB" sz="1800" b="1" dirty="0" smtClean="0">
                          <a:solidFill>
                            <a:srgbClr val="FF0000"/>
                          </a:solidFill>
                          <a:effectLst/>
                        </a:rPr>
                        <a:t>85%</a:t>
                      </a:r>
                      <a:endParaRPr lang="en-GB" sz="1800" b="1" dirty="0">
                        <a:solidFill>
                          <a:srgbClr val="FF0000"/>
                        </a:solidFill>
                        <a:effectLst/>
                        <a:latin typeface="Cambria"/>
                        <a:ea typeface="MS Mincho"/>
                        <a:cs typeface="Times New Roman"/>
                      </a:endParaRPr>
                    </a:p>
                  </a:txBody>
                  <a:tcPr marL="21655" marR="21655" marT="0" marB="0" anchor="b"/>
                </a:tc>
                <a:tc gridSpan="2">
                  <a:txBody>
                    <a:bodyPr/>
                    <a:lstStyle/>
                    <a:p>
                      <a:pPr algn="ctr">
                        <a:lnSpc>
                          <a:spcPct val="100000"/>
                        </a:lnSpc>
                        <a:spcAft>
                          <a:spcPts val="0"/>
                        </a:spcAft>
                      </a:pPr>
                      <a:r>
                        <a:rPr lang="en-GB" sz="1800" b="1" dirty="0">
                          <a:effectLst/>
                        </a:rPr>
                        <a:t>  3·4</a:t>
                      </a:r>
                      <a:endParaRPr lang="en-GB" sz="1800" b="1" dirty="0">
                        <a:effectLst/>
                        <a:latin typeface="Cambria"/>
                        <a:ea typeface="MS Mincho"/>
                        <a:cs typeface="Times New Roman"/>
                      </a:endParaRPr>
                    </a:p>
                  </a:txBody>
                  <a:tcPr marL="21655" marR="21655" marT="0" marB="0" anchor="b"/>
                </a:tc>
                <a:tc hMerge="1">
                  <a:txBody>
                    <a:bodyPr/>
                    <a:lstStyle/>
                    <a:p>
                      <a:endParaRPr lang="en-GB"/>
                    </a:p>
                  </a:txBody>
                  <a:tcPr/>
                </a:tc>
              </a:tr>
            </a:tbl>
          </a:graphicData>
        </a:graphic>
      </p:graphicFrame>
    </p:spTree>
    <p:extLst>
      <p:ext uri="{BB962C8B-B14F-4D97-AF65-F5344CB8AC3E}">
        <p14:creationId xmlns:p14="http://schemas.microsoft.com/office/powerpoint/2010/main" val="246233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normAutofit/>
          </a:bodyPr>
          <a:lstStyle/>
          <a:p>
            <a:r>
              <a:rPr lang="en-GB" sz="4800" b="1" dirty="0" smtClean="0">
                <a:solidFill>
                  <a:schemeClr val="tx2"/>
                </a:solidFill>
              </a:rPr>
              <a:t>Bisphosphonates: Recurrence</a:t>
            </a:r>
            <a:endParaRPr lang="en-GB" sz="4800" b="1" dirty="0">
              <a:solidFill>
                <a:schemeClr val="tx2"/>
              </a:solidFill>
            </a:endParaRPr>
          </a:p>
        </p:txBody>
      </p:sp>
      <p:cxnSp>
        <p:nvCxnSpPr>
          <p:cNvPr id="4" name="Straight Connector 3"/>
          <p:cNvCxnSpPr/>
          <p:nvPr/>
        </p:nvCxnSpPr>
        <p:spPr>
          <a:xfrm>
            <a:off x="0" y="1052736"/>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4" y="1340768"/>
            <a:ext cx="4323788" cy="543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6586"/>
            <a:ext cx="4399984" cy="543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33391" y="3192351"/>
            <a:ext cx="2446375" cy="523220"/>
          </a:xfrm>
          <a:prstGeom prst="rect">
            <a:avLst/>
          </a:prstGeom>
          <a:noFill/>
        </p:spPr>
        <p:txBody>
          <a:bodyPr wrap="none" rtlCol="0">
            <a:spAutoFit/>
          </a:bodyPr>
          <a:lstStyle/>
          <a:p>
            <a:r>
              <a:rPr lang="en-GB" sz="2800" b="1" dirty="0" smtClean="0">
                <a:solidFill>
                  <a:srgbClr val="FF0000"/>
                </a:solidFill>
              </a:rPr>
              <a:t>Any recurrence</a:t>
            </a:r>
            <a:endParaRPr lang="en-GB" sz="2800" b="1" dirty="0">
              <a:solidFill>
                <a:srgbClr val="FF0000"/>
              </a:solidFill>
            </a:endParaRPr>
          </a:p>
        </p:txBody>
      </p:sp>
      <p:sp>
        <p:nvSpPr>
          <p:cNvPr id="7" name="TextBox 6"/>
          <p:cNvSpPr txBox="1"/>
          <p:nvPr/>
        </p:nvSpPr>
        <p:spPr>
          <a:xfrm>
            <a:off x="5508104" y="3265820"/>
            <a:ext cx="2938881" cy="523220"/>
          </a:xfrm>
          <a:prstGeom prst="rect">
            <a:avLst/>
          </a:prstGeom>
          <a:noFill/>
        </p:spPr>
        <p:txBody>
          <a:bodyPr wrap="none" rtlCol="0">
            <a:spAutoFit/>
          </a:bodyPr>
          <a:lstStyle/>
          <a:p>
            <a:r>
              <a:rPr lang="en-GB" sz="2800" b="1" dirty="0" smtClean="0">
                <a:solidFill>
                  <a:srgbClr val="FF0000"/>
                </a:solidFill>
              </a:rPr>
              <a:t>Distant recurrence</a:t>
            </a:r>
            <a:endParaRPr lang="en-GB" sz="2800" b="1" dirty="0">
              <a:solidFill>
                <a:srgbClr val="FF0000"/>
              </a:solidFill>
            </a:endParaRPr>
          </a:p>
        </p:txBody>
      </p:sp>
    </p:spTree>
    <p:extLst>
      <p:ext uri="{BB962C8B-B14F-4D97-AF65-F5344CB8AC3E}">
        <p14:creationId xmlns:p14="http://schemas.microsoft.com/office/powerpoint/2010/main" val="411545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6623" y="1292182"/>
            <a:ext cx="4632173" cy="543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4016" y="-27384"/>
            <a:ext cx="8820472" cy="922114"/>
          </a:xfrm>
        </p:spPr>
        <p:txBody>
          <a:bodyPr>
            <a:normAutofit/>
          </a:bodyPr>
          <a:lstStyle/>
          <a:p>
            <a:r>
              <a:rPr lang="en-GB" sz="4800" b="1" dirty="0" smtClean="0">
                <a:solidFill>
                  <a:schemeClr val="tx2"/>
                </a:solidFill>
              </a:rPr>
              <a:t>Bisphosphonates: mortality</a:t>
            </a:r>
            <a:endParaRPr lang="en-GB" sz="4800" b="1" dirty="0">
              <a:solidFill>
                <a:schemeClr val="tx2"/>
              </a:solidFill>
            </a:endParaRPr>
          </a:p>
        </p:txBody>
      </p:sp>
      <p:cxnSp>
        <p:nvCxnSpPr>
          <p:cNvPr id="4" name="Straight Connector 3"/>
          <p:cNvCxnSpPr/>
          <p:nvPr/>
        </p:nvCxnSpPr>
        <p:spPr>
          <a:xfrm>
            <a:off x="0" y="98072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6" y="1295509"/>
            <a:ext cx="4378450" cy="544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98647" y="3192351"/>
            <a:ext cx="3659079" cy="523220"/>
          </a:xfrm>
          <a:prstGeom prst="rect">
            <a:avLst/>
          </a:prstGeom>
          <a:noFill/>
        </p:spPr>
        <p:txBody>
          <a:bodyPr wrap="none" rtlCol="0">
            <a:spAutoFit/>
          </a:bodyPr>
          <a:lstStyle/>
          <a:p>
            <a:r>
              <a:rPr lang="en-GB" sz="2800" b="1" dirty="0" smtClean="0">
                <a:solidFill>
                  <a:srgbClr val="FF0000"/>
                </a:solidFill>
              </a:rPr>
              <a:t>Breast cancer mortality</a:t>
            </a:r>
            <a:endParaRPr lang="en-GB" sz="2800" b="1" dirty="0">
              <a:solidFill>
                <a:srgbClr val="FF0000"/>
              </a:solidFill>
            </a:endParaRPr>
          </a:p>
        </p:txBody>
      </p:sp>
      <p:sp>
        <p:nvSpPr>
          <p:cNvPr id="7" name="TextBox 6"/>
          <p:cNvSpPr txBox="1"/>
          <p:nvPr/>
        </p:nvSpPr>
        <p:spPr>
          <a:xfrm>
            <a:off x="5313397" y="3192351"/>
            <a:ext cx="2997103" cy="523220"/>
          </a:xfrm>
          <a:prstGeom prst="rect">
            <a:avLst/>
          </a:prstGeom>
          <a:noFill/>
        </p:spPr>
        <p:txBody>
          <a:bodyPr wrap="none" rtlCol="0">
            <a:spAutoFit/>
          </a:bodyPr>
          <a:lstStyle/>
          <a:p>
            <a:r>
              <a:rPr lang="en-GB" sz="2800" b="1" dirty="0" smtClean="0">
                <a:solidFill>
                  <a:srgbClr val="FF0000"/>
                </a:solidFill>
              </a:rPr>
              <a:t>All-cause mortality</a:t>
            </a:r>
            <a:endParaRPr lang="en-GB" sz="2800" b="1" dirty="0">
              <a:solidFill>
                <a:srgbClr val="FF0000"/>
              </a:solidFill>
            </a:endParaRPr>
          </a:p>
        </p:txBody>
      </p:sp>
    </p:spTree>
    <p:extLst>
      <p:ext uri="{BB962C8B-B14F-4D97-AF65-F5344CB8AC3E}">
        <p14:creationId xmlns:p14="http://schemas.microsoft.com/office/powerpoint/2010/main" val="3603642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010543"/>
          </a:xfrm>
        </p:spPr>
        <p:txBody>
          <a:bodyPr>
            <a:normAutofit/>
          </a:bodyPr>
          <a:lstStyle/>
          <a:p>
            <a:r>
              <a:rPr lang="en-CA" b="1" dirty="0" smtClean="0">
                <a:solidFill>
                  <a:schemeClr val="tx2"/>
                </a:solidFill>
              </a:rPr>
              <a:t>Primary subgroup analyses</a:t>
            </a:r>
            <a:endParaRPr lang="en-GB" dirty="0">
              <a:solidFill>
                <a:schemeClr val="tx2"/>
              </a:solidFill>
            </a:endParaRPr>
          </a:p>
        </p:txBody>
      </p:sp>
      <p:sp>
        <p:nvSpPr>
          <p:cNvPr id="3" name="Subtitle 2"/>
          <p:cNvSpPr>
            <a:spLocks noGrp="1"/>
          </p:cNvSpPr>
          <p:nvPr>
            <p:ph type="subTitle" idx="1"/>
          </p:nvPr>
        </p:nvSpPr>
        <p:spPr>
          <a:xfrm>
            <a:off x="251520" y="1772816"/>
            <a:ext cx="8640960" cy="1752600"/>
          </a:xfrm>
        </p:spPr>
        <p:txBody>
          <a:bodyPr>
            <a:noAutofit/>
          </a:bodyPr>
          <a:lstStyle/>
          <a:p>
            <a:pPr marL="622300" lvl="1" indent="-352425" algn="l">
              <a:buClr>
                <a:schemeClr val="tx2"/>
              </a:buClr>
              <a:buFont typeface="Arial" pitchFamily="34" charset="0"/>
              <a:buChar char="•"/>
            </a:pPr>
            <a:r>
              <a:rPr lang="en-CA" b="1" dirty="0">
                <a:solidFill>
                  <a:schemeClr val="tx2"/>
                </a:solidFill>
                <a:latin typeface="Arial" pitchFamily="34" charset="0"/>
                <a:cs typeface="Arial" pitchFamily="34" charset="0"/>
              </a:rPr>
              <a:t>Site of recurrence </a:t>
            </a:r>
            <a:r>
              <a:rPr lang="en-CA" sz="2400" dirty="0">
                <a:solidFill>
                  <a:schemeClr val="tx1"/>
                </a:solidFill>
                <a:latin typeface="Arial" pitchFamily="34" charset="0"/>
                <a:cs typeface="Arial" pitchFamily="34" charset="0"/>
              </a:rPr>
              <a:t>(distant metastasis, local recurrence or contralateral breast cancer</a:t>
            </a:r>
            <a:r>
              <a:rPr lang="en-CA" sz="2400" dirty="0" smtClean="0">
                <a:solidFill>
                  <a:schemeClr val="tx1"/>
                </a:solidFill>
                <a:latin typeface="Arial" pitchFamily="34" charset="0"/>
                <a:cs typeface="Arial" pitchFamily="34" charset="0"/>
              </a:rPr>
              <a:t>)</a:t>
            </a:r>
          </a:p>
        </p:txBody>
      </p:sp>
      <p:cxnSp>
        <p:nvCxnSpPr>
          <p:cNvPr id="4" name="Straight Connector 3"/>
          <p:cNvCxnSpPr/>
          <p:nvPr/>
        </p:nvCxnSpPr>
        <p:spPr>
          <a:xfrm>
            <a:off x="0" y="126876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5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640960" cy="1010543"/>
          </a:xfrm>
        </p:spPr>
        <p:txBody>
          <a:bodyPr>
            <a:normAutofit fontScale="90000"/>
          </a:bodyPr>
          <a:lstStyle/>
          <a:p>
            <a:r>
              <a:rPr lang="en-CA" b="1" dirty="0" smtClean="0">
                <a:solidFill>
                  <a:schemeClr val="tx2"/>
                </a:solidFill>
              </a:rPr>
              <a:t>Subgroup analyses by site of recurrence</a:t>
            </a:r>
            <a:endParaRPr lang="en-GB" dirty="0">
              <a:solidFill>
                <a:schemeClr val="tx2"/>
              </a:solidFill>
            </a:endParaRPr>
          </a:p>
        </p:txBody>
      </p:sp>
      <p:cxnSp>
        <p:nvCxnSpPr>
          <p:cNvPr id="4" name="Straight Connector 3"/>
          <p:cNvCxnSpPr/>
          <p:nvPr/>
        </p:nvCxnSpPr>
        <p:spPr>
          <a:xfrm>
            <a:off x="0" y="134076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57246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87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8234</TotalTime>
  <Words>996</Words>
  <Application>Microsoft Office PowerPoint</Application>
  <PresentationFormat>On-screen Show (4:3)</PresentationFormat>
  <Paragraphs>208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Bisphosphonates: statistical analysis plan</vt:lpstr>
      <vt:lpstr>Primary subgroup analyses</vt:lpstr>
      <vt:lpstr>Other planned subgroup analyses</vt:lpstr>
      <vt:lpstr>Data received: 18,766 women</vt:lpstr>
      <vt:lpstr>Bisphosphonates: Recurrence</vt:lpstr>
      <vt:lpstr>Bisphosphonates: mortality</vt:lpstr>
      <vt:lpstr>Primary subgroup analyses</vt:lpstr>
      <vt:lpstr>Subgroup analyses by site of recurrence</vt:lpstr>
      <vt:lpstr>BSP: Local and contralateral recurrence</vt:lpstr>
      <vt:lpstr>Primary subgroup analyses</vt:lpstr>
      <vt:lpstr>BSP: site of distant recurrence</vt:lpstr>
      <vt:lpstr>Subgroup analyses by site of recurrence</vt:lpstr>
      <vt:lpstr>Primary subgroup analyses</vt:lpstr>
      <vt:lpstr>AZURE (hypothesis generating trial): Effects of zoledronic acid on Invasive DFS by Menopausal Status</vt:lpstr>
      <vt:lpstr>EBCTCG meta-analysis of bone recurrence by menopause: all trials </vt:lpstr>
      <vt:lpstr>Bone recurrence by age: all trials</vt:lpstr>
      <vt:lpstr>Bone recurrence by menopause and age</vt:lpstr>
      <vt:lpstr>Bone recurrence by menopausal status</vt:lpstr>
      <vt:lpstr>Non-bone distant recurrence by menopause</vt:lpstr>
      <vt:lpstr>Any distant recurrence by menopause</vt:lpstr>
      <vt:lpstr>Breast cancer mortality by menopausal status</vt:lpstr>
      <vt:lpstr>Primary subgroup analyses</vt:lpstr>
      <vt:lpstr>Bone recurrence by bisphosphonate type</vt:lpstr>
      <vt:lpstr>Other subgroup analyses </vt:lpstr>
      <vt:lpstr>Bone recurrence by BSP dose, duration, absence/presence of chemotherapy</vt:lpstr>
      <vt:lpstr>Bone recurrence by year of follow-up</vt:lpstr>
      <vt:lpstr>Bone recurrence by ER, nodal status and grade</vt:lpstr>
      <vt:lpstr>Non-breast cancer events</vt:lpstr>
      <vt:lpstr>Bisphosphonates – conclusions*</vt:lpstr>
      <vt:lpstr>Acknowledgements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1</dc:title>
  <dc:creator>richardg</dc:creator>
  <cp:lastModifiedBy>Rosie Bradley</cp:lastModifiedBy>
  <cp:revision>174</cp:revision>
  <cp:lastPrinted>2015-09-22T09:31:12Z</cp:lastPrinted>
  <dcterms:created xsi:type="dcterms:W3CDTF">2012-12-06T03:06:18Z</dcterms:created>
  <dcterms:modified xsi:type="dcterms:W3CDTF">2015-09-22T14:45:51Z</dcterms:modified>
</cp:coreProperties>
</file>